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5EDC-6F67-4077-A1D7-A1F8E0921739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3167-06BF-4018-B36D-3C5FC5CF9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04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5EDC-6F67-4077-A1D7-A1F8E0921739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3167-06BF-4018-B36D-3C5FC5CF9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3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5EDC-6F67-4077-A1D7-A1F8E0921739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3167-06BF-4018-B36D-3C5FC5CF9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1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5EDC-6F67-4077-A1D7-A1F8E0921739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3167-06BF-4018-B36D-3C5FC5CF9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0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5EDC-6F67-4077-A1D7-A1F8E0921739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3167-06BF-4018-B36D-3C5FC5CF9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25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5EDC-6F67-4077-A1D7-A1F8E0921739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3167-06BF-4018-B36D-3C5FC5CF9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29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5EDC-6F67-4077-A1D7-A1F8E0921739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3167-06BF-4018-B36D-3C5FC5CF9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8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5EDC-6F67-4077-A1D7-A1F8E0921739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3167-06BF-4018-B36D-3C5FC5CF9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9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5EDC-6F67-4077-A1D7-A1F8E0921739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3167-06BF-4018-B36D-3C5FC5CF9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49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5EDC-6F67-4077-A1D7-A1F8E0921739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3167-06BF-4018-B36D-3C5FC5CF9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30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5EDC-6F67-4077-A1D7-A1F8E0921739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3167-06BF-4018-B36D-3C5FC5CF9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1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55EDC-6F67-4077-A1D7-A1F8E0921739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C3167-06BF-4018-B36D-3C5FC5CF9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8600" y="2590800"/>
            <a:ext cx="85344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4800" b="1" dirty="0" smtClean="0">
                <a:solidFill>
                  <a:srgbClr val="FFFF00"/>
                </a:solidFill>
              </a:rPr>
              <a:t>What Does the </a:t>
            </a:r>
            <a:r>
              <a:rPr lang="en-US" altLang="en-US" sz="4800" b="1">
                <a:solidFill>
                  <a:srgbClr val="FFFF00"/>
                </a:solidFill>
              </a:rPr>
              <a:t>B</a:t>
            </a:r>
            <a:r>
              <a:rPr lang="en-US" altLang="en-US" sz="4800" b="1" smtClean="0">
                <a:solidFill>
                  <a:srgbClr val="FFFF00"/>
                </a:solidFill>
              </a:rPr>
              <a:t>ible  Teach? </a:t>
            </a:r>
            <a:r>
              <a:rPr lang="en-US" altLang="en-US" sz="4800" b="1" dirty="0" smtClean="0">
                <a:solidFill>
                  <a:srgbClr val="FFFF00"/>
                </a:solidFill>
              </a:rPr>
              <a:t>Prayer</a:t>
            </a:r>
          </a:p>
          <a:p>
            <a:endParaRPr lang="en-US" altLang="en-US" sz="4800" b="1" dirty="0">
              <a:solidFill>
                <a:srgbClr val="FFFF00"/>
              </a:solidFill>
            </a:endParaRPr>
          </a:p>
          <a:p>
            <a:r>
              <a:rPr lang="en-US" altLang="en-US" sz="4800" b="1" i="1" dirty="0">
                <a:solidFill>
                  <a:srgbClr val="FFFF00"/>
                </a:solidFill>
              </a:rPr>
              <a:t>LUKE 11:1</a:t>
            </a:r>
          </a:p>
        </p:txBody>
      </p:sp>
    </p:spTree>
    <p:extLst>
      <p:ext uri="{BB962C8B-B14F-4D97-AF65-F5344CB8AC3E}">
        <p14:creationId xmlns:p14="http://schemas.microsoft.com/office/powerpoint/2010/main" val="19719582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FFFF00"/>
                </a:solidFill>
              </a:rPr>
              <a:t>- WHAT DOES THE BIBLE TEACH - </a:t>
            </a:r>
            <a:br>
              <a:rPr lang="en-US" altLang="en-US" b="1" dirty="0" smtClean="0">
                <a:solidFill>
                  <a:srgbClr val="FFFF00"/>
                </a:solidFill>
              </a:rPr>
            </a:br>
            <a:r>
              <a:rPr lang="en-US" altLang="en-US" b="1" dirty="0" smtClean="0">
                <a:solidFill>
                  <a:srgbClr val="FFFF00"/>
                </a:solidFill>
              </a:rPr>
              <a:t>PRAYER</a:t>
            </a:r>
            <a:endParaRPr lang="en-US" altLang="en-US" b="1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991600" cy="5105400"/>
          </a:xfrm>
        </p:spPr>
        <p:txBody>
          <a:bodyPr>
            <a:normAutofit/>
          </a:bodyPr>
          <a:lstStyle/>
          <a:p>
            <a:r>
              <a:rPr lang="en-US" altLang="en-US" sz="4000" b="1" i="1" dirty="0" smtClean="0">
                <a:solidFill>
                  <a:srgbClr val="FFFF00"/>
                </a:solidFill>
              </a:rPr>
              <a:t>WHAT MAKES PRAYER ACCEPTABLE? </a:t>
            </a:r>
            <a:endParaRPr lang="en-US" altLang="en-US" sz="4000" b="1" i="1" dirty="0">
              <a:solidFill>
                <a:srgbClr val="FFFF00"/>
              </a:solidFill>
            </a:endParaRPr>
          </a:p>
          <a:p>
            <a:pPr lvl="1"/>
            <a:r>
              <a:rPr lang="en-US" altLang="en-US" sz="3600" b="1" i="1" dirty="0" smtClean="0">
                <a:solidFill>
                  <a:srgbClr val="FFFF00"/>
                </a:solidFill>
              </a:rPr>
              <a:t>Proper Authority</a:t>
            </a:r>
            <a:endParaRPr lang="en-US" altLang="en-US" sz="3600" b="1" i="1" dirty="0">
              <a:solidFill>
                <a:srgbClr val="FFFF00"/>
              </a:solidFill>
            </a:endParaRPr>
          </a:p>
          <a:p>
            <a:pPr lvl="2"/>
            <a:r>
              <a:rPr lang="en-US" altLang="en-US" sz="3200" b="1" i="1" dirty="0" smtClean="0">
                <a:solidFill>
                  <a:srgbClr val="FFFF00"/>
                </a:solidFill>
              </a:rPr>
              <a:t>Ephesians 5:20</a:t>
            </a:r>
          </a:p>
        </p:txBody>
      </p:sp>
    </p:spTree>
    <p:extLst>
      <p:ext uri="{BB962C8B-B14F-4D97-AF65-F5344CB8AC3E}">
        <p14:creationId xmlns:p14="http://schemas.microsoft.com/office/powerpoint/2010/main" val="20931047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FFFF00"/>
                </a:solidFill>
              </a:rPr>
              <a:t>- WHAT DOES THE BIBLE TEACH - </a:t>
            </a:r>
            <a:br>
              <a:rPr lang="en-US" altLang="en-US" b="1" dirty="0" smtClean="0">
                <a:solidFill>
                  <a:srgbClr val="FFFF00"/>
                </a:solidFill>
              </a:rPr>
            </a:br>
            <a:r>
              <a:rPr lang="en-US" altLang="en-US" b="1" dirty="0" smtClean="0">
                <a:solidFill>
                  <a:srgbClr val="FFFF00"/>
                </a:solidFill>
              </a:rPr>
              <a:t>PRAYER</a:t>
            </a:r>
            <a:endParaRPr lang="en-US" altLang="en-US" b="1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991600" cy="5105400"/>
          </a:xfrm>
        </p:spPr>
        <p:txBody>
          <a:bodyPr>
            <a:normAutofit/>
          </a:bodyPr>
          <a:lstStyle/>
          <a:p>
            <a:r>
              <a:rPr lang="en-US" altLang="en-US" sz="4000" b="1" i="1" dirty="0" smtClean="0">
                <a:solidFill>
                  <a:srgbClr val="FFFF00"/>
                </a:solidFill>
              </a:rPr>
              <a:t>WHAT MAKES PRAYER ACCEPTABLE? </a:t>
            </a:r>
            <a:endParaRPr lang="en-US" altLang="en-US" sz="4000" b="1" i="1" dirty="0">
              <a:solidFill>
                <a:srgbClr val="FFFF00"/>
              </a:solidFill>
            </a:endParaRPr>
          </a:p>
          <a:p>
            <a:pPr lvl="1"/>
            <a:r>
              <a:rPr lang="en-US" altLang="en-US" sz="3600" b="1" i="1" dirty="0" smtClean="0">
                <a:solidFill>
                  <a:srgbClr val="FFFF00"/>
                </a:solidFill>
              </a:rPr>
              <a:t>According to </a:t>
            </a:r>
            <a:r>
              <a:rPr lang="en-US" altLang="en-US" sz="3600" b="1" i="1" dirty="0">
                <a:solidFill>
                  <a:srgbClr val="FFFF00"/>
                </a:solidFill>
              </a:rPr>
              <a:t>G</a:t>
            </a:r>
            <a:r>
              <a:rPr lang="en-US" altLang="en-US" sz="3600" b="1" i="1" dirty="0" smtClean="0">
                <a:solidFill>
                  <a:srgbClr val="FFFF00"/>
                </a:solidFill>
              </a:rPr>
              <a:t>od’s will</a:t>
            </a:r>
            <a:endParaRPr lang="en-US" altLang="en-US" sz="3600" b="1" i="1" dirty="0">
              <a:solidFill>
                <a:srgbClr val="FFFF00"/>
              </a:solidFill>
            </a:endParaRPr>
          </a:p>
          <a:p>
            <a:pPr lvl="2"/>
            <a:r>
              <a:rPr lang="en-US" altLang="en-US" sz="3200" b="1" i="1" dirty="0" smtClean="0">
                <a:solidFill>
                  <a:srgbClr val="FFFF00"/>
                </a:solidFill>
              </a:rPr>
              <a:t>Luke 22:42</a:t>
            </a:r>
          </a:p>
          <a:p>
            <a:pPr lvl="2"/>
            <a:r>
              <a:rPr lang="en-US" altLang="en-US" sz="3200" b="1" i="1" dirty="0" smtClean="0">
                <a:solidFill>
                  <a:srgbClr val="FFFF00"/>
                </a:solidFill>
              </a:rPr>
              <a:t>Matthew 8:1-3</a:t>
            </a:r>
          </a:p>
        </p:txBody>
      </p:sp>
    </p:spTree>
    <p:extLst>
      <p:ext uri="{BB962C8B-B14F-4D97-AF65-F5344CB8AC3E}">
        <p14:creationId xmlns:p14="http://schemas.microsoft.com/office/powerpoint/2010/main" val="1610947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FFFF00"/>
                </a:solidFill>
              </a:rPr>
              <a:t>- WHAT DOES THE BIBLE TEACH - </a:t>
            </a:r>
            <a:br>
              <a:rPr lang="en-US" altLang="en-US" b="1" dirty="0" smtClean="0">
                <a:solidFill>
                  <a:srgbClr val="FFFF00"/>
                </a:solidFill>
              </a:rPr>
            </a:br>
            <a:r>
              <a:rPr lang="en-US" altLang="en-US" b="1" dirty="0" smtClean="0">
                <a:solidFill>
                  <a:srgbClr val="FFFF00"/>
                </a:solidFill>
              </a:rPr>
              <a:t>PRAYER</a:t>
            </a:r>
            <a:endParaRPr lang="en-US" altLang="en-US" b="1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991600" cy="5105400"/>
          </a:xfrm>
        </p:spPr>
        <p:txBody>
          <a:bodyPr>
            <a:normAutofit/>
          </a:bodyPr>
          <a:lstStyle/>
          <a:p>
            <a:r>
              <a:rPr lang="en-US" altLang="en-US" sz="4000" b="1" i="1" dirty="0" smtClean="0">
                <a:solidFill>
                  <a:srgbClr val="FFFF00"/>
                </a:solidFill>
              </a:rPr>
              <a:t>CONCLUSION -  </a:t>
            </a:r>
            <a:endParaRPr lang="en-US" altLang="en-US" sz="4000" b="1" i="1" dirty="0">
              <a:solidFill>
                <a:srgbClr val="FFFF00"/>
              </a:solidFill>
            </a:endParaRPr>
          </a:p>
          <a:p>
            <a:pPr lvl="1"/>
            <a:r>
              <a:rPr lang="en-US" altLang="en-US" sz="3600" b="1" i="1" dirty="0" smtClean="0">
                <a:solidFill>
                  <a:srgbClr val="FFFF00"/>
                </a:solidFill>
              </a:rPr>
              <a:t>The privilege of prayer belongs to </a:t>
            </a:r>
            <a:r>
              <a:rPr lang="en-US" altLang="en-US" sz="3600" b="1" i="1" dirty="0">
                <a:solidFill>
                  <a:srgbClr val="FFFF00"/>
                </a:solidFill>
              </a:rPr>
              <a:t>G</a:t>
            </a:r>
            <a:r>
              <a:rPr lang="en-US" altLang="en-US" sz="3600" b="1" i="1" dirty="0" smtClean="0">
                <a:solidFill>
                  <a:srgbClr val="FFFF00"/>
                </a:solidFill>
              </a:rPr>
              <a:t>od’s children.</a:t>
            </a:r>
          </a:p>
          <a:p>
            <a:pPr lvl="1"/>
            <a:r>
              <a:rPr lang="en-US" altLang="en-US" sz="3600" b="1" i="1" dirty="0" smtClean="0">
                <a:solidFill>
                  <a:srgbClr val="FFFF00"/>
                </a:solidFill>
              </a:rPr>
              <a:t>How is your prayer life?</a:t>
            </a:r>
          </a:p>
          <a:p>
            <a:pPr lvl="1"/>
            <a:r>
              <a:rPr lang="en-US" altLang="en-US" sz="3600" b="1" i="1" dirty="0" smtClean="0">
                <a:solidFill>
                  <a:srgbClr val="FFFF00"/>
                </a:solidFill>
              </a:rPr>
              <a:t>Are your </a:t>
            </a:r>
            <a:r>
              <a:rPr lang="en-US" altLang="en-US" sz="3600" b="1" i="1" smtClean="0">
                <a:solidFill>
                  <a:srgbClr val="FFFF00"/>
                </a:solidFill>
              </a:rPr>
              <a:t>prayers acceptable to him?</a:t>
            </a:r>
            <a:endParaRPr lang="en-US" altLang="en-US" sz="3600" b="1" i="1" dirty="0" smtClean="0">
              <a:solidFill>
                <a:srgbClr val="FFFF00"/>
              </a:solidFill>
            </a:endParaRPr>
          </a:p>
          <a:p>
            <a:pPr lvl="1"/>
            <a:r>
              <a:rPr lang="en-US" altLang="en-US" sz="3600" b="1" i="1" dirty="0" smtClean="0">
                <a:solidFill>
                  <a:srgbClr val="FFFF00"/>
                </a:solidFill>
              </a:rPr>
              <a:t>Do you pray as you should?</a:t>
            </a:r>
          </a:p>
          <a:p>
            <a:pPr lvl="1"/>
            <a:r>
              <a:rPr lang="en-US" altLang="en-US" sz="3600" b="1" i="1" dirty="0" smtClean="0">
                <a:solidFill>
                  <a:srgbClr val="FFFF00"/>
                </a:solidFill>
              </a:rPr>
              <a:t>Make your life right with the Lord today!</a:t>
            </a:r>
            <a:endParaRPr lang="en-US" alt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8466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FFFF00"/>
                </a:solidFill>
              </a:rPr>
              <a:t>- WHAT DOES THE BIBLE TEACH - </a:t>
            </a:r>
            <a:br>
              <a:rPr lang="en-US" altLang="en-US" b="1" dirty="0" smtClean="0">
                <a:solidFill>
                  <a:srgbClr val="FFFF00"/>
                </a:solidFill>
              </a:rPr>
            </a:br>
            <a:r>
              <a:rPr lang="en-US" altLang="en-US" b="1" dirty="0" smtClean="0">
                <a:solidFill>
                  <a:srgbClr val="FFFF00"/>
                </a:solidFill>
              </a:rPr>
              <a:t>PRAYER</a:t>
            </a:r>
            <a:endParaRPr lang="en-US" altLang="en-US" b="1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686800" cy="5105400"/>
          </a:xfrm>
        </p:spPr>
        <p:txBody>
          <a:bodyPr>
            <a:normAutofit/>
          </a:bodyPr>
          <a:lstStyle/>
          <a:p>
            <a:r>
              <a:rPr lang="en-US" altLang="en-US" sz="4000" b="1" i="1" dirty="0" smtClean="0">
                <a:solidFill>
                  <a:srgbClr val="FFFF00"/>
                </a:solidFill>
              </a:rPr>
              <a:t>WHAT IS PRAYER?</a:t>
            </a:r>
            <a:endParaRPr lang="en-US" altLang="en-US" sz="4000" b="1" i="1" dirty="0">
              <a:solidFill>
                <a:srgbClr val="FFFF00"/>
              </a:solidFill>
            </a:endParaRPr>
          </a:p>
          <a:p>
            <a:pPr lvl="1"/>
            <a:r>
              <a:rPr lang="en-US" altLang="en-US" sz="3600" b="1" i="1" dirty="0" smtClean="0">
                <a:solidFill>
                  <a:srgbClr val="FFFF00"/>
                </a:solidFill>
              </a:rPr>
              <a:t>Psalm 61:1 - Crying out </a:t>
            </a:r>
            <a:endParaRPr lang="en-US" altLang="en-US" sz="3600" b="1" i="1" dirty="0">
              <a:solidFill>
                <a:srgbClr val="FFFF00"/>
              </a:solidFill>
            </a:endParaRPr>
          </a:p>
          <a:p>
            <a:pPr lvl="1"/>
            <a:r>
              <a:rPr lang="en-US" altLang="en-US" sz="3600" b="1" i="1" dirty="0" smtClean="0">
                <a:solidFill>
                  <a:srgbClr val="FFFF00"/>
                </a:solidFill>
              </a:rPr>
              <a:t>1 Kings 8:28 – I.E. – Solomon</a:t>
            </a:r>
          </a:p>
          <a:p>
            <a:pPr lvl="1"/>
            <a:r>
              <a:rPr lang="en-US" altLang="en-US" sz="3600" b="1" i="1" dirty="0" smtClean="0">
                <a:solidFill>
                  <a:srgbClr val="FFFF00"/>
                </a:solidFill>
              </a:rPr>
              <a:t>Matthew 7:7-11 – It is asking – seeking –knocking</a:t>
            </a:r>
          </a:p>
          <a:p>
            <a:pPr lvl="1"/>
            <a:r>
              <a:rPr lang="en-US" altLang="en-US" sz="3600" b="1" i="1" dirty="0" smtClean="0">
                <a:solidFill>
                  <a:srgbClr val="FFFF00"/>
                </a:solidFill>
              </a:rPr>
              <a:t>1 Corinthians 14:15 –  A way to address God which requires concentration</a:t>
            </a:r>
          </a:p>
          <a:p>
            <a:pPr lvl="1"/>
            <a:r>
              <a:rPr lang="en-US" altLang="en-US" sz="3600" b="1" i="1" dirty="0" smtClean="0">
                <a:solidFill>
                  <a:srgbClr val="FFFF00"/>
                </a:solidFill>
              </a:rPr>
              <a:t>Luke 18:1-7 – Being persistent</a:t>
            </a:r>
            <a:endParaRPr lang="en-US" altLang="en-US" sz="3600" b="1" i="1" dirty="0">
              <a:solidFill>
                <a:srgbClr val="FFFF00"/>
              </a:solidFill>
            </a:endParaRPr>
          </a:p>
          <a:p>
            <a:pPr lvl="1">
              <a:buFontTx/>
              <a:buNone/>
            </a:pPr>
            <a:endParaRPr lang="en-US" alt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0038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FFFF00"/>
                </a:solidFill>
              </a:rPr>
              <a:t>- WHAT DOES THE BIBLE TEACH - </a:t>
            </a:r>
            <a:br>
              <a:rPr lang="en-US" altLang="en-US" b="1" dirty="0" smtClean="0">
                <a:solidFill>
                  <a:srgbClr val="FFFF00"/>
                </a:solidFill>
              </a:rPr>
            </a:br>
            <a:r>
              <a:rPr lang="en-US" altLang="en-US" b="1" dirty="0" smtClean="0">
                <a:solidFill>
                  <a:srgbClr val="FFFF00"/>
                </a:solidFill>
              </a:rPr>
              <a:t>PRAYER</a:t>
            </a:r>
            <a:endParaRPr lang="en-US" altLang="en-US" b="1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991600" cy="5105400"/>
          </a:xfrm>
        </p:spPr>
        <p:txBody>
          <a:bodyPr>
            <a:normAutofit/>
          </a:bodyPr>
          <a:lstStyle/>
          <a:p>
            <a:r>
              <a:rPr lang="en-US" altLang="en-US" sz="4000" b="1" i="1" dirty="0" smtClean="0">
                <a:solidFill>
                  <a:srgbClr val="FFFF00"/>
                </a:solidFill>
              </a:rPr>
              <a:t>WHAT MAKES PRAYER UNACCEPTABLE? </a:t>
            </a:r>
            <a:endParaRPr lang="en-US" altLang="en-US" sz="4000" b="1" i="1" dirty="0">
              <a:solidFill>
                <a:srgbClr val="FFFF00"/>
              </a:solidFill>
            </a:endParaRPr>
          </a:p>
          <a:p>
            <a:pPr lvl="1"/>
            <a:r>
              <a:rPr lang="en-US" altLang="en-US" sz="3600" b="1" i="1" dirty="0" smtClean="0">
                <a:solidFill>
                  <a:srgbClr val="FFFF00"/>
                </a:solidFill>
              </a:rPr>
              <a:t>Psalm 66:18 - Iniquity</a:t>
            </a:r>
            <a:endParaRPr lang="en-US" altLang="en-US" sz="3600" b="1" i="1" dirty="0">
              <a:solidFill>
                <a:srgbClr val="FFFF00"/>
              </a:solidFill>
            </a:endParaRPr>
          </a:p>
          <a:p>
            <a:pPr lvl="1"/>
            <a:r>
              <a:rPr lang="en-US" altLang="en-US" sz="3600" b="1" i="1" dirty="0" smtClean="0">
                <a:solidFill>
                  <a:srgbClr val="FFFF00"/>
                </a:solidFill>
              </a:rPr>
              <a:t>Proverbs 15:8, 29 – Being far from God</a:t>
            </a:r>
          </a:p>
          <a:p>
            <a:pPr lvl="1"/>
            <a:r>
              <a:rPr lang="en-US" altLang="en-US" sz="3600" b="1" i="1" dirty="0" smtClean="0">
                <a:solidFill>
                  <a:srgbClr val="FFFF00"/>
                </a:solidFill>
              </a:rPr>
              <a:t>Isaiah 1:15 – </a:t>
            </a:r>
            <a:r>
              <a:rPr lang="en-US" altLang="en-US" sz="3600" b="1" i="1" dirty="0" smtClean="0">
                <a:solidFill>
                  <a:srgbClr val="FFFF00"/>
                </a:solidFill>
              </a:rPr>
              <a:t>Insincerity</a:t>
            </a:r>
            <a:endParaRPr lang="en-US" altLang="en-US" sz="3600" b="1" i="1" dirty="0" smtClean="0">
              <a:solidFill>
                <a:srgbClr val="FFFF00"/>
              </a:solidFill>
            </a:endParaRPr>
          </a:p>
          <a:p>
            <a:pPr lvl="1"/>
            <a:r>
              <a:rPr lang="en-US" altLang="en-US" sz="3600" b="1" i="1" dirty="0" smtClean="0">
                <a:solidFill>
                  <a:srgbClr val="FFFF00"/>
                </a:solidFill>
              </a:rPr>
              <a:t>Proverbs 28:9 </a:t>
            </a:r>
            <a:r>
              <a:rPr lang="en-US" altLang="en-US" sz="3600" b="1" i="1" dirty="0" smtClean="0">
                <a:solidFill>
                  <a:srgbClr val="FFFF00"/>
                </a:solidFill>
              </a:rPr>
              <a:t>– Turn away our ears</a:t>
            </a:r>
          </a:p>
          <a:p>
            <a:pPr lvl="1"/>
            <a:r>
              <a:rPr lang="en-US" altLang="en-US" sz="3600" b="1" i="1" dirty="0" smtClean="0">
                <a:solidFill>
                  <a:srgbClr val="FFFF00"/>
                </a:solidFill>
              </a:rPr>
              <a:t>James 4:7-8 </a:t>
            </a:r>
            <a:r>
              <a:rPr lang="en-US" altLang="en-US" sz="3600" b="1" i="1" dirty="0" smtClean="0">
                <a:solidFill>
                  <a:srgbClr val="FFFF00"/>
                </a:solidFill>
              </a:rPr>
              <a:t>– </a:t>
            </a:r>
            <a:r>
              <a:rPr lang="en-US" altLang="en-US" sz="3600" b="1" i="1" dirty="0">
                <a:solidFill>
                  <a:srgbClr val="FFFF00"/>
                </a:solidFill>
              </a:rPr>
              <a:t>R</a:t>
            </a:r>
            <a:r>
              <a:rPr lang="en-US" altLang="en-US" sz="3600" b="1" i="1" dirty="0" smtClean="0">
                <a:solidFill>
                  <a:srgbClr val="FFFF00"/>
                </a:solidFill>
              </a:rPr>
              <a:t>efusal to submit</a:t>
            </a:r>
            <a:endParaRPr lang="en-US" alt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7180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FFFF00"/>
                </a:solidFill>
              </a:rPr>
              <a:t>- WHAT DOES THE BIBLE TEACH - </a:t>
            </a:r>
            <a:br>
              <a:rPr lang="en-US" altLang="en-US" b="1" dirty="0" smtClean="0">
                <a:solidFill>
                  <a:srgbClr val="FFFF00"/>
                </a:solidFill>
              </a:rPr>
            </a:br>
            <a:r>
              <a:rPr lang="en-US" altLang="en-US" b="1" dirty="0" smtClean="0">
                <a:solidFill>
                  <a:srgbClr val="FFFF00"/>
                </a:solidFill>
              </a:rPr>
              <a:t>PRAYER</a:t>
            </a:r>
            <a:endParaRPr lang="en-US" altLang="en-US" b="1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991600" cy="5105400"/>
          </a:xfrm>
        </p:spPr>
        <p:txBody>
          <a:bodyPr>
            <a:normAutofit/>
          </a:bodyPr>
          <a:lstStyle/>
          <a:p>
            <a:r>
              <a:rPr lang="en-US" altLang="en-US" sz="4000" b="1" i="1" dirty="0" smtClean="0">
                <a:solidFill>
                  <a:srgbClr val="FFFF00"/>
                </a:solidFill>
              </a:rPr>
              <a:t>WHAT MAKES PRAYER UNACCEPTABLE? </a:t>
            </a:r>
            <a:endParaRPr lang="en-US" altLang="en-US" sz="4000" b="1" i="1" dirty="0">
              <a:solidFill>
                <a:srgbClr val="FFFF00"/>
              </a:solidFill>
            </a:endParaRPr>
          </a:p>
          <a:p>
            <a:pPr lvl="1"/>
            <a:r>
              <a:rPr lang="en-US" altLang="en-US" sz="3600" b="1" i="1" dirty="0" smtClean="0">
                <a:solidFill>
                  <a:srgbClr val="FFFF00"/>
                </a:solidFill>
              </a:rPr>
              <a:t>Substituting prayer for obedience</a:t>
            </a:r>
            <a:endParaRPr lang="en-US" altLang="en-US" sz="3600" b="1" i="1" dirty="0">
              <a:solidFill>
                <a:srgbClr val="FFFF00"/>
              </a:solidFill>
            </a:endParaRPr>
          </a:p>
          <a:p>
            <a:pPr lvl="2"/>
            <a:r>
              <a:rPr lang="en-US" altLang="en-US" sz="3200" b="1" i="1" dirty="0" smtClean="0">
                <a:solidFill>
                  <a:srgbClr val="FFFF00"/>
                </a:solidFill>
              </a:rPr>
              <a:t>Matthew 7:21</a:t>
            </a:r>
          </a:p>
          <a:p>
            <a:pPr lvl="2"/>
            <a:r>
              <a:rPr lang="en-US" altLang="en-US" sz="3200" b="1" i="1" dirty="0" smtClean="0">
                <a:solidFill>
                  <a:srgbClr val="FFFF00"/>
                </a:solidFill>
              </a:rPr>
              <a:t>Hebrews 5:8-9</a:t>
            </a:r>
          </a:p>
        </p:txBody>
      </p:sp>
    </p:spTree>
    <p:extLst>
      <p:ext uri="{BB962C8B-B14F-4D97-AF65-F5344CB8AC3E}">
        <p14:creationId xmlns:p14="http://schemas.microsoft.com/office/powerpoint/2010/main" val="33908267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FFFF00"/>
                </a:solidFill>
              </a:rPr>
              <a:t>- WHAT DOES THE BIBLE TEACH - </a:t>
            </a:r>
            <a:br>
              <a:rPr lang="en-US" altLang="en-US" b="1" dirty="0" smtClean="0">
                <a:solidFill>
                  <a:srgbClr val="FFFF00"/>
                </a:solidFill>
              </a:rPr>
            </a:br>
            <a:r>
              <a:rPr lang="en-US" altLang="en-US" b="1" dirty="0" smtClean="0">
                <a:solidFill>
                  <a:srgbClr val="FFFF00"/>
                </a:solidFill>
              </a:rPr>
              <a:t>PRAYER</a:t>
            </a:r>
            <a:endParaRPr lang="en-US" altLang="en-US" b="1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991600" cy="5105400"/>
          </a:xfrm>
        </p:spPr>
        <p:txBody>
          <a:bodyPr>
            <a:normAutofit/>
          </a:bodyPr>
          <a:lstStyle/>
          <a:p>
            <a:r>
              <a:rPr lang="en-US" altLang="en-US" sz="4000" b="1" i="1" dirty="0" smtClean="0">
                <a:solidFill>
                  <a:srgbClr val="FFFF00"/>
                </a:solidFill>
              </a:rPr>
              <a:t>WHAT MAKES PRAYER UNACCEPTABLE? </a:t>
            </a:r>
            <a:endParaRPr lang="en-US" altLang="en-US" sz="4000" b="1" i="1" dirty="0">
              <a:solidFill>
                <a:srgbClr val="FFFF00"/>
              </a:solidFill>
            </a:endParaRPr>
          </a:p>
          <a:p>
            <a:pPr lvl="1"/>
            <a:r>
              <a:rPr lang="en-US" altLang="en-US" sz="3600" b="1" i="1" dirty="0" smtClean="0">
                <a:solidFill>
                  <a:srgbClr val="FFFF00"/>
                </a:solidFill>
              </a:rPr>
              <a:t>Selfishness</a:t>
            </a:r>
            <a:endParaRPr lang="en-US" altLang="en-US" sz="3600" b="1" i="1" dirty="0">
              <a:solidFill>
                <a:srgbClr val="FFFF00"/>
              </a:solidFill>
            </a:endParaRPr>
          </a:p>
          <a:p>
            <a:pPr lvl="2"/>
            <a:r>
              <a:rPr lang="en-US" altLang="en-US" sz="3200" b="1" i="1" dirty="0" smtClean="0">
                <a:solidFill>
                  <a:srgbClr val="FFFF00"/>
                </a:solidFill>
              </a:rPr>
              <a:t>James 4:3 </a:t>
            </a:r>
          </a:p>
        </p:txBody>
      </p:sp>
    </p:spTree>
    <p:extLst>
      <p:ext uri="{BB962C8B-B14F-4D97-AF65-F5344CB8AC3E}">
        <p14:creationId xmlns:p14="http://schemas.microsoft.com/office/powerpoint/2010/main" val="34613652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FFFF00"/>
                </a:solidFill>
              </a:rPr>
              <a:t>- WHAT DOES THE BIBLE TEACH - </a:t>
            </a:r>
            <a:br>
              <a:rPr lang="en-US" altLang="en-US" b="1" dirty="0" smtClean="0">
                <a:solidFill>
                  <a:srgbClr val="FFFF00"/>
                </a:solidFill>
              </a:rPr>
            </a:br>
            <a:r>
              <a:rPr lang="en-US" altLang="en-US" b="1" dirty="0" smtClean="0">
                <a:solidFill>
                  <a:srgbClr val="FFFF00"/>
                </a:solidFill>
              </a:rPr>
              <a:t>PRAYER</a:t>
            </a:r>
            <a:endParaRPr lang="en-US" altLang="en-US" b="1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991600" cy="5105400"/>
          </a:xfrm>
        </p:spPr>
        <p:txBody>
          <a:bodyPr>
            <a:normAutofit/>
          </a:bodyPr>
          <a:lstStyle/>
          <a:p>
            <a:r>
              <a:rPr lang="en-US" altLang="en-US" sz="4000" b="1" i="1" dirty="0" smtClean="0">
                <a:solidFill>
                  <a:srgbClr val="FFFF00"/>
                </a:solidFill>
              </a:rPr>
              <a:t>WHAT MAKES PRAYER UNACCEPTABLE? </a:t>
            </a:r>
            <a:endParaRPr lang="en-US" altLang="en-US" sz="4000" b="1" i="1" dirty="0">
              <a:solidFill>
                <a:srgbClr val="FFFF00"/>
              </a:solidFill>
            </a:endParaRPr>
          </a:p>
          <a:p>
            <a:pPr lvl="1"/>
            <a:r>
              <a:rPr lang="en-US" altLang="en-US" sz="3600" b="1" i="1" dirty="0" smtClean="0">
                <a:solidFill>
                  <a:srgbClr val="FFFF00"/>
                </a:solidFill>
              </a:rPr>
              <a:t>Improper attitude</a:t>
            </a:r>
            <a:endParaRPr lang="en-US" altLang="en-US" sz="3600" b="1" i="1" dirty="0">
              <a:solidFill>
                <a:srgbClr val="FFFF00"/>
              </a:solidFill>
            </a:endParaRPr>
          </a:p>
          <a:p>
            <a:pPr lvl="2"/>
            <a:r>
              <a:rPr lang="en-US" altLang="en-US" sz="3200" b="1" i="1" dirty="0" smtClean="0">
                <a:solidFill>
                  <a:srgbClr val="FFFF00"/>
                </a:solidFill>
              </a:rPr>
              <a:t>Matthew 6:14-15</a:t>
            </a:r>
          </a:p>
          <a:p>
            <a:pPr lvl="2"/>
            <a:r>
              <a:rPr lang="en-US" altLang="en-US" sz="3200" b="1" i="1" dirty="0" smtClean="0">
                <a:solidFill>
                  <a:srgbClr val="FFFF00"/>
                </a:solidFill>
              </a:rPr>
              <a:t>Matthew 5:23-24 </a:t>
            </a:r>
          </a:p>
        </p:txBody>
      </p:sp>
    </p:spTree>
    <p:extLst>
      <p:ext uri="{BB962C8B-B14F-4D97-AF65-F5344CB8AC3E}">
        <p14:creationId xmlns:p14="http://schemas.microsoft.com/office/powerpoint/2010/main" val="10171040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FFFF00"/>
                </a:solidFill>
              </a:rPr>
              <a:t>- WHAT DOES THE BIBLE TEACH - </a:t>
            </a:r>
            <a:br>
              <a:rPr lang="en-US" altLang="en-US" b="1" dirty="0" smtClean="0">
                <a:solidFill>
                  <a:srgbClr val="FFFF00"/>
                </a:solidFill>
              </a:rPr>
            </a:br>
            <a:r>
              <a:rPr lang="en-US" altLang="en-US" b="1" dirty="0" smtClean="0">
                <a:solidFill>
                  <a:srgbClr val="FFFF00"/>
                </a:solidFill>
              </a:rPr>
              <a:t>PRAYER</a:t>
            </a:r>
            <a:endParaRPr lang="en-US" altLang="en-US" b="1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991600" cy="5105400"/>
          </a:xfrm>
        </p:spPr>
        <p:txBody>
          <a:bodyPr>
            <a:normAutofit/>
          </a:bodyPr>
          <a:lstStyle/>
          <a:p>
            <a:r>
              <a:rPr lang="en-US" altLang="en-US" sz="4000" b="1" i="1" dirty="0" smtClean="0">
                <a:solidFill>
                  <a:srgbClr val="FFFF00"/>
                </a:solidFill>
              </a:rPr>
              <a:t>WHAT MAKES PRAYER UNACCEPTABLE? </a:t>
            </a:r>
            <a:endParaRPr lang="en-US" altLang="en-US" sz="4000" b="1" i="1" dirty="0">
              <a:solidFill>
                <a:srgbClr val="FFFF00"/>
              </a:solidFill>
            </a:endParaRPr>
          </a:p>
          <a:p>
            <a:pPr lvl="1"/>
            <a:r>
              <a:rPr lang="en-US" altLang="en-US" sz="3600" b="1" i="1" dirty="0" smtClean="0">
                <a:solidFill>
                  <a:srgbClr val="FFFF00"/>
                </a:solidFill>
              </a:rPr>
              <a:t>Vain Repetitions</a:t>
            </a:r>
            <a:endParaRPr lang="en-US" altLang="en-US" sz="3600" b="1" i="1" dirty="0">
              <a:solidFill>
                <a:srgbClr val="FFFF00"/>
              </a:solidFill>
            </a:endParaRPr>
          </a:p>
          <a:p>
            <a:pPr lvl="2"/>
            <a:r>
              <a:rPr lang="en-US" altLang="en-US" sz="3200" b="1" i="1" dirty="0" smtClean="0">
                <a:solidFill>
                  <a:srgbClr val="FFFF00"/>
                </a:solidFill>
              </a:rPr>
              <a:t>Matthew 6:5-7</a:t>
            </a:r>
          </a:p>
          <a:p>
            <a:pPr lvl="2"/>
            <a:r>
              <a:rPr lang="en-US" altLang="en-US" sz="3200" b="1" i="1" dirty="0" smtClean="0">
                <a:solidFill>
                  <a:srgbClr val="FFFF00"/>
                </a:solidFill>
              </a:rPr>
              <a:t>Matthew 23:14</a:t>
            </a:r>
          </a:p>
          <a:p>
            <a:pPr lvl="2"/>
            <a:r>
              <a:rPr lang="en-US" altLang="en-US" sz="3200" b="1" i="1" dirty="0" smtClean="0">
                <a:solidFill>
                  <a:srgbClr val="FFFF00"/>
                </a:solidFill>
              </a:rPr>
              <a:t>Luke </a:t>
            </a:r>
            <a:r>
              <a:rPr lang="en-US" altLang="en-US" sz="3200" b="1" i="1" dirty="0" smtClean="0">
                <a:solidFill>
                  <a:srgbClr val="FFFF00"/>
                </a:solidFill>
              </a:rPr>
              <a:t>18:10-12</a:t>
            </a:r>
            <a:endParaRPr lang="en-US" altLang="en-US" sz="32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8292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FFFF00"/>
                </a:solidFill>
              </a:rPr>
              <a:t>- WHAT DOES THE BIBLE TEACH - </a:t>
            </a:r>
            <a:br>
              <a:rPr lang="en-US" altLang="en-US" b="1" dirty="0" smtClean="0">
                <a:solidFill>
                  <a:srgbClr val="FFFF00"/>
                </a:solidFill>
              </a:rPr>
            </a:br>
            <a:r>
              <a:rPr lang="en-US" altLang="en-US" b="1" dirty="0" smtClean="0">
                <a:solidFill>
                  <a:srgbClr val="FFFF00"/>
                </a:solidFill>
              </a:rPr>
              <a:t>PRAYER</a:t>
            </a:r>
            <a:endParaRPr lang="en-US" altLang="en-US" b="1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991600" cy="5105400"/>
          </a:xfrm>
        </p:spPr>
        <p:txBody>
          <a:bodyPr>
            <a:normAutofit/>
          </a:bodyPr>
          <a:lstStyle/>
          <a:p>
            <a:r>
              <a:rPr lang="en-US" altLang="en-US" sz="4000" b="1" i="1" dirty="0" smtClean="0">
                <a:solidFill>
                  <a:srgbClr val="FFFF00"/>
                </a:solidFill>
              </a:rPr>
              <a:t>WHAT MAKES PRAYER ACCEPTABLE? </a:t>
            </a:r>
            <a:endParaRPr lang="en-US" altLang="en-US" sz="4000" b="1" i="1" dirty="0">
              <a:solidFill>
                <a:srgbClr val="FFFF00"/>
              </a:solidFill>
            </a:endParaRPr>
          </a:p>
          <a:p>
            <a:pPr lvl="1"/>
            <a:r>
              <a:rPr lang="en-US" altLang="en-US" sz="3600" b="1" i="1" dirty="0" smtClean="0">
                <a:solidFill>
                  <a:srgbClr val="FFFF00"/>
                </a:solidFill>
              </a:rPr>
              <a:t>Godly Life</a:t>
            </a:r>
            <a:endParaRPr lang="en-US" altLang="en-US" sz="3600" b="1" i="1" dirty="0">
              <a:solidFill>
                <a:srgbClr val="FFFF00"/>
              </a:solidFill>
            </a:endParaRPr>
          </a:p>
          <a:p>
            <a:pPr lvl="2"/>
            <a:r>
              <a:rPr lang="en-US" altLang="en-US" sz="3200" b="1" i="1" dirty="0" smtClean="0">
                <a:solidFill>
                  <a:srgbClr val="FFFF00"/>
                </a:solidFill>
              </a:rPr>
              <a:t>James 5:16</a:t>
            </a:r>
          </a:p>
          <a:p>
            <a:pPr lvl="2"/>
            <a:r>
              <a:rPr lang="en-US" altLang="en-US" sz="3200" b="1" i="1" dirty="0" smtClean="0">
                <a:solidFill>
                  <a:srgbClr val="FFFF00"/>
                </a:solidFill>
              </a:rPr>
              <a:t>1 Peter 3:12</a:t>
            </a:r>
          </a:p>
        </p:txBody>
      </p:sp>
    </p:spTree>
    <p:extLst>
      <p:ext uri="{BB962C8B-B14F-4D97-AF65-F5344CB8AC3E}">
        <p14:creationId xmlns:p14="http://schemas.microsoft.com/office/powerpoint/2010/main" val="36948326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FFFF00"/>
                </a:solidFill>
              </a:rPr>
              <a:t>- WHAT DOES THE BIBLE TEACH - </a:t>
            </a:r>
            <a:br>
              <a:rPr lang="en-US" altLang="en-US" b="1" dirty="0" smtClean="0">
                <a:solidFill>
                  <a:srgbClr val="FFFF00"/>
                </a:solidFill>
              </a:rPr>
            </a:br>
            <a:r>
              <a:rPr lang="en-US" altLang="en-US" b="1" dirty="0" smtClean="0">
                <a:solidFill>
                  <a:srgbClr val="FFFF00"/>
                </a:solidFill>
              </a:rPr>
              <a:t>PRAYER</a:t>
            </a:r>
            <a:endParaRPr lang="en-US" altLang="en-US" b="1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991600" cy="5105400"/>
          </a:xfrm>
        </p:spPr>
        <p:txBody>
          <a:bodyPr>
            <a:normAutofit/>
          </a:bodyPr>
          <a:lstStyle/>
          <a:p>
            <a:r>
              <a:rPr lang="en-US" altLang="en-US" sz="4000" b="1" i="1" dirty="0" smtClean="0">
                <a:solidFill>
                  <a:srgbClr val="FFFF00"/>
                </a:solidFill>
              </a:rPr>
              <a:t>WHAT MAKES PRAYER ACCEPTABLE? </a:t>
            </a:r>
            <a:endParaRPr lang="en-US" altLang="en-US" sz="4000" b="1" i="1" dirty="0">
              <a:solidFill>
                <a:srgbClr val="FFFF00"/>
              </a:solidFill>
            </a:endParaRPr>
          </a:p>
          <a:p>
            <a:pPr lvl="1"/>
            <a:r>
              <a:rPr lang="en-US" altLang="en-US" sz="3600" b="1" i="1" dirty="0" smtClean="0">
                <a:solidFill>
                  <a:srgbClr val="FFFF00"/>
                </a:solidFill>
              </a:rPr>
              <a:t>Godly Attitude</a:t>
            </a:r>
            <a:endParaRPr lang="en-US" altLang="en-US" sz="3600" b="1" i="1" dirty="0">
              <a:solidFill>
                <a:srgbClr val="FFFF00"/>
              </a:solidFill>
            </a:endParaRPr>
          </a:p>
          <a:p>
            <a:pPr lvl="2"/>
            <a:r>
              <a:rPr lang="en-US" altLang="en-US" sz="3200" b="1" i="1" dirty="0" smtClean="0">
                <a:solidFill>
                  <a:srgbClr val="FFFF00"/>
                </a:solidFill>
              </a:rPr>
              <a:t>Matthew 6:9</a:t>
            </a:r>
          </a:p>
          <a:p>
            <a:pPr lvl="2"/>
            <a:r>
              <a:rPr lang="en-US" altLang="en-US" sz="3200" b="1" i="1" dirty="0" smtClean="0">
                <a:solidFill>
                  <a:srgbClr val="FFFF00"/>
                </a:solidFill>
              </a:rPr>
              <a:t>James 1:5-7</a:t>
            </a:r>
          </a:p>
          <a:p>
            <a:pPr lvl="2"/>
            <a:r>
              <a:rPr lang="en-US" altLang="en-US" sz="3200" b="1" i="1" dirty="0" smtClean="0">
                <a:solidFill>
                  <a:srgbClr val="FFFF00"/>
                </a:solidFill>
              </a:rPr>
              <a:t>Hebrews 4:16</a:t>
            </a:r>
          </a:p>
          <a:p>
            <a:pPr lvl="2"/>
            <a:r>
              <a:rPr lang="en-US" altLang="en-US" sz="3200" b="1" i="1" dirty="0" smtClean="0">
                <a:solidFill>
                  <a:srgbClr val="FFFF00"/>
                </a:solidFill>
              </a:rPr>
              <a:t>Luke 18:13-14</a:t>
            </a:r>
          </a:p>
        </p:txBody>
      </p:sp>
    </p:spTree>
    <p:extLst>
      <p:ext uri="{BB962C8B-B14F-4D97-AF65-F5344CB8AC3E}">
        <p14:creationId xmlns:p14="http://schemas.microsoft.com/office/powerpoint/2010/main" val="30648587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299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- WHAT DOES THE BIBLE TEACH -  PRAYER</vt:lpstr>
      <vt:lpstr>- WHAT DOES THE BIBLE TEACH -  PRAYER</vt:lpstr>
      <vt:lpstr>- WHAT DOES THE BIBLE TEACH -  PRAYER</vt:lpstr>
      <vt:lpstr>- WHAT DOES THE BIBLE TEACH -  PRAYER</vt:lpstr>
      <vt:lpstr>- WHAT DOES THE BIBLE TEACH -  PRAYER</vt:lpstr>
      <vt:lpstr>- WHAT DOES THE BIBLE TEACH -  PRAYER</vt:lpstr>
      <vt:lpstr>- WHAT DOES THE BIBLE TEACH -  PRAYER</vt:lpstr>
      <vt:lpstr>- WHAT DOES THE BIBLE TEACH -  PRAYER</vt:lpstr>
      <vt:lpstr>- WHAT DOES THE BIBLE TEACH -  PRAYER</vt:lpstr>
      <vt:lpstr>- WHAT DOES THE BIBLE TEACH -  PRAYER</vt:lpstr>
      <vt:lpstr>- WHAT DOES THE BIBLE TEACH -  PRAYER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8</cp:revision>
  <dcterms:created xsi:type="dcterms:W3CDTF">2015-08-18T16:20:32Z</dcterms:created>
  <dcterms:modified xsi:type="dcterms:W3CDTF">2015-08-23T21:14:57Z</dcterms:modified>
</cp:coreProperties>
</file>