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9"/>
  </p:notesMasterIdLst>
  <p:handoutMasterIdLst>
    <p:handoutMasterId r:id="rId10"/>
  </p:handoutMasterIdLst>
  <p:sldIdLst>
    <p:sldId id="339" r:id="rId2"/>
    <p:sldId id="334" r:id="rId3"/>
    <p:sldId id="311" r:id="rId4"/>
    <p:sldId id="337" r:id="rId5"/>
    <p:sldId id="322" r:id="rId6"/>
    <p:sldId id="338" r:id="rId7"/>
    <p:sldId id="341" r:id="rId8"/>
  </p:sldIdLst>
  <p:sldSz cx="9144000" cy="5143500" type="screen16x9"/>
  <p:notesSz cx="7102475" cy="9388475"/>
  <p:embeddedFontLst>
    <p:embeddedFont>
      <p:font typeface="Calibri" panose="020F0502020204030204" pitchFamily="34" charset="0"/>
      <p:regular r:id="rId11"/>
      <p:bold r:id="rId12"/>
      <p:italic r:id="rId13"/>
      <p:boldItalic r:id="rId14"/>
    </p:embeddedFont>
    <p:embeddedFont>
      <p:font typeface="Montserrat" panose="020B0604020202020204" pitchFamily="2"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BB713A6-5156-4448-B144-822046962AE8}">
  <a:tblStyle styleId="{BBB713A6-5156-4448-B144-822046962AE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886E1FF-FDF2-4410-8487-3ABA108AFFFD}"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7477" autoAdjust="0"/>
  </p:normalViewPr>
  <p:slideViewPr>
    <p:cSldViewPr snapToGrid="0">
      <p:cViewPr varScale="1">
        <p:scale>
          <a:sx n="79" d="100"/>
          <a:sy n="79" d="100"/>
        </p:scale>
        <p:origin x="1086" y="78"/>
      </p:cViewPr>
      <p:guideLst/>
    </p:cSldViewPr>
  </p:slideViewPr>
  <p:outlineViewPr>
    <p:cViewPr>
      <p:scale>
        <a:sx n="33" d="100"/>
        <a:sy n="33" d="100"/>
      </p:scale>
      <p:origin x="0" y="-402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8314F1-9607-43A9-B30B-789DBF128BA6}"/>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8851F49A-5835-46F2-88AE-CEFA303D3F04}"/>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r>
              <a:rPr lang="en-US"/>
              <a:t>1/16/22 pm</a:t>
            </a:r>
          </a:p>
        </p:txBody>
      </p:sp>
      <p:sp>
        <p:nvSpPr>
          <p:cNvPr id="4" name="Footer Placeholder 3">
            <a:extLst>
              <a:ext uri="{FF2B5EF4-FFF2-40B4-BE49-F238E27FC236}">
                <a16:creationId xmlns:a16="http://schemas.microsoft.com/office/drawing/2014/main" id="{AEC188F2-F093-406E-8A1D-68A270BBC5C8}"/>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r>
              <a:rPr lang="en-US"/>
              <a:t>The Schemes of Satan - Lusts of the Flesh &amp; Eyes and the Pride of Life</a:t>
            </a:r>
          </a:p>
        </p:txBody>
      </p:sp>
      <p:sp>
        <p:nvSpPr>
          <p:cNvPr id="5" name="Slide Number Placeholder 4">
            <a:extLst>
              <a:ext uri="{FF2B5EF4-FFF2-40B4-BE49-F238E27FC236}">
                <a16:creationId xmlns:a16="http://schemas.microsoft.com/office/drawing/2014/main" id="{3700FAAB-0451-4A7E-8866-C2633803D04A}"/>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D0CA7112-9D16-4CC9-A724-FCAA399F22A9}" type="slidenum">
              <a:rPr lang="en-US" smtClean="0"/>
              <a:t>‹#›</a:t>
            </a:fld>
            <a:endParaRPr lang="en-US"/>
          </a:p>
        </p:txBody>
      </p:sp>
    </p:spTree>
    <p:extLst>
      <p:ext uri="{BB962C8B-B14F-4D97-AF65-F5344CB8AC3E}">
        <p14:creationId xmlns:p14="http://schemas.microsoft.com/office/powerpoint/2010/main" val="183535330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hf hd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f391192_0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f391192_0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extLst>
      <p:ext uri="{BB962C8B-B14F-4D97-AF65-F5344CB8AC3E}">
        <p14:creationId xmlns:p14="http://schemas.microsoft.com/office/powerpoint/2010/main" val="3211210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buNone/>
            </a:pPr>
            <a:endParaRPr lang="en-US" sz="1400" dirty="0"/>
          </a:p>
        </p:txBody>
      </p:sp>
    </p:spTree>
    <p:extLst>
      <p:ext uri="{BB962C8B-B14F-4D97-AF65-F5344CB8AC3E}">
        <p14:creationId xmlns:p14="http://schemas.microsoft.com/office/powerpoint/2010/main" val="1907794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buNone/>
            </a:pPr>
            <a:r>
              <a:rPr lang="en-US" sz="1400" dirty="0"/>
              <a:t> 1 Cor 10:11-13</a:t>
            </a:r>
          </a:p>
          <a:p>
            <a:pPr>
              <a:buNone/>
            </a:pPr>
            <a:r>
              <a:rPr lang="en-US" sz="1400" dirty="0"/>
              <a:t>Now these things happened to them as an example, and they were written for our instruction, upon whom the ends of the ages have come. 12 Therefore let him who thinks he stands take heed that he does not fall. 13 No temptation has overtaken you but such as is common to man; and God is faithful, who will not allow you to be tempted beyond what you are able, but with the temptation will provide the way of escape also, so that you will be able to endure it. </a:t>
            </a:r>
          </a:p>
          <a:p>
            <a:pPr>
              <a:buNone/>
            </a:pPr>
            <a:endParaRPr lang="en-US" sz="1400" dirty="0"/>
          </a:p>
          <a:p>
            <a:pPr>
              <a:buNone/>
            </a:pPr>
            <a:r>
              <a:rPr lang="en-US" sz="1400" dirty="0"/>
              <a:t>Rev 2:2-5</a:t>
            </a:r>
          </a:p>
          <a:p>
            <a:pPr>
              <a:buNone/>
            </a:pPr>
            <a:r>
              <a:rPr lang="en-US" sz="1400" dirty="0"/>
              <a:t>I know your deeds and your toil and perseverance, and that you cannot tolerate evil men, and you put to the test those who call themselves apostles, and they are not, and you found them to be false;  3 and you have perseverance and have endured for My name's sake, and have not grown weary.  4 'But I have this against you, that you have left your first love.  5 'Therefore remember from where you have fallen, and repent and do the deeds you did at first; or else I am coming to you and will remove your lampstand out of its place — unless you repent.</a:t>
            </a:r>
          </a:p>
          <a:p>
            <a:pPr>
              <a:buNone/>
            </a:pPr>
            <a:endParaRPr lang="en-US" sz="1400" dirty="0"/>
          </a:p>
          <a:p>
            <a:pPr>
              <a:buNone/>
            </a:pPr>
            <a:r>
              <a:rPr lang="en-US" sz="1400" dirty="0"/>
              <a:t>Rev 3:15-22</a:t>
            </a:r>
          </a:p>
          <a:p>
            <a:pPr>
              <a:buNone/>
            </a:pPr>
            <a:r>
              <a:rPr lang="en-US" sz="1400" dirty="0"/>
              <a:t>I know your deeds, that you are neither cold nor hot; I wish that you were cold or hot.  16 'So because you are lukewarm, and neither hot nor cold, I will spit you out of My mouth.  17 'Because you say, "I am rich, and have become wealthy, and have need of nothing," and you do not know that you are wretched and miserable and poor and blind and naked,  18 I advise you to buy from Me gold refined by fire so that you may become rich, and white garments so that you may clothe yourself, and that the shame of your nakedness will not be revealed; and eye salve to anoint your eyes so that you may see.  19 'Those whom I love, I reprove and discipline; therefore be zealous and repent.  20 'Behold, I stand at the door and knock; if anyone hears My voice and opens the door, I will come in to him and will dine with him, and he with Me.  21 'He who overcomes, I will grant to him to sit down with Me on My throne, as I also overcame and sat down with My Father on His throne.  22 'He who has an ear, let him hear what the Spirit says to the churches.'"</a:t>
            </a:r>
          </a:p>
          <a:p>
            <a:pPr>
              <a:buNone/>
            </a:pPr>
            <a:endParaRPr lang="en-US" sz="1400" dirty="0"/>
          </a:p>
          <a:p>
            <a:pPr>
              <a:buNone/>
            </a:pPr>
            <a:r>
              <a:rPr lang="en-US" sz="1400" dirty="0"/>
              <a:t>Amos 6:1-6</a:t>
            </a:r>
          </a:p>
          <a:p>
            <a:pPr>
              <a:buNone/>
            </a:pPr>
            <a:r>
              <a:rPr lang="en-US" sz="1400" dirty="0"/>
              <a:t>Woe to those who are at ease in Zion And to those who feel secure in the mountain of Samaria, The distinguished men of the foremost of nations, To whom the house of Israel comes… </a:t>
            </a:r>
          </a:p>
          <a:p>
            <a:pPr>
              <a:buNone/>
            </a:pPr>
            <a:r>
              <a:rPr lang="en-US" sz="1400" dirty="0"/>
              <a:t>4 Those who recline on beds of ivory And sprawl on their couches, And eat lambs from the flock And calves from the midst of the stall, </a:t>
            </a:r>
          </a:p>
          <a:p>
            <a:pPr>
              <a:buNone/>
            </a:pPr>
            <a:r>
              <a:rPr lang="en-US" sz="1400" dirty="0"/>
              <a:t>5 Who improvise to the sound of the harp, And like David have composed songs for themselves, </a:t>
            </a:r>
          </a:p>
          <a:p>
            <a:pPr>
              <a:buNone/>
            </a:pPr>
            <a:r>
              <a:rPr lang="en-US" sz="1400" dirty="0"/>
              <a:t>6 Who drink wine from sacrificial bowls While they anoint themselves with the finest of oils, Yet they have not grieved over the ruin of Joseph. </a:t>
            </a:r>
          </a:p>
          <a:p>
            <a:pPr>
              <a:buNone/>
            </a:pPr>
            <a:endParaRPr lang="en-US" sz="1400" dirty="0"/>
          </a:p>
          <a:p>
            <a:pPr>
              <a:buNone/>
            </a:pPr>
            <a:r>
              <a:rPr lang="en-US" sz="1400" dirty="0" err="1"/>
              <a:t>Zeph</a:t>
            </a:r>
            <a:r>
              <a:rPr lang="en-US" sz="1400" dirty="0"/>
              <a:t> 1:12</a:t>
            </a:r>
          </a:p>
          <a:p>
            <a:pPr>
              <a:buNone/>
            </a:pPr>
            <a:r>
              <a:rPr lang="en-US" sz="1400" dirty="0"/>
              <a:t>"It will come about at that time That I will search Jerusalem with lamps, And I will punish the men Who are stagnant in spirit, Who say in their hearts, 'The Lord will not do good or evil!’ </a:t>
            </a:r>
          </a:p>
          <a:p>
            <a:pPr>
              <a:buNone/>
            </a:pPr>
            <a:endParaRPr lang="en-US" sz="1400" dirty="0"/>
          </a:p>
          <a:p>
            <a:pPr>
              <a:buNone/>
            </a:pPr>
            <a:r>
              <a:rPr lang="en-US" sz="1400" dirty="0"/>
              <a:t>Matt 5:6</a:t>
            </a:r>
          </a:p>
          <a:p>
            <a:pPr>
              <a:buNone/>
            </a:pPr>
            <a:r>
              <a:rPr lang="en-US" sz="1400" dirty="0"/>
              <a:t>Blessed are those who hunger and thirst for righteousness, for they shall be satisfied. </a:t>
            </a:r>
          </a:p>
          <a:p>
            <a:pPr>
              <a:buNone/>
            </a:pPr>
            <a:endParaRPr lang="en-US" sz="1400" dirty="0"/>
          </a:p>
          <a:p>
            <a:pPr>
              <a:buNone/>
            </a:pPr>
            <a:r>
              <a:rPr lang="en-US" sz="1400" dirty="0"/>
              <a:t>1 Peter 2:1-3</a:t>
            </a:r>
          </a:p>
          <a:p>
            <a:pPr>
              <a:buNone/>
            </a:pPr>
            <a:r>
              <a:rPr lang="en-US" sz="1400" dirty="0"/>
              <a:t>Therefore, putting aside all malice and all deceit and hypocrisy and envy and all slander, 2 like newborn babies, long for the pure milk of the word, so that by it you may grow in respect to salvation, 3 if you have tasted the kindness of the Lord. </a:t>
            </a:r>
          </a:p>
          <a:p>
            <a:pPr>
              <a:buNone/>
            </a:pPr>
            <a:endParaRPr lang="en-US" sz="1400" dirty="0"/>
          </a:p>
          <a:p>
            <a:pPr>
              <a:buNone/>
            </a:pPr>
            <a:endParaRPr lang="en-US" sz="1400" dirty="0"/>
          </a:p>
        </p:txBody>
      </p:sp>
    </p:spTree>
    <p:extLst>
      <p:ext uri="{BB962C8B-B14F-4D97-AF65-F5344CB8AC3E}">
        <p14:creationId xmlns:p14="http://schemas.microsoft.com/office/powerpoint/2010/main" val="500587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buNone/>
            </a:pPr>
            <a:r>
              <a:rPr lang="en-US" sz="1400" dirty="0"/>
              <a:t> </a:t>
            </a:r>
          </a:p>
        </p:txBody>
      </p:sp>
    </p:spTree>
    <p:extLst>
      <p:ext uri="{BB962C8B-B14F-4D97-AF65-F5344CB8AC3E}">
        <p14:creationId xmlns:p14="http://schemas.microsoft.com/office/powerpoint/2010/main" val="3679648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We get too busy in many things that are not worthwhile or beneficial. They drag us down physically and spiritually and are trying to choke us</a:t>
            </a:r>
            <a:r>
              <a:rPr lang="en-US" sz="1800" dirty="0">
                <a:effectLst/>
                <a:latin typeface="Calibri" panose="020F0502020204030204" pitchFamily="34" charset="0"/>
                <a:ea typeface="Calibri" panose="020F0502020204030204" pitchFamily="34" charset="0"/>
                <a:cs typeface="Times New Roman" panose="02020603050405020304" pitchFamily="18" charset="0"/>
              </a:rPr>
              <a:t>. When we are always on the move, going here and there and don’t have time for the truly important things, we’re too busy! When we don’t have time to spend with new converts, send cards to our visitors, or visit the elderly and shut-ins,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we are too busy</a:t>
            </a:r>
            <a:r>
              <a:rPr lang="en-US" sz="1800" dirty="0">
                <a:effectLst/>
                <a:latin typeface="Calibri" panose="020F0502020204030204" pitchFamily="34" charset="0"/>
                <a:ea typeface="Calibri" panose="020F0502020204030204" pitchFamily="34" charset="0"/>
                <a:cs typeface="Times New Roman" panose="02020603050405020304" pitchFamily="18" charset="0"/>
              </a:rPr>
              <a:t>! When we don’t have time for young mothers and fathers (especially those who don’t have a mate who worship with them), those struggling with personal problems, those struggling with the world,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we are too busy</a:t>
            </a:r>
            <a:r>
              <a:rPr lang="en-US" sz="1800" dirty="0">
                <a:effectLst/>
                <a:latin typeface="Calibri" panose="020F0502020204030204" pitchFamily="34" charset="0"/>
                <a:ea typeface="Calibri" panose="020F0502020204030204" pitchFamily="34" charset="0"/>
                <a:cs typeface="Times New Roman" panose="02020603050405020304" pitchFamily="18" charset="0"/>
              </a:rPr>
              <a:t>! When we don’t have time to show hospitality, prepare a Wednesday night invitation, get our Bible class lesson, attend gospel meetings, and business meetings, we are too busy!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When we don’t have time to read the bulletin, assemble on a consistent regular basis or find ourselves arriving late more and more and leaving early, we may be (we are) too busy! When we try to organize a personal work program but have difficulty getting participation and it fizzles out, we’re too busy! The problem is, we haven’t got time to be Christians, except on Sunday morning.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We’ve got too many “weeds” in our lives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if we don’t do something drastic,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they’re going to choke us to death</a:t>
            </a:r>
            <a:r>
              <a:rPr lang="en-US" sz="1800" dirty="0">
                <a:effectLst/>
                <a:latin typeface="Calibri" panose="020F0502020204030204" pitchFamily="34" charset="0"/>
                <a:ea typeface="Calibri" panose="020F0502020204030204" pitchFamily="34" charset="0"/>
                <a:cs typeface="Times New Roman" panose="02020603050405020304" pitchFamily="18" charset="0"/>
              </a:rPr>
              <a:t>! Whether we’re climbing the career ladder to success, or enjoying our favorite sports or hobbies, or social club or high societal event, they can become noxious weeds.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It is not enough to love flowers, we must hate weeds</a:t>
            </a:r>
            <a:r>
              <a:rPr lang="en-US" sz="1800" dirty="0">
                <a:effectLst/>
                <a:latin typeface="Calibri" panose="020F0502020204030204" pitchFamily="34" charset="0"/>
                <a:ea typeface="Calibri" panose="020F0502020204030204" pitchFamily="34" charset="0"/>
                <a:cs typeface="Times New Roman" panose="02020603050405020304" pitchFamily="18" charset="0"/>
              </a:rPr>
              <a:t>. “Through they precepts I get understanding, therefore I hate every false way” (Ps. 119:104). </a:t>
            </a:r>
            <a:endParaRPr lang="en-US" sz="1400" dirty="0"/>
          </a:p>
        </p:txBody>
      </p:sp>
    </p:spTree>
    <p:extLst>
      <p:ext uri="{BB962C8B-B14F-4D97-AF65-F5344CB8AC3E}">
        <p14:creationId xmlns:p14="http://schemas.microsoft.com/office/powerpoint/2010/main" val="2324583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marR="0" indent="0">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Luke 10:40-42</a:t>
            </a:r>
          </a:p>
          <a:p>
            <a:pPr marL="0" marR="0" indent="0">
              <a:lnSpc>
                <a:spcPct val="107000"/>
              </a:lnSpc>
              <a:spcBef>
                <a:spcPts val="0"/>
              </a:spcBef>
              <a:spcAft>
                <a:spcPts val="800"/>
              </a:spcAft>
              <a:buNone/>
            </a:pPr>
            <a:r>
              <a:rPr lang="en-US" sz="1800" b="0" dirty="0">
                <a:effectLst/>
                <a:latin typeface="Calibri" panose="020F0502020204030204" pitchFamily="34" charset="0"/>
                <a:ea typeface="Calibri" panose="020F0502020204030204" pitchFamily="34" charset="0"/>
                <a:cs typeface="Times New Roman" panose="02020603050405020304" pitchFamily="18" charset="0"/>
              </a:rPr>
              <a:t>But Martha was distracted with all her preparations; and she came up to Him and said, "Lord, do You not care that my sister has left me to do all the serving alone? Then tell her to help me." 41 But the Lord answered and said to her, "Martha, Martha, you are worried and bothered about so many things;  42 but only one thing is necessary, for Mary has chosen the good part, which shall not be taken away from her.“</a:t>
            </a:r>
          </a:p>
          <a:p>
            <a:pPr marL="0" marR="0" indent="0">
              <a:lnSpc>
                <a:spcPct val="107000"/>
              </a:lnSpc>
              <a:spcBef>
                <a:spcPts val="0"/>
              </a:spcBef>
              <a:spcAft>
                <a:spcPts val="800"/>
              </a:spcAft>
              <a:buNone/>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Eph 5:15-17</a:t>
            </a:r>
          </a:p>
          <a:p>
            <a:pPr marL="0" marR="0" indent="0">
              <a:lnSpc>
                <a:spcPct val="107000"/>
              </a:lnSpc>
              <a:spcBef>
                <a:spcPts val="0"/>
              </a:spcBef>
              <a:spcAft>
                <a:spcPts val="800"/>
              </a:spcAft>
              <a:buNone/>
            </a:pPr>
            <a:r>
              <a:rPr lang="en-US" sz="1800" b="0" dirty="0">
                <a:effectLst/>
                <a:latin typeface="Calibri" panose="020F0502020204030204" pitchFamily="34" charset="0"/>
                <a:ea typeface="Calibri" panose="020F0502020204030204" pitchFamily="34" charset="0"/>
                <a:cs typeface="Times New Roman" panose="02020603050405020304" pitchFamily="18" charset="0"/>
              </a:rPr>
              <a:t> Therefore be careful how you walk, not as unwise men but as wise, 16 making the most of your time, because the days are evil. 17 So then do not be foolish, but understand what the will of the Lord is.</a:t>
            </a:r>
          </a:p>
          <a:p>
            <a:pPr marL="0" marR="0" indent="0">
              <a:lnSpc>
                <a:spcPct val="107000"/>
              </a:lnSpc>
              <a:spcBef>
                <a:spcPts val="0"/>
              </a:spcBef>
              <a:spcAft>
                <a:spcPts val="800"/>
              </a:spcAft>
              <a:buNone/>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We get too busy in many things that are not worthwhile or beneficial. They drag us down physically and spiritually and are trying to choke us</a:t>
            </a:r>
            <a:r>
              <a:rPr lang="en-US" sz="1800" dirty="0">
                <a:effectLst/>
                <a:latin typeface="Calibri" panose="020F0502020204030204" pitchFamily="34" charset="0"/>
                <a:ea typeface="Calibri" panose="020F0502020204030204" pitchFamily="34" charset="0"/>
                <a:cs typeface="Times New Roman" panose="02020603050405020304" pitchFamily="18" charset="0"/>
              </a:rPr>
              <a:t>. When we are always on the move, going here and there and don’t have time for the truly important things, we’re too busy! When we don’t have time to spend with new converts, send cards to our visitors, or visit the elderly and shut-ins,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we are too busy</a:t>
            </a:r>
            <a:r>
              <a:rPr lang="en-US" sz="1800" dirty="0">
                <a:effectLst/>
                <a:latin typeface="Calibri" panose="020F0502020204030204" pitchFamily="34" charset="0"/>
                <a:ea typeface="Calibri" panose="020F0502020204030204" pitchFamily="34" charset="0"/>
                <a:cs typeface="Times New Roman" panose="02020603050405020304" pitchFamily="18" charset="0"/>
              </a:rPr>
              <a:t>! When we don’t have time for young mothers and fathers (especially those who don’t have a mate who worship with them), those struggling with personal problems, those struggling with the world,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we are too busy</a:t>
            </a:r>
            <a:r>
              <a:rPr lang="en-US" sz="1800" dirty="0">
                <a:effectLst/>
                <a:latin typeface="Calibri" panose="020F0502020204030204" pitchFamily="34" charset="0"/>
                <a:ea typeface="Calibri" panose="020F0502020204030204" pitchFamily="34" charset="0"/>
                <a:cs typeface="Times New Roman" panose="02020603050405020304" pitchFamily="18" charset="0"/>
              </a:rPr>
              <a:t>! When we don’t have time to show hospitality, prepare a Wednesday night invitation, get our Bible class lesson, attend gospel meetings, and business meetings, we are too busy!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When we don’t have time to read the bulletin, assemble on a consistent regular basis or find ourselves arriving late more and more and leaving early, we may be (we are) too busy! When we try to organize a personal work program but have difficulty getting participation and it fizzles out, we’re too busy! The problem is, we haven’t got time to be Christians, except on Sunday morning.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We’ve got too many “weeds” in our lives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if we don’t do something drastic,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they’re going to choke us to death</a:t>
            </a:r>
            <a:r>
              <a:rPr lang="en-US" sz="1800" dirty="0">
                <a:effectLst/>
                <a:latin typeface="Calibri" panose="020F0502020204030204" pitchFamily="34" charset="0"/>
                <a:ea typeface="Calibri" panose="020F0502020204030204" pitchFamily="34" charset="0"/>
                <a:cs typeface="Times New Roman" panose="02020603050405020304" pitchFamily="18" charset="0"/>
              </a:rPr>
              <a:t>! Whether we’re climbing the career ladder to success, or enjoying our favorite sports or hobbies, or social club or high societal event, they can become noxious weeds.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It is not enough to love flowers, we must hate weeds</a:t>
            </a:r>
            <a:r>
              <a:rPr lang="en-US" sz="1800" dirty="0">
                <a:effectLst/>
                <a:latin typeface="Calibri" panose="020F0502020204030204" pitchFamily="34" charset="0"/>
                <a:ea typeface="Calibri" panose="020F0502020204030204" pitchFamily="34" charset="0"/>
                <a:cs typeface="Times New Roman" panose="02020603050405020304" pitchFamily="18" charset="0"/>
              </a:rPr>
              <a:t>. “Through they precepts I get understanding, therefore I hate every false way” (Ps. 119:104). </a:t>
            </a:r>
            <a:endParaRPr lang="en-US" sz="1400" dirty="0"/>
          </a:p>
        </p:txBody>
      </p:sp>
    </p:spTree>
    <p:extLst>
      <p:ext uri="{BB962C8B-B14F-4D97-AF65-F5344CB8AC3E}">
        <p14:creationId xmlns:p14="http://schemas.microsoft.com/office/powerpoint/2010/main" val="2034071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471145" indent="-327184" defTabSz="942289">
              <a:buNone/>
            </a:pPr>
            <a:endParaRPr lang="en-US" sz="1400" kern="1400" dirty="0">
              <a:latin typeface="Times New Roman" panose="02020603050405020304" pitchFamily="18" charset="0"/>
            </a:endParaRPr>
          </a:p>
          <a:p>
            <a:pPr marL="471145" indent="-327184" defTabSz="942289">
              <a:buNone/>
            </a:pPr>
            <a:endParaRPr lang="en-US" sz="1400" kern="1400" dirty="0">
              <a:latin typeface="Times New Roman" panose="02020603050405020304" pitchFamily="18" charset="0"/>
            </a:endParaRPr>
          </a:p>
          <a:p>
            <a:pPr marL="471145" indent="-327184" defTabSz="942289">
              <a:buNone/>
            </a:pPr>
            <a:endParaRPr lang="en-US" sz="1900" kern="1400" dirty="0">
              <a:latin typeface="Times New Roman" panose="02020603050405020304" pitchFamily="18" charset="0"/>
            </a:endParaRPr>
          </a:p>
        </p:txBody>
      </p:sp>
    </p:spTree>
    <p:extLst>
      <p:ext uri="{BB962C8B-B14F-4D97-AF65-F5344CB8AC3E}">
        <p14:creationId xmlns:p14="http://schemas.microsoft.com/office/powerpoint/2010/main" val="349746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2"/>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012325" y="2220413"/>
            <a:ext cx="5445900" cy="1804200"/>
          </a:xfrm>
          <a:prstGeom prst="rect">
            <a:avLst/>
          </a:prstGeom>
        </p:spPr>
        <p:txBody>
          <a:bodyPr spcFirstLastPara="1" wrap="square" lIns="91425" tIns="91425" rIns="91425" bIns="91425" anchor="b" anchorCtr="0">
            <a:noAutofit/>
          </a:bodyPr>
          <a:lstStyle>
            <a:lvl1pPr lvl="0" algn="r">
              <a:spcBef>
                <a:spcPts val="0"/>
              </a:spcBef>
              <a:spcAft>
                <a:spcPts val="0"/>
              </a:spcAft>
              <a:buSzPts val="4800"/>
              <a:buNone/>
              <a:defRPr sz="4800"/>
            </a:lvl1pPr>
            <a:lvl2pPr lvl="1" algn="r">
              <a:spcBef>
                <a:spcPts val="0"/>
              </a:spcBef>
              <a:spcAft>
                <a:spcPts val="0"/>
              </a:spcAft>
              <a:buSzPts val="6000"/>
              <a:buNone/>
              <a:defRPr sz="6000"/>
            </a:lvl2pPr>
            <a:lvl3pPr lvl="2" algn="r">
              <a:spcBef>
                <a:spcPts val="0"/>
              </a:spcBef>
              <a:spcAft>
                <a:spcPts val="0"/>
              </a:spcAft>
              <a:buSzPts val="6000"/>
              <a:buNone/>
              <a:defRPr sz="6000"/>
            </a:lvl3pPr>
            <a:lvl4pPr lvl="3" algn="r">
              <a:spcBef>
                <a:spcPts val="0"/>
              </a:spcBef>
              <a:spcAft>
                <a:spcPts val="0"/>
              </a:spcAft>
              <a:buSzPts val="6000"/>
              <a:buNone/>
              <a:defRPr sz="6000"/>
            </a:lvl4pPr>
            <a:lvl5pPr lvl="4" algn="r">
              <a:spcBef>
                <a:spcPts val="0"/>
              </a:spcBef>
              <a:spcAft>
                <a:spcPts val="0"/>
              </a:spcAft>
              <a:buSzPts val="6000"/>
              <a:buNone/>
              <a:defRPr sz="6000"/>
            </a:lvl5pPr>
            <a:lvl6pPr lvl="5" algn="r">
              <a:spcBef>
                <a:spcPts val="0"/>
              </a:spcBef>
              <a:spcAft>
                <a:spcPts val="0"/>
              </a:spcAft>
              <a:buSzPts val="6000"/>
              <a:buNone/>
              <a:defRPr sz="6000"/>
            </a:lvl6pPr>
            <a:lvl7pPr lvl="6" algn="r">
              <a:spcBef>
                <a:spcPts val="0"/>
              </a:spcBef>
              <a:spcAft>
                <a:spcPts val="0"/>
              </a:spcAft>
              <a:buSzPts val="6000"/>
              <a:buNone/>
              <a:defRPr sz="6000"/>
            </a:lvl7pPr>
            <a:lvl8pPr lvl="7" algn="r">
              <a:spcBef>
                <a:spcPts val="0"/>
              </a:spcBef>
              <a:spcAft>
                <a:spcPts val="0"/>
              </a:spcAft>
              <a:buSzPts val="6000"/>
              <a:buNone/>
              <a:defRPr sz="6000"/>
            </a:lvl8pPr>
            <a:lvl9pPr lvl="8" algn="r">
              <a:spcBef>
                <a:spcPts val="0"/>
              </a:spcBef>
              <a:spcAft>
                <a:spcPts val="0"/>
              </a:spcAft>
              <a:buSzPts val="6000"/>
              <a:buNone/>
              <a:defRPr sz="6000"/>
            </a:lvl9pPr>
          </a:lstStyle>
          <a:p>
            <a:endParaRPr/>
          </a:p>
        </p:txBody>
      </p:sp>
      <p:sp>
        <p:nvSpPr>
          <p:cNvPr id="11" name="Google Shape;11;p2"/>
          <p:cNvSpPr/>
          <p:nvPr/>
        </p:nvSpPr>
        <p:spPr>
          <a:xfrm>
            <a:off x="6208125" y="4214588"/>
            <a:ext cx="2250000" cy="103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691200" y="1511100"/>
            <a:ext cx="7761600" cy="28689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27" name="Google Shape;27;p5"/>
          <p:cNvSpPr/>
          <p:nvPr/>
        </p:nvSpPr>
        <p:spPr>
          <a:xfrm>
            <a:off x="813273" y="1205841"/>
            <a:ext cx="1533600" cy="103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p:nvPr/>
        </p:nvSpPr>
        <p:spPr>
          <a:xfrm>
            <a:off x="0" y="0"/>
            <a:ext cx="1005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91200" y="628125"/>
            <a:ext cx="7761600" cy="4935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1pPr>
            <a:lvl2pPr lvl="1">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2pPr>
            <a:lvl3pPr lvl="2">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3pPr>
            <a:lvl4pPr lvl="3">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4pPr>
            <a:lvl5pPr lvl="4">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5pPr>
            <a:lvl6pPr lvl="5">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6pPr>
            <a:lvl7pPr lvl="6">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7pPr>
            <a:lvl8pPr lvl="7">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8pPr>
            <a:lvl9pPr lvl="8">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691200" y="1511100"/>
            <a:ext cx="7761600" cy="28689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2"/>
              </a:buClr>
              <a:buSzPts val="2400"/>
              <a:buFont typeface="Montserrat"/>
              <a:buChar char="▣"/>
              <a:defRPr sz="2400">
                <a:solidFill>
                  <a:schemeClr val="dk1"/>
                </a:solidFill>
                <a:latin typeface="Montserrat"/>
                <a:ea typeface="Montserrat"/>
                <a:cs typeface="Montserrat"/>
                <a:sym typeface="Montserrat"/>
              </a:defRPr>
            </a:lvl1pPr>
            <a:lvl2pPr marL="914400" lvl="1" indent="-381000">
              <a:spcBef>
                <a:spcPts val="0"/>
              </a:spcBef>
              <a:spcAft>
                <a:spcPts val="0"/>
              </a:spcAft>
              <a:buClr>
                <a:schemeClr val="accent2"/>
              </a:buClr>
              <a:buSzPts val="2400"/>
              <a:buFont typeface="Montserrat"/>
              <a:buChar char="□"/>
              <a:defRPr sz="2400">
                <a:solidFill>
                  <a:schemeClr val="dk1"/>
                </a:solidFill>
                <a:latin typeface="Montserrat"/>
                <a:ea typeface="Montserrat"/>
                <a:cs typeface="Montserrat"/>
                <a:sym typeface="Montserrat"/>
              </a:defRPr>
            </a:lvl2pPr>
            <a:lvl3pPr marL="1371600" lvl="2" indent="-381000">
              <a:spcBef>
                <a:spcPts val="0"/>
              </a:spcBef>
              <a:spcAft>
                <a:spcPts val="0"/>
              </a:spcAft>
              <a:buClr>
                <a:schemeClr val="accent2"/>
              </a:buClr>
              <a:buSzPts val="2400"/>
              <a:buFont typeface="Montserrat"/>
              <a:buChar char="■"/>
              <a:defRPr sz="2400">
                <a:solidFill>
                  <a:schemeClr val="dk1"/>
                </a:solidFill>
                <a:latin typeface="Montserrat"/>
                <a:ea typeface="Montserrat"/>
                <a:cs typeface="Montserrat"/>
                <a:sym typeface="Montserrat"/>
              </a:defRPr>
            </a:lvl3pPr>
            <a:lvl4pPr marL="1828800" lvl="3" indent="-381000">
              <a:spcBef>
                <a:spcPts val="0"/>
              </a:spcBef>
              <a:spcAft>
                <a:spcPts val="0"/>
              </a:spcAft>
              <a:buClr>
                <a:schemeClr val="dk1"/>
              </a:buClr>
              <a:buSzPts val="2400"/>
              <a:buFont typeface="Montserrat"/>
              <a:buChar char="●"/>
              <a:defRPr sz="2400">
                <a:solidFill>
                  <a:schemeClr val="dk1"/>
                </a:solidFill>
                <a:latin typeface="Montserrat"/>
                <a:ea typeface="Montserrat"/>
                <a:cs typeface="Montserrat"/>
                <a:sym typeface="Montserrat"/>
              </a:defRPr>
            </a:lvl4pPr>
            <a:lvl5pPr marL="2286000" lvl="4" indent="-381000">
              <a:spcBef>
                <a:spcPts val="0"/>
              </a:spcBef>
              <a:spcAft>
                <a:spcPts val="0"/>
              </a:spcAft>
              <a:buClr>
                <a:schemeClr val="dk1"/>
              </a:buClr>
              <a:buSzPts val="2400"/>
              <a:buFont typeface="Montserrat"/>
              <a:buChar char="○"/>
              <a:defRPr sz="2400">
                <a:solidFill>
                  <a:schemeClr val="dk1"/>
                </a:solidFill>
                <a:latin typeface="Montserrat"/>
                <a:ea typeface="Montserrat"/>
                <a:cs typeface="Montserrat"/>
                <a:sym typeface="Montserrat"/>
              </a:defRPr>
            </a:lvl5pPr>
            <a:lvl6pPr marL="2743200" lvl="5" indent="-381000">
              <a:spcBef>
                <a:spcPts val="0"/>
              </a:spcBef>
              <a:spcAft>
                <a:spcPts val="0"/>
              </a:spcAft>
              <a:buClr>
                <a:schemeClr val="dk1"/>
              </a:buClr>
              <a:buSzPts val="2400"/>
              <a:buFont typeface="Montserrat"/>
              <a:buChar char="■"/>
              <a:defRPr sz="2400">
                <a:solidFill>
                  <a:schemeClr val="dk1"/>
                </a:solidFill>
                <a:latin typeface="Montserrat"/>
                <a:ea typeface="Montserrat"/>
                <a:cs typeface="Montserrat"/>
                <a:sym typeface="Montserrat"/>
              </a:defRPr>
            </a:lvl6pPr>
            <a:lvl7pPr marL="3200400" lvl="6" indent="-381000">
              <a:spcBef>
                <a:spcPts val="0"/>
              </a:spcBef>
              <a:spcAft>
                <a:spcPts val="0"/>
              </a:spcAft>
              <a:buClr>
                <a:schemeClr val="dk1"/>
              </a:buClr>
              <a:buSzPts val="2400"/>
              <a:buFont typeface="Montserrat"/>
              <a:buChar char="●"/>
              <a:defRPr sz="2400">
                <a:solidFill>
                  <a:schemeClr val="dk1"/>
                </a:solidFill>
                <a:latin typeface="Montserrat"/>
                <a:ea typeface="Montserrat"/>
                <a:cs typeface="Montserrat"/>
                <a:sym typeface="Montserrat"/>
              </a:defRPr>
            </a:lvl7pPr>
            <a:lvl8pPr marL="3657600" lvl="7" indent="-381000">
              <a:spcBef>
                <a:spcPts val="0"/>
              </a:spcBef>
              <a:spcAft>
                <a:spcPts val="0"/>
              </a:spcAft>
              <a:buClr>
                <a:schemeClr val="dk1"/>
              </a:buClr>
              <a:buSzPts val="2400"/>
              <a:buFont typeface="Montserrat"/>
              <a:buChar char="○"/>
              <a:defRPr sz="2400">
                <a:solidFill>
                  <a:schemeClr val="dk1"/>
                </a:solidFill>
                <a:latin typeface="Montserrat"/>
                <a:ea typeface="Montserrat"/>
                <a:cs typeface="Montserrat"/>
                <a:sym typeface="Montserrat"/>
              </a:defRPr>
            </a:lvl8pPr>
            <a:lvl9pPr marL="4114800" lvl="8" indent="-381000">
              <a:spcBef>
                <a:spcPts val="0"/>
              </a:spcBef>
              <a:spcAft>
                <a:spcPts val="0"/>
              </a:spcAft>
              <a:buClr>
                <a:schemeClr val="dk1"/>
              </a:buClr>
              <a:buSzPts val="2400"/>
              <a:buFont typeface="Montserrat"/>
              <a:buChar char="■"/>
              <a:defRPr sz="2400">
                <a:solidFill>
                  <a:schemeClr val="dk1"/>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lvl1pPr lvl="0" algn="r">
              <a:buNone/>
              <a:defRPr sz="1200" b="1">
                <a:solidFill>
                  <a:schemeClr val="accent1"/>
                </a:solidFill>
                <a:latin typeface="Montserrat"/>
                <a:ea typeface="Montserrat"/>
                <a:cs typeface="Montserrat"/>
                <a:sym typeface="Montserrat"/>
              </a:defRPr>
            </a:lvl1pPr>
            <a:lvl2pPr lvl="1" algn="r">
              <a:buNone/>
              <a:defRPr sz="1200" b="1">
                <a:solidFill>
                  <a:schemeClr val="accent1"/>
                </a:solidFill>
                <a:latin typeface="Montserrat"/>
                <a:ea typeface="Montserrat"/>
                <a:cs typeface="Montserrat"/>
                <a:sym typeface="Montserrat"/>
              </a:defRPr>
            </a:lvl2pPr>
            <a:lvl3pPr lvl="2" algn="r">
              <a:buNone/>
              <a:defRPr sz="1200" b="1">
                <a:solidFill>
                  <a:schemeClr val="accent1"/>
                </a:solidFill>
                <a:latin typeface="Montserrat"/>
                <a:ea typeface="Montserrat"/>
                <a:cs typeface="Montserrat"/>
                <a:sym typeface="Montserrat"/>
              </a:defRPr>
            </a:lvl3pPr>
            <a:lvl4pPr lvl="3" algn="r">
              <a:buNone/>
              <a:defRPr sz="1200" b="1">
                <a:solidFill>
                  <a:schemeClr val="accent1"/>
                </a:solidFill>
                <a:latin typeface="Montserrat"/>
                <a:ea typeface="Montserrat"/>
                <a:cs typeface="Montserrat"/>
                <a:sym typeface="Montserrat"/>
              </a:defRPr>
            </a:lvl4pPr>
            <a:lvl5pPr lvl="4" algn="r">
              <a:buNone/>
              <a:defRPr sz="1200" b="1">
                <a:solidFill>
                  <a:schemeClr val="accent1"/>
                </a:solidFill>
                <a:latin typeface="Montserrat"/>
                <a:ea typeface="Montserrat"/>
                <a:cs typeface="Montserrat"/>
                <a:sym typeface="Montserrat"/>
              </a:defRPr>
            </a:lvl5pPr>
            <a:lvl6pPr lvl="5" algn="r">
              <a:buNone/>
              <a:defRPr sz="1200" b="1">
                <a:solidFill>
                  <a:schemeClr val="accent1"/>
                </a:solidFill>
                <a:latin typeface="Montserrat"/>
                <a:ea typeface="Montserrat"/>
                <a:cs typeface="Montserrat"/>
                <a:sym typeface="Montserrat"/>
              </a:defRPr>
            </a:lvl6pPr>
            <a:lvl7pPr lvl="6" algn="r">
              <a:buNone/>
              <a:defRPr sz="1200" b="1">
                <a:solidFill>
                  <a:schemeClr val="accent1"/>
                </a:solidFill>
                <a:latin typeface="Montserrat"/>
                <a:ea typeface="Montserrat"/>
                <a:cs typeface="Montserrat"/>
                <a:sym typeface="Montserrat"/>
              </a:defRPr>
            </a:lvl7pPr>
            <a:lvl8pPr lvl="7" algn="r">
              <a:buNone/>
              <a:defRPr sz="1200" b="1">
                <a:solidFill>
                  <a:schemeClr val="accent1"/>
                </a:solidFill>
                <a:latin typeface="Montserrat"/>
                <a:ea typeface="Montserrat"/>
                <a:cs typeface="Montserrat"/>
                <a:sym typeface="Montserrat"/>
              </a:defRPr>
            </a:lvl8pPr>
            <a:lvl9pPr lvl="8" algn="r">
              <a:buNone/>
              <a:defRPr sz="1200" b="1">
                <a:solidFill>
                  <a:schemeClr val="accen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1"/>
          <p:cNvSpPr txBox="1">
            <a:spLocks noGrp="1"/>
          </p:cNvSpPr>
          <p:nvPr>
            <p:ph type="ctrTitle"/>
          </p:nvPr>
        </p:nvSpPr>
        <p:spPr>
          <a:xfrm>
            <a:off x="685800" y="2220413"/>
            <a:ext cx="7772425" cy="1804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6000" dirty="0"/>
              <a:t>To Be Victorious…</a:t>
            </a:r>
            <a:br>
              <a:rPr lang="en" sz="6000" dirty="0"/>
            </a:br>
            <a:r>
              <a:rPr lang="en" sz="4000" dirty="0"/>
              <a:t>We have to know the schemes of our enemy</a:t>
            </a:r>
            <a:br>
              <a:rPr lang="en" dirty="0"/>
            </a:br>
            <a:r>
              <a:rPr lang="en" sz="1800" b="0" dirty="0"/>
              <a:t>1 Corinthians 15:54-57</a:t>
            </a:r>
            <a:endParaRPr b="0" dirty="0"/>
          </a:p>
        </p:txBody>
      </p:sp>
    </p:spTree>
    <p:extLst>
      <p:ext uri="{BB962C8B-B14F-4D97-AF65-F5344CB8AC3E}">
        <p14:creationId xmlns:p14="http://schemas.microsoft.com/office/powerpoint/2010/main" val="3716846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Satan’s Devices</a:t>
            </a:r>
            <a:endParaRPr dirty="0"/>
          </a:p>
        </p:txBody>
      </p:sp>
      <p:sp>
        <p:nvSpPr>
          <p:cNvPr id="100" name="Google Shape;100;p16"/>
          <p:cNvSpPr txBox="1">
            <a:spLocks noGrp="1"/>
          </p:cNvSpPr>
          <p:nvPr>
            <p:ph type="body" idx="1"/>
          </p:nvPr>
        </p:nvSpPr>
        <p:spPr>
          <a:xfrm>
            <a:off x="412955" y="1277471"/>
            <a:ext cx="8465574" cy="3480961"/>
          </a:xfrm>
          <a:prstGeom prst="rect">
            <a:avLst/>
          </a:prstGeom>
        </p:spPr>
        <p:txBody>
          <a:bodyPr spcFirstLastPara="1" wrap="square" lIns="91425" tIns="91425" rIns="91425" bIns="91425" anchor="t" anchorCtr="0">
            <a:noAutofit/>
          </a:bodyPr>
          <a:lstStyle/>
          <a:p>
            <a:pPr lvl="0"/>
            <a:r>
              <a:rPr lang="en-US" sz="2800" dirty="0"/>
              <a:t>Discouragement</a:t>
            </a:r>
          </a:p>
          <a:p>
            <a:pPr lvl="0"/>
            <a:r>
              <a:rPr lang="en-US" sz="2800" dirty="0"/>
              <a:t>Doubt</a:t>
            </a:r>
          </a:p>
          <a:p>
            <a:pPr lvl="0"/>
            <a:r>
              <a:rPr lang="en-US" sz="2800" dirty="0"/>
              <a:t>Fear</a:t>
            </a:r>
          </a:p>
          <a:p>
            <a:pPr lvl="0"/>
            <a:r>
              <a:rPr lang="en-US" sz="2800" dirty="0"/>
              <a:t>Anxiety and Worry</a:t>
            </a:r>
          </a:p>
          <a:p>
            <a:pPr lvl="0"/>
            <a:r>
              <a:rPr lang="en-US" sz="2800" b="1" dirty="0"/>
              <a:t>Apathy and Indifference</a:t>
            </a:r>
          </a:p>
          <a:p>
            <a:pPr lvl="0"/>
            <a:r>
              <a:rPr lang="en-US" sz="2800" b="1" dirty="0"/>
              <a:t>Distractions</a:t>
            </a:r>
          </a:p>
          <a:p>
            <a:pPr lvl="0"/>
            <a:r>
              <a:rPr lang="en-US" sz="2800" b="1" dirty="0"/>
              <a:t>Procrastination</a:t>
            </a:r>
            <a:endParaRPr lang="en-US" sz="2800" dirty="0"/>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Tree>
    <p:extLst>
      <p:ext uri="{BB962C8B-B14F-4D97-AF65-F5344CB8AC3E}">
        <p14:creationId xmlns:p14="http://schemas.microsoft.com/office/powerpoint/2010/main" val="320939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fade">
                                      <p:cBhvr>
                                        <p:cTn id="17" dur="500"/>
                                        <p:tgtEl>
                                          <p:spTgt spid="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0">
                                            <p:txEl>
                                              <p:pRg st="3" end="3"/>
                                            </p:txEl>
                                          </p:spTgt>
                                        </p:tgtEl>
                                        <p:attrNameLst>
                                          <p:attrName>style.visibility</p:attrName>
                                        </p:attrNameLst>
                                      </p:cBhvr>
                                      <p:to>
                                        <p:strVal val="visible"/>
                                      </p:to>
                                    </p:set>
                                    <p:animEffect transition="in" filter="fade">
                                      <p:cBhvr>
                                        <p:cTn id="22" dur="500"/>
                                        <p:tgtEl>
                                          <p:spTgt spid="1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0">
                                            <p:txEl>
                                              <p:pRg st="4" end="4"/>
                                            </p:txEl>
                                          </p:spTgt>
                                        </p:tgtEl>
                                        <p:attrNameLst>
                                          <p:attrName>style.visibility</p:attrName>
                                        </p:attrNameLst>
                                      </p:cBhvr>
                                      <p:to>
                                        <p:strVal val="visible"/>
                                      </p:to>
                                    </p:set>
                                    <p:animEffect transition="in" filter="fade">
                                      <p:cBhvr>
                                        <p:cTn id="27" dur="500"/>
                                        <p:tgtEl>
                                          <p:spTgt spid="10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0">
                                            <p:txEl>
                                              <p:pRg st="5" end="5"/>
                                            </p:txEl>
                                          </p:spTgt>
                                        </p:tgtEl>
                                        <p:attrNameLst>
                                          <p:attrName>style.visibility</p:attrName>
                                        </p:attrNameLst>
                                      </p:cBhvr>
                                      <p:to>
                                        <p:strVal val="visible"/>
                                      </p:to>
                                    </p:set>
                                    <p:animEffect transition="in" filter="fade">
                                      <p:cBhvr>
                                        <p:cTn id="32" dur="500"/>
                                        <p:tgtEl>
                                          <p:spTgt spid="10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0">
                                            <p:txEl>
                                              <p:pRg st="6" end="6"/>
                                            </p:txEl>
                                          </p:spTgt>
                                        </p:tgtEl>
                                        <p:attrNameLst>
                                          <p:attrName>style.visibility</p:attrName>
                                        </p:attrNameLst>
                                      </p:cBhvr>
                                      <p:to>
                                        <p:strVal val="visible"/>
                                      </p:to>
                                    </p:set>
                                    <p:animEffect transition="in" filter="fade">
                                      <p:cBhvr>
                                        <p:cTn id="37" dur="500"/>
                                        <p:tgtEl>
                                          <p:spTgt spid="10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Apathy, Indifference &amp; False Security</a:t>
            </a:r>
            <a:endParaRPr dirty="0"/>
          </a:p>
        </p:txBody>
      </p:sp>
      <p:sp>
        <p:nvSpPr>
          <p:cNvPr id="100" name="Google Shape;100;p16"/>
          <p:cNvSpPr txBox="1">
            <a:spLocks noGrp="1"/>
          </p:cNvSpPr>
          <p:nvPr>
            <p:ph type="body" idx="1"/>
          </p:nvPr>
        </p:nvSpPr>
        <p:spPr>
          <a:xfrm>
            <a:off x="201706" y="1277471"/>
            <a:ext cx="8903769" cy="3480961"/>
          </a:xfrm>
          <a:prstGeom prst="rect">
            <a:avLst/>
          </a:prstGeom>
        </p:spPr>
        <p:txBody>
          <a:bodyPr spcFirstLastPara="1" wrap="square" lIns="91425" tIns="91425" rIns="91425" bIns="91425" anchor="t" anchorCtr="0">
            <a:noAutofit/>
          </a:bodyPr>
          <a:lstStyle/>
          <a:p>
            <a:pPr marL="457200" lvl="0" indent="-381000" algn="l" rtl="0">
              <a:spcAft>
                <a:spcPts val="600"/>
              </a:spcAft>
              <a:buSzPts val="2400"/>
              <a:buChar char="▣"/>
            </a:pPr>
            <a:r>
              <a:rPr lang="en-US" sz="2800" dirty="0"/>
              <a:t>If we won’t quit the Lord, Satan will seek to tempt us into apathy, over-confidence &amp; spiritual stagnancy. (1 Corinthians 10:12; Revelation 2:4; 3:14-17; </a:t>
            </a:r>
            <a:br>
              <a:rPr lang="en-US" sz="2800" dirty="0"/>
            </a:br>
            <a:r>
              <a:rPr lang="en-US" sz="2800" dirty="0"/>
              <a:t>Amos 6:1; Zephaniah 1:12)</a:t>
            </a:r>
          </a:p>
          <a:p>
            <a:pPr marL="457200" lvl="0" indent="-381000" algn="l" rtl="0">
              <a:spcAft>
                <a:spcPts val="600"/>
              </a:spcAft>
              <a:buSzPts val="2400"/>
              <a:buChar char="▣"/>
            </a:pPr>
            <a:r>
              <a:rPr lang="en-US" sz="2800" b="1" dirty="0"/>
              <a:t>A lack of hunger and appetite</a:t>
            </a:r>
            <a:r>
              <a:rPr lang="en-US" sz="2800" dirty="0"/>
              <a:t>. (Matthew 5:6; </a:t>
            </a:r>
            <a:br>
              <a:rPr lang="en-US" sz="2800" dirty="0"/>
            </a:br>
            <a:r>
              <a:rPr lang="en-US" sz="2800" dirty="0"/>
              <a:t>1 Peter 2:1-2) What are we being filled with? </a:t>
            </a:r>
            <a:br>
              <a:rPr lang="en-US" sz="2800" dirty="0"/>
            </a:br>
            <a:r>
              <a:rPr lang="en-US" sz="2800" dirty="0"/>
              <a:t>Have we ruined our supper?</a:t>
            </a:r>
          </a:p>
          <a:p>
            <a:pPr marL="457200" lvl="0" indent="-381000" algn="l" rtl="0">
              <a:spcAft>
                <a:spcPts val="600"/>
              </a:spcAft>
              <a:buSzPts val="2400"/>
              <a:buChar char="▣"/>
            </a:pPr>
            <a:r>
              <a:rPr lang="en-US" sz="2800" dirty="0"/>
              <a:t>Are we “</a:t>
            </a:r>
            <a:r>
              <a:rPr lang="en-US" sz="2800" b="1" i="1" dirty="0"/>
              <a:t>satisfied</a:t>
            </a:r>
            <a:r>
              <a:rPr lang="en-US" sz="2800" dirty="0"/>
              <a:t>”? (Deut. 6:10-12; 8:10-17)</a:t>
            </a:r>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Tree>
    <p:extLst>
      <p:ext uri="{BB962C8B-B14F-4D97-AF65-F5344CB8AC3E}">
        <p14:creationId xmlns:p14="http://schemas.microsoft.com/office/powerpoint/2010/main" val="161237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How to Overcome Apathy, Indifference &amp; False Security</a:t>
            </a:r>
            <a:endParaRPr dirty="0"/>
          </a:p>
        </p:txBody>
      </p:sp>
      <p:sp>
        <p:nvSpPr>
          <p:cNvPr id="100" name="Google Shape;100;p16"/>
          <p:cNvSpPr txBox="1">
            <a:spLocks noGrp="1"/>
          </p:cNvSpPr>
          <p:nvPr>
            <p:ph type="body" idx="1"/>
          </p:nvPr>
        </p:nvSpPr>
        <p:spPr>
          <a:xfrm>
            <a:off x="201706" y="1277471"/>
            <a:ext cx="8903769" cy="3480961"/>
          </a:xfrm>
          <a:prstGeom prst="rect">
            <a:avLst/>
          </a:prstGeom>
        </p:spPr>
        <p:txBody>
          <a:bodyPr spcFirstLastPara="1" wrap="square" lIns="91425" tIns="91425" rIns="91425" bIns="91425" anchor="t" anchorCtr="0">
            <a:noAutofit/>
          </a:bodyPr>
          <a:lstStyle/>
          <a:p>
            <a:pPr marL="457200" lvl="0" indent="-381000" algn="l" rtl="0">
              <a:spcAft>
                <a:spcPts val="600"/>
              </a:spcAft>
              <a:buSzPts val="2400"/>
              <a:buChar char="▣"/>
            </a:pPr>
            <a:r>
              <a:rPr lang="en-US" dirty="0"/>
              <a:t>How to make someone who isn’t hungry to become hungry?</a:t>
            </a:r>
          </a:p>
          <a:p>
            <a:pPr marL="457200" lvl="0" indent="-381000" algn="l" rtl="0">
              <a:spcAft>
                <a:spcPts val="600"/>
              </a:spcAft>
              <a:buSzPts val="2400"/>
              <a:buChar char="▣"/>
            </a:pPr>
            <a:r>
              <a:rPr lang="en-US" dirty="0"/>
              <a:t>How do we make someone care who just doesn’t care? </a:t>
            </a:r>
          </a:p>
          <a:p>
            <a:pPr marL="457200" lvl="0" indent="-381000" algn="l" rtl="0">
              <a:spcAft>
                <a:spcPts val="600"/>
              </a:spcAft>
              <a:buSzPts val="2400"/>
              <a:buChar char="▣"/>
            </a:pPr>
            <a:r>
              <a:rPr lang="en-US" dirty="0"/>
              <a:t>How do we prevent spiritually “drifting”? (Hebrews 2:1)</a:t>
            </a:r>
          </a:p>
          <a:p>
            <a:pPr marL="457200" lvl="0" indent="-381000" algn="l" rtl="0">
              <a:spcAft>
                <a:spcPts val="600"/>
              </a:spcAft>
              <a:buSzPts val="2400"/>
              <a:buChar char="▣"/>
            </a:pPr>
            <a:r>
              <a:rPr lang="en-US" dirty="0"/>
              <a:t>Begins with our </a:t>
            </a:r>
            <a:r>
              <a:rPr lang="en-US" b="1" dirty="0"/>
              <a:t>focus and mindset</a:t>
            </a:r>
            <a:r>
              <a:rPr lang="en-US" dirty="0"/>
              <a:t>. </a:t>
            </a:r>
            <a:br>
              <a:rPr lang="en-US" dirty="0"/>
            </a:br>
            <a:r>
              <a:rPr lang="en-US" dirty="0"/>
              <a:t>(Colossians 3:1-2; 1 Cor. 2:14-3:3)</a:t>
            </a:r>
          </a:p>
          <a:p>
            <a:pPr marL="457200" lvl="0" indent="-381000" algn="l" rtl="0">
              <a:spcAft>
                <a:spcPts val="600"/>
              </a:spcAft>
              <a:buSzPts val="2400"/>
              <a:buChar char="▣"/>
            </a:pPr>
            <a:r>
              <a:rPr lang="en-US" dirty="0"/>
              <a:t>The need to both “</a:t>
            </a:r>
            <a:r>
              <a:rPr lang="en-US" b="1" dirty="0"/>
              <a:t>flee</a:t>
            </a:r>
            <a:r>
              <a:rPr lang="en-US" dirty="0"/>
              <a:t>” and “</a:t>
            </a:r>
            <a:r>
              <a:rPr lang="en-US" b="1" dirty="0"/>
              <a:t>pursue</a:t>
            </a:r>
            <a:r>
              <a:rPr lang="en-US" dirty="0"/>
              <a:t>” (and “</a:t>
            </a:r>
            <a:r>
              <a:rPr lang="en-US" b="1" dirty="0"/>
              <a:t>fight</a:t>
            </a:r>
            <a:r>
              <a:rPr lang="en-US" dirty="0"/>
              <a:t>”) </a:t>
            </a:r>
            <a:br>
              <a:rPr lang="en-US" dirty="0"/>
            </a:br>
            <a:r>
              <a:rPr lang="en-US" dirty="0"/>
              <a:t>(1 Timothy 6:11; 2 Timothy 2:22; Romans 12:9-13)</a:t>
            </a:r>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1787390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Distraction</a:t>
            </a:r>
            <a:endParaRPr dirty="0"/>
          </a:p>
        </p:txBody>
      </p:sp>
      <p:sp>
        <p:nvSpPr>
          <p:cNvPr id="100" name="Google Shape;100;p16"/>
          <p:cNvSpPr txBox="1">
            <a:spLocks noGrp="1"/>
          </p:cNvSpPr>
          <p:nvPr>
            <p:ph type="body" idx="1"/>
          </p:nvPr>
        </p:nvSpPr>
        <p:spPr>
          <a:xfrm>
            <a:off x="201706" y="1277471"/>
            <a:ext cx="8903769" cy="3480961"/>
          </a:xfrm>
          <a:prstGeom prst="rect">
            <a:avLst/>
          </a:prstGeom>
        </p:spPr>
        <p:txBody>
          <a:bodyPr spcFirstLastPara="1" wrap="square" lIns="91425" tIns="91425" rIns="91425" bIns="91425" anchor="t" anchorCtr="0">
            <a:noAutofit/>
          </a:bodyPr>
          <a:lstStyle/>
          <a:p>
            <a:pPr marL="457200" lvl="0" indent="-381000" algn="l" rtl="0">
              <a:spcAft>
                <a:spcPts val="600"/>
              </a:spcAft>
              <a:buSzPts val="2400"/>
              <a:buChar char="▣"/>
            </a:pPr>
            <a:r>
              <a:rPr lang="en-US" sz="2800" b="1" dirty="0"/>
              <a:t>Loss of focus</a:t>
            </a:r>
            <a:r>
              <a:rPr lang="en-US" sz="2800" dirty="0"/>
              <a:t>. God wants “undistracted devotion”. </a:t>
            </a:r>
          </a:p>
          <a:p>
            <a:pPr marL="457200" lvl="0" indent="-381000" algn="l" rtl="0">
              <a:spcAft>
                <a:spcPts val="600"/>
              </a:spcAft>
              <a:buSzPts val="2400"/>
              <a:buChar char="▣"/>
            </a:pPr>
            <a:r>
              <a:rPr lang="en-US" sz="2800" b="1" dirty="0"/>
              <a:t>Spiritual ADD </a:t>
            </a:r>
            <a:r>
              <a:rPr lang="en-US" sz="2800" dirty="0"/>
              <a:t>- Does God have our attention?</a:t>
            </a:r>
          </a:p>
          <a:p>
            <a:pPr marL="457200" lvl="0" indent="-381000" algn="l" rtl="0">
              <a:spcAft>
                <a:spcPts val="600"/>
              </a:spcAft>
              <a:buSzPts val="2400"/>
              <a:buChar char="▣"/>
            </a:pPr>
            <a:r>
              <a:rPr lang="en-US" sz="2800" b="1" dirty="0"/>
              <a:t>Easily distracted </a:t>
            </a:r>
            <a:r>
              <a:rPr lang="en-US" sz="2800" dirty="0"/>
              <a:t>- the prodigal son in Luke 15.</a:t>
            </a:r>
          </a:p>
          <a:p>
            <a:pPr marL="457200" lvl="0" indent="-381000" algn="l" rtl="0">
              <a:spcAft>
                <a:spcPts val="600"/>
              </a:spcAft>
              <a:buSzPts val="2400"/>
              <a:buChar char="▣"/>
            </a:pPr>
            <a:r>
              <a:rPr lang="en-US" sz="2800" b="1" dirty="0"/>
              <a:t>Distracted with innocent things</a:t>
            </a:r>
            <a:r>
              <a:rPr lang="en-US" sz="2800" dirty="0"/>
              <a:t>. (Martha, Luke 10:38-42; Psalms 55:1-2)</a:t>
            </a:r>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208460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fade">
                                      <p:cBhvr>
                                        <p:cTn id="17" dur="500"/>
                                        <p:tgtEl>
                                          <p:spTgt spid="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0">
                                            <p:txEl>
                                              <p:pRg st="3" end="3"/>
                                            </p:txEl>
                                          </p:spTgt>
                                        </p:tgtEl>
                                        <p:attrNameLst>
                                          <p:attrName>style.visibility</p:attrName>
                                        </p:attrNameLst>
                                      </p:cBhvr>
                                      <p:to>
                                        <p:strVal val="visible"/>
                                      </p:to>
                                    </p:set>
                                    <p:animEffect transition="in" filter="fade">
                                      <p:cBhvr>
                                        <p:cTn id="22" dur="500"/>
                                        <p:tgtEl>
                                          <p:spTgt spid="1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How to Overcome Distractions</a:t>
            </a:r>
            <a:endParaRPr dirty="0"/>
          </a:p>
        </p:txBody>
      </p:sp>
      <p:sp>
        <p:nvSpPr>
          <p:cNvPr id="100" name="Google Shape;100;p16"/>
          <p:cNvSpPr txBox="1">
            <a:spLocks noGrp="1"/>
          </p:cNvSpPr>
          <p:nvPr>
            <p:ph type="body" idx="1"/>
          </p:nvPr>
        </p:nvSpPr>
        <p:spPr>
          <a:xfrm>
            <a:off x="201706" y="1277471"/>
            <a:ext cx="8903769" cy="3480961"/>
          </a:xfrm>
          <a:prstGeom prst="rect">
            <a:avLst/>
          </a:prstGeom>
        </p:spPr>
        <p:txBody>
          <a:bodyPr spcFirstLastPara="1" wrap="square" lIns="91425" tIns="91425" rIns="91425" bIns="91425" anchor="t" anchorCtr="0">
            <a:noAutofit/>
          </a:bodyPr>
          <a:lstStyle/>
          <a:p>
            <a:pPr marL="457200" lvl="0" indent="-381000" algn="l" rtl="0">
              <a:spcAft>
                <a:spcPts val="600"/>
              </a:spcAft>
              <a:buSzPts val="2400"/>
              <a:buChar char="▣"/>
            </a:pPr>
            <a:r>
              <a:rPr lang="en-US" sz="2800" b="1" dirty="0"/>
              <a:t>Admit we have a problem and pray! </a:t>
            </a:r>
            <a:br>
              <a:rPr lang="en-US" sz="2800" b="1" dirty="0"/>
            </a:br>
            <a:r>
              <a:rPr lang="en-US" sz="2800" dirty="0"/>
              <a:t>(Psalms 55:1-2)</a:t>
            </a:r>
          </a:p>
          <a:p>
            <a:pPr marL="457200" lvl="0" indent="-381000" algn="l" rtl="0">
              <a:spcAft>
                <a:spcPts val="600"/>
              </a:spcAft>
              <a:buSzPts val="2400"/>
              <a:buChar char="▣"/>
            </a:pPr>
            <a:r>
              <a:rPr lang="en-US" sz="2800" b="1" dirty="0"/>
              <a:t>The need to “weed” our lives</a:t>
            </a:r>
            <a:r>
              <a:rPr lang="en-US" sz="2800" dirty="0"/>
              <a:t>. (Matthew 13:22)</a:t>
            </a:r>
          </a:p>
          <a:p>
            <a:pPr marL="457200" lvl="0" indent="-381000" algn="l" rtl="0">
              <a:spcAft>
                <a:spcPts val="600"/>
              </a:spcAft>
              <a:buSzPts val="2400"/>
              <a:buChar char="▣"/>
            </a:pPr>
            <a:r>
              <a:rPr lang="en-US" sz="2800" dirty="0"/>
              <a:t>Choose </a:t>
            </a:r>
            <a:r>
              <a:rPr lang="en-US" sz="2800" b="1" i="1" dirty="0"/>
              <a:t>“the good part”</a:t>
            </a:r>
            <a:r>
              <a:rPr lang="en-US" sz="2800" dirty="0"/>
              <a:t>. (Luke 10:42)</a:t>
            </a:r>
          </a:p>
          <a:p>
            <a:pPr marL="457200" lvl="0" indent="-381000" algn="l" rtl="0">
              <a:spcAft>
                <a:spcPts val="600"/>
              </a:spcAft>
              <a:buSzPts val="2400"/>
              <a:buChar char="▣"/>
            </a:pPr>
            <a:r>
              <a:rPr lang="en-US" sz="2800" b="1" i="1" dirty="0"/>
              <a:t>“Redeem the time”</a:t>
            </a:r>
            <a:r>
              <a:rPr lang="en-US" sz="2800" dirty="0"/>
              <a:t>. (Ephesians 5:15-17)</a:t>
            </a:r>
          </a:p>
          <a:p>
            <a:pPr marL="457200" lvl="0" indent="-381000" algn="l" rtl="0">
              <a:spcAft>
                <a:spcPts val="600"/>
              </a:spcAft>
              <a:buSzPts val="2400"/>
              <a:buChar char="▣"/>
            </a:pPr>
            <a:r>
              <a:rPr lang="en-US" sz="2800" b="1" dirty="0"/>
              <a:t>Understand the need to repent</a:t>
            </a:r>
            <a:r>
              <a:rPr lang="en-US" sz="2800" dirty="0"/>
              <a:t>. (Acts 19:19)</a:t>
            </a:r>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63855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fade">
                                      <p:cBhvr>
                                        <p:cTn id="17" dur="500"/>
                                        <p:tgtEl>
                                          <p:spTgt spid="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0">
                                            <p:txEl>
                                              <p:pRg st="3" end="3"/>
                                            </p:txEl>
                                          </p:spTgt>
                                        </p:tgtEl>
                                        <p:attrNameLst>
                                          <p:attrName>style.visibility</p:attrName>
                                        </p:attrNameLst>
                                      </p:cBhvr>
                                      <p:to>
                                        <p:strVal val="visible"/>
                                      </p:to>
                                    </p:set>
                                    <p:animEffect transition="in" filter="fade">
                                      <p:cBhvr>
                                        <p:cTn id="22" dur="500"/>
                                        <p:tgtEl>
                                          <p:spTgt spid="1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0">
                                            <p:txEl>
                                              <p:pRg st="4" end="4"/>
                                            </p:txEl>
                                          </p:spTgt>
                                        </p:tgtEl>
                                        <p:attrNameLst>
                                          <p:attrName>style.visibility</p:attrName>
                                        </p:attrNameLst>
                                      </p:cBhvr>
                                      <p:to>
                                        <p:strVal val="visible"/>
                                      </p:to>
                                    </p:set>
                                    <p:animEffect transition="in" filter="fade">
                                      <p:cBhvr>
                                        <p:cTn id="27" dur="500"/>
                                        <p:tgtEl>
                                          <p:spTgt spid="1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Procrastination</a:t>
            </a:r>
            <a:endParaRPr dirty="0"/>
          </a:p>
        </p:txBody>
      </p:sp>
      <p:sp>
        <p:nvSpPr>
          <p:cNvPr id="100" name="Google Shape;100;p16"/>
          <p:cNvSpPr txBox="1">
            <a:spLocks noGrp="1"/>
          </p:cNvSpPr>
          <p:nvPr>
            <p:ph type="body" idx="1"/>
          </p:nvPr>
        </p:nvSpPr>
        <p:spPr>
          <a:xfrm>
            <a:off x="201706" y="1277471"/>
            <a:ext cx="8903769" cy="3480961"/>
          </a:xfrm>
          <a:prstGeom prst="rect">
            <a:avLst/>
          </a:prstGeom>
        </p:spPr>
        <p:txBody>
          <a:bodyPr spcFirstLastPara="1" wrap="square" lIns="91425" tIns="91425" rIns="91425" bIns="91425" anchor="t" anchorCtr="0">
            <a:noAutofit/>
          </a:bodyPr>
          <a:lstStyle/>
          <a:p>
            <a:pPr marL="457200" lvl="0" indent="-381000" algn="l" rtl="0">
              <a:buSzPts val="2400"/>
              <a:buChar char="▣"/>
            </a:pPr>
            <a:r>
              <a:rPr lang="en-US" sz="2800" dirty="0"/>
              <a:t>In Matthew 25:1-13, 5 foolish virgins who put off their preparations. Why do we delay?</a:t>
            </a:r>
          </a:p>
          <a:p>
            <a:pPr lvl="0"/>
            <a:r>
              <a:rPr lang="en-US" sz="2800" dirty="0"/>
              <a:t>Psalms 119:60, “</a:t>
            </a:r>
            <a:r>
              <a:rPr lang="en-US" sz="2800" i="1" dirty="0"/>
              <a:t>I hastened and did not delay to keep Your commandments</a:t>
            </a:r>
            <a:r>
              <a:rPr lang="en-US" sz="2800" dirty="0"/>
              <a:t>.”</a:t>
            </a:r>
          </a:p>
          <a:p>
            <a:pPr lvl="0"/>
            <a:r>
              <a:rPr lang="en-US" sz="2800" dirty="0"/>
              <a:t>Repentance starts now, completion may take a while. (Ezra 10:11-13)</a:t>
            </a:r>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37179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fade">
                                      <p:cBhvr>
                                        <p:cTn id="17" dur="500"/>
                                        <p:tgtEl>
                                          <p:spTgt spid="1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theme/theme1.xml><?xml version="1.0" encoding="utf-8"?>
<a:theme xmlns:a="http://schemas.openxmlformats.org/drawingml/2006/main" name="Desdemona template">
  <a:themeElements>
    <a:clrScheme name="Custom 347">
      <a:dk1>
        <a:srgbClr val="454F5B"/>
      </a:dk1>
      <a:lt1>
        <a:srgbClr val="FFFFFF"/>
      </a:lt1>
      <a:dk2>
        <a:srgbClr val="89929B"/>
      </a:dk2>
      <a:lt2>
        <a:srgbClr val="EFF1F3"/>
      </a:lt2>
      <a:accent1>
        <a:srgbClr val="4ECDC4"/>
      </a:accent1>
      <a:accent2>
        <a:srgbClr val="C7F464"/>
      </a:accent2>
      <a:accent3>
        <a:srgbClr val="454F5B"/>
      </a:accent3>
      <a:accent4>
        <a:srgbClr val="738498"/>
      </a:accent4>
      <a:accent5>
        <a:srgbClr val="A6B5C7"/>
      </a:accent5>
      <a:accent6>
        <a:srgbClr val="D4DAE0"/>
      </a:accent6>
      <a:hlink>
        <a:srgbClr val="454F5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45147</TotalTime>
  <Words>1866</Words>
  <Application>Microsoft Office PowerPoint</Application>
  <PresentationFormat>On-screen Show (16:9)</PresentationFormat>
  <Paragraphs>76</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Times New Roman</vt:lpstr>
      <vt:lpstr>Montserrat</vt:lpstr>
      <vt:lpstr>Arial</vt:lpstr>
      <vt:lpstr>Calibri</vt:lpstr>
      <vt:lpstr>Desdemona template</vt:lpstr>
      <vt:lpstr>To Be Victorious… We have to know the schemes of our enemy 1 Corinthians 15:54-57</vt:lpstr>
      <vt:lpstr>Satan’s Devices</vt:lpstr>
      <vt:lpstr>Apathy, Indifference &amp; False Security</vt:lpstr>
      <vt:lpstr>How to Overcome Apathy, Indifference &amp; False Security</vt:lpstr>
      <vt:lpstr>Distraction</vt:lpstr>
      <vt:lpstr>How to Overcome Distractions</vt:lpstr>
      <vt:lpstr>Procrastination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Chris Simmons</dc:creator>
  <cp:lastModifiedBy>Chris Simmons</cp:lastModifiedBy>
  <cp:revision>36</cp:revision>
  <cp:lastPrinted>2022-01-16T22:10:45Z</cp:lastPrinted>
  <dcterms:modified xsi:type="dcterms:W3CDTF">2022-04-27T00:33:50Z</dcterms:modified>
</cp:coreProperties>
</file>