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5"/>
  </p:notesMasterIdLst>
  <p:handoutMasterIdLst>
    <p:handoutMasterId r:id="rId16"/>
  </p:handoutMasterIdLst>
  <p:sldIdLst>
    <p:sldId id="396" r:id="rId2"/>
    <p:sldId id="397" r:id="rId3"/>
    <p:sldId id="415" r:id="rId4"/>
    <p:sldId id="412" r:id="rId5"/>
    <p:sldId id="411" r:id="rId6"/>
    <p:sldId id="409" r:id="rId7"/>
    <p:sldId id="403" r:id="rId8"/>
    <p:sldId id="410" r:id="rId9"/>
    <p:sldId id="400" r:id="rId10"/>
    <p:sldId id="401" r:id="rId11"/>
    <p:sldId id="399" r:id="rId12"/>
    <p:sldId id="398" r:id="rId13"/>
    <p:sldId id="408" r:id="rId14"/>
  </p:sldIdLst>
  <p:sldSz cx="9144000" cy="5143500" type="screen16x9"/>
  <p:notesSz cx="7102475" cy="9388475"/>
  <p:embeddedFontLst>
    <p:embeddedFont>
      <p:font typeface="Calibri" panose="020F0502020204030204" pitchFamily="34" charset="0"/>
      <p:regular r:id="rId17"/>
      <p:bold r:id="rId18"/>
      <p:italic r:id="rId19"/>
      <p:boldItalic r:id="rId20"/>
    </p:embeddedFont>
    <p:embeddedFont>
      <p:font typeface="Quicksand" panose="020B0604020202020204" charset="0"/>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CE042EE-030E-48AD-AEE1-48DBF1C2F338}">
  <a:tblStyle styleId="{8CE042EE-030E-48AD-AEE1-48DBF1C2F33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71A6B3E-507F-4017-96D8-7895C4FAF28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6372" autoAdjust="0"/>
  </p:normalViewPr>
  <p:slideViewPr>
    <p:cSldViewPr snapToGrid="0">
      <p:cViewPr varScale="1">
        <p:scale>
          <a:sx n="91" d="100"/>
          <a:sy n="91" d="100"/>
        </p:scale>
        <p:origin x="726" y="84"/>
      </p:cViewPr>
      <p:guideLst/>
    </p:cSldViewPr>
  </p:slideViewPr>
  <p:outlineViewPr>
    <p:cViewPr>
      <p:scale>
        <a:sx n="33" d="100"/>
        <a:sy n="33" d="100"/>
      </p:scale>
      <p:origin x="0" y="-133560"/>
    </p:cViewPr>
  </p:outlineViewPr>
  <p:notesTextViewPr>
    <p:cViewPr>
      <p:scale>
        <a:sx n="1" d="1"/>
        <a:sy n="1" d="1"/>
      </p:scale>
      <p:origin x="0" y="0"/>
    </p:cViewPr>
  </p:notesTextViewPr>
  <p:notesViewPr>
    <p:cSldViewPr snapToGrid="0">
      <p:cViewPr>
        <p:scale>
          <a:sx n="80" d="100"/>
          <a:sy n="80" d="100"/>
        </p:scale>
        <p:origin x="2196" y="-13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8CBE7F-6660-4D3F-8B11-15A218A72333}"/>
              </a:ext>
            </a:extLst>
          </p:cNvPr>
          <p:cNvSpPr>
            <a:spLocks noGrp="1"/>
          </p:cNvSpPr>
          <p:nvPr>
            <p:ph type="hdr" sz="quarter"/>
          </p:nvPr>
        </p:nvSpPr>
        <p:spPr>
          <a:xfrm>
            <a:off x="1" y="0"/>
            <a:ext cx="3078163" cy="469900"/>
          </a:xfrm>
          <a:prstGeom prst="rect">
            <a:avLst/>
          </a:prstGeom>
        </p:spPr>
        <p:txBody>
          <a:bodyPr vert="horz" lIns="91429" tIns="45714" rIns="91429" bIns="45714" rtlCol="0"/>
          <a:lstStyle>
            <a:lvl1pPr algn="l">
              <a:defRPr sz="1200"/>
            </a:lvl1pPr>
          </a:lstStyle>
          <a:p>
            <a:endParaRPr lang="en-US"/>
          </a:p>
        </p:txBody>
      </p:sp>
      <p:sp>
        <p:nvSpPr>
          <p:cNvPr id="3" name="Date Placeholder 2">
            <a:extLst>
              <a:ext uri="{FF2B5EF4-FFF2-40B4-BE49-F238E27FC236}">
                <a16:creationId xmlns:a16="http://schemas.microsoft.com/office/drawing/2014/main" id="{61EF7BAD-B77F-468A-B69C-D4A6E57256EF}"/>
              </a:ext>
            </a:extLst>
          </p:cNvPr>
          <p:cNvSpPr>
            <a:spLocks noGrp="1"/>
          </p:cNvSpPr>
          <p:nvPr>
            <p:ph type="dt" sz="quarter" idx="1"/>
          </p:nvPr>
        </p:nvSpPr>
        <p:spPr>
          <a:xfrm>
            <a:off x="4022726" y="0"/>
            <a:ext cx="3078163" cy="469900"/>
          </a:xfrm>
          <a:prstGeom prst="rect">
            <a:avLst/>
          </a:prstGeom>
        </p:spPr>
        <p:txBody>
          <a:bodyPr vert="horz" lIns="91429" tIns="45714" rIns="91429" bIns="45714" rtlCol="0"/>
          <a:lstStyle>
            <a:lvl1pPr algn="r">
              <a:defRPr sz="1200"/>
            </a:lvl1pPr>
          </a:lstStyle>
          <a:p>
            <a:r>
              <a:rPr lang="en-US"/>
              <a:t>2/13/22 am</a:t>
            </a:r>
          </a:p>
        </p:txBody>
      </p:sp>
      <p:sp>
        <p:nvSpPr>
          <p:cNvPr id="4" name="Footer Placeholder 3">
            <a:extLst>
              <a:ext uri="{FF2B5EF4-FFF2-40B4-BE49-F238E27FC236}">
                <a16:creationId xmlns:a16="http://schemas.microsoft.com/office/drawing/2014/main" id="{234C9651-65C1-40FA-AF7B-588865582E28}"/>
              </a:ext>
            </a:extLst>
          </p:cNvPr>
          <p:cNvSpPr>
            <a:spLocks noGrp="1"/>
          </p:cNvSpPr>
          <p:nvPr>
            <p:ph type="ftr" sz="quarter" idx="2"/>
          </p:nvPr>
        </p:nvSpPr>
        <p:spPr>
          <a:xfrm>
            <a:off x="1" y="8918575"/>
            <a:ext cx="3078163" cy="469900"/>
          </a:xfrm>
          <a:prstGeom prst="rect">
            <a:avLst/>
          </a:prstGeom>
        </p:spPr>
        <p:txBody>
          <a:bodyPr vert="horz" lIns="91429" tIns="45714" rIns="91429" bIns="45714" rtlCol="0" anchor="b"/>
          <a:lstStyle>
            <a:lvl1pPr algn="l">
              <a:defRPr sz="1200"/>
            </a:lvl1pPr>
          </a:lstStyle>
          <a:p>
            <a:r>
              <a:rPr lang="en-US"/>
              <a:t>Preaching The Second Coming Of Jesus Christ</a:t>
            </a:r>
          </a:p>
        </p:txBody>
      </p:sp>
      <p:sp>
        <p:nvSpPr>
          <p:cNvPr id="5" name="Slide Number Placeholder 4">
            <a:extLst>
              <a:ext uri="{FF2B5EF4-FFF2-40B4-BE49-F238E27FC236}">
                <a16:creationId xmlns:a16="http://schemas.microsoft.com/office/drawing/2014/main" id="{F7C4CE35-62E8-458D-A311-B998BD92517E}"/>
              </a:ext>
            </a:extLst>
          </p:cNvPr>
          <p:cNvSpPr>
            <a:spLocks noGrp="1"/>
          </p:cNvSpPr>
          <p:nvPr>
            <p:ph type="sldNum" sz="quarter" idx="3"/>
          </p:nvPr>
        </p:nvSpPr>
        <p:spPr>
          <a:xfrm>
            <a:off x="4022726" y="8918575"/>
            <a:ext cx="3078163" cy="469900"/>
          </a:xfrm>
          <a:prstGeom prst="rect">
            <a:avLst/>
          </a:prstGeom>
        </p:spPr>
        <p:txBody>
          <a:bodyPr vert="horz" lIns="91429" tIns="45714" rIns="91429" bIns="45714" rtlCol="0" anchor="b"/>
          <a:lstStyle>
            <a:lvl1pPr algn="r">
              <a:defRPr sz="1200"/>
            </a:lvl1pPr>
          </a:lstStyle>
          <a:p>
            <a:fld id="{66550FCF-5888-4B85-B4DE-561837CCF835}" type="slidenum">
              <a:rPr lang="en-US" smtClean="0"/>
              <a:t>‹#›</a:t>
            </a:fld>
            <a:endParaRPr lang="en-US"/>
          </a:p>
        </p:txBody>
      </p:sp>
    </p:spTree>
    <p:extLst>
      <p:ext uri="{BB962C8B-B14F-4D97-AF65-F5344CB8AC3E}">
        <p14:creationId xmlns:p14="http://schemas.microsoft.com/office/powerpoint/2010/main" val="203718072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193" tIns="94193" rIns="94193" bIns="9419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0: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0: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buNone/>
            </a:pPr>
            <a:endParaRPr/>
          </a:p>
        </p:txBody>
      </p:sp>
    </p:spTree>
    <p:extLst>
      <p:ext uri="{BB962C8B-B14F-4D97-AF65-F5344CB8AC3E}">
        <p14:creationId xmlns:p14="http://schemas.microsoft.com/office/powerpoint/2010/main" val="760202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6959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“Necessary” - it is necessary, there is need of, it behooves, is right and proper; (from Thayer's Greek Lexicon) Must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997419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Context of Luke 19:1-10 - Jesus sought to teach Zaccheus whom the Jews wouldn’t give the time of day or spend any time with. </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Context of Matthew 9:12-13 - Jesus inviting Matthew and other tax collectors to follow Him. Why did Jesus call such sinners? Note: calling sinners requires that we talk with them about their sin and the remedy for it.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71624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1 Peter 2:21-24</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For you have been called for this purpose, since Christ also suffered for you, leaving you an example for you to follow in His steps, 22 WHO COMMITTED NO SIN, NOR WAS ANY DECEIT FOUND IN HIS MOUTH; 23 and while being reviled, He did not revile in return; while suffering, He uttered no threats, but kept entrusting Himself to Him who judges righteously; 24 and He Himself bore our sins in His body on the cross, so that we might die to sin and live to righteousness; for by His wounds you were healed.</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Luke 23:40-41</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But the other answered, and rebuking him said, "Do you not even fear God, since you are under the same sentence of condemnation? 41 "And we indeed are suffering justly, for we are receiving what we deserve for our deeds; but this man has done nothing wrong.</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NASU</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1 Peter 3:18</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For Christ also died for sins once for all, the just for the unjust, so that He might bring us to God, having been put to death in the flesh, but made alive in the spirit;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33365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53844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24319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15132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2019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Matt 26:52-54</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Then Jesus said to him, "Put your sword back into its place; for all those who take up the sword shall perish by the sword.  53 "Or </a:t>
            </a:r>
            <a:r>
              <a:rPr lang="en-US" sz="1400" b="1" dirty="0">
                <a:latin typeface="Times New Roman" panose="02020603050405020304" pitchFamily="18" charset="0"/>
                <a:ea typeface="Times New Roman" panose="02020603050405020304" pitchFamily="18" charset="0"/>
              </a:rPr>
              <a:t>do you think that I cannot appeal to My Father, and He will at once put at My disposal more than twelve legions of angels</a:t>
            </a:r>
            <a:r>
              <a:rPr lang="en-US" sz="1400" dirty="0">
                <a:latin typeface="Times New Roman" panose="02020603050405020304" pitchFamily="18" charset="0"/>
                <a:ea typeface="Times New Roman" panose="02020603050405020304" pitchFamily="18" charset="0"/>
              </a:rPr>
              <a:t>?  54 "How then will the Scriptures be fulfilled, which say that it must happen this way?“ (MUST NOTE THE CONTEXT OF PETER’S EFFORTS TO KEEP JESUS FROM THE CROSS)</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52899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Heb 9:15-22</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For this reason He is the mediator of a new covenant, so that, since a death has taken place for the redemption of the transgressions that were committed under the first covenant, those who have been called may receive the promise of the eternal inheritance. 16 For where a covenant is, there must of necessity be the death of the one who made it. </a:t>
            </a:r>
            <a:r>
              <a:rPr lang="en-US" sz="1400" b="1" dirty="0">
                <a:latin typeface="Times New Roman" panose="02020603050405020304" pitchFamily="18" charset="0"/>
                <a:ea typeface="Times New Roman" panose="02020603050405020304" pitchFamily="18" charset="0"/>
              </a:rPr>
              <a:t>17 For a covenant is valid only when men are dead, for it is never in force while the one who made it lives</a:t>
            </a:r>
            <a:r>
              <a:rPr lang="en-US" sz="1400" dirty="0">
                <a:latin typeface="Times New Roman" panose="02020603050405020304" pitchFamily="18" charset="0"/>
                <a:ea typeface="Times New Roman" panose="02020603050405020304" pitchFamily="18" charset="0"/>
              </a:rPr>
              <a:t>. 18 Therefore even the first covenant was not inaugurated without blood. 19 For when every commandment had been spoken by Moses to all the people according to the Law, he took the blood of the calves and the goats, with water and scarlet wool and hyssop, and sprinkled both the book itself and all the people, 20 saying, "THIS IS THE BLOOD OF THE COVENANT WHICH GOD COMMANDED YOU." 21 And in the same way he sprinkled both the tabernacle and all the vessels of the ministry with the blood. 22 And according to the Law, one may almost say, </a:t>
            </a:r>
            <a:r>
              <a:rPr lang="en-US" sz="1400" b="1" dirty="0">
                <a:latin typeface="Times New Roman" panose="02020603050405020304" pitchFamily="18" charset="0"/>
                <a:ea typeface="Times New Roman" panose="02020603050405020304" pitchFamily="18" charset="0"/>
              </a:rPr>
              <a:t>all things are cleansed with blood, and without shedding of blood there is no forgiveness</a:t>
            </a:r>
            <a:r>
              <a:rPr lang="en-US" sz="1400" dirty="0">
                <a:latin typeface="Times New Roman" panose="02020603050405020304" pitchFamily="18" charset="0"/>
                <a:ea typeface="Times New Roman" panose="02020603050405020304" pitchFamily="18" charset="0"/>
              </a:rPr>
              <a: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Heb 10:1-4</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For the Law, since it has only a shadow of the good things to come and not the very form of things, </a:t>
            </a:r>
            <a:r>
              <a:rPr lang="en-US" sz="1400" b="1" dirty="0">
                <a:latin typeface="Times New Roman" panose="02020603050405020304" pitchFamily="18" charset="0"/>
                <a:ea typeface="Times New Roman" panose="02020603050405020304" pitchFamily="18" charset="0"/>
              </a:rPr>
              <a:t>can never, by the same sacrifices which they offer continually year by year, make perfect those who draw near</a:t>
            </a:r>
            <a:r>
              <a:rPr lang="en-US" sz="1400" dirty="0">
                <a:latin typeface="Times New Roman" panose="02020603050405020304" pitchFamily="18" charset="0"/>
                <a:ea typeface="Times New Roman" panose="02020603050405020304" pitchFamily="18" charset="0"/>
              </a:rPr>
              <a:t>. 2 Otherwise, would they not have ceased to be offered, because the worshipers, having once been cleansed, would no longer have had consciousness of sins? 3 But in those sacrifices there is a reminder of sins year by year. 4 </a:t>
            </a:r>
            <a:r>
              <a:rPr lang="en-US" sz="1400" b="1" dirty="0">
                <a:latin typeface="Times New Roman" panose="02020603050405020304" pitchFamily="18" charset="0"/>
                <a:ea typeface="Times New Roman" panose="02020603050405020304" pitchFamily="18" charset="0"/>
              </a:rPr>
              <a:t>For it is impossible for the blood of bulls and goats to take away sins</a:t>
            </a:r>
            <a:r>
              <a:rPr lang="en-US" sz="1400" dirty="0">
                <a:latin typeface="Times New Roman" panose="02020603050405020304" pitchFamily="18" charset="0"/>
                <a:ea typeface="Times New Roman" panose="02020603050405020304" pitchFamily="18" charset="0"/>
              </a:rPr>
              <a: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b="0" i="0" dirty="0">
                <a:solidFill>
                  <a:srgbClr val="000000"/>
                </a:solidFill>
                <a:effectLst/>
                <a:latin typeface="Calibri" panose="020F0502020204030204" pitchFamily="34" charset="0"/>
              </a:rPr>
              <a:t> Another type of unblemished life would be necessary to purify sinners (Heb 10:1-4). </a:t>
            </a:r>
            <a:r>
              <a:rPr lang="en-US" sz="1400" b="1" i="0" dirty="0">
                <a:solidFill>
                  <a:srgbClr val="000000"/>
                </a:solidFill>
                <a:effectLst/>
                <a:latin typeface="Calibri" panose="020F0502020204030204" pitchFamily="34" charset="0"/>
              </a:rPr>
              <a:t>A body was prepared for the Son so that He could offer Himself as the pure sacrifice for sinners (Heb 10:5-10).</a:t>
            </a:r>
            <a:endParaRPr lang="en-US" sz="1400" b="1"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Lev 17:10-11</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And any man from the house of Israel, or from the aliens who sojourn among them, who eats any blood, I will set My face against that person who eats blood and will cut him off from among his people. 11 'For the life of the flesh is in the blood, and I have given it to you on the altar to make atonement for your souls; for it is the blood by reason of the life that makes atonement.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Rom 3:23-26</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for all have sinned and fall short of the glory of God, 24 being justified as a gift by His grace through the redemption which is in Christ Jesus; 25 whom God displayed publicly as a propitiation in His blood through faith. This was to demonstrate His righteousness, because in the forbearance of God He passed over the sins previously committed; 26 for the demonstration, I say, of His righteousness at the present time, so that He would be just and the justifier of the one who has faith in Jesus.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Isa 53:10-11</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But the Lord was pleased to crush Him, putting Him to grief; </a:t>
            </a:r>
            <a:r>
              <a:rPr lang="en-US" sz="1400" b="1" dirty="0">
                <a:latin typeface="Times New Roman" panose="02020603050405020304" pitchFamily="18" charset="0"/>
                <a:ea typeface="Times New Roman" panose="02020603050405020304" pitchFamily="18" charset="0"/>
              </a:rPr>
              <a:t>If He would render Himself as a guilt offering</a:t>
            </a:r>
            <a:r>
              <a:rPr lang="en-US" sz="1400" dirty="0">
                <a:latin typeface="Times New Roman" panose="02020603050405020304" pitchFamily="18" charset="0"/>
                <a:ea typeface="Times New Roman" panose="02020603050405020304" pitchFamily="18" charset="0"/>
              </a:rPr>
              <a:t>, He will see His offspring, He will prolong His days, and the good pleasure of the Lord will prosper in His hand. </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11 </a:t>
            </a:r>
            <a:r>
              <a:rPr lang="en-US" sz="1400" b="1" dirty="0">
                <a:latin typeface="Times New Roman" panose="02020603050405020304" pitchFamily="18" charset="0"/>
                <a:ea typeface="Times New Roman" panose="02020603050405020304" pitchFamily="18" charset="0"/>
              </a:rPr>
              <a:t>As a result of the anguish of His soul, He will see it and be satisfied</a:t>
            </a:r>
            <a:r>
              <a:rPr lang="en-US" sz="1400" dirty="0">
                <a:latin typeface="Times New Roman" panose="02020603050405020304" pitchFamily="18" charset="0"/>
                <a:ea typeface="Times New Roman" panose="02020603050405020304" pitchFamily="18" charset="0"/>
              </a:rPr>
              <a:t>; by His knowledge the Righteous One, </a:t>
            </a:r>
            <a:r>
              <a:rPr lang="en-US" sz="1400" b="1" dirty="0">
                <a:latin typeface="Times New Roman" panose="02020603050405020304" pitchFamily="18" charset="0"/>
                <a:ea typeface="Times New Roman" panose="02020603050405020304" pitchFamily="18" charset="0"/>
              </a:rPr>
              <a:t>My Servant, will justify the many</a:t>
            </a:r>
            <a:r>
              <a:rPr lang="en-US" sz="1400" dirty="0">
                <a:latin typeface="Times New Roman" panose="02020603050405020304" pitchFamily="18" charset="0"/>
                <a:ea typeface="Times New Roman" panose="02020603050405020304" pitchFamily="18" charset="0"/>
              </a:rPr>
              <a:t>, as He will bear their iniquities.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The prophet speaks of God being “satisfied” which means: to fill completely   and “justify” which means to be made right.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buNone/>
            </a:pPr>
            <a:r>
              <a:rPr lang="en-US" sz="1400" b="1" dirty="0"/>
              <a:t>What is mercy?</a:t>
            </a:r>
          </a:p>
          <a:p>
            <a:pPr>
              <a:buFont typeface="Arial" panose="020B0604020202020204" pitchFamily="34" charset="0"/>
              <a:buChar char="•"/>
            </a:pPr>
            <a:r>
              <a:rPr lang="en-US" sz="1400" b="1" dirty="0"/>
              <a:t>“Kindness or good will</a:t>
            </a:r>
            <a:r>
              <a:rPr lang="en-US" sz="1400" dirty="0"/>
              <a:t> towards the </a:t>
            </a:r>
            <a:r>
              <a:rPr lang="en-US" sz="1400" b="1" dirty="0"/>
              <a:t>miserable</a:t>
            </a:r>
            <a:r>
              <a:rPr lang="en-US" sz="1400" dirty="0"/>
              <a:t> and </a:t>
            </a:r>
            <a:r>
              <a:rPr lang="en-US" sz="1400" b="1" dirty="0"/>
              <a:t>afflicted</a:t>
            </a:r>
            <a:r>
              <a:rPr lang="en-US" sz="1400" dirty="0"/>
              <a:t>, joined with a </a:t>
            </a:r>
            <a:r>
              <a:rPr lang="en-US" sz="1400" b="1" dirty="0"/>
              <a:t>desire</a:t>
            </a:r>
            <a:r>
              <a:rPr lang="en-US" sz="1400" dirty="0"/>
              <a:t> to </a:t>
            </a:r>
            <a:r>
              <a:rPr lang="en-US" sz="1400" b="1" dirty="0"/>
              <a:t>relieve</a:t>
            </a:r>
            <a:r>
              <a:rPr lang="en-US" sz="1400" dirty="0"/>
              <a:t> them.” (Thayer)</a:t>
            </a:r>
          </a:p>
          <a:p>
            <a:pPr>
              <a:buFont typeface="Arial" panose="020B0604020202020204" pitchFamily="34" charset="0"/>
              <a:buChar char="•"/>
            </a:pPr>
            <a:r>
              <a:rPr lang="en-US" sz="1400" dirty="0"/>
              <a:t>“</a:t>
            </a:r>
            <a:r>
              <a:rPr lang="en-US" sz="1400" b="1" dirty="0"/>
              <a:t>the outward manifestation of pity</a:t>
            </a:r>
            <a:r>
              <a:rPr lang="en-US" sz="1400" dirty="0"/>
              <a:t>; it assumes </a:t>
            </a:r>
            <a:r>
              <a:rPr lang="en-US" sz="1400" b="1" dirty="0"/>
              <a:t>need</a:t>
            </a:r>
            <a:r>
              <a:rPr lang="en-US" sz="1400" dirty="0"/>
              <a:t> on the part of him who receives it, and </a:t>
            </a:r>
            <a:r>
              <a:rPr lang="en-US" sz="1400" b="1" dirty="0"/>
              <a:t>resources</a:t>
            </a:r>
            <a:r>
              <a:rPr lang="en-US" sz="1400" dirty="0"/>
              <a:t> adequate to meet the need on the part of him who shows it” (Vine)</a:t>
            </a:r>
          </a:p>
          <a:p>
            <a:pPr>
              <a:buFont typeface="Arial" panose="020B0604020202020204" pitchFamily="34" charset="0"/>
              <a:buChar char="•"/>
            </a:pPr>
            <a:r>
              <a:rPr lang="en-US" sz="1400" dirty="0"/>
              <a:t>“…not simply possessed of pity but </a:t>
            </a:r>
            <a:r>
              <a:rPr lang="en-US" sz="1400" b="1" dirty="0"/>
              <a:t>actively compassionate</a:t>
            </a:r>
            <a:r>
              <a:rPr lang="en-US" sz="1400" dirty="0"/>
              <a:t>…” (Vine)</a:t>
            </a:r>
          </a:p>
          <a:p>
            <a:pPr>
              <a:buFont typeface="Arial" panose="020B0604020202020204" pitchFamily="34" charset="0"/>
              <a:buChar char="•"/>
            </a:pPr>
            <a:r>
              <a:rPr lang="en-US" sz="1400" dirty="0"/>
              <a:t>Vincent refers to “the </a:t>
            </a:r>
            <a:r>
              <a:rPr lang="en-US" sz="1400" b="1" dirty="0"/>
              <a:t>sense of human wretchedness coupled </a:t>
            </a:r>
            <a:r>
              <a:rPr lang="en-US" sz="1400" dirty="0"/>
              <a:t>with the </a:t>
            </a:r>
            <a:r>
              <a:rPr lang="en-US" sz="1400" b="1" dirty="0"/>
              <a:t>impulse to relieve </a:t>
            </a:r>
            <a:r>
              <a:rPr lang="en-US" sz="1400" dirty="0"/>
              <a:t>it.”</a:t>
            </a:r>
          </a:p>
          <a:p>
            <a:pPr>
              <a:buFont typeface="Arial" panose="020B0604020202020204" pitchFamily="34" charset="0"/>
              <a:buChar char="•"/>
            </a:pPr>
            <a:r>
              <a:rPr lang="en-US" sz="1400" dirty="0"/>
              <a:t>Mercy </a:t>
            </a:r>
            <a:r>
              <a:rPr lang="en-US" sz="1400" b="1" dirty="0"/>
              <a:t>must include action</a:t>
            </a:r>
            <a:r>
              <a:rPr lang="en-US" sz="1400" dirty="0"/>
              <a:t>… like love.          1 John 3:18</a:t>
            </a:r>
          </a:p>
          <a:p>
            <a:pPr>
              <a:buFont typeface="Arial" panose="020B0604020202020204" pitchFamily="34" charset="0"/>
              <a:buChar char="•"/>
            </a:pPr>
            <a:endParaRPr lang="en-US" sz="1400" dirty="0"/>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23893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Rom 5:6-10</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For while we were still helpless, at the right time Christ died for the ungodly. 7 For one will hardly die for a righteous man; though perhaps for the good man someone would dare even to die. 8 But God demonstrates His own love toward us, in that while we were yet sinners, Christ died for us. 9 Much more then, having now been justified by His blood, we shall be saved from the wrath of God through Him.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1 John 4:10-12</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In this is love, not that we loved God, but that He loved us and sent His Son to be the propitiation for our sins. 11 Beloved, if God so loved us, we also ought to love one another. </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NASU</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75427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Matt 16:21-23</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From that time Jesus began to show His disciples that He must go to Jerusalem, and suffer many things from the elders and chief priests and scribes, and be killed, and be raised up on the third day. 22 Peter took Him aside and began to rebuke Him, saying, "God forbid it, Lord! This shall never happen to You." 23 But He turned and said to Peter, "Get behind Me, Satan! You are a stumbling block to Me; for you are not setting your mind on God's interests, but man's."</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Matt 17:22-23</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And while they were gathering together in Galilee, Jesus said to them, "The Son of Man is going to be delivered into the hands of men;  23 and they will kill Him, and He will be raised on the third day." And they were deeply grieved.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Matt 20:17-19</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As Jesus was about to go up to Jerusalem, He took the twelve disciples aside by themselves, and on the way He said to them, 18 "Behold, we are going up to Jerusalem; and the Son of Man will be delivered to the chief priests and scribes, and they will condemn Him to death,  19 and will hand Him over to the Gentiles to mock and scourge and crucify Him, and on the third day He will be raised up."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60704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319175" y="2233519"/>
            <a:ext cx="6680400" cy="1159800"/>
          </a:xfrm>
          <a:prstGeom prst="rect">
            <a:avLst/>
          </a:prstGeom>
        </p:spPr>
        <p:txBody>
          <a:bodyPr spcFirstLastPara="1" wrap="square" lIns="91425" tIns="91425" rIns="91425" bIns="91425" anchor="t" anchorCtr="0">
            <a:noAutofit/>
          </a:bodyPr>
          <a:lstStyle>
            <a:lvl1pPr lvl="0">
              <a:spcBef>
                <a:spcPts val="0"/>
              </a:spcBef>
              <a:spcAft>
                <a:spcPts val="0"/>
              </a:spcAft>
              <a:buSzPts val="5000"/>
              <a:buNone/>
              <a:defRPr sz="5000"/>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a:p>
        </p:txBody>
      </p:sp>
      <p:cxnSp>
        <p:nvCxnSpPr>
          <p:cNvPr id="11" name="Google Shape;11;p2"/>
          <p:cNvCxnSpPr>
            <a:stCxn id="12" idx="4"/>
          </p:cNvCxnSpPr>
          <p:nvPr/>
        </p:nvCxnSpPr>
        <p:spPr>
          <a:xfrm>
            <a:off x="939750" y="2832475"/>
            <a:ext cx="0" cy="2310900"/>
          </a:xfrm>
          <a:prstGeom prst="straightConnector1">
            <a:avLst/>
          </a:prstGeom>
          <a:noFill/>
          <a:ln w="9525" cap="flat" cmpd="sng">
            <a:solidFill>
              <a:schemeClr val="accent5"/>
            </a:solidFill>
            <a:prstDash val="solid"/>
            <a:round/>
            <a:headEnd type="none" w="med" len="med"/>
            <a:tailEnd type="none" w="med" len="med"/>
          </a:ln>
        </p:spPr>
      </p:cxnSp>
      <p:sp>
        <p:nvSpPr>
          <p:cNvPr id="12" name="Google Shape;12;p2"/>
          <p:cNvSpPr/>
          <p:nvPr/>
        </p:nvSpPr>
        <p:spPr>
          <a:xfrm>
            <a:off x="845250" y="2643475"/>
            <a:ext cx="189000" cy="1890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Quicksand"/>
              <a:buNone/>
              <a:defRPr sz="1800">
                <a:latin typeface="Quicksand"/>
                <a:ea typeface="Quicksand"/>
                <a:cs typeface="Quicksand"/>
                <a:sym typeface="Quicksand"/>
              </a:defRPr>
            </a:lvl1pPr>
            <a:lvl2pPr lvl="1" rtl="0">
              <a:spcBef>
                <a:spcPts val="0"/>
              </a:spcBef>
              <a:spcAft>
                <a:spcPts val="0"/>
              </a:spcAft>
              <a:buSzPts val="1800"/>
              <a:buFont typeface="Quicksand"/>
              <a:buNone/>
              <a:defRPr sz="1800">
                <a:latin typeface="Quicksand"/>
                <a:ea typeface="Quicksand"/>
                <a:cs typeface="Quicksand"/>
                <a:sym typeface="Quicksand"/>
              </a:defRPr>
            </a:lvl2pPr>
            <a:lvl3pPr lvl="2" rtl="0">
              <a:spcBef>
                <a:spcPts val="0"/>
              </a:spcBef>
              <a:spcAft>
                <a:spcPts val="0"/>
              </a:spcAft>
              <a:buSzPts val="1800"/>
              <a:buFont typeface="Quicksand"/>
              <a:buNone/>
              <a:defRPr sz="1800">
                <a:latin typeface="Quicksand"/>
                <a:ea typeface="Quicksand"/>
                <a:cs typeface="Quicksand"/>
                <a:sym typeface="Quicksand"/>
              </a:defRPr>
            </a:lvl3pPr>
            <a:lvl4pPr lvl="3" rtl="0">
              <a:spcBef>
                <a:spcPts val="0"/>
              </a:spcBef>
              <a:spcAft>
                <a:spcPts val="0"/>
              </a:spcAft>
              <a:buSzPts val="1800"/>
              <a:buFont typeface="Quicksand"/>
              <a:buNone/>
              <a:defRPr sz="1800">
                <a:latin typeface="Quicksand"/>
                <a:ea typeface="Quicksand"/>
                <a:cs typeface="Quicksand"/>
                <a:sym typeface="Quicksand"/>
              </a:defRPr>
            </a:lvl4pPr>
            <a:lvl5pPr lvl="4" rtl="0">
              <a:spcBef>
                <a:spcPts val="0"/>
              </a:spcBef>
              <a:spcAft>
                <a:spcPts val="0"/>
              </a:spcAft>
              <a:buSzPts val="1800"/>
              <a:buFont typeface="Quicksand"/>
              <a:buNone/>
              <a:defRPr sz="1800">
                <a:latin typeface="Quicksand"/>
                <a:ea typeface="Quicksand"/>
                <a:cs typeface="Quicksand"/>
                <a:sym typeface="Quicksand"/>
              </a:defRPr>
            </a:lvl5pPr>
            <a:lvl6pPr lvl="5" rtl="0">
              <a:spcBef>
                <a:spcPts val="0"/>
              </a:spcBef>
              <a:spcAft>
                <a:spcPts val="0"/>
              </a:spcAft>
              <a:buSzPts val="1800"/>
              <a:buFont typeface="Quicksand"/>
              <a:buNone/>
              <a:defRPr sz="1800">
                <a:latin typeface="Quicksand"/>
                <a:ea typeface="Quicksand"/>
                <a:cs typeface="Quicksand"/>
                <a:sym typeface="Quicksand"/>
              </a:defRPr>
            </a:lvl6pPr>
            <a:lvl7pPr lvl="6" rtl="0">
              <a:spcBef>
                <a:spcPts val="0"/>
              </a:spcBef>
              <a:spcAft>
                <a:spcPts val="0"/>
              </a:spcAft>
              <a:buSzPts val="1800"/>
              <a:buFont typeface="Quicksand"/>
              <a:buNone/>
              <a:defRPr sz="1800">
                <a:latin typeface="Quicksand"/>
                <a:ea typeface="Quicksand"/>
                <a:cs typeface="Quicksand"/>
                <a:sym typeface="Quicksand"/>
              </a:defRPr>
            </a:lvl7pPr>
            <a:lvl8pPr lvl="7" rtl="0">
              <a:spcBef>
                <a:spcPts val="0"/>
              </a:spcBef>
              <a:spcAft>
                <a:spcPts val="0"/>
              </a:spcAft>
              <a:buSzPts val="1800"/>
              <a:buFont typeface="Quicksand"/>
              <a:buNone/>
              <a:defRPr sz="1800">
                <a:latin typeface="Quicksand"/>
                <a:ea typeface="Quicksand"/>
                <a:cs typeface="Quicksand"/>
                <a:sym typeface="Quicksand"/>
              </a:defRPr>
            </a:lvl8pPr>
            <a:lvl9pPr lvl="8" rtl="0">
              <a:spcBef>
                <a:spcPts val="0"/>
              </a:spcBef>
              <a:spcAft>
                <a:spcPts val="0"/>
              </a:spcAft>
              <a:buSzPts val="1800"/>
              <a:buFont typeface="Quicksand"/>
              <a:buNone/>
              <a:defRPr sz="1800">
                <a:latin typeface="Quicksand"/>
                <a:ea typeface="Quicksand"/>
                <a:cs typeface="Quicksand"/>
                <a:sym typeface="Quicksand"/>
              </a:defRPr>
            </a:lvl9pPr>
          </a:lstStyle>
          <a:p>
            <a:endParaRPr/>
          </a:p>
        </p:txBody>
      </p:sp>
      <p:sp>
        <p:nvSpPr>
          <p:cNvPr id="27" name="Google Shape;27;p5"/>
          <p:cNvSpPr txBox="1">
            <a:spLocks noGrp="1"/>
          </p:cNvSpPr>
          <p:nvPr>
            <p:ph type="body" idx="1"/>
          </p:nvPr>
        </p:nvSpPr>
        <p:spPr>
          <a:xfrm>
            <a:off x="1165498" y="1086799"/>
            <a:ext cx="6858000" cy="37257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Clr>
                <a:srgbClr val="F3F3F3"/>
              </a:buClr>
              <a:buSzPts val="3000"/>
              <a:buFont typeface="Quicksand"/>
              <a:buChar char="◦"/>
              <a:defRPr sz="3000">
                <a:solidFill>
                  <a:srgbClr val="F3F3F3"/>
                </a:solidFill>
                <a:latin typeface="Quicksand"/>
                <a:ea typeface="Quicksand"/>
                <a:cs typeface="Quicksand"/>
                <a:sym typeface="Quicksand"/>
              </a:defRPr>
            </a:lvl1pPr>
            <a:lvl2pPr marL="914400" lvl="1"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2pPr>
            <a:lvl3pPr marL="1371600" lvl="2"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3pPr>
            <a:lvl4pPr marL="1828800" lvl="3"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4pPr>
            <a:lvl5pPr marL="2286000" lvl="4"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5pPr>
            <a:lvl6pPr marL="2743200" lvl="5"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6pPr>
            <a:lvl7pPr marL="3200400" lvl="6"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7pPr>
            <a:lvl8pPr marL="3657600" lvl="7"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8pPr>
            <a:lvl9pPr marL="4114800" lvl="8"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9pPr>
          </a:lstStyle>
          <a:p>
            <a:endParaRPr/>
          </a:p>
        </p:txBody>
      </p:sp>
      <p:sp>
        <p:nvSpPr>
          <p:cNvPr id="28" name="Google Shape;28;p5"/>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29" name="Google Shape;29;p5"/>
          <p:cNvCxnSpPr/>
          <p:nvPr/>
        </p:nvCxnSpPr>
        <p:spPr>
          <a:xfrm>
            <a:off x="945638" y="0"/>
            <a:ext cx="0" cy="5143500"/>
          </a:xfrm>
          <a:prstGeom prst="straightConnector1">
            <a:avLst/>
          </a:prstGeom>
          <a:noFill/>
          <a:ln w="9525" cap="flat" cmpd="sng">
            <a:solidFill>
              <a:schemeClr val="accent5"/>
            </a:solidFill>
            <a:prstDash val="solid"/>
            <a:round/>
            <a:headEnd type="none" w="med" len="med"/>
            <a:tailEnd type="none" w="med" len="med"/>
          </a:ln>
        </p:spPr>
      </p:cxnSp>
      <p:sp>
        <p:nvSpPr>
          <p:cNvPr id="30" name="Google Shape;30;p5"/>
          <p:cNvSpPr/>
          <p:nvPr/>
        </p:nvSpPr>
        <p:spPr>
          <a:xfrm>
            <a:off x="874396" y="605794"/>
            <a:ext cx="142500" cy="1425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5"/>
          <p:cNvSpPr/>
          <p:nvPr/>
        </p:nvSpPr>
        <p:spPr>
          <a:xfrm>
            <a:off x="844675" y="1400721"/>
            <a:ext cx="201900" cy="201900"/>
          </a:xfrm>
          <a:prstGeom prst="ellipse">
            <a:avLst/>
          </a:prstGeom>
          <a:solidFill>
            <a:srgbClr val="2E3037"/>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65475" y="549649"/>
            <a:ext cx="6858000" cy="3450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1pPr>
            <a:lvl2pPr lvl="1">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2pPr>
            <a:lvl3pPr lvl="2">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3pPr>
            <a:lvl4pPr lvl="3">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4pPr>
            <a:lvl5pPr lvl="4">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5pPr>
            <a:lvl6pPr lvl="5">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6pPr>
            <a:lvl7pPr lvl="6">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7pPr>
            <a:lvl8pPr lvl="7">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8pPr>
            <a:lvl9pPr lvl="8">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9pPr>
          </a:lstStyle>
          <a:p>
            <a:endParaRPr/>
          </a:p>
        </p:txBody>
      </p:sp>
      <p:sp>
        <p:nvSpPr>
          <p:cNvPr id="7" name="Google Shape;7;p1"/>
          <p:cNvSpPr txBox="1">
            <a:spLocks noGrp="1"/>
          </p:cNvSpPr>
          <p:nvPr>
            <p:ph type="body" idx="1"/>
          </p:nvPr>
        </p:nvSpPr>
        <p:spPr>
          <a:xfrm>
            <a:off x="1165498" y="1086799"/>
            <a:ext cx="6858000" cy="3725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1pPr>
            <a:lvl2pPr marL="914400" lvl="1"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2pPr>
            <a:lvl3pPr marL="1371600" lvl="2"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3pPr>
            <a:lvl4pPr marL="1828800" lvl="3"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4pPr>
            <a:lvl5pPr marL="2286000" lvl="4"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5pPr>
            <a:lvl6pPr marL="2743200" lvl="5"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6pPr>
            <a:lvl7pPr marL="3200400" lvl="6"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7pPr>
            <a:lvl8pPr marL="3657600" lvl="7"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8pPr>
            <a:lvl9pPr marL="4114800" lvl="8"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9pPr>
          </a:lstStyle>
          <a:p>
            <a:endParaRPr/>
          </a:p>
        </p:txBody>
      </p:sp>
      <p:sp>
        <p:nvSpPr>
          <p:cNvPr id="8" name="Google Shape;8;p1"/>
          <p:cNvSpPr txBox="1">
            <a:spLocks noGrp="1"/>
          </p:cNvSpPr>
          <p:nvPr>
            <p:ph type="sldNum" idx="12"/>
          </p:nvPr>
        </p:nvSpPr>
        <p:spPr>
          <a:xfrm>
            <a:off x="8523157" y="4752131"/>
            <a:ext cx="548700" cy="315300"/>
          </a:xfrm>
          <a:prstGeom prst="rect">
            <a:avLst/>
          </a:prstGeom>
          <a:noFill/>
          <a:ln>
            <a:noFill/>
          </a:ln>
        </p:spPr>
        <p:txBody>
          <a:bodyPr spcFirstLastPara="1" wrap="square" lIns="91425" tIns="91425" rIns="91425" bIns="91425" anchor="t" anchorCtr="0">
            <a:noAutofit/>
          </a:bodyPr>
          <a:lstStyle>
            <a:lvl1pPr lvl="0" algn="r">
              <a:buNone/>
              <a:defRPr sz="1200">
                <a:solidFill>
                  <a:schemeClr val="accent1"/>
                </a:solidFill>
                <a:latin typeface="Quicksand"/>
                <a:ea typeface="Quicksand"/>
                <a:cs typeface="Quicksand"/>
                <a:sym typeface="Quicksand"/>
              </a:defRPr>
            </a:lvl1pPr>
            <a:lvl2pPr lvl="1" algn="r">
              <a:buNone/>
              <a:defRPr sz="1200">
                <a:solidFill>
                  <a:schemeClr val="accent1"/>
                </a:solidFill>
                <a:latin typeface="Quicksand"/>
                <a:ea typeface="Quicksand"/>
                <a:cs typeface="Quicksand"/>
                <a:sym typeface="Quicksand"/>
              </a:defRPr>
            </a:lvl2pPr>
            <a:lvl3pPr lvl="2" algn="r">
              <a:buNone/>
              <a:defRPr sz="1200">
                <a:solidFill>
                  <a:schemeClr val="accent1"/>
                </a:solidFill>
                <a:latin typeface="Quicksand"/>
                <a:ea typeface="Quicksand"/>
                <a:cs typeface="Quicksand"/>
                <a:sym typeface="Quicksand"/>
              </a:defRPr>
            </a:lvl3pPr>
            <a:lvl4pPr lvl="3" algn="r">
              <a:buNone/>
              <a:defRPr sz="1200">
                <a:solidFill>
                  <a:schemeClr val="accent1"/>
                </a:solidFill>
                <a:latin typeface="Quicksand"/>
                <a:ea typeface="Quicksand"/>
                <a:cs typeface="Quicksand"/>
                <a:sym typeface="Quicksand"/>
              </a:defRPr>
            </a:lvl4pPr>
            <a:lvl5pPr lvl="4" algn="r">
              <a:buNone/>
              <a:defRPr sz="1200">
                <a:solidFill>
                  <a:schemeClr val="accent1"/>
                </a:solidFill>
                <a:latin typeface="Quicksand"/>
                <a:ea typeface="Quicksand"/>
                <a:cs typeface="Quicksand"/>
                <a:sym typeface="Quicksand"/>
              </a:defRPr>
            </a:lvl5pPr>
            <a:lvl6pPr lvl="5" algn="r">
              <a:buNone/>
              <a:defRPr sz="1200">
                <a:solidFill>
                  <a:schemeClr val="accent1"/>
                </a:solidFill>
                <a:latin typeface="Quicksand"/>
                <a:ea typeface="Quicksand"/>
                <a:cs typeface="Quicksand"/>
                <a:sym typeface="Quicksand"/>
              </a:defRPr>
            </a:lvl6pPr>
            <a:lvl7pPr lvl="6" algn="r">
              <a:buNone/>
              <a:defRPr sz="1200">
                <a:solidFill>
                  <a:schemeClr val="accent1"/>
                </a:solidFill>
                <a:latin typeface="Quicksand"/>
                <a:ea typeface="Quicksand"/>
                <a:cs typeface="Quicksand"/>
                <a:sym typeface="Quicksand"/>
              </a:defRPr>
            </a:lvl7pPr>
            <a:lvl8pPr lvl="7" algn="r">
              <a:buNone/>
              <a:defRPr sz="1200">
                <a:solidFill>
                  <a:schemeClr val="accent1"/>
                </a:solidFill>
                <a:latin typeface="Quicksand"/>
                <a:ea typeface="Quicksand"/>
                <a:cs typeface="Quicksand"/>
                <a:sym typeface="Quicksand"/>
              </a:defRPr>
            </a:lvl8pPr>
            <a:lvl9pPr lvl="8" algn="r">
              <a:buNone/>
              <a:defRPr sz="1200">
                <a:solidFill>
                  <a:schemeClr val="accent1"/>
                </a:solidFill>
                <a:latin typeface="Quicksand"/>
                <a:ea typeface="Quicksand"/>
                <a:cs typeface="Quicksand"/>
                <a:sym typeface="Quicksan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2"/>
          <p:cNvSpPr txBox="1">
            <a:spLocks noGrp="1"/>
          </p:cNvSpPr>
          <p:nvPr>
            <p:ph type="ctrTitle"/>
          </p:nvPr>
        </p:nvSpPr>
        <p:spPr>
          <a:xfrm>
            <a:off x="1004552" y="1776248"/>
            <a:ext cx="8049296" cy="161707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dirty="0"/>
              <a:t>Preaching Jesus - </a:t>
            </a:r>
            <a:r>
              <a:rPr lang="en-US" sz="4400" dirty="0"/>
              <a:t>His death and resurrection</a:t>
            </a:r>
            <a:br>
              <a:rPr lang="en" sz="4400" dirty="0"/>
            </a:br>
            <a:r>
              <a:rPr lang="en" sz="4400" dirty="0"/>
              <a:t> </a:t>
            </a:r>
            <a:r>
              <a:rPr lang="en" sz="2800" dirty="0">
                <a:solidFill>
                  <a:schemeClr val="bg1"/>
                </a:solidFill>
              </a:rPr>
              <a:t>Luke 24:44-47</a:t>
            </a:r>
            <a:endParaRPr dirty="0">
              <a:solidFill>
                <a:schemeClr val="bg1"/>
              </a:solidFill>
            </a:endParaRPr>
          </a:p>
        </p:txBody>
      </p:sp>
    </p:spTree>
    <p:extLst>
      <p:ext uri="{BB962C8B-B14F-4D97-AF65-F5344CB8AC3E}">
        <p14:creationId xmlns:p14="http://schemas.microsoft.com/office/powerpoint/2010/main" val="807625648"/>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Jesus Death Was Not An Accident</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946528"/>
            <a:ext cx="8229601"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400" dirty="0">
                <a:solidFill>
                  <a:schemeClr val="bg1"/>
                </a:solidFill>
                <a:latin typeface="Calibri" panose="020F0502020204030204" pitchFamily="34" charset="0"/>
                <a:cs typeface="Times New Roman" panose="02020603050405020304" pitchFamily="18" charset="0"/>
              </a:rPr>
              <a:t>Jesus understood He “must” lay down His life as it was written in the Old Testament scriptures:</a:t>
            </a:r>
          </a:p>
          <a:p>
            <a:pPr marL="342900" indent="-342900">
              <a:spcBef>
                <a:spcPts val="0"/>
              </a:spcBef>
              <a:spcAft>
                <a:spcPts val="600"/>
              </a:spcAft>
              <a:buFont typeface="Quicksand"/>
              <a:buAutoNum type="arabicPeriod"/>
            </a:pPr>
            <a:r>
              <a:rPr lang="en-US" sz="2400" dirty="0">
                <a:solidFill>
                  <a:schemeClr val="bg1"/>
                </a:solidFill>
              </a:rPr>
              <a:t>Jesus declared in John 10:17-18 that “</a:t>
            </a:r>
            <a:r>
              <a:rPr lang="en-US" sz="2400" i="1" dirty="0">
                <a:solidFill>
                  <a:schemeClr val="bg1"/>
                </a:solidFill>
              </a:rPr>
              <a:t>I lay down My life</a:t>
            </a:r>
            <a:r>
              <a:rPr lang="en-US" sz="2400" dirty="0">
                <a:solidFill>
                  <a:schemeClr val="bg1"/>
                </a:solidFill>
              </a:rPr>
              <a:t>” and that “</a:t>
            </a:r>
            <a:r>
              <a:rPr lang="en-US" sz="2400" i="1" dirty="0">
                <a:solidFill>
                  <a:schemeClr val="bg1"/>
                </a:solidFill>
              </a:rPr>
              <a:t>no one has taken it away from Me but I lay it down on my own initiative</a:t>
            </a:r>
            <a:r>
              <a:rPr lang="en-US" sz="2400" dirty="0">
                <a:solidFill>
                  <a:schemeClr val="bg1"/>
                </a:solidFill>
              </a:rPr>
              <a:t>.”</a:t>
            </a:r>
            <a:endParaRPr lang="en-US" sz="2400" dirty="0">
              <a:solidFill>
                <a:schemeClr val="bg1"/>
              </a:solidFill>
              <a:latin typeface="Times New Roman" panose="02020603050405020304" pitchFamily="18" charset="0"/>
              <a:ea typeface="Times New Roman" panose="02020603050405020304" pitchFamily="18" charset="0"/>
            </a:endParaRPr>
          </a:p>
          <a:p>
            <a:pPr marL="342900" indent="-342900">
              <a:spcBef>
                <a:spcPts val="0"/>
              </a:spcBef>
              <a:spcAft>
                <a:spcPts val="600"/>
              </a:spcAft>
              <a:buAutoNum type="arabicPeriod"/>
            </a:pPr>
            <a:r>
              <a:rPr lang="en-US" sz="2400" dirty="0">
                <a:solidFill>
                  <a:schemeClr val="bg1"/>
                </a:solidFill>
              </a:rPr>
              <a:t>Matthew 26:24, during the last supper, Jesus declared </a:t>
            </a:r>
            <a:r>
              <a:rPr lang="en-US" sz="2400" i="1" dirty="0">
                <a:solidFill>
                  <a:schemeClr val="bg1"/>
                </a:solidFill>
              </a:rPr>
              <a:t>the “the Son of Man is to go, just as it written of Him, but woe to that man by whom the Son of Man is betrayed.”</a:t>
            </a:r>
          </a:p>
          <a:p>
            <a:pPr marL="342900" indent="-342900">
              <a:spcBef>
                <a:spcPts val="0"/>
              </a:spcBef>
              <a:spcAft>
                <a:spcPts val="600"/>
              </a:spcAft>
              <a:buAutoNum type="arabicPeriod"/>
            </a:pPr>
            <a:r>
              <a:rPr lang="en-US" sz="2400" dirty="0">
                <a:solidFill>
                  <a:schemeClr val="bg1"/>
                </a:solidFill>
              </a:rPr>
              <a:t>Matthew 26:52-54</a:t>
            </a:r>
            <a:r>
              <a:rPr lang="en-US" sz="2400" i="1" dirty="0">
                <a:solidFill>
                  <a:schemeClr val="bg1"/>
                </a:solidFill>
              </a:rPr>
              <a:t>, </a:t>
            </a:r>
            <a:r>
              <a:rPr lang="en-US" sz="2400" dirty="0">
                <a:solidFill>
                  <a:schemeClr val="bg1"/>
                </a:solidFill>
              </a:rPr>
              <a:t>Jesus said,</a:t>
            </a:r>
            <a:r>
              <a:rPr lang="en-US" sz="2400" i="1" dirty="0">
                <a:solidFill>
                  <a:schemeClr val="bg1"/>
                </a:solidFill>
              </a:rPr>
              <a:t> “</a:t>
            </a:r>
            <a:r>
              <a:rPr lang="en-US" sz="2400" b="1" i="1" dirty="0">
                <a:solidFill>
                  <a:schemeClr val="bg1"/>
                </a:solidFill>
              </a:rPr>
              <a:t>it must happen this way</a:t>
            </a:r>
            <a:r>
              <a:rPr lang="en-US" sz="2400" i="1" dirty="0">
                <a:solidFill>
                  <a:schemeClr val="bg1"/>
                </a:solidFill>
              </a:rPr>
              <a:t>.”</a:t>
            </a:r>
          </a:p>
        </p:txBody>
      </p:sp>
    </p:spTree>
    <p:extLst>
      <p:ext uri="{BB962C8B-B14F-4D97-AF65-F5344CB8AC3E}">
        <p14:creationId xmlns:p14="http://schemas.microsoft.com/office/powerpoint/2010/main" val="2883769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Jesus understood He had to lay down His life.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11</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800604"/>
            <a:ext cx="8229601" cy="2385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Luke 24:25-27</a:t>
            </a:r>
            <a:r>
              <a:rPr lang="en-US"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400"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“And He said to them, ‘O foolish men and slow of heart to believe in all that the prophets have spoken!  26 </a:t>
            </a:r>
            <a:r>
              <a:rPr lang="en-US" sz="24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Was it not necessary for the Christ to suffer these things and to enter into His glory?</a:t>
            </a:r>
            <a:r>
              <a:rPr lang="en-US" sz="2400"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27 Then beginning with Moses and with all the prophets, </a:t>
            </a:r>
            <a:r>
              <a:rPr lang="en-US" sz="24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He explained to them the things concerning Himself in all the Scriptures</a:t>
            </a:r>
            <a:r>
              <a:rPr lang="en-US" sz="2400"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20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84589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Jesus understood He had to lay down His life.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12</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1165474" y="1246606"/>
            <a:ext cx="7978525" cy="349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Luke 24:44-47</a:t>
            </a:r>
            <a:r>
              <a:rPr lang="en-US"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400"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“Now He said to them, ‘These are My words which I spoke to you while I was still with you, that </a:t>
            </a:r>
            <a:r>
              <a:rPr lang="en-US" sz="24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all things which are written about Me in the Law of Moses and the Prophets and the Psalms must be fulfilled</a:t>
            </a:r>
            <a:r>
              <a:rPr lang="en-US" sz="2400"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45 Then He opened their minds to </a:t>
            </a:r>
            <a:r>
              <a:rPr lang="en-US" sz="24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understand the Scriptures</a:t>
            </a:r>
            <a:r>
              <a:rPr lang="en-US" sz="2400"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46 and He said to them, ‘</a:t>
            </a:r>
            <a:r>
              <a:rPr lang="en-US" sz="24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Thus it is written, that the Christ would suffer and rise again from the dead the third day</a:t>
            </a:r>
            <a:r>
              <a:rPr lang="en-US" sz="2400"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47 and that repentance for forgiveness of sins would be proclaimed in His name to all the nations, beginning from Jerusalem.”</a:t>
            </a:r>
            <a:r>
              <a:rPr lang="en-US"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99067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Why did Jesus have to die?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13</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1165474" y="2223797"/>
            <a:ext cx="7978525"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800" dirty="0">
                <a:solidFill>
                  <a:schemeClr val="bg1"/>
                </a:solidFill>
                <a:latin typeface="Times New Roman" panose="02020603050405020304" pitchFamily="18" charset="0"/>
                <a:ea typeface="Times New Roman" panose="02020603050405020304" pitchFamily="18" charset="0"/>
              </a:rPr>
              <a:t>Not because of His own sins but because of mine! </a:t>
            </a:r>
            <a:br>
              <a:rPr lang="en-US" sz="2800" dirty="0">
                <a:solidFill>
                  <a:schemeClr val="bg1"/>
                </a:solidFill>
                <a:latin typeface="Times New Roman" panose="02020603050405020304" pitchFamily="18" charset="0"/>
                <a:ea typeface="Times New Roman" panose="02020603050405020304" pitchFamily="18" charset="0"/>
              </a:rPr>
            </a:br>
            <a:r>
              <a:rPr lang="en-US" sz="2800" dirty="0">
                <a:solidFill>
                  <a:schemeClr val="bg1"/>
                </a:solidFill>
                <a:latin typeface="Times New Roman" panose="02020603050405020304" pitchFamily="18" charset="0"/>
                <a:ea typeface="Times New Roman" panose="02020603050405020304" pitchFamily="18" charset="0"/>
              </a:rPr>
              <a:t>(1 Peter 2:21ff)</a:t>
            </a:r>
          </a:p>
          <a:p>
            <a:pPr marL="0" indent="0">
              <a:spcBef>
                <a:spcPts val="0"/>
              </a:spcBef>
              <a:spcAft>
                <a:spcPts val="600"/>
              </a:spcAft>
              <a:buNone/>
            </a:pPr>
            <a:r>
              <a:rPr lang="en-US" sz="2800" dirty="0">
                <a:solidFill>
                  <a:schemeClr val="bg1"/>
                </a:solidFill>
                <a:effectLst/>
                <a:latin typeface="Times New Roman" panose="02020603050405020304" pitchFamily="18" charset="0"/>
                <a:ea typeface="Times New Roman" panose="02020603050405020304" pitchFamily="18" charset="0"/>
              </a:rPr>
              <a:t>It was an unjust death for a “</a:t>
            </a:r>
            <a:r>
              <a:rPr lang="en-US" sz="2800" b="1" i="1" dirty="0">
                <a:solidFill>
                  <a:schemeClr val="bg1"/>
                </a:solidFill>
                <a:effectLst/>
                <a:latin typeface="Times New Roman" panose="02020603050405020304" pitchFamily="18" charset="0"/>
                <a:ea typeface="Times New Roman" panose="02020603050405020304" pitchFamily="18" charset="0"/>
              </a:rPr>
              <a:t>just</a:t>
            </a:r>
            <a:r>
              <a:rPr lang="en-US" sz="2800" dirty="0">
                <a:solidFill>
                  <a:schemeClr val="bg1"/>
                </a:solidFill>
                <a:effectLst/>
                <a:latin typeface="Times New Roman" panose="02020603050405020304" pitchFamily="18" charset="0"/>
                <a:ea typeface="Times New Roman" panose="02020603050405020304" pitchFamily="18" charset="0"/>
              </a:rPr>
              <a:t>” Man. (Luke 23:41)</a:t>
            </a:r>
            <a:endParaRPr lang="en-US" sz="1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41556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914398" y="-164494"/>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Preaching Jesus</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731081"/>
            <a:ext cx="8157459"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indent="-457200">
              <a:spcBef>
                <a:spcPts val="0"/>
              </a:spcBef>
              <a:spcAft>
                <a:spcPts val="600"/>
              </a:spcAft>
              <a:buAutoNum type="arabicPeriod"/>
            </a:pPr>
            <a:r>
              <a:rPr lang="en-US" sz="20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His </a:t>
            </a:r>
            <a:r>
              <a:rPr lang="en-US" sz="2000" b="1"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origin, identity and nature</a:t>
            </a:r>
            <a:r>
              <a:rPr lang="en-US" sz="20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 - </a:t>
            </a:r>
          </a:p>
          <a:p>
            <a:pPr indent="-457200">
              <a:spcBef>
                <a:spcPts val="0"/>
              </a:spcBef>
              <a:spcAft>
                <a:spcPts val="600"/>
              </a:spcAft>
              <a:buAutoNum type="arabicPeriod"/>
            </a:pPr>
            <a:r>
              <a:rPr lang="en-US" sz="2000" dirty="0">
                <a:solidFill>
                  <a:srgbClr val="FFFFFF"/>
                </a:solidFill>
                <a:latin typeface="Calibri" panose="020F0502020204030204" pitchFamily="34" charset="0"/>
                <a:ea typeface="Times New Roman" panose="02020603050405020304" pitchFamily="18" charset="0"/>
                <a:cs typeface="Calibri" panose="020F0502020204030204" pitchFamily="34" charset="0"/>
              </a:rPr>
              <a:t>The </a:t>
            </a:r>
            <a:r>
              <a:rPr lang="en-US" sz="2000" b="1" dirty="0">
                <a:solidFill>
                  <a:srgbClr val="FFFFFF"/>
                </a:solidFill>
                <a:latin typeface="Calibri" panose="020F0502020204030204" pitchFamily="34" charset="0"/>
                <a:ea typeface="Times New Roman" panose="02020603050405020304" pitchFamily="18" charset="0"/>
                <a:cs typeface="Calibri" panose="020F0502020204030204" pitchFamily="34" charset="0"/>
              </a:rPr>
              <a:t>prophesied Messiah</a:t>
            </a:r>
            <a:r>
              <a:rPr lang="en-US" sz="2000" dirty="0">
                <a:solidFill>
                  <a:srgbClr val="FFFFFF"/>
                </a:solidFill>
                <a:latin typeface="Calibri" panose="020F0502020204030204" pitchFamily="34" charset="0"/>
                <a:ea typeface="Times New Roman" panose="02020603050405020304" pitchFamily="18" charset="0"/>
                <a:cs typeface="Calibri" panose="020F0502020204030204" pitchFamily="34" charset="0"/>
              </a:rPr>
              <a:t>.</a:t>
            </a:r>
          </a:p>
          <a:p>
            <a:pPr indent="-457200">
              <a:spcBef>
                <a:spcPts val="0"/>
              </a:spcBef>
              <a:spcAft>
                <a:spcPts val="600"/>
              </a:spcAft>
              <a:buAutoNum type="arabicPeriod"/>
            </a:pPr>
            <a:r>
              <a:rPr lang="en-US" sz="2000" dirty="0">
                <a:solidFill>
                  <a:schemeClr val="accent4">
                    <a:lumMod val="40000"/>
                    <a:lumOff val="60000"/>
                  </a:schemeClr>
                </a:solidFill>
                <a:latin typeface="Calibri" panose="020F0502020204030204" pitchFamily="34" charset="0"/>
                <a:ea typeface="Times New Roman" panose="02020603050405020304" pitchFamily="18" charset="0"/>
                <a:cs typeface="Calibri" panose="020F0502020204030204" pitchFamily="34" charset="0"/>
              </a:rPr>
              <a:t>The </a:t>
            </a:r>
            <a:r>
              <a:rPr lang="en-US" sz="2000" b="1" dirty="0">
                <a:solidFill>
                  <a:schemeClr val="accent4">
                    <a:lumMod val="40000"/>
                    <a:lumOff val="60000"/>
                  </a:schemeClr>
                </a:solidFill>
                <a:latin typeface="Calibri" panose="020F0502020204030204" pitchFamily="34" charset="0"/>
                <a:ea typeface="Times New Roman" panose="02020603050405020304" pitchFamily="18" charset="0"/>
                <a:cs typeface="Calibri" panose="020F0502020204030204" pitchFamily="34" charset="0"/>
              </a:rPr>
              <a:t>life He lived in the flesh</a:t>
            </a:r>
            <a:r>
              <a:rPr lang="en-US" sz="2000" dirty="0">
                <a:solidFill>
                  <a:schemeClr val="accent4">
                    <a:lumMod val="40000"/>
                    <a:lumOff val="60000"/>
                  </a:schemeClr>
                </a:solidFill>
                <a:latin typeface="Calibri" panose="020F0502020204030204" pitchFamily="34" charset="0"/>
                <a:ea typeface="Times New Roman" panose="02020603050405020304" pitchFamily="18" charset="0"/>
                <a:cs typeface="Calibri" panose="020F0502020204030204" pitchFamily="34" charset="0"/>
              </a:rPr>
              <a:t>.</a:t>
            </a:r>
          </a:p>
          <a:p>
            <a:pPr indent="-457200">
              <a:spcBef>
                <a:spcPts val="0"/>
              </a:spcBef>
              <a:spcAft>
                <a:spcPts val="600"/>
              </a:spcAft>
              <a:buFont typeface="+mj-lt"/>
              <a:buAutoNum type="arabicPeriod" startAt="4"/>
            </a:pPr>
            <a:r>
              <a:rPr lang="en-US" sz="20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A life of </a:t>
            </a:r>
          </a:p>
          <a:p>
            <a:pPr lvl="2" indent="-457200">
              <a:spcBef>
                <a:spcPts val="0"/>
              </a:spcBef>
              <a:spcAft>
                <a:spcPts val="600"/>
              </a:spcAft>
            </a:pPr>
            <a:r>
              <a:rPr lang="en-US" sz="2000" b="1"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sacrifice</a:t>
            </a:r>
            <a:r>
              <a:rPr lang="en-US" sz="20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 </a:t>
            </a:r>
            <a:r>
              <a:rPr lang="en-US" sz="20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faith</a:t>
            </a:r>
            <a:r>
              <a:rPr lang="en-US" sz="20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 &amp; </a:t>
            </a:r>
            <a:r>
              <a:rPr lang="en-US" sz="20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submission</a:t>
            </a:r>
            <a:r>
              <a:rPr lang="en-US" sz="20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teaching</a:t>
            </a:r>
            <a:r>
              <a:rPr lang="en-US" sz="20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prayer</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chemeClr val="bg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devotion to </a:t>
            </a:r>
            <a:r>
              <a:rPr lang="en-US" sz="2000" b="1" dirty="0">
                <a:solidFill>
                  <a:schemeClr val="bg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His kingdom</a:t>
            </a:r>
            <a:r>
              <a:rPr lang="en-US" sz="2000" dirty="0">
                <a:solidFill>
                  <a:schemeClr val="bg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preparing &amp; training the 12</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seeking and saving the lost</a:t>
            </a: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7200">
              <a:spcBef>
                <a:spcPts val="0"/>
              </a:spcBef>
              <a:spcAft>
                <a:spcPts val="600"/>
              </a:spcAft>
              <a:buClr>
                <a:schemeClr val="bg1"/>
              </a:buClr>
              <a:buSzPct val="100000"/>
              <a:buFont typeface="+mj-lt"/>
              <a:buAutoNum type="arabicPeriod" startAt="4"/>
            </a:pPr>
            <a:r>
              <a:rPr lang="en-US" sz="2000" dirty="0">
                <a:solidFill>
                  <a:schemeClr val="bg1"/>
                </a:solidFill>
                <a:effectLst/>
                <a:latin typeface="Times New Roman" panose="02020603050405020304" pitchFamily="18" charset="0"/>
                <a:ea typeface="Times New Roman" panose="02020603050405020304" pitchFamily="18" charset="0"/>
              </a:rPr>
              <a:t>His </a:t>
            </a:r>
            <a:r>
              <a:rPr lang="en-US" sz="2000" b="1" dirty="0">
                <a:solidFill>
                  <a:schemeClr val="bg1"/>
                </a:solidFill>
                <a:effectLst/>
                <a:latin typeface="Times New Roman" panose="02020603050405020304" pitchFamily="18" charset="0"/>
                <a:ea typeface="Times New Roman" panose="02020603050405020304" pitchFamily="18" charset="0"/>
              </a:rPr>
              <a:t>death and resurrection</a:t>
            </a:r>
            <a:r>
              <a:rPr lang="en-US" sz="2000" dirty="0">
                <a:solidFill>
                  <a:schemeClr val="bg1"/>
                </a:solidFill>
                <a:effectLst/>
                <a:latin typeface="Times New Roman" panose="02020603050405020304" pitchFamily="18" charset="0"/>
                <a:ea typeface="Times New Roman" panose="02020603050405020304" pitchFamily="18" charset="0"/>
              </a:rPr>
              <a:t>. </a:t>
            </a:r>
          </a:p>
          <a:p>
            <a:pPr indent="-457200">
              <a:spcBef>
                <a:spcPts val="0"/>
              </a:spcBef>
              <a:spcAft>
                <a:spcPts val="600"/>
              </a:spcAft>
              <a:buClr>
                <a:schemeClr val="bg1"/>
              </a:buClr>
              <a:buSzPct val="100000"/>
              <a:buFont typeface="+mj-lt"/>
              <a:buAutoNum type="arabicPeriod" startAt="4"/>
            </a:pPr>
            <a:r>
              <a:rPr lang="en-US" sz="2000" dirty="0">
                <a:solidFill>
                  <a:schemeClr val="bg1"/>
                </a:solidFill>
                <a:latin typeface="Times New Roman" panose="02020603050405020304" pitchFamily="18" charset="0"/>
                <a:ea typeface="Times New Roman" panose="02020603050405020304" pitchFamily="18" charset="0"/>
              </a:rPr>
              <a:t>Upcoming:</a:t>
            </a:r>
          </a:p>
          <a:p>
            <a:pPr lvl="2" indent="-457200">
              <a:spcBef>
                <a:spcPts val="0"/>
              </a:spcBef>
              <a:spcAft>
                <a:spcPts val="600"/>
              </a:spcAft>
              <a:buClr>
                <a:schemeClr val="bg1"/>
              </a:buClr>
              <a:buSzPct val="100000"/>
            </a:pPr>
            <a:r>
              <a:rPr lang="en-US" sz="2000" dirty="0">
                <a:solidFill>
                  <a:schemeClr val="bg1"/>
                </a:solidFill>
                <a:effectLst/>
                <a:latin typeface="Times New Roman" panose="02020603050405020304" pitchFamily="18" charset="0"/>
                <a:ea typeface="Times New Roman" panose="02020603050405020304" pitchFamily="18" charset="0"/>
              </a:rPr>
              <a:t>Preaching His church - That He died for.</a:t>
            </a:r>
          </a:p>
          <a:p>
            <a:pPr lvl="2" indent="-457200">
              <a:spcBef>
                <a:spcPts val="0"/>
              </a:spcBef>
              <a:spcAft>
                <a:spcPts val="600"/>
              </a:spcAft>
              <a:buClr>
                <a:schemeClr val="bg1"/>
              </a:buClr>
              <a:buSzPct val="100000"/>
            </a:pPr>
            <a:r>
              <a:rPr lang="en-US" sz="2000" dirty="0">
                <a:solidFill>
                  <a:schemeClr val="bg1"/>
                </a:solidFill>
                <a:latin typeface="Times New Roman" panose="02020603050405020304" pitchFamily="18" charset="0"/>
                <a:ea typeface="Times New Roman" panose="02020603050405020304" pitchFamily="18" charset="0"/>
              </a:rPr>
              <a:t>Preaching “THE PLAN” OF SALVATION AND “THE MAN”</a:t>
            </a:r>
          </a:p>
          <a:p>
            <a:pPr lvl="2" indent="-457200">
              <a:spcBef>
                <a:spcPts val="0"/>
              </a:spcBef>
              <a:spcAft>
                <a:spcPts val="600"/>
              </a:spcAft>
              <a:buClr>
                <a:schemeClr val="bg1"/>
              </a:buClr>
              <a:buSzPct val="100000"/>
            </a:pPr>
            <a:endParaRPr lang="en-US" sz="18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3932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graphicFrame>
        <p:nvGraphicFramePr>
          <p:cNvPr id="3" name="Table 3">
            <a:extLst>
              <a:ext uri="{FF2B5EF4-FFF2-40B4-BE49-F238E27FC236}">
                <a16:creationId xmlns:a16="http://schemas.microsoft.com/office/drawing/2014/main" id="{10ED5CDF-2BB1-4605-BCC4-B32E3BC1E45D}"/>
              </a:ext>
            </a:extLst>
          </p:cNvPr>
          <p:cNvGraphicFramePr>
            <a:graphicFrameLocks noGrp="1"/>
          </p:cNvGraphicFramePr>
          <p:nvPr>
            <p:extLst>
              <p:ext uri="{D42A27DB-BD31-4B8C-83A1-F6EECF244321}">
                <p14:modId xmlns:p14="http://schemas.microsoft.com/office/powerpoint/2010/main" val="3990248729"/>
              </p:ext>
            </p:extLst>
          </p:nvPr>
        </p:nvGraphicFramePr>
        <p:xfrm>
          <a:off x="1032387" y="76070"/>
          <a:ext cx="8039469" cy="5117412"/>
        </p:xfrm>
        <a:graphic>
          <a:graphicData uri="http://schemas.openxmlformats.org/drawingml/2006/table">
            <a:tbl>
              <a:tblPr firstRow="1" bandRow="1">
                <a:tableStyleId>{8CE042EE-030E-48AD-AEE1-48DBF1C2F338}</a:tableStyleId>
              </a:tblPr>
              <a:tblGrid>
                <a:gridCol w="4063329">
                  <a:extLst>
                    <a:ext uri="{9D8B030D-6E8A-4147-A177-3AD203B41FA5}">
                      <a16:colId xmlns:a16="http://schemas.microsoft.com/office/drawing/2014/main" val="209077047"/>
                    </a:ext>
                  </a:extLst>
                </a:gridCol>
                <a:gridCol w="3976140">
                  <a:extLst>
                    <a:ext uri="{9D8B030D-6E8A-4147-A177-3AD203B41FA5}">
                      <a16:colId xmlns:a16="http://schemas.microsoft.com/office/drawing/2014/main" val="546435780"/>
                    </a:ext>
                  </a:extLst>
                </a:gridCol>
              </a:tblGrid>
              <a:tr h="540213">
                <a:tc>
                  <a:txBody>
                    <a:bodyPr/>
                    <a:lstStyle/>
                    <a:p>
                      <a:pPr algn="ctr"/>
                      <a:r>
                        <a:rPr lang="en-US" sz="1600" dirty="0">
                          <a:solidFill>
                            <a:schemeClr val="accent4">
                              <a:lumMod val="40000"/>
                              <a:lumOff val="60000"/>
                            </a:schemeClr>
                          </a:solidFill>
                        </a:rPr>
                        <a:t>Aspect</a:t>
                      </a:r>
                    </a:p>
                  </a:txBody>
                  <a:tcPr/>
                </a:tc>
                <a:tc>
                  <a:txBody>
                    <a:bodyPr/>
                    <a:lstStyle/>
                    <a:p>
                      <a:pPr algn="ctr"/>
                      <a:r>
                        <a:rPr lang="en-US" sz="1600" dirty="0">
                          <a:solidFill>
                            <a:schemeClr val="accent4">
                              <a:lumMod val="40000"/>
                              <a:lumOff val="60000"/>
                            </a:schemeClr>
                          </a:solidFill>
                        </a:rPr>
                        <a:t>Application</a:t>
                      </a:r>
                    </a:p>
                  </a:txBody>
                  <a:tcPr/>
                </a:tc>
                <a:extLst>
                  <a:ext uri="{0D108BD9-81ED-4DB2-BD59-A6C34878D82A}">
                    <a16:rowId xmlns:a16="http://schemas.microsoft.com/office/drawing/2014/main" val="857226508"/>
                  </a:ext>
                </a:extLst>
              </a:tr>
              <a:tr h="224375">
                <a:tc>
                  <a:txBody>
                    <a:bodyPr/>
                    <a:lstStyle/>
                    <a:p>
                      <a:r>
                        <a:rPr lang="en-US" dirty="0">
                          <a:solidFill>
                            <a:srgbClr val="FFFF00"/>
                          </a:solidFill>
                        </a:rPr>
                        <a:t>Preaching Jesus Origin, Identity and Nature</a:t>
                      </a:r>
                    </a:p>
                  </a:txBody>
                  <a:tcPr/>
                </a:tc>
                <a:tc>
                  <a:txBody>
                    <a:bodyPr/>
                    <a:lstStyle/>
                    <a:p>
                      <a:r>
                        <a:rPr lang="en-US" dirty="0">
                          <a:solidFill>
                            <a:srgbClr val="FFFF00"/>
                          </a:solidFill>
                        </a:rPr>
                        <a:t>Worship, honor and obey Him</a:t>
                      </a:r>
                    </a:p>
                  </a:txBody>
                  <a:tcPr/>
                </a:tc>
                <a:extLst>
                  <a:ext uri="{0D108BD9-81ED-4DB2-BD59-A6C34878D82A}">
                    <a16:rowId xmlns:a16="http://schemas.microsoft.com/office/drawing/2014/main" val="3543665106"/>
                  </a:ext>
                </a:extLst>
              </a:tr>
              <a:tr h="332530">
                <a:tc>
                  <a:txBody>
                    <a:bodyPr/>
                    <a:lstStyle/>
                    <a:p>
                      <a:r>
                        <a:rPr lang="en-US" dirty="0">
                          <a:solidFill>
                            <a:srgbClr val="FFFF00"/>
                          </a:solidFill>
                        </a:rPr>
                        <a:t>The Prophesied Messiah</a:t>
                      </a:r>
                    </a:p>
                  </a:txBody>
                  <a:tcPr/>
                </a:tc>
                <a:tc>
                  <a:txBody>
                    <a:bodyPr/>
                    <a:lstStyle/>
                    <a:p>
                      <a:r>
                        <a:rPr lang="en-US" dirty="0">
                          <a:solidFill>
                            <a:srgbClr val="FFFF00"/>
                          </a:solidFill>
                        </a:rPr>
                        <a:t>Be diligent to know the scriptures and be convinced. </a:t>
                      </a:r>
                    </a:p>
                  </a:txBody>
                  <a:tcPr/>
                </a:tc>
                <a:extLst>
                  <a:ext uri="{0D108BD9-81ED-4DB2-BD59-A6C34878D82A}">
                    <a16:rowId xmlns:a16="http://schemas.microsoft.com/office/drawing/2014/main" val="4118289988"/>
                  </a:ext>
                </a:extLst>
              </a:tr>
              <a:tr h="0">
                <a:tc>
                  <a:txBody>
                    <a:bodyPr/>
                    <a:lstStyle/>
                    <a:p>
                      <a:r>
                        <a:rPr lang="en-US" dirty="0">
                          <a:solidFill>
                            <a:srgbClr val="FFFF00"/>
                          </a:solidFill>
                        </a:rPr>
                        <a:t>A life of Sacrifice</a:t>
                      </a:r>
                    </a:p>
                  </a:txBody>
                  <a:tcPr/>
                </a:tc>
                <a:tc>
                  <a:txBody>
                    <a:bodyPr/>
                    <a:lstStyle/>
                    <a:p>
                      <a:r>
                        <a:rPr lang="en-US" dirty="0">
                          <a:solidFill>
                            <a:srgbClr val="FFFF00"/>
                          </a:solidFill>
                        </a:rPr>
                        <a:t>Be living sacrifices</a:t>
                      </a:r>
                    </a:p>
                  </a:txBody>
                  <a:tcPr/>
                </a:tc>
                <a:extLst>
                  <a:ext uri="{0D108BD9-81ED-4DB2-BD59-A6C34878D82A}">
                    <a16:rowId xmlns:a16="http://schemas.microsoft.com/office/drawing/2014/main" val="71949313"/>
                  </a:ext>
                </a:extLst>
              </a:tr>
              <a:tr h="0">
                <a:tc>
                  <a:txBody>
                    <a:bodyPr/>
                    <a:lstStyle/>
                    <a:p>
                      <a:r>
                        <a:rPr lang="en-US" dirty="0">
                          <a:solidFill>
                            <a:srgbClr val="FFFF00"/>
                          </a:solidFill>
                        </a:rPr>
                        <a:t>A life of faith and submission to the Father</a:t>
                      </a:r>
                    </a:p>
                  </a:txBody>
                  <a:tcPr/>
                </a:tc>
                <a:tc>
                  <a:txBody>
                    <a:bodyPr/>
                    <a:lstStyle/>
                    <a:p>
                      <a:r>
                        <a:rPr lang="en-US" dirty="0">
                          <a:solidFill>
                            <a:srgbClr val="FFFF00"/>
                          </a:solidFill>
                        </a:rPr>
                        <a:t>Submit in humility to God’s revealed will</a:t>
                      </a:r>
                    </a:p>
                  </a:txBody>
                  <a:tcPr/>
                </a:tc>
                <a:extLst>
                  <a:ext uri="{0D108BD9-81ED-4DB2-BD59-A6C34878D82A}">
                    <a16:rowId xmlns:a16="http://schemas.microsoft.com/office/drawing/2014/main" val="2601251345"/>
                  </a:ext>
                </a:extLst>
              </a:tr>
              <a:tr h="133918">
                <a:tc>
                  <a:txBody>
                    <a:bodyPr/>
                    <a:lstStyle/>
                    <a:p>
                      <a:r>
                        <a:rPr lang="en-US" dirty="0">
                          <a:solidFill>
                            <a:srgbClr val="FFFF00"/>
                          </a:solidFill>
                        </a:rPr>
                        <a:t>A life of teaching</a:t>
                      </a:r>
                    </a:p>
                  </a:txBody>
                  <a:tcPr/>
                </a:tc>
                <a:tc>
                  <a:txBody>
                    <a:bodyPr/>
                    <a:lstStyle/>
                    <a:p>
                      <a:r>
                        <a:rPr lang="en-US" dirty="0">
                          <a:solidFill>
                            <a:srgbClr val="FFFF00"/>
                          </a:solidFill>
                        </a:rPr>
                        <a:t>Learn God’s will so we can teach others.</a:t>
                      </a:r>
                    </a:p>
                  </a:txBody>
                  <a:tcPr/>
                </a:tc>
                <a:extLst>
                  <a:ext uri="{0D108BD9-81ED-4DB2-BD59-A6C34878D82A}">
                    <a16:rowId xmlns:a16="http://schemas.microsoft.com/office/drawing/2014/main" val="2530626818"/>
                  </a:ext>
                </a:extLst>
              </a:tr>
              <a:tr h="286318">
                <a:tc>
                  <a:txBody>
                    <a:bodyPr/>
                    <a:lstStyle/>
                    <a:p>
                      <a:r>
                        <a:rPr lang="en-US" dirty="0">
                          <a:solidFill>
                            <a:srgbClr val="FFFF00"/>
                          </a:solidFill>
                        </a:rPr>
                        <a:t>A life devoted to defining and est. His kingdom</a:t>
                      </a:r>
                    </a:p>
                  </a:txBody>
                  <a:tcPr/>
                </a:tc>
                <a:tc>
                  <a:txBody>
                    <a:bodyPr/>
                    <a:lstStyle/>
                    <a:p>
                      <a:r>
                        <a:rPr lang="en-US" dirty="0">
                          <a:solidFill>
                            <a:srgbClr val="FFFF00"/>
                          </a:solidFill>
                        </a:rPr>
                        <a:t>Be devoted workers in His kingdom. </a:t>
                      </a:r>
                    </a:p>
                  </a:txBody>
                  <a:tcPr/>
                </a:tc>
                <a:extLst>
                  <a:ext uri="{0D108BD9-81ED-4DB2-BD59-A6C34878D82A}">
                    <a16:rowId xmlns:a16="http://schemas.microsoft.com/office/drawing/2014/main" val="1406287934"/>
                  </a:ext>
                </a:extLst>
              </a:tr>
              <a:tr h="0">
                <a:tc>
                  <a:txBody>
                    <a:bodyPr/>
                    <a:lstStyle/>
                    <a:p>
                      <a:r>
                        <a:rPr lang="en-US" dirty="0">
                          <a:solidFill>
                            <a:srgbClr val="FFFF00"/>
                          </a:solidFill>
                        </a:rPr>
                        <a:t>A life preparing His apostles </a:t>
                      </a:r>
                    </a:p>
                  </a:txBody>
                  <a:tcPr/>
                </a:tc>
                <a:tc>
                  <a:txBody>
                    <a:bodyPr/>
                    <a:lstStyle/>
                    <a:p>
                      <a:r>
                        <a:rPr lang="en-US" dirty="0">
                          <a:solidFill>
                            <a:srgbClr val="FFFF00"/>
                          </a:solidFill>
                        </a:rPr>
                        <a:t>Continue in the apostles doctrine</a:t>
                      </a:r>
                    </a:p>
                  </a:txBody>
                  <a:tcPr/>
                </a:tc>
                <a:extLst>
                  <a:ext uri="{0D108BD9-81ED-4DB2-BD59-A6C34878D82A}">
                    <a16:rowId xmlns:a16="http://schemas.microsoft.com/office/drawing/2014/main" val="2920761558"/>
                  </a:ext>
                </a:extLst>
              </a:tr>
              <a:tr h="0">
                <a:tc>
                  <a:txBody>
                    <a:bodyPr/>
                    <a:lstStyle/>
                    <a:p>
                      <a:r>
                        <a:rPr lang="en-US" dirty="0">
                          <a:solidFill>
                            <a:srgbClr val="FFFF00"/>
                          </a:solidFill>
                        </a:rPr>
                        <a:t>A life devoted to seeking the lost.</a:t>
                      </a:r>
                    </a:p>
                  </a:txBody>
                  <a:tcPr/>
                </a:tc>
                <a:tc>
                  <a:txBody>
                    <a:bodyPr/>
                    <a:lstStyle/>
                    <a:p>
                      <a:r>
                        <a:rPr lang="en-US" dirty="0">
                          <a:solidFill>
                            <a:srgbClr val="FFFF00"/>
                          </a:solidFill>
                        </a:rPr>
                        <a:t>Seek the lost both in and out of the kingdom.</a:t>
                      </a:r>
                    </a:p>
                  </a:txBody>
                  <a:tcPr/>
                </a:tc>
                <a:extLst>
                  <a:ext uri="{0D108BD9-81ED-4DB2-BD59-A6C34878D82A}">
                    <a16:rowId xmlns:a16="http://schemas.microsoft.com/office/drawing/2014/main" val="3874590288"/>
                  </a:ext>
                </a:extLst>
              </a:tr>
              <a:tr h="540213">
                <a:tc>
                  <a:txBody>
                    <a:bodyPr/>
                    <a:lstStyle/>
                    <a:p>
                      <a:r>
                        <a:rPr lang="en-US" dirty="0">
                          <a:solidFill>
                            <a:srgbClr val="FFFF00"/>
                          </a:solidFill>
                        </a:rPr>
                        <a:t>The Death/Sacrifice and Resurrection of Jesus</a:t>
                      </a:r>
                    </a:p>
                  </a:txBody>
                  <a:tcPr/>
                </a:tc>
                <a:tc>
                  <a:txBody>
                    <a:bodyPr/>
                    <a:lstStyle/>
                    <a:p>
                      <a:r>
                        <a:rPr lang="en-US" dirty="0">
                          <a:solidFill>
                            <a:srgbClr val="FFFF00"/>
                          </a:solidFill>
                        </a:rPr>
                        <a:t>Understand the seriousness of sin and the need again to sacrifice for Him</a:t>
                      </a:r>
                    </a:p>
                  </a:txBody>
                  <a:tcPr/>
                </a:tc>
                <a:extLst>
                  <a:ext uri="{0D108BD9-81ED-4DB2-BD59-A6C34878D82A}">
                    <a16:rowId xmlns:a16="http://schemas.microsoft.com/office/drawing/2014/main" val="3130528695"/>
                  </a:ext>
                </a:extLst>
              </a:tr>
              <a:tr h="540213">
                <a:tc>
                  <a:txBody>
                    <a:bodyPr/>
                    <a:lstStyle/>
                    <a:p>
                      <a:r>
                        <a:rPr lang="en-US" dirty="0">
                          <a:solidFill>
                            <a:schemeClr val="accent4">
                              <a:lumMod val="40000"/>
                              <a:lumOff val="60000"/>
                            </a:schemeClr>
                          </a:solidFill>
                        </a:rPr>
                        <a:t>The Church that Jesus Died for </a:t>
                      </a:r>
                    </a:p>
                  </a:txBody>
                  <a:tcPr/>
                </a:tc>
                <a:tc>
                  <a:txBody>
                    <a:bodyPr/>
                    <a:lstStyle/>
                    <a:p>
                      <a:r>
                        <a:rPr lang="en-US" dirty="0">
                          <a:solidFill>
                            <a:schemeClr val="accent4">
                              <a:lumMod val="40000"/>
                              <a:lumOff val="60000"/>
                            </a:schemeClr>
                          </a:solidFill>
                        </a:rPr>
                        <a:t>A mind to work for the kingdom/church that God added me to.</a:t>
                      </a:r>
                    </a:p>
                  </a:txBody>
                  <a:tcPr/>
                </a:tc>
                <a:extLst>
                  <a:ext uri="{0D108BD9-81ED-4DB2-BD59-A6C34878D82A}">
                    <a16:rowId xmlns:a16="http://schemas.microsoft.com/office/drawing/2014/main" val="1903666652"/>
                  </a:ext>
                </a:extLst>
              </a:tr>
              <a:tr h="0">
                <a:tc>
                  <a:txBody>
                    <a:bodyPr/>
                    <a:lstStyle/>
                    <a:p>
                      <a:r>
                        <a:rPr lang="en-US" dirty="0">
                          <a:solidFill>
                            <a:schemeClr val="accent4">
                              <a:lumMod val="40000"/>
                              <a:lumOff val="60000"/>
                            </a:schemeClr>
                          </a:solidFill>
                        </a:rPr>
                        <a:t>The plan of Salvation </a:t>
                      </a:r>
                    </a:p>
                  </a:txBody>
                  <a:tcPr/>
                </a:tc>
                <a:tc>
                  <a:txBody>
                    <a:bodyPr/>
                    <a:lstStyle/>
                    <a:p>
                      <a:r>
                        <a:rPr lang="en-US" dirty="0">
                          <a:solidFill>
                            <a:schemeClr val="accent4">
                              <a:lumMod val="40000"/>
                              <a:lumOff val="60000"/>
                            </a:schemeClr>
                          </a:solidFill>
                        </a:rPr>
                        <a:t>Submit to &amp; proclaim to others how to be saved.</a:t>
                      </a:r>
                    </a:p>
                  </a:txBody>
                  <a:tcPr/>
                </a:tc>
                <a:extLst>
                  <a:ext uri="{0D108BD9-81ED-4DB2-BD59-A6C34878D82A}">
                    <a16:rowId xmlns:a16="http://schemas.microsoft.com/office/drawing/2014/main" val="3739410169"/>
                  </a:ext>
                </a:extLst>
              </a:tr>
              <a:tr h="540213">
                <a:tc>
                  <a:txBody>
                    <a:bodyPr/>
                    <a:lstStyle/>
                    <a:p>
                      <a:r>
                        <a:rPr lang="en-US" dirty="0">
                          <a:solidFill>
                            <a:schemeClr val="accent4">
                              <a:lumMod val="40000"/>
                              <a:lumOff val="60000"/>
                            </a:schemeClr>
                          </a:solidFill>
                        </a:rPr>
                        <a:t>His Second Coming</a:t>
                      </a:r>
                    </a:p>
                  </a:txBody>
                  <a:tcPr/>
                </a:tc>
                <a:tc>
                  <a:txBody>
                    <a:bodyPr/>
                    <a:lstStyle/>
                    <a:p>
                      <a:r>
                        <a:rPr lang="en-US" dirty="0">
                          <a:solidFill>
                            <a:schemeClr val="accent4">
                              <a:lumMod val="40000"/>
                              <a:lumOff val="60000"/>
                            </a:schemeClr>
                          </a:solidFill>
                        </a:rPr>
                        <a:t>Be dressed in readiness</a:t>
                      </a:r>
                    </a:p>
                  </a:txBody>
                  <a:tcPr/>
                </a:tc>
                <a:extLst>
                  <a:ext uri="{0D108BD9-81ED-4DB2-BD59-A6C34878D82A}">
                    <a16:rowId xmlns:a16="http://schemas.microsoft.com/office/drawing/2014/main" val="2643865377"/>
                  </a:ext>
                </a:extLst>
              </a:tr>
            </a:tbl>
          </a:graphicData>
        </a:graphic>
      </p:graphicFrame>
    </p:spTree>
    <p:extLst>
      <p:ext uri="{BB962C8B-B14F-4D97-AF65-F5344CB8AC3E}">
        <p14:creationId xmlns:p14="http://schemas.microsoft.com/office/powerpoint/2010/main" val="3316655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Philip Preached Jesus’ Death</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908326"/>
            <a:ext cx="8229601"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When Philip “</a:t>
            </a:r>
            <a:r>
              <a:rPr lang="en-US" sz="24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preached Jesus</a:t>
            </a:r>
            <a:r>
              <a:rPr lang="en-US"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to the Ethiopian eunuch, he began with Isaiah’s prophecy of Jesus death and crucifixion. </a:t>
            </a:r>
          </a:p>
          <a:p>
            <a:pPr marL="0" indent="0">
              <a:spcBef>
                <a:spcPts val="0"/>
              </a:spcBef>
              <a:spcAft>
                <a:spcPts val="600"/>
              </a:spcAft>
              <a:buNone/>
            </a:pPr>
            <a:r>
              <a:rPr lang="en-US" sz="2400" dirty="0">
                <a:solidFill>
                  <a:schemeClr val="bg1"/>
                </a:solidFill>
                <a:effectLst/>
                <a:latin typeface="Times New Roman" panose="02020603050405020304" pitchFamily="18" charset="0"/>
                <a:ea typeface="Times New Roman" panose="02020603050405020304" pitchFamily="18" charset="0"/>
              </a:rPr>
              <a:t>Isaiah 53:7-8, “</a:t>
            </a:r>
            <a:r>
              <a:rPr lang="en-US" sz="2400" i="1" dirty="0">
                <a:solidFill>
                  <a:schemeClr val="bg1"/>
                </a:solidFill>
                <a:effectLst/>
                <a:latin typeface="Times New Roman" panose="02020603050405020304" pitchFamily="18" charset="0"/>
                <a:ea typeface="Times New Roman" panose="02020603050405020304" pitchFamily="18" charset="0"/>
              </a:rPr>
              <a:t>He was cut off out of the land of the living, for the transgression of my people, to whom the stroke was due?”</a:t>
            </a:r>
          </a:p>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Who was the prophet speaking of?</a:t>
            </a:r>
            <a:endParaRPr lang="en-US" sz="2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8849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Why Did Jesus (have to) Die?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538994"/>
            <a:ext cx="8229601" cy="2908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Much false teaching stems from a fleshly and secular view of Jesus’ mission and purpose to establish His kingdom. (John 6:15; cf., John 18:36)</a:t>
            </a:r>
          </a:p>
          <a:p>
            <a:pPr marL="0" indent="0">
              <a:spcBef>
                <a:spcPts val="0"/>
              </a:spcBef>
              <a:spcAft>
                <a:spcPts val="600"/>
              </a:spcAft>
              <a:buNone/>
            </a:pPr>
            <a:r>
              <a:rPr lang="en-US" sz="2400" dirty="0">
                <a:solidFill>
                  <a:schemeClr val="bg1"/>
                </a:solidFill>
                <a:latin typeface="Calibri" panose="020F0502020204030204" pitchFamily="34" charset="0"/>
                <a:ea typeface="Times New Roman" panose="02020603050405020304" pitchFamily="18" charset="0"/>
                <a:cs typeface="Calibri" panose="020F0502020204030204" pitchFamily="34" charset="0"/>
              </a:rPr>
              <a:t>Supposing that Jesus came to establish a physical kingdom, other false religions teach that Jesus’ death on the cross was an accident. </a:t>
            </a:r>
          </a:p>
        </p:txBody>
      </p:sp>
    </p:spTree>
    <p:extLst>
      <p:ext uri="{BB962C8B-B14F-4D97-AF65-F5344CB8AC3E}">
        <p14:creationId xmlns:p14="http://schemas.microsoft.com/office/powerpoint/2010/main" val="103133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Why Did Jesus (have to) Die?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646716"/>
            <a:ext cx="8229601" cy="2693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 one sense, Jesus didn’t HAVE TO die!</a:t>
            </a:r>
          </a:p>
          <a:p>
            <a:pPr marL="342900" indent="-342900">
              <a:spcBef>
                <a:spcPts val="0"/>
              </a:spcBef>
              <a:spcAft>
                <a:spcPts val="600"/>
              </a:spcAft>
            </a:pPr>
            <a:r>
              <a:rPr lang="en-US" sz="2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Jesus could have walked away. (John 18:5-6; cf., John 8:58-59)</a:t>
            </a:r>
          </a:p>
          <a:p>
            <a:pPr marL="342900" indent="-342900">
              <a:spcBef>
                <a:spcPts val="0"/>
              </a:spcBef>
              <a:spcAft>
                <a:spcPts val="600"/>
              </a:spcAft>
            </a:pPr>
            <a:r>
              <a:rPr lang="en-US" sz="2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Jesus sought another way. (Matthew 26:39; 42)</a:t>
            </a:r>
          </a:p>
          <a:p>
            <a:pPr marL="342900" indent="-342900">
              <a:spcBef>
                <a:spcPts val="0"/>
              </a:spcBef>
              <a:spcAft>
                <a:spcPts val="600"/>
              </a:spcAft>
            </a:pPr>
            <a:r>
              <a:rPr lang="en-US"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Jesus could have chosen to avoid the cross. (Matthew 26:53)</a:t>
            </a:r>
          </a:p>
          <a:p>
            <a:pPr marL="0" indent="0">
              <a:spcBef>
                <a:spcPts val="0"/>
              </a:spcBef>
              <a:spcAft>
                <a:spcPts val="600"/>
              </a:spcAft>
              <a:buNone/>
            </a:pPr>
            <a:r>
              <a:rPr lang="en-US" sz="2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In the other sense, He had to because there was no other suitable sacrifice for our sins. (Hebrews 9:23ff; Romans 3:21-26)</a:t>
            </a:r>
            <a:endParaRPr lang="en-US"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211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Why did Jesus have to die?</a:t>
            </a:r>
            <a:endParaRPr lang="en-US"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smtClean="0"/>
              <a:t>7</a:t>
            </a:fld>
            <a:endParaRPr lang="en"/>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1165474" y="1208135"/>
            <a:ext cx="7978525" cy="3570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Without the shedding of blood there is no forgiveness (Hebrews 9:22; cf., Leviticus 17:11) and yet the blood of animal sacrifices would never atone for the sins of man. (Hebrews 10:1-4, 11)</a:t>
            </a:r>
          </a:p>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God is just and His justice demands the penalty for sin to be paid. (Romans 3:33-26; Isaiah 53:10-11)</a:t>
            </a:r>
          </a:p>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The only other option is that we die for our own sins and God’s mercy &amp; grace wouldn’t allow that. (Romans 6:23)</a:t>
            </a:r>
          </a:p>
        </p:txBody>
      </p:sp>
    </p:spTree>
    <p:extLst>
      <p:ext uri="{BB962C8B-B14F-4D97-AF65-F5344CB8AC3E}">
        <p14:creationId xmlns:p14="http://schemas.microsoft.com/office/powerpoint/2010/main" val="259856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Why did Jesus have to die?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1165474" y="1754439"/>
            <a:ext cx="7978525" cy="2477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indent="-457200">
              <a:spcBef>
                <a:spcPts val="0"/>
              </a:spcBef>
              <a:spcAft>
                <a:spcPts val="600"/>
              </a:spcAft>
              <a:buAutoNum type="arabicPeriod"/>
            </a:pPr>
            <a:r>
              <a:rPr lang="en-US" sz="2800" b="1" dirty="0">
                <a:solidFill>
                  <a:schemeClr val="bg1"/>
                </a:solidFill>
                <a:latin typeface="Times New Roman" panose="02020603050405020304" pitchFamily="18" charset="0"/>
                <a:ea typeface="Times New Roman" panose="02020603050405020304" pitchFamily="18" charset="0"/>
              </a:rPr>
              <a:t>Love</a:t>
            </a:r>
            <a:r>
              <a:rPr lang="en-US" sz="2800" dirty="0">
                <a:solidFill>
                  <a:schemeClr val="bg1"/>
                </a:solidFill>
                <a:latin typeface="Times New Roman" panose="02020603050405020304" pitchFamily="18" charset="0"/>
                <a:ea typeface="Times New Roman" panose="02020603050405020304" pitchFamily="18" charset="0"/>
              </a:rPr>
              <a:t> compelled it. (John 3:16; Romans 5:8; </a:t>
            </a:r>
            <a:br>
              <a:rPr lang="en-US" sz="2800" dirty="0">
                <a:solidFill>
                  <a:schemeClr val="bg1"/>
                </a:solidFill>
                <a:latin typeface="Times New Roman" panose="02020603050405020304" pitchFamily="18" charset="0"/>
                <a:ea typeface="Times New Roman" panose="02020603050405020304" pitchFamily="18" charset="0"/>
              </a:rPr>
            </a:br>
            <a:r>
              <a:rPr lang="en-US" sz="2800" dirty="0">
                <a:solidFill>
                  <a:schemeClr val="bg1"/>
                </a:solidFill>
                <a:latin typeface="Times New Roman" panose="02020603050405020304" pitchFamily="18" charset="0"/>
                <a:ea typeface="Times New Roman" panose="02020603050405020304" pitchFamily="18" charset="0"/>
              </a:rPr>
              <a:t>1 John 4:10; 1 Peter 4:8)</a:t>
            </a:r>
          </a:p>
          <a:p>
            <a:pPr indent="-457200">
              <a:spcBef>
                <a:spcPts val="0"/>
              </a:spcBef>
              <a:spcAft>
                <a:spcPts val="600"/>
              </a:spcAft>
              <a:buAutoNum type="arabicPeriod"/>
            </a:pPr>
            <a:r>
              <a:rPr lang="en-US" sz="2800" b="1" dirty="0">
                <a:solidFill>
                  <a:schemeClr val="bg1"/>
                </a:solidFill>
                <a:effectLst/>
                <a:latin typeface="Times New Roman" panose="02020603050405020304" pitchFamily="18" charset="0"/>
                <a:ea typeface="Times New Roman" panose="02020603050405020304" pitchFamily="18" charset="0"/>
              </a:rPr>
              <a:t>Holiness</a:t>
            </a:r>
            <a:r>
              <a:rPr lang="en-US" sz="2800" dirty="0">
                <a:solidFill>
                  <a:schemeClr val="bg1"/>
                </a:solidFill>
                <a:effectLst/>
                <a:latin typeface="Times New Roman" panose="02020603050405020304" pitchFamily="18" charset="0"/>
                <a:ea typeface="Times New Roman" panose="02020603050405020304" pitchFamily="18" charset="0"/>
              </a:rPr>
              <a:t> demanded it. (Revelation 7:14; 22:14; </a:t>
            </a:r>
            <a:br>
              <a:rPr lang="en-US" sz="2800" dirty="0">
                <a:solidFill>
                  <a:schemeClr val="bg1"/>
                </a:solidFill>
                <a:effectLst/>
                <a:latin typeface="Times New Roman" panose="02020603050405020304" pitchFamily="18" charset="0"/>
                <a:ea typeface="Times New Roman" panose="02020603050405020304" pitchFamily="18" charset="0"/>
              </a:rPr>
            </a:br>
            <a:r>
              <a:rPr lang="en-US" sz="2800" dirty="0">
                <a:solidFill>
                  <a:schemeClr val="bg1"/>
                </a:solidFill>
                <a:effectLst/>
                <a:latin typeface="Times New Roman" panose="02020603050405020304" pitchFamily="18" charset="0"/>
                <a:ea typeface="Times New Roman" panose="02020603050405020304" pitchFamily="18" charset="0"/>
              </a:rPr>
              <a:t>1 John 3:1-3; Hebrews 9:14; 10:22)</a:t>
            </a:r>
          </a:p>
          <a:p>
            <a:pPr indent="-457200">
              <a:spcBef>
                <a:spcPts val="0"/>
              </a:spcBef>
              <a:spcAft>
                <a:spcPts val="600"/>
              </a:spcAft>
              <a:buAutoNum type="arabicPeriod"/>
            </a:pPr>
            <a:r>
              <a:rPr lang="en-US" sz="2800" b="1" dirty="0">
                <a:solidFill>
                  <a:schemeClr val="bg1"/>
                </a:solidFill>
                <a:latin typeface="Times New Roman" panose="02020603050405020304" pitchFamily="18" charset="0"/>
                <a:ea typeface="Times New Roman" panose="02020603050405020304" pitchFamily="18" charset="0"/>
              </a:rPr>
              <a:t>Grace and Mercy </a:t>
            </a:r>
            <a:r>
              <a:rPr lang="en-US" sz="2800" dirty="0">
                <a:solidFill>
                  <a:schemeClr val="bg1"/>
                </a:solidFill>
                <a:latin typeface="Times New Roman" panose="02020603050405020304" pitchFamily="18" charset="0"/>
                <a:ea typeface="Times New Roman" panose="02020603050405020304" pitchFamily="18" charset="0"/>
              </a:rPr>
              <a:t>allowed it. (Romans 3:24)</a:t>
            </a:r>
            <a:endParaRPr lang="en-US" sz="1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4313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Jesus Knew It Was His Father’s Will</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800605"/>
            <a:ext cx="8229601" cy="2385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lnSpc>
                <a:spcPct val="150000"/>
              </a:lnSpc>
              <a:spcBef>
                <a:spcPts val="0"/>
              </a:spcBef>
              <a:spcAft>
                <a:spcPts val="600"/>
              </a:spcAft>
              <a:buNone/>
            </a:pPr>
            <a:r>
              <a:rPr lang="en-US"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3 times, Jesus told the apostles of His impending death. </a:t>
            </a:r>
            <a:endParaRPr lang="en-US" sz="2400" dirty="0">
              <a:solidFill>
                <a:schemeClr val="bg1"/>
              </a:solidFill>
              <a:latin typeface="Times New Roman" panose="02020603050405020304" pitchFamily="18" charset="0"/>
              <a:ea typeface="Times New Roman" panose="02020603050405020304" pitchFamily="18" charset="0"/>
            </a:endParaRPr>
          </a:p>
          <a:p>
            <a:pPr marL="514350" indent="-514350">
              <a:lnSpc>
                <a:spcPct val="150000"/>
              </a:lnSpc>
              <a:buFont typeface="+mj-lt"/>
              <a:buAutoNum type="arabicPeriod"/>
            </a:pPr>
            <a:r>
              <a:rPr lang="en-US" sz="2400" b="1" dirty="0">
                <a:solidFill>
                  <a:schemeClr val="bg1"/>
                </a:solidFill>
              </a:rPr>
              <a:t>Matthew 16:21 </a:t>
            </a:r>
            <a:r>
              <a:rPr lang="en-US" sz="2400" dirty="0">
                <a:solidFill>
                  <a:schemeClr val="bg1"/>
                </a:solidFill>
              </a:rPr>
              <a:t>(general)</a:t>
            </a:r>
          </a:p>
          <a:p>
            <a:pPr marL="514350" lvl="0" indent="-514350">
              <a:lnSpc>
                <a:spcPct val="150000"/>
              </a:lnSpc>
              <a:buFont typeface="+mj-lt"/>
              <a:buAutoNum type="arabicPeriod"/>
            </a:pPr>
            <a:r>
              <a:rPr lang="en-US" sz="2400" b="1" dirty="0">
                <a:solidFill>
                  <a:schemeClr val="bg1"/>
                </a:solidFill>
              </a:rPr>
              <a:t>Matthew 17:22-23; </a:t>
            </a:r>
            <a:r>
              <a:rPr lang="en-US" sz="2400" dirty="0">
                <a:solidFill>
                  <a:schemeClr val="bg1"/>
                </a:solidFill>
              </a:rPr>
              <a:t>(adds the aspect of a betrayal </a:t>
            </a:r>
            <a:r>
              <a:rPr lang="en-US" sz="1400" dirty="0">
                <a:solidFill>
                  <a:schemeClr val="bg1"/>
                </a:solidFill>
              </a:rPr>
              <a:t>(KJV)</a:t>
            </a:r>
            <a:r>
              <a:rPr lang="en-US" sz="2400" dirty="0">
                <a:solidFill>
                  <a:schemeClr val="bg1"/>
                </a:solidFill>
              </a:rPr>
              <a:t>)</a:t>
            </a:r>
          </a:p>
          <a:p>
            <a:pPr marL="514350" lvl="0" indent="-514350">
              <a:lnSpc>
                <a:spcPct val="150000"/>
              </a:lnSpc>
              <a:buFont typeface="+mj-lt"/>
              <a:buAutoNum type="arabicPeriod"/>
            </a:pPr>
            <a:r>
              <a:rPr lang="en-US" sz="2400" b="1" dirty="0">
                <a:solidFill>
                  <a:schemeClr val="bg1"/>
                </a:solidFill>
              </a:rPr>
              <a:t>Matthew 20:17-19 </a:t>
            </a:r>
            <a:r>
              <a:rPr lang="en-US" sz="2400" dirty="0">
                <a:solidFill>
                  <a:schemeClr val="bg1"/>
                </a:solidFill>
              </a:rPr>
              <a:t>(adds the mocking and scourging)</a:t>
            </a:r>
            <a:endParaRPr lang="en-US" sz="1400" dirty="0">
              <a:solidFill>
                <a:schemeClr val="bg1"/>
              </a:solidFill>
            </a:endParaRPr>
          </a:p>
        </p:txBody>
      </p:sp>
    </p:spTree>
    <p:extLst>
      <p:ext uri="{BB962C8B-B14F-4D97-AF65-F5344CB8AC3E}">
        <p14:creationId xmlns:p14="http://schemas.microsoft.com/office/powerpoint/2010/main" val="260568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Eleanor template">
  <a:themeElements>
    <a:clrScheme name="Custom 347">
      <a:dk1>
        <a:srgbClr val="2E3037"/>
      </a:dk1>
      <a:lt1>
        <a:srgbClr val="FFFFFF"/>
      </a:lt1>
      <a:dk2>
        <a:srgbClr val="666666"/>
      </a:dk2>
      <a:lt2>
        <a:srgbClr val="F3F3F3"/>
      </a:lt2>
      <a:accent1>
        <a:srgbClr val="39C0BA"/>
      </a:accent1>
      <a:accent2>
        <a:srgbClr val="90E6E2"/>
      </a:accent2>
      <a:accent3>
        <a:srgbClr val="F35B69"/>
      </a:accent3>
      <a:accent4>
        <a:srgbClr val="FAB2B9"/>
      </a:accent4>
      <a:accent5>
        <a:srgbClr val="999FA9"/>
      </a:accent5>
      <a:accent6>
        <a:srgbClr val="E2E7EE"/>
      </a:accent6>
      <a:hlink>
        <a:srgbClr val="39C0BA"/>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126293</TotalTime>
  <Words>2647</Words>
  <Application>Microsoft Office PowerPoint</Application>
  <PresentationFormat>On-screen Show (16:9)</PresentationFormat>
  <Paragraphs>149</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Times New Roman</vt:lpstr>
      <vt:lpstr>Quicksand</vt:lpstr>
      <vt:lpstr>Arial</vt:lpstr>
      <vt:lpstr>Calibri</vt:lpstr>
      <vt:lpstr>Eleanor template</vt:lpstr>
      <vt:lpstr>Preaching Jesus - His death and resurrection  Luke 24:44-47</vt:lpstr>
      <vt:lpstr>Preaching Jesus</vt:lpstr>
      <vt:lpstr>PowerPoint Presentation</vt:lpstr>
      <vt:lpstr>Philip Preached Jesus’ Death</vt:lpstr>
      <vt:lpstr>Why Did Jesus (have to) Die?</vt:lpstr>
      <vt:lpstr>Why Did Jesus (have to) Die?</vt:lpstr>
      <vt:lpstr>Why did Jesus have to die?</vt:lpstr>
      <vt:lpstr>Why did Jesus have to die?</vt:lpstr>
      <vt:lpstr>Jesus Knew It Was His Father’s Will</vt:lpstr>
      <vt:lpstr>Jesus Death Was Not An Accident</vt:lpstr>
      <vt:lpstr>Jesus understood He had to lay down His life.</vt:lpstr>
      <vt:lpstr>Jesus understood He had to lay down His life.</vt:lpstr>
      <vt:lpstr>Why did Jesus have to die?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116</cp:revision>
  <cp:lastPrinted>2022-02-13T03:30:23Z</cp:lastPrinted>
  <dcterms:modified xsi:type="dcterms:W3CDTF">2022-04-27T19:16:05Z</dcterms:modified>
</cp:coreProperties>
</file>