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58"/>
  </p:notesMasterIdLst>
  <p:handoutMasterIdLst>
    <p:handoutMasterId r:id="rId59"/>
  </p:handoutMasterIdLst>
  <p:sldIdLst>
    <p:sldId id="256" r:id="rId2"/>
    <p:sldId id="261" r:id="rId3"/>
    <p:sldId id="295" r:id="rId4"/>
    <p:sldId id="296" r:id="rId5"/>
    <p:sldId id="297" r:id="rId6"/>
    <p:sldId id="298" r:id="rId7"/>
    <p:sldId id="299" r:id="rId8"/>
    <p:sldId id="300" r:id="rId9"/>
    <p:sldId id="301" r:id="rId10"/>
    <p:sldId id="302" r:id="rId11"/>
    <p:sldId id="305" r:id="rId12"/>
    <p:sldId id="306" r:id="rId13"/>
    <p:sldId id="316" r:id="rId14"/>
    <p:sldId id="317" r:id="rId15"/>
    <p:sldId id="318" r:id="rId16"/>
    <p:sldId id="315" r:id="rId17"/>
    <p:sldId id="307" r:id="rId18"/>
    <p:sldId id="308" r:id="rId19"/>
    <p:sldId id="319" r:id="rId20"/>
    <p:sldId id="327" r:id="rId21"/>
    <p:sldId id="331" r:id="rId22"/>
    <p:sldId id="324" r:id="rId23"/>
    <p:sldId id="309" r:id="rId24"/>
    <p:sldId id="325" r:id="rId25"/>
    <p:sldId id="326" r:id="rId26"/>
    <p:sldId id="330" r:id="rId27"/>
    <p:sldId id="333" r:id="rId28"/>
    <p:sldId id="320" r:id="rId29"/>
    <p:sldId id="332" r:id="rId30"/>
    <p:sldId id="321" r:id="rId31"/>
    <p:sldId id="328" r:id="rId32"/>
    <p:sldId id="329" r:id="rId33"/>
    <p:sldId id="340" r:id="rId34"/>
    <p:sldId id="335" r:id="rId35"/>
    <p:sldId id="339" r:id="rId36"/>
    <p:sldId id="334" r:id="rId37"/>
    <p:sldId id="311" r:id="rId38"/>
    <p:sldId id="337" r:id="rId39"/>
    <p:sldId id="322" r:id="rId40"/>
    <p:sldId id="338" r:id="rId41"/>
    <p:sldId id="341" r:id="rId42"/>
    <p:sldId id="343" r:id="rId43"/>
    <p:sldId id="344" r:id="rId44"/>
    <p:sldId id="310" r:id="rId45"/>
    <p:sldId id="336" r:id="rId46"/>
    <p:sldId id="323" r:id="rId47"/>
    <p:sldId id="345" r:id="rId48"/>
    <p:sldId id="312" r:id="rId49"/>
    <p:sldId id="346" r:id="rId50"/>
    <p:sldId id="350" r:id="rId51"/>
    <p:sldId id="313" r:id="rId52"/>
    <p:sldId id="342" r:id="rId53"/>
    <p:sldId id="314" r:id="rId54"/>
    <p:sldId id="347" r:id="rId55"/>
    <p:sldId id="348" r:id="rId56"/>
    <p:sldId id="349" r:id="rId57"/>
  </p:sldIdLst>
  <p:sldSz cx="9144000" cy="5143500" type="screen16x9"/>
  <p:notesSz cx="7102475" cy="9388475"/>
  <p:embeddedFontLst>
    <p:embeddedFont>
      <p:font typeface="Calibri" panose="020F0502020204030204" pitchFamily="34" charset="0"/>
      <p:regular r:id="rId60"/>
      <p:bold r:id="rId61"/>
      <p:italic r:id="rId62"/>
      <p:boldItalic r:id="rId63"/>
    </p:embeddedFont>
    <p:embeddedFont>
      <p:font typeface="Montserrat" panose="020B0604020202020204"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B713A6-5156-4448-B144-822046962AE8}">
  <a:tblStyle styleId="{BBB713A6-5156-4448-B144-822046962A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86E1FF-FDF2-4410-8487-3ABA108AFFF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477" autoAdjust="0"/>
  </p:normalViewPr>
  <p:slideViewPr>
    <p:cSldViewPr snapToGrid="0">
      <p:cViewPr varScale="1">
        <p:scale>
          <a:sx n="79" d="100"/>
          <a:sy n="79" d="100"/>
        </p:scale>
        <p:origin x="1086" y="78"/>
      </p:cViewPr>
      <p:guideLst/>
    </p:cSldViewPr>
  </p:slideViewPr>
  <p:outlineViewPr>
    <p:cViewPr>
      <p:scale>
        <a:sx n="33" d="100"/>
        <a:sy n="33" d="100"/>
      </p:scale>
      <p:origin x="0" y="-40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8314F1-9607-43A9-B30B-789DBF128BA6}"/>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8851F49A-5835-46F2-88AE-CEFA303D3F04}"/>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a:t>1/16/22 pm</a:t>
            </a:r>
          </a:p>
        </p:txBody>
      </p:sp>
      <p:sp>
        <p:nvSpPr>
          <p:cNvPr id="4" name="Footer Placeholder 3">
            <a:extLst>
              <a:ext uri="{FF2B5EF4-FFF2-40B4-BE49-F238E27FC236}">
                <a16:creationId xmlns:a16="http://schemas.microsoft.com/office/drawing/2014/main" id="{AEC188F2-F093-406E-8A1D-68A270BBC5C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The Schemes of Satan - Lusts of the Flesh &amp; Eyes and the Pride of Life</a:t>
            </a:r>
          </a:p>
        </p:txBody>
      </p:sp>
      <p:sp>
        <p:nvSpPr>
          <p:cNvPr id="5" name="Slide Number Placeholder 4">
            <a:extLst>
              <a:ext uri="{FF2B5EF4-FFF2-40B4-BE49-F238E27FC236}">
                <a16:creationId xmlns:a16="http://schemas.microsoft.com/office/drawing/2014/main" id="{3700FAAB-0451-4A7E-8866-C2633803D04A}"/>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0CA7112-9D16-4CC9-A724-FCAA399F22A9}" type="slidenum">
              <a:rPr lang="en-US" smtClean="0"/>
              <a:t>‹#›</a:t>
            </a:fld>
            <a:endParaRPr lang="en-US"/>
          </a:p>
        </p:txBody>
      </p:sp>
    </p:spTree>
    <p:extLst>
      <p:ext uri="{BB962C8B-B14F-4D97-AF65-F5344CB8AC3E}">
        <p14:creationId xmlns:p14="http://schemas.microsoft.com/office/powerpoint/2010/main" val="183535330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endParaRPr lang="en-US" sz="1400" dirty="0"/>
          </a:p>
        </p:txBody>
      </p:sp>
    </p:spTree>
    <p:extLst>
      <p:ext uri="{BB962C8B-B14F-4D97-AF65-F5344CB8AC3E}">
        <p14:creationId xmlns:p14="http://schemas.microsoft.com/office/powerpoint/2010/main" val="56331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endParaRPr lang="en-US" sz="1400" dirty="0"/>
          </a:p>
        </p:txBody>
      </p:sp>
    </p:spTree>
    <p:extLst>
      <p:ext uri="{BB962C8B-B14F-4D97-AF65-F5344CB8AC3E}">
        <p14:creationId xmlns:p14="http://schemas.microsoft.com/office/powerpoint/2010/main" val="378474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71145" indent="-327184" defTabSz="942289">
              <a:buNone/>
            </a:pPr>
            <a:r>
              <a:rPr lang="en-US" sz="1400" kern="1400" dirty="0">
                <a:latin typeface="Times New Roman" panose="02020603050405020304" pitchFamily="18" charset="0"/>
              </a:rPr>
              <a:t>Rather than being created evil, God’s word teaches us that these spiritual beings that God created are endowed with the ability to choose whether to serve God in their proper domain or to rebel against God and leave their proper place. We read in the sixth verse of Jude of angels </a:t>
            </a:r>
            <a:r>
              <a:rPr lang="en-US" sz="1400" i="1" kern="1400" dirty="0">
                <a:latin typeface="Times New Roman" panose="02020603050405020304" pitchFamily="18" charset="0"/>
              </a:rPr>
              <a:t>“who did not keep their own domain, but abandoned their proper abode”</a:t>
            </a:r>
            <a:r>
              <a:rPr lang="en-US" sz="1400" kern="1400" dirty="0">
                <a:latin typeface="Times New Roman" panose="02020603050405020304" pitchFamily="18" charset="0"/>
              </a:rPr>
              <a:t> whom God has </a:t>
            </a:r>
            <a:r>
              <a:rPr lang="en-US" sz="1400" i="1" kern="1400" dirty="0">
                <a:latin typeface="Times New Roman" panose="02020603050405020304" pitchFamily="18" charset="0"/>
              </a:rPr>
              <a:t>“kept in eternal bonds under darkness for the judgment of the great day.”</a:t>
            </a:r>
            <a:endParaRPr lang="en-US" sz="1400" kern="1400" dirty="0">
              <a:latin typeface="Times New Roman" panose="02020603050405020304" pitchFamily="18" charset="0"/>
            </a:endParaRPr>
          </a:p>
          <a:p>
            <a:pPr>
              <a:buNone/>
            </a:pPr>
            <a:endParaRPr lang="en-US" sz="1400" dirty="0"/>
          </a:p>
          <a:p>
            <a:pPr>
              <a:buNone/>
            </a:pPr>
            <a:r>
              <a:rPr lang="en-US" sz="1400" dirty="0"/>
              <a:t>Abandon - to leave behind or to forsake.</a:t>
            </a:r>
          </a:p>
          <a:p>
            <a:pPr>
              <a:buNone/>
            </a:pPr>
            <a:r>
              <a:rPr lang="en-US" sz="1400" dirty="0"/>
              <a:t>Jude 6</a:t>
            </a:r>
          </a:p>
          <a:p>
            <a:pPr>
              <a:buNone/>
            </a:pPr>
            <a:r>
              <a:rPr lang="en-US" sz="1400" dirty="0"/>
              <a:t> And angels who did not keep their own domain, but abandoned their proper abode, He has kept in eternal bonds under darkness for the judgment of the great day,</a:t>
            </a:r>
          </a:p>
          <a:p>
            <a:pPr>
              <a:buNone/>
            </a:pPr>
            <a:endParaRPr lang="en-US" sz="1400" dirty="0"/>
          </a:p>
          <a:p>
            <a:pPr>
              <a:buNone/>
            </a:pPr>
            <a:r>
              <a:rPr lang="en-US" sz="1400" dirty="0"/>
              <a:t>2 Peter 2:4-5</a:t>
            </a:r>
          </a:p>
          <a:p>
            <a:pPr>
              <a:buNone/>
            </a:pPr>
            <a:r>
              <a:rPr lang="en-US" sz="1400" dirty="0"/>
              <a:t> For if God did not spare angels when they sinned, but cast them into hell and committed them to pits of darkness, reserved for judgment; </a:t>
            </a:r>
          </a:p>
          <a:p>
            <a:pPr>
              <a:buNone/>
            </a:pPr>
            <a:endParaRPr lang="en-US" sz="1400" dirty="0"/>
          </a:p>
          <a:p>
            <a:pPr>
              <a:buNone/>
            </a:pPr>
            <a:r>
              <a:rPr lang="en-US" sz="1400" dirty="0"/>
              <a:t>John 8:43-44</a:t>
            </a:r>
          </a:p>
          <a:p>
            <a:pPr>
              <a:buNone/>
            </a:pPr>
            <a:r>
              <a:rPr lang="en-US" sz="1400" dirty="0"/>
              <a:t>Why do you not understand what I am saying? It is because you cannot hear My word.  44 "You are of your father the devil, and you want to do the desires of your father. He was a murderer from the beginning, and does not stand in the truth because there is no truth in him. Whenever he speaks a lie, he speaks from his own nature, for he is a liar and the father of lies.</a:t>
            </a:r>
          </a:p>
          <a:p>
            <a:pPr>
              <a:buNone/>
            </a:pPr>
            <a:endParaRPr lang="en-US" sz="1400" dirty="0"/>
          </a:p>
        </p:txBody>
      </p:sp>
    </p:spTree>
    <p:extLst>
      <p:ext uri="{BB962C8B-B14F-4D97-AF65-F5344CB8AC3E}">
        <p14:creationId xmlns:p14="http://schemas.microsoft.com/office/powerpoint/2010/main" val="44328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52755" marR="60294" indent="471145" algn="just">
              <a:lnSpc>
                <a:spcPct val="104000"/>
              </a:lnSpc>
              <a:spcBef>
                <a:spcPts val="618"/>
              </a:spcBef>
            </a:pPr>
            <a:r>
              <a:rPr lang="en-US" sz="1400" kern="1400" dirty="0">
                <a:latin typeface="Times New Roman" panose="02020603050405020304" pitchFamily="18" charset="0"/>
              </a:rPr>
              <a:t>What then is Satan’s destiny? </a:t>
            </a:r>
          </a:p>
          <a:p>
            <a:pPr marL="52755" marR="60294" indent="471145" algn="just">
              <a:lnSpc>
                <a:spcPct val="104000"/>
              </a:lnSpc>
              <a:spcBef>
                <a:spcPts val="618"/>
              </a:spcBef>
            </a:pPr>
            <a:r>
              <a:rPr lang="en-US" sz="1400" kern="1400" dirty="0">
                <a:latin typeface="Times New Roman" panose="02020603050405020304" pitchFamily="18" charset="0"/>
              </a:rPr>
              <a:t>His destiny has already been determined by God. John simply states that, </a:t>
            </a:r>
            <a:r>
              <a:rPr lang="en-US" sz="1400" i="1" kern="1400" dirty="0">
                <a:latin typeface="Times New Roman" panose="02020603050405020304" pitchFamily="18" charset="0"/>
              </a:rPr>
              <a:t>“the ruler of this world has been judged”</a:t>
            </a:r>
            <a:r>
              <a:rPr lang="en-US" sz="1400" kern="1400" dirty="0">
                <a:latin typeface="Times New Roman" panose="02020603050405020304" pitchFamily="18" charset="0"/>
              </a:rPr>
              <a:t> (John 16:11). </a:t>
            </a:r>
          </a:p>
          <a:p>
            <a:pPr marL="52755" marR="60294" indent="471145" algn="just">
              <a:lnSpc>
                <a:spcPct val="104000"/>
              </a:lnSpc>
              <a:spcBef>
                <a:spcPts val="618"/>
              </a:spcBef>
            </a:pPr>
            <a:r>
              <a:rPr lang="en-US" sz="1400" kern="1400" dirty="0">
                <a:latin typeface="Times New Roman" panose="02020603050405020304" pitchFamily="18" charset="0"/>
              </a:rPr>
              <a:t>Peter states that Satan and every angel who has sinned has been </a:t>
            </a:r>
            <a:r>
              <a:rPr lang="en-US" sz="1400" i="1" kern="1400" dirty="0">
                <a:latin typeface="Times New Roman" panose="02020603050405020304" pitchFamily="18" charset="0"/>
              </a:rPr>
              <a:t>“committed… to pits of darkness, reserved for judgment”</a:t>
            </a:r>
            <a:r>
              <a:rPr lang="en-US" sz="1400" kern="1400" dirty="0">
                <a:latin typeface="Times New Roman" panose="02020603050405020304" pitchFamily="18" charset="0"/>
              </a:rPr>
              <a:t> where he is being kept </a:t>
            </a:r>
            <a:r>
              <a:rPr lang="en-US" sz="1400" i="1" kern="1400" dirty="0">
                <a:latin typeface="Times New Roman" panose="02020603050405020304" pitchFamily="18" charset="0"/>
              </a:rPr>
              <a:t>“under punishment for the day of judgment”</a:t>
            </a:r>
            <a:r>
              <a:rPr lang="en-US" sz="1400" kern="1400" dirty="0">
                <a:latin typeface="Times New Roman" panose="02020603050405020304" pitchFamily="18" charset="0"/>
              </a:rPr>
              <a:t> (2 Peter 2:4, 9). </a:t>
            </a:r>
          </a:p>
          <a:p>
            <a:pPr marL="52755" marR="60294" indent="471145" algn="just">
              <a:lnSpc>
                <a:spcPct val="104000"/>
              </a:lnSpc>
              <a:spcBef>
                <a:spcPts val="618"/>
              </a:spcBef>
            </a:pPr>
            <a:r>
              <a:rPr lang="en-US" sz="1400" kern="1400" dirty="0">
                <a:latin typeface="Times New Roman" panose="02020603050405020304" pitchFamily="18" charset="0"/>
              </a:rPr>
              <a:t>A place has already been prepared for Satan and his angels that is described as </a:t>
            </a:r>
            <a:r>
              <a:rPr lang="en-US" sz="1400" i="1" kern="1400" dirty="0">
                <a:latin typeface="Times New Roman" panose="02020603050405020304" pitchFamily="18" charset="0"/>
              </a:rPr>
              <a:t>“the eternal fire”</a:t>
            </a:r>
            <a:r>
              <a:rPr lang="en-US" sz="1400" kern="1400" dirty="0">
                <a:latin typeface="Times New Roman" panose="02020603050405020304" pitchFamily="18" charset="0"/>
              </a:rPr>
              <a:t> in Matthew 25:41 or </a:t>
            </a:r>
            <a:r>
              <a:rPr lang="en-US" sz="1400" i="1" kern="1400" dirty="0">
                <a:latin typeface="Times New Roman" panose="02020603050405020304" pitchFamily="18" charset="0"/>
              </a:rPr>
              <a:t>“the lake of fire and brimstone”</a:t>
            </a:r>
            <a:r>
              <a:rPr lang="en-US" sz="1400" kern="1400" dirty="0">
                <a:latin typeface="Times New Roman" panose="02020603050405020304" pitchFamily="18" charset="0"/>
              </a:rPr>
              <a:t> in Revelation 20:10. </a:t>
            </a:r>
          </a:p>
          <a:p>
            <a:pPr marL="52755" marR="60294" indent="471145" algn="just">
              <a:lnSpc>
                <a:spcPct val="104000"/>
              </a:lnSpc>
              <a:spcBef>
                <a:spcPts val="618"/>
              </a:spcBef>
            </a:pPr>
            <a:r>
              <a:rPr lang="en-US" sz="1400" kern="1400" dirty="0">
                <a:latin typeface="Times New Roman" panose="02020603050405020304" pitchFamily="18" charset="0"/>
              </a:rPr>
              <a:t>Thus, the prophecy of Genesis 3:15 of the fatal blow to be struck against Satan will come to its ultimate fruition.</a:t>
            </a:r>
            <a:endParaRPr lang="en-US" sz="1900" kern="1400" dirty="0">
              <a:latin typeface="Times New Roman" panose="02020603050405020304" pitchFamily="18" charset="0"/>
            </a:endParaRPr>
          </a:p>
          <a:p>
            <a:pPr>
              <a:buNone/>
            </a:pPr>
            <a:endParaRPr lang="en-US" sz="1400" dirty="0"/>
          </a:p>
        </p:txBody>
      </p:sp>
    </p:spTree>
    <p:extLst>
      <p:ext uri="{BB962C8B-B14F-4D97-AF65-F5344CB8AC3E}">
        <p14:creationId xmlns:p14="http://schemas.microsoft.com/office/powerpoint/2010/main" val="1958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endParaRPr lang="en-US" sz="1400" dirty="0"/>
          </a:p>
        </p:txBody>
      </p:sp>
    </p:spTree>
    <p:extLst>
      <p:ext uri="{BB962C8B-B14F-4D97-AF65-F5344CB8AC3E}">
        <p14:creationId xmlns:p14="http://schemas.microsoft.com/office/powerpoint/2010/main" val="968904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52755" marR="60294" indent="471145" algn="just">
              <a:lnSpc>
                <a:spcPct val="104000"/>
              </a:lnSpc>
              <a:spcBef>
                <a:spcPts val="618"/>
              </a:spcBef>
            </a:pPr>
            <a:r>
              <a:rPr lang="en-US" sz="1400" kern="1400" dirty="0">
                <a:latin typeface="Times New Roman" panose="02020603050405020304" pitchFamily="18" charset="0"/>
              </a:rPr>
              <a:t>We also need to learn that though our adversary is relentless and always scheming against us, that as a created being Satan is not omnipotent or omniscient and God has limited his abilities. </a:t>
            </a:r>
          </a:p>
          <a:p>
            <a:pPr marL="52755" marR="60294" indent="471145" algn="just">
              <a:lnSpc>
                <a:spcPct val="104000"/>
              </a:lnSpc>
              <a:spcBef>
                <a:spcPts val="618"/>
              </a:spcBef>
            </a:pPr>
            <a:r>
              <a:rPr lang="en-US" sz="1400" kern="1400" dirty="0">
                <a:latin typeface="Times New Roman" panose="02020603050405020304" pitchFamily="18" charset="0"/>
              </a:rPr>
              <a:t>In the book of Job, we read of Satan’s efforts to accuse and defeat Job being limited by God (Job 1:12; 2:6). </a:t>
            </a:r>
          </a:p>
          <a:p>
            <a:pPr marL="52755" marR="60294" indent="471145" algn="just">
              <a:lnSpc>
                <a:spcPct val="104000"/>
              </a:lnSpc>
              <a:spcBef>
                <a:spcPts val="618"/>
              </a:spcBef>
            </a:pPr>
            <a:r>
              <a:rPr lang="en-US" sz="1400" kern="1400" dirty="0">
                <a:latin typeface="Times New Roman" panose="02020603050405020304" pitchFamily="18" charset="0"/>
              </a:rPr>
              <a:t>His devices are powerful but they are no match for the power of the gospel of Jesus Christ (Romans 1:16; </a:t>
            </a:r>
            <a:r>
              <a:rPr lang="en-US" sz="1400" kern="1400" dirty="0" err="1">
                <a:latin typeface="Times New Roman" panose="02020603050405020304" pitchFamily="18" charset="0"/>
              </a:rPr>
              <a:t>cf</a:t>
            </a:r>
            <a:r>
              <a:rPr lang="en-US" sz="1400" kern="1400" dirty="0">
                <a:latin typeface="Times New Roman" panose="02020603050405020304" pitchFamily="18" charset="0"/>
              </a:rPr>
              <a:t> 2 </a:t>
            </a:r>
            <a:r>
              <a:rPr lang="en-US" sz="1400" kern="1400" dirty="0" err="1">
                <a:latin typeface="Times New Roman" panose="02020603050405020304" pitchFamily="18" charset="0"/>
              </a:rPr>
              <a:t>Coritnthians</a:t>
            </a:r>
            <a:r>
              <a:rPr lang="en-US" sz="1400" kern="1400" dirty="0">
                <a:latin typeface="Times New Roman" panose="02020603050405020304" pitchFamily="18" charset="0"/>
              </a:rPr>
              <a:t> 10:3-5; 1 Corinthians 15:56-57). </a:t>
            </a:r>
          </a:p>
          <a:p>
            <a:pPr marL="52755" marR="60294" indent="471145" algn="just">
              <a:lnSpc>
                <a:spcPct val="104000"/>
              </a:lnSpc>
              <a:spcBef>
                <a:spcPts val="618"/>
              </a:spcBef>
            </a:pPr>
            <a:r>
              <a:rPr lang="en-US" sz="1400" kern="1400" dirty="0">
                <a:latin typeface="Times New Roman" panose="02020603050405020304" pitchFamily="18" charset="0"/>
              </a:rPr>
              <a:t>John wrote, </a:t>
            </a:r>
            <a:r>
              <a:rPr lang="en-US" sz="1400" i="1" kern="1400" dirty="0">
                <a:latin typeface="Times New Roman" panose="02020603050405020304" pitchFamily="18" charset="0"/>
              </a:rPr>
              <a:t>“You are from God, little children, and have overcome them; </a:t>
            </a:r>
            <a:r>
              <a:rPr lang="en-US" sz="1400" b="1" i="1" kern="1400" dirty="0">
                <a:latin typeface="Times New Roman" panose="02020603050405020304" pitchFamily="18" charset="0"/>
              </a:rPr>
              <a:t>because greater is He who is in you than he who is in the world</a:t>
            </a:r>
            <a:r>
              <a:rPr lang="en-US" sz="1400" i="1" kern="1400" dirty="0">
                <a:latin typeface="Times New Roman" panose="02020603050405020304" pitchFamily="18" charset="0"/>
              </a:rPr>
              <a:t>”</a:t>
            </a:r>
            <a:r>
              <a:rPr lang="en-US" sz="1400" kern="1400" dirty="0">
                <a:latin typeface="Times New Roman" panose="02020603050405020304" pitchFamily="18" charset="0"/>
              </a:rPr>
              <a:t> (1 John 4:4). </a:t>
            </a:r>
          </a:p>
          <a:p>
            <a:pPr marL="52755" marR="60294" indent="471145" algn="just">
              <a:lnSpc>
                <a:spcPct val="104000"/>
              </a:lnSpc>
              <a:spcBef>
                <a:spcPts val="618"/>
              </a:spcBef>
            </a:pPr>
            <a:r>
              <a:rPr lang="en-US" sz="1400" kern="1400" dirty="0">
                <a:latin typeface="Times New Roman" panose="02020603050405020304" pitchFamily="18" charset="0"/>
              </a:rPr>
              <a:t>Jesus said in John 10:27-29, </a:t>
            </a:r>
            <a:r>
              <a:rPr lang="en-US" sz="1400" i="1" kern="1400" dirty="0">
                <a:latin typeface="Times New Roman" panose="02020603050405020304" pitchFamily="18" charset="0"/>
              </a:rPr>
              <a:t>“</a:t>
            </a:r>
            <a:r>
              <a:rPr lang="en-US" sz="1400" b="1" i="1" kern="1400" dirty="0">
                <a:latin typeface="Times New Roman" panose="02020603050405020304" pitchFamily="18" charset="0"/>
              </a:rPr>
              <a:t>My sheep hear My voice</a:t>
            </a:r>
            <a:r>
              <a:rPr lang="en-US" sz="1400" i="1" kern="1400" dirty="0">
                <a:latin typeface="Times New Roman" panose="02020603050405020304" pitchFamily="18" charset="0"/>
              </a:rPr>
              <a:t>, and I know them, and </a:t>
            </a:r>
            <a:r>
              <a:rPr lang="en-US" sz="1400" b="1" i="1" kern="1400" dirty="0">
                <a:latin typeface="Times New Roman" panose="02020603050405020304" pitchFamily="18" charset="0"/>
              </a:rPr>
              <a:t>they follow Me</a:t>
            </a:r>
            <a:r>
              <a:rPr lang="en-US" sz="1400" i="1" kern="1400" dirty="0">
                <a:latin typeface="Times New Roman" panose="02020603050405020304" pitchFamily="18" charset="0"/>
              </a:rPr>
              <a:t>; and I give eternal life to them, and they shall never perish; and no one shall snatch them out of My hand. </a:t>
            </a:r>
            <a:r>
              <a:rPr lang="en-US" sz="1400" b="1" i="1" kern="1400" dirty="0">
                <a:latin typeface="Times New Roman" panose="02020603050405020304" pitchFamily="18" charset="0"/>
              </a:rPr>
              <a:t>My Father</a:t>
            </a:r>
            <a:r>
              <a:rPr lang="en-US" sz="1400" i="1" kern="1400" dirty="0">
                <a:latin typeface="Times New Roman" panose="02020603050405020304" pitchFamily="18" charset="0"/>
              </a:rPr>
              <a:t>, who has given them to Me, </a:t>
            </a:r>
            <a:r>
              <a:rPr lang="en-US" sz="1400" b="1" i="1" kern="1400" dirty="0">
                <a:latin typeface="Times New Roman" panose="02020603050405020304" pitchFamily="18" charset="0"/>
              </a:rPr>
              <a:t>is greater than all</a:t>
            </a:r>
            <a:r>
              <a:rPr lang="en-US" sz="1400" i="1" kern="1400" dirty="0">
                <a:latin typeface="Times New Roman" panose="02020603050405020304" pitchFamily="18" charset="0"/>
              </a:rPr>
              <a:t>; and </a:t>
            </a:r>
            <a:r>
              <a:rPr lang="en-US" sz="1400" b="1" i="1" kern="1400" dirty="0">
                <a:latin typeface="Times New Roman" panose="02020603050405020304" pitchFamily="18" charset="0"/>
              </a:rPr>
              <a:t>no one is able to snatch them out of the Father's hand</a:t>
            </a:r>
            <a:r>
              <a:rPr lang="en-US" sz="1400" kern="1400" dirty="0">
                <a:latin typeface="Times New Roman" panose="02020603050405020304" pitchFamily="18" charset="0"/>
              </a:rPr>
              <a:t>.</a:t>
            </a:r>
            <a:r>
              <a:rPr lang="en-US" sz="1400" i="1" kern="1400" dirty="0">
                <a:latin typeface="Times New Roman" panose="02020603050405020304" pitchFamily="18" charset="0"/>
              </a:rPr>
              <a:t>”</a:t>
            </a:r>
            <a:r>
              <a:rPr lang="en-US" sz="1400" kern="1400" dirty="0">
                <a:latin typeface="Times New Roman" panose="02020603050405020304" pitchFamily="18" charset="0"/>
              </a:rPr>
              <a:t> </a:t>
            </a:r>
          </a:p>
          <a:p>
            <a:pPr marL="52755" marR="60294" indent="471145" algn="just">
              <a:lnSpc>
                <a:spcPct val="104000"/>
              </a:lnSpc>
              <a:spcBef>
                <a:spcPts val="618"/>
              </a:spcBef>
            </a:pPr>
            <a:r>
              <a:rPr lang="en-US" sz="1400" kern="1400" dirty="0">
                <a:latin typeface="Times New Roman" panose="02020603050405020304" pitchFamily="18" charset="0"/>
              </a:rPr>
              <a:t>Simply put, Satan can not force his will upon us without our consent. We can be victorious in this spiritual battle that we are in (1 John 5:4) and we are able, with the </a:t>
            </a:r>
            <a:r>
              <a:rPr lang="en-US" sz="1400" i="1" kern="1400" dirty="0">
                <a:latin typeface="Times New Roman" panose="02020603050405020304" pitchFamily="18" charset="0"/>
              </a:rPr>
              <a:t>“full armor of God”</a:t>
            </a:r>
            <a:r>
              <a:rPr lang="en-US" sz="1400" kern="1400" dirty="0">
                <a:latin typeface="Times New Roman" panose="02020603050405020304" pitchFamily="18" charset="0"/>
              </a:rPr>
              <a:t> to </a:t>
            </a:r>
            <a:r>
              <a:rPr lang="en-US" sz="1400" i="1" kern="1400" dirty="0">
                <a:latin typeface="Times New Roman" panose="02020603050405020304" pitchFamily="18" charset="0"/>
              </a:rPr>
              <a:t>“stand firm against the schemes of the devil”</a:t>
            </a:r>
            <a:r>
              <a:rPr lang="en-US" sz="1400" kern="1400" dirty="0">
                <a:latin typeface="Times New Roman" panose="02020603050405020304" pitchFamily="18" charset="0"/>
              </a:rPr>
              <a:t> and </a:t>
            </a:r>
            <a:r>
              <a:rPr lang="en-US" sz="1400" i="1" kern="1400" dirty="0">
                <a:latin typeface="Times New Roman" panose="02020603050405020304" pitchFamily="18" charset="0"/>
              </a:rPr>
              <a:t>“extinguish all the flaming missiles of the evil one”</a:t>
            </a:r>
            <a:r>
              <a:rPr lang="en-US" sz="1400" kern="1400" dirty="0">
                <a:latin typeface="Times New Roman" panose="02020603050405020304" pitchFamily="18" charset="0"/>
              </a:rPr>
              <a:t> (Ephesians 6:10-17). </a:t>
            </a:r>
          </a:p>
          <a:p>
            <a:pPr marL="52755" marR="60294" indent="471145" algn="just">
              <a:lnSpc>
                <a:spcPct val="104000"/>
              </a:lnSpc>
              <a:spcBef>
                <a:spcPts val="618"/>
              </a:spcBef>
            </a:pPr>
            <a:r>
              <a:rPr lang="en-US" sz="1400" kern="1400" dirty="0">
                <a:latin typeface="Times New Roman" panose="02020603050405020304" pitchFamily="18" charset="0"/>
              </a:rPr>
              <a:t>Satan is resistible (James 4:7; 1 Peter 5:9)!</a:t>
            </a:r>
          </a:p>
          <a:p>
            <a:pPr marL="0" indent="0"/>
            <a:r>
              <a:rPr lang="en-US" sz="1400" kern="1400" dirty="0">
                <a:latin typeface="Times New Roman" panose="02020603050405020304" pitchFamily="18" charset="0"/>
              </a:rPr>
              <a:t> </a:t>
            </a:r>
          </a:p>
          <a:p>
            <a:pPr>
              <a:buNone/>
            </a:pPr>
            <a:endParaRPr lang="en-US" sz="1400" dirty="0"/>
          </a:p>
        </p:txBody>
      </p:sp>
    </p:spTree>
    <p:extLst>
      <p:ext uri="{BB962C8B-B14F-4D97-AF65-F5344CB8AC3E}">
        <p14:creationId xmlns:p14="http://schemas.microsoft.com/office/powerpoint/2010/main" val="680493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2350006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71145" indent="-327184" defTabSz="942289">
              <a:buNone/>
            </a:pPr>
            <a:r>
              <a:rPr lang="en-US" sz="1400" kern="1400" dirty="0">
                <a:latin typeface="Times New Roman" panose="02020603050405020304" pitchFamily="18" charset="0"/>
              </a:rPr>
              <a:t> The Greek word for </a:t>
            </a:r>
            <a:r>
              <a:rPr lang="en-US" sz="1400" i="1" kern="1400" dirty="0">
                <a:latin typeface="Times New Roman" panose="02020603050405020304" pitchFamily="18" charset="0"/>
              </a:rPr>
              <a:t>“schemes”</a:t>
            </a:r>
            <a:r>
              <a:rPr lang="en-US" sz="1400" kern="1400" dirty="0">
                <a:latin typeface="Times New Roman" panose="02020603050405020304" pitchFamily="18" charset="0"/>
              </a:rPr>
              <a:t> in that passage is </a:t>
            </a:r>
            <a:r>
              <a:rPr lang="en-US" sz="1400" i="1" kern="1400" dirty="0">
                <a:latin typeface="Times New Roman" panose="02020603050405020304" pitchFamily="18" charset="0"/>
              </a:rPr>
              <a:t>“noema”</a:t>
            </a:r>
            <a:r>
              <a:rPr lang="en-US" sz="1400" kern="1400" dirty="0">
                <a:latin typeface="Times New Roman" panose="02020603050405020304" pitchFamily="18" charset="0"/>
              </a:rPr>
              <a:t> which W.E. Vine defines as “that which is thought out…hence, ‘a purpose, device’.” We are extremely foolish if we don’t realize that Satan’s efforts as our adversary are well thought out and designed. We also read in God’s word in Ephesians 6:11, </a:t>
            </a:r>
            <a:r>
              <a:rPr lang="en-US" sz="1400" i="1" kern="1400" dirty="0">
                <a:latin typeface="Times New Roman" panose="02020603050405020304" pitchFamily="18" charset="0"/>
              </a:rPr>
              <a:t>“Put on the full armor of God, that you may be able to stand firm against the schemes of the devil.”</a:t>
            </a:r>
            <a:r>
              <a:rPr lang="en-US" sz="1400" kern="1400" dirty="0">
                <a:latin typeface="Times New Roman" panose="02020603050405020304" pitchFamily="18" charset="0"/>
              </a:rPr>
              <a:t> In this passage, the word for </a:t>
            </a:r>
            <a:r>
              <a:rPr lang="en-US" sz="1400" i="1" kern="1400" dirty="0">
                <a:latin typeface="Times New Roman" panose="02020603050405020304" pitchFamily="18" charset="0"/>
              </a:rPr>
              <a:t>“schemes”</a:t>
            </a:r>
            <a:r>
              <a:rPr lang="en-US" sz="1400" kern="1400" dirty="0">
                <a:latin typeface="Times New Roman" panose="02020603050405020304" pitchFamily="18" charset="0"/>
              </a:rPr>
              <a:t> comes from the Greek word </a:t>
            </a:r>
            <a:r>
              <a:rPr lang="en-US" sz="1400" i="1" kern="1400" dirty="0">
                <a:latin typeface="Times New Roman" panose="02020603050405020304" pitchFamily="18" charset="0"/>
              </a:rPr>
              <a:t>“</a:t>
            </a:r>
            <a:r>
              <a:rPr lang="en-US" sz="1400" i="1" kern="1400" dirty="0" err="1">
                <a:latin typeface="Times New Roman" panose="02020603050405020304" pitchFamily="18" charset="0"/>
              </a:rPr>
              <a:t>methodia</a:t>
            </a:r>
            <a:r>
              <a:rPr lang="en-US" sz="1400" i="1" kern="1400" dirty="0">
                <a:latin typeface="Times New Roman" panose="02020603050405020304" pitchFamily="18" charset="0"/>
              </a:rPr>
              <a:t>”</a:t>
            </a:r>
            <a:r>
              <a:rPr lang="en-US" sz="1400" kern="1400" dirty="0">
                <a:latin typeface="Times New Roman" panose="02020603050405020304" pitchFamily="18" charset="0"/>
              </a:rPr>
              <a:t> (from which we get our English word for “method”) which Vine defines as “…craft, deceit…a cunning device, a wile… lit., ‘(with a view to</a:t>
            </a:r>
            <a:r>
              <a:rPr lang="en-US" sz="1400" b="1" kern="1400" dirty="0">
                <a:latin typeface="Times New Roman" panose="02020603050405020304" pitchFamily="18" charset="0"/>
              </a:rPr>
              <a:t>) the craft of deceit</a:t>
            </a:r>
            <a:r>
              <a:rPr lang="en-US" sz="1400" kern="1400" dirty="0">
                <a:latin typeface="Times New Roman" panose="02020603050405020304" pitchFamily="18" charset="0"/>
              </a:rPr>
              <a:t>’.” </a:t>
            </a:r>
          </a:p>
          <a:p>
            <a:pPr>
              <a:buNone/>
            </a:pPr>
            <a:endParaRPr lang="en-US" sz="1400" dirty="0"/>
          </a:p>
          <a:p>
            <a:pPr marL="471145" indent="-327184" defTabSz="942289">
              <a:buNone/>
            </a:pPr>
            <a:r>
              <a:rPr lang="en-US" sz="1400" kern="1400" dirty="0">
                <a:latin typeface="Times New Roman" panose="02020603050405020304" pitchFamily="18" charset="0"/>
              </a:rPr>
              <a:t>If we are concerned about the schemes of the devil, we need to understand that Satan’s methods begin by </a:t>
            </a:r>
            <a:r>
              <a:rPr lang="en-US" sz="1400" b="1" kern="1400" dirty="0">
                <a:latin typeface="Times New Roman" panose="02020603050405020304" pitchFamily="18" charset="0"/>
              </a:rPr>
              <a:t>seeking to change the way we think</a:t>
            </a:r>
            <a:r>
              <a:rPr lang="en-US" sz="1400" kern="1400" dirty="0">
                <a:latin typeface="Times New Roman" panose="02020603050405020304" pitchFamily="18" charset="0"/>
              </a:rPr>
              <a:t>. From the time of </a:t>
            </a:r>
            <a:r>
              <a:rPr lang="en-US" sz="1400" b="1" kern="1400" dirty="0">
                <a:latin typeface="Times New Roman" panose="02020603050405020304" pitchFamily="18" charset="0"/>
              </a:rPr>
              <a:t>Adam and Eve in the garden</a:t>
            </a:r>
            <a:r>
              <a:rPr lang="en-US" sz="1400" kern="1400" dirty="0">
                <a:latin typeface="Times New Roman" panose="02020603050405020304" pitchFamily="18" charset="0"/>
              </a:rPr>
              <a:t>, Satan has attacked the way we think (Genesis 3:4-5). Satan will use every means possible to cause us to have </a:t>
            </a:r>
            <a:r>
              <a:rPr lang="en-US" sz="1400" b="1" kern="1400" dirty="0">
                <a:latin typeface="Times New Roman" panose="02020603050405020304" pitchFamily="18" charset="0"/>
              </a:rPr>
              <a:t>a mind set on </a:t>
            </a:r>
            <a:r>
              <a:rPr lang="en-US" sz="1400" b="1" i="1" kern="1400" dirty="0">
                <a:latin typeface="Times New Roman" panose="02020603050405020304" pitchFamily="18" charset="0"/>
              </a:rPr>
              <a:t>“the things that are on earth</a:t>
            </a:r>
            <a:r>
              <a:rPr lang="en-US" sz="1400" i="1" kern="1400" dirty="0">
                <a:latin typeface="Times New Roman" panose="02020603050405020304" pitchFamily="18" charset="0"/>
              </a:rPr>
              <a:t>”</a:t>
            </a:r>
            <a:r>
              <a:rPr lang="en-US" sz="1400" kern="1400" dirty="0">
                <a:latin typeface="Times New Roman" panose="02020603050405020304" pitchFamily="18" charset="0"/>
              </a:rPr>
              <a:t> (Colossians 3:1-2; Philippians 3:19) and to apply </a:t>
            </a:r>
            <a:r>
              <a:rPr lang="en-US" sz="1400" b="1" kern="1400" dirty="0">
                <a:latin typeface="Times New Roman" panose="02020603050405020304" pitchFamily="18" charset="0"/>
              </a:rPr>
              <a:t>the wisdom of the world </a:t>
            </a:r>
            <a:r>
              <a:rPr lang="en-US" sz="1400" kern="1400" dirty="0">
                <a:latin typeface="Times New Roman" panose="02020603050405020304" pitchFamily="18" charset="0"/>
              </a:rPr>
              <a:t>in all of our choices and decisions (</a:t>
            </a:r>
            <a:r>
              <a:rPr lang="en-US" sz="1400" kern="1400" dirty="0" err="1">
                <a:latin typeface="Times New Roman" panose="02020603050405020304" pitchFamily="18" charset="0"/>
              </a:rPr>
              <a:t>cf</a:t>
            </a:r>
            <a:r>
              <a:rPr lang="en-US" sz="1400" kern="1400" dirty="0">
                <a:latin typeface="Times New Roman" panose="02020603050405020304" pitchFamily="18" charset="0"/>
              </a:rPr>
              <a:t> James 3:14-17). Satan has won when our minds begin to think of what is sinful as being acceptable and “not all that bad” (</a:t>
            </a:r>
            <a:r>
              <a:rPr lang="en-US" sz="1400" kern="1400" dirty="0" err="1">
                <a:latin typeface="Times New Roman" panose="02020603050405020304" pitchFamily="18" charset="0"/>
              </a:rPr>
              <a:t>cf</a:t>
            </a:r>
            <a:r>
              <a:rPr lang="en-US" sz="1400" kern="1400" dirty="0">
                <a:latin typeface="Times New Roman" panose="02020603050405020304" pitchFamily="18" charset="0"/>
              </a:rPr>
              <a:t> Isaiah 5:20) and we no longer disapprove of what is contrary to God’s will or </a:t>
            </a:r>
            <a:r>
              <a:rPr lang="en-US" sz="1400" i="1" kern="1400" dirty="0">
                <a:latin typeface="Times New Roman" panose="02020603050405020304" pitchFamily="18" charset="0"/>
              </a:rPr>
              <a:t>“approve the things that are excellent”</a:t>
            </a:r>
            <a:r>
              <a:rPr lang="en-US" sz="1400" kern="1400" dirty="0">
                <a:latin typeface="Times New Roman" panose="02020603050405020304" pitchFamily="18" charset="0"/>
              </a:rPr>
              <a:t> (Philippians 1:10). We have a </a:t>
            </a:r>
            <a:r>
              <a:rPr lang="en-US" sz="1400" i="1" kern="1400" dirty="0">
                <a:latin typeface="Times New Roman" panose="02020603050405020304" pitchFamily="18" charset="0"/>
              </a:rPr>
              <a:t>“divinely powerful”</a:t>
            </a:r>
            <a:r>
              <a:rPr lang="en-US" sz="1400" kern="1400" dirty="0">
                <a:latin typeface="Times New Roman" panose="02020603050405020304" pitchFamily="18" charset="0"/>
              </a:rPr>
              <a:t> weapon that God has given to us to be used to win the battle for our minds by </a:t>
            </a:r>
            <a:r>
              <a:rPr lang="en-US" sz="1400" i="1" kern="1400" dirty="0">
                <a:latin typeface="Times New Roman" panose="02020603050405020304" pitchFamily="18" charset="0"/>
              </a:rPr>
              <a:t>“</a:t>
            </a:r>
            <a:r>
              <a:rPr lang="en-US" sz="1400" b="1" i="1" kern="1400" dirty="0">
                <a:latin typeface="Times New Roman" panose="02020603050405020304" pitchFamily="18" charset="0"/>
              </a:rPr>
              <a:t>taking every thought captive to the obedience of Christ</a:t>
            </a:r>
            <a:r>
              <a:rPr lang="en-US" sz="1400" i="1" kern="1400" dirty="0">
                <a:latin typeface="Times New Roman" panose="02020603050405020304" pitchFamily="18" charset="0"/>
              </a:rPr>
              <a:t>.”</a:t>
            </a:r>
            <a:r>
              <a:rPr lang="en-US" sz="1400" kern="1400" dirty="0">
                <a:latin typeface="Times New Roman" panose="02020603050405020304" pitchFamily="18" charset="0"/>
              </a:rPr>
              <a:t> Every scheme to be discussed in this lesson first starts with the way that we think and thus the urgent need to </a:t>
            </a:r>
            <a:r>
              <a:rPr lang="en-US" sz="1400" i="1" kern="1400" dirty="0">
                <a:latin typeface="Times New Roman" panose="02020603050405020304" pitchFamily="18" charset="0"/>
              </a:rPr>
              <a:t>“</a:t>
            </a:r>
            <a:r>
              <a:rPr lang="en-US" sz="1400" b="1" i="1" kern="1400" dirty="0">
                <a:latin typeface="Times New Roman" panose="02020603050405020304" pitchFamily="18" charset="0"/>
              </a:rPr>
              <a:t>watch over your heart with all diligence, for from it flow the springs of life</a:t>
            </a:r>
            <a:r>
              <a:rPr lang="en-US" sz="1400" i="1" kern="1400" dirty="0">
                <a:latin typeface="Times New Roman" panose="02020603050405020304" pitchFamily="18" charset="0"/>
              </a:rPr>
              <a:t>”</a:t>
            </a:r>
            <a:r>
              <a:rPr lang="en-US" sz="1400" kern="1400" dirty="0">
                <a:latin typeface="Times New Roman" panose="02020603050405020304" pitchFamily="18" charset="0"/>
              </a:rPr>
              <a:t> (Proverbs 4:23). </a:t>
            </a:r>
          </a:p>
          <a:p>
            <a:pPr marL="471145" indent="-327184" defTabSz="942289">
              <a:buNone/>
            </a:pPr>
            <a:endParaRPr lang="en-US" sz="1400" kern="1400" dirty="0">
              <a:latin typeface="Times New Roman" panose="02020603050405020304" pitchFamily="18" charset="0"/>
            </a:endParaRPr>
          </a:p>
          <a:p>
            <a:pPr marL="471145" indent="-327184" defTabSz="942289">
              <a:buNone/>
            </a:pPr>
            <a:r>
              <a:rPr lang="en-US" sz="1400" b="1" kern="1400" dirty="0">
                <a:latin typeface="Times New Roman" panose="02020603050405020304" pitchFamily="18" charset="0"/>
              </a:rPr>
              <a:t>How is Satan seeking to change our collective thoughts today?</a:t>
            </a:r>
          </a:p>
          <a:p>
            <a:pPr>
              <a:buNone/>
            </a:pPr>
            <a:endParaRPr lang="en-US" sz="1400" dirty="0"/>
          </a:p>
        </p:txBody>
      </p:sp>
    </p:spTree>
    <p:extLst>
      <p:ext uri="{BB962C8B-B14F-4D97-AF65-F5344CB8AC3E}">
        <p14:creationId xmlns:p14="http://schemas.microsoft.com/office/powerpoint/2010/main" val="125866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1 Peter 1:6-9</a:t>
            </a:r>
          </a:p>
          <a:p>
            <a:pPr>
              <a:buNone/>
            </a:pPr>
            <a:r>
              <a:rPr lang="en-US" sz="1400" dirty="0"/>
              <a:t>In this you greatly rejoice, even though now for a little while, if necessary, you have been distressed by various trials, 7 so that the proof of your faith, being more precious than gold which is perishable, even though tested by fire, may be found to result in praise and glory and honor at the revelation of Jesus Christ; 8 and though you have not seen Him, you love Him, and though you do not see Him now, but believe in Him, you greatly rejoice with joy inexpressible and full of glory, 9 obtaining as the outcome of your faith the salvation of your souls. </a:t>
            </a:r>
          </a:p>
          <a:p>
            <a:pPr>
              <a:buNone/>
            </a:pPr>
            <a:endParaRPr lang="en-US" sz="1400" dirty="0"/>
          </a:p>
          <a:p>
            <a:pPr>
              <a:buNone/>
            </a:pPr>
            <a:r>
              <a:rPr lang="en-US" sz="1400" dirty="0"/>
              <a:t>Matt 13:20-21</a:t>
            </a:r>
          </a:p>
          <a:p>
            <a:pPr>
              <a:buNone/>
            </a:pPr>
            <a:r>
              <a:rPr lang="en-US" sz="1400" dirty="0"/>
              <a:t>The one on whom seed was sown on the rocky places, this is the man who hears the word and immediately receives it with joy;  21 yet he has no firm root in himself, but is only temporary, and when affliction or persecution arises because of the word, immediately he falls away.</a:t>
            </a:r>
          </a:p>
          <a:p>
            <a:pPr>
              <a:buNone/>
            </a:pPr>
            <a:endParaRPr lang="en-US" sz="1400" dirty="0"/>
          </a:p>
          <a:p>
            <a:pPr>
              <a:buNone/>
            </a:pPr>
            <a:r>
              <a:rPr lang="en-US" sz="1400" dirty="0"/>
              <a:t>Gal 6:12-14</a:t>
            </a:r>
          </a:p>
          <a:p>
            <a:pPr>
              <a:buNone/>
            </a:pPr>
            <a:r>
              <a:rPr lang="en-US" sz="1400" dirty="0"/>
              <a:t> Those who desire to make a good showing in the flesh try to compel you to be circumcised, simply so that they will not be persecuted for the cross of Christ. 13 For those who are circumcised do not even keep the Law themselves, but they desire to have you circumcised so that they may boast in your flesh. 14 But may it never be that I would boast, except in the cross of our Lord Jesus Christ, through which the world has been crucified to me, and I to the world.</a:t>
            </a:r>
          </a:p>
          <a:p>
            <a:pPr>
              <a:buNone/>
            </a:pPr>
            <a:endParaRPr lang="en-US" sz="1400" dirty="0"/>
          </a:p>
          <a:p>
            <a:pPr>
              <a:buNone/>
            </a:pPr>
            <a:r>
              <a:rPr lang="en-US" sz="1400" dirty="0"/>
              <a:t>1 Peter 2:20</a:t>
            </a:r>
          </a:p>
          <a:p>
            <a:pPr>
              <a:buNone/>
            </a:pPr>
            <a:r>
              <a:rPr lang="en-US" sz="1400" dirty="0"/>
              <a:t> For what credit is there if, when you sin and are harshly treated, you endure it with patience? But if when you do what is right and suffer for it you patiently endure it, this finds favor with God. </a:t>
            </a:r>
          </a:p>
          <a:p>
            <a:pPr>
              <a:buNone/>
            </a:pPr>
            <a:endParaRPr lang="en-US" sz="1400" dirty="0"/>
          </a:p>
          <a:p>
            <a:pPr>
              <a:buNone/>
            </a:pPr>
            <a:r>
              <a:rPr lang="en-US" sz="1400" dirty="0" err="1"/>
              <a:t>Neh</a:t>
            </a:r>
            <a:r>
              <a:rPr lang="en-US" sz="1400" dirty="0"/>
              <a:t> 4:2-5</a:t>
            </a:r>
          </a:p>
          <a:p>
            <a:pPr>
              <a:buNone/>
            </a:pPr>
            <a:r>
              <a:rPr lang="en-US" sz="1400" dirty="0"/>
              <a:t> He spoke in the presence of his brothers and the wealthy men of Samaria and said, "What are these feeble Jews doing? Are they going to restore it for themselves? Can they offer sacrifices? Can they finish in a day? Can they revive the stones from the dusty rubble even the burned ones?" 3 Now </a:t>
            </a:r>
            <a:r>
              <a:rPr lang="en-US" sz="1400" dirty="0" err="1"/>
              <a:t>Tobiah</a:t>
            </a:r>
            <a:r>
              <a:rPr lang="en-US" sz="1400" dirty="0"/>
              <a:t> the Ammonite was near him and he said, "Even what they are building — if a fox should jump on it, he would break their stone wall down!" 4 Hear, O our God, how we are despised! Return their reproach on their own heads and give them up for plunder in a land of captivity. 5 Do not forgive their iniquity and let not their sin be blotted out before You, for they have demoralized the builders. </a:t>
            </a:r>
          </a:p>
          <a:p>
            <a:pPr>
              <a:buNone/>
            </a:pPr>
            <a:endParaRPr lang="en-US" sz="1400" dirty="0"/>
          </a:p>
          <a:p>
            <a:pPr>
              <a:buNone/>
            </a:pPr>
            <a:r>
              <a:rPr lang="en-US" sz="1400" dirty="0" err="1"/>
              <a:t>Neh</a:t>
            </a:r>
            <a:r>
              <a:rPr lang="en-US" sz="1400" dirty="0"/>
              <a:t> 6:8-9</a:t>
            </a:r>
          </a:p>
          <a:p>
            <a:pPr>
              <a:buNone/>
            </a:pPr>
            <a:r>
              <a:rPr lang="en-US" sz="1400" dirty="0"/>
              <a:t>Then I sent a message to him saying, "Such things as you are saying have not been done, but you are inventing them in your own mind." 9 For all of them were trying to frighten us, thinking, "They will become discouraged with the work and it will not be done." But now, O God, strengthen my hands. </a:t>
            </a:r>
          </a:p>
          <a:p>
            <a:pPr>
              <a:buNone/>
            </a:pPr>
            <a:endParaRPr lang="en-US" sz="1400" dirty="0"/>
          </a:p>
          <a:p>
            <a:pPr>
              <a:buNone/>
            </a:pPr>
            <a:r>
              <a:rPr lang="en-US" sz="1400" dirty="0"/>
              <a:t>Ezra 4:4</a:t>
            </a:r>
          </a:p>
          <a:p>
            <a:pPr>
              <a:buNone/>
            </a:pPr>
            <a:r>
              <a:rPr lang="en-US" sz="1400" dirty="0"/>
              <a:t>Then the people of the land discouraged the people of Judah, and frightened them from building</a:t>
            </a:r>
          </a:p>
          <a:p>
            <a:pPr>
              <a:buNone/>
            </a:pPr>
            <a:endParaRPr lang="en-US" sz="1400" dirty="0"/>
          </a:p>
          <a:p>
            <a:pPr marL="471145" indent="-327184" defTabSz="942289">
              <a:buNone/>
              <a:defRPr/>
            </a:pPr>
            <a:r>
              <a:rPr lang="en-US" sz="1400" kern="1400" dirty="0">
                <a:latin typeface="Times New Roman" panose="02020603050405020304" pitchFamily="18" charset="0"/>
              </a:rPr>
              <a:t>2 Cor 7:5-10</a:t>
            </a:r>
          </a:p>
          <a:p>
            <a:pPr marL="471145" indent="-327184" defTabSz="942289">
              <a:buNone/>
              <a:defRPr/>
            </a:pPr>
            <a:r>
              <a:rPr lang="en-US" sz="1400" kern="1400" dirty="0">
                <a:latin typeface="Times New Roman" panose="02020603050405020304" pitchFamily="18" charset="0"/>
              </a:rPr>
              <a:t>For even when we came into Macedonia our flesh had no rest, but we were afflicted on every side: conflicts without, fears within. 6 But </a:t>
            </a:r>
            <a:r>
              <a:rPr lang="en-US" sz="1400" b="1" kern="1400" dirty="0">
                <a:latin typeface="Times New Roman" panose="02020603050405020304" pitchFamily="18" charset="0"/>
              </a:rPr>
              <a:t>God, who comforts the depressed</a:t>
            </a:r>
            <a:r>
              <a:rPr lang="en-US" sz="1400" kern="1400" dirty="0">
                <a:latin typeface="Times New Roman" panose="02020603050405020304" pitchFamily="18" charset="0"/>
              </a:rPr>
              <a:t>, </a:t>
            </a:r>
            <a:r>
              <a:rPr lang="en-US" sz="1400" b="1" kern="1400" dirty="0">
                <a:latin typeface="Times New Roman" panose="02020603050405020304" pitchFamily="18" charset="0"/>
              </a:rPr>
              <a:t>comforted us by the coming of Titus</a:t>
            </a:r>
            <a:r>
              <a:rPr lang="en-US" sz="1400" kern="1400" dirty="0">
                <a:latin typeface="Times New Roman" panose="02020603050405020304" pitchFamily="18" charset="0"/>
              </a:rPr>
              <a:t>; 7 and not only by his coming, but also by the comfort with which he was comforted in you, as he reported to us your longing, your mourning, your zeal for me; so that I rejoiced even more. 8 </a:t>
            </a:r>
            <a:r>
              <a:rPr lang="en-US" sz="1400" b="1" kern="1400" dirty="0">
                <a:latin typeface="Times New Roman" panose="02020603050405020304" pitchFamily="18" charset="0"/>
              </a:rPr>
              <a:t>For though I caused you sorrow by my letter, I do not regret it; though I did regret it — for I see that that letter caused you sorrow, though only for a while </a:t>
            </a:r>
            <a:r>
              <a:rPr lang="en-US" sz="1400" kern="1400" dirty="0">
                <a:latin typeface="Times New Roman" panose="02020603050405020304" pitchFamily="18" charset="0"/>
              </a:rPr>
              <a:t>—  9 I now rejoice, not that you were made sorrowful, but that you were made sorrowful to the point of repentance; for you were made sorrowful according to the will of God, so that you might not suffer loss in anything through us. </a:t>
            </a:r>
          </a:p>
          <a:p>
            <a:pPr>
              <a:buNone/>
            </a:pPr>
            <a:endParaRPr lang="en-US" sz="1400" dirty="0"/>
          </a:p>
        </p:txBody>
      </p:sp>
    </p:spTree>
    <p:extLst>
      <p:ext uri="{BB962C8B-B14F-4D97-AF65-F5344CB8AC3E}">
        <p14:creationId xmlns:p14="http://schemas.microsoft.com/office/powerpoint/2010/main" val="106306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2 Peter 2:6-8</a:t>
            </a:r>
          </a:p>
          <a:p>
            <a:pPr>
              <a:buNone/>
            </a:pPr>
            <a:r>
              <a:rPr lang="en-US" sz="1400" dirty="0"/>
              <a:t> and if He condemned the cities of Sodom and Gomorrah to destruction by reducing them to ashes, having made them an example to those who would live ungodly lives thereafter; 7 and if He rescued righteous Lot, oppressed by the sensual conduct of unprincipled men 8 (for by what he saw and heard that righteous man, while living among them, felt his righteous soul tormented day after day by their lawless deeds),</a:t>
            </a:r>
          </a:p>
          <a:p>
            <a:pPr>
              <a:buNone/>
            </a:pPr>
            <a:endParaRPr lang="en-US" sz="1400" dirty="0"/>
          </a:p>
          <a:p>
            <a:pPr>
              <a:buNone/>
            </a:pPr>
            <a:r>
              <a:rPr lang="en-US" sz="1400" dirty="0"/>
              <a:t>Matt 24:11-13</a:t>
            </a:r>
          </a:p>
          <a:p>
            <a:pPr>
              <a:buNone/>
            </a:pPr>
            <a:r>
              <a:rPr lang="en-US" sz="1400" dirty="0"/>
              <a:t>"Many false prophets will arise and will mislead many.  12 "Because lawlessness is increased, most people's love will grow cold.  13 "But the one who endures to the end, he will be saved.</a:t>
            </a:r>
          </a:p>
        </p:txBody>
      </p:sp>
    </p:spTree>
    <p:extLst>
      <p:ext uri="{BB962C8B-B14F-4D97-AF65-F5344CB8AC3E}">
        <p14:creationId xmlns:p14="http://schemas.microsoft.com/office/powerpoint/2010/main" val="138630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400" dirty="0"/>
              <a:t>1 Cor 15:54-58</a:t>
            </a:r>
          </a:p>
          <a:p>
            <a:pPr marL="0" indent="0">
              <a:buNone/>
            </a:pPr>
            <a:r>
              <a:rPr lang="en-US" sz="1400" dirty="0"/>
              <a:t> But when this perishable will have put on the imperishable, and this mortal will have put on immortality, then will come about the saying that is written, "DEATH IS SWALLOWED UP in victory. 55 "O DEATH, WHERE IS YOUR VICTORY? O  DEATH, WHERE IS YOUR STING?" 56 The sting of death is sin, and the power of sin is the law; 57 but thanks be to God, who gives us the victory through our Lord Jesus Christ. 58 Therefore, my beloved brethren, be steadfast, immovable, always abounding in the work of the Lord, knowing that your toil is not in vain in the Lord.</a:t>
            </a:r>
          </a:p>
          <a:p>
            <a:pPr marL="0" indent="0">
              <a:buNone/>
            </a:pPr>
            <a:endParaRPr lang="en-US" sz="1400" dirty="0"/>
          </a:p>
          <a:p>
            <a:pPr marL="0" indent="0">
              <a:buNone/>
            </a:pPr>
            <a:r>
              <a:rPr lang="en-US" sz="1400" dirty="0"/>
              <a:t>2 Cor 2:12-17</a:t>
            </a:r>
          </a:p>
          <a:p>
            <a:pPr marL="0" indent="0">
              <a:buNone/>
            </a:pPr>
            <a:r>
              <a:rPr lang="en-US" sz="1400" dirty="0"/>
              <a:t> Now when I came to Troas for the gospel of Christ and when a door was opened for me in the Lord, 13 I had no rest for my spirit, not finding Titus my brother; but taking my leave of them, I went on to Macedonia. </a:t>
            </a:r>
          </a:p>
          <a:p>
            <a:pPr marL="0" indent="0">
              <a:buNone/>
            </a:pPr>
            <a:endParaRPr lang="en-US" sz="1400" dirty="0"/>
          </a:p>
          <a:p>
            <a:pPr marL="0" indent="0">
              <a:buNone/>
            </a:pPr>
            <a:r>
              <a:rPr lang="en-US" sz="1400" dirty="0"/>
              <a:t>14 But thanks be to God, who always leads us in triumph in Christ, and manifests through us the sweet aroma of the knowledge of Him in every place. 15 For we are a fragrance of Christ to God among those who are being saved and among those who are perishing; 16 to the one an aroma from death to death, to the other an aroma from life to life. And who is adequate for these things? 17 For we are not like many, peddling the word of God, but as from sincerity, but as from God, we speak in Christ in the sight of God.</a:t>
            </a:r>
          </a:p>
          <a:p>
            <a:pPr marL="0" indent="0">
              <a:buNone/>
            </a:pPr>
            <a:endParaRPr lang="en-US" sz="1400" dirty="0"/>
          </a:p>
          <a:p>
            <a:pPr marL="0" indent="0">
              <a:buNone/>
            </a:pPr>
            <a:r>
              <a:rPr lang="en-US" sz="1400" dirty="0"/>
              <a:t>Luke 14:31-32</a:t>
            </a:r>
          </a:p>
          <a:p>
            <a:pPr marL="0" indent="0">
              <a:buNone/>
            </a:pPr>
            <a:r>
              <a:rPr lang="en-US" sz="1400" dirty="0"/>
              <a:t>"Or what king, when he sets out to meet another king in battle, will not first sit down and consider whether he is strong enough with ten thousand men to encounter the one coming against him with twenty thousand?  32 "Or else, while the other is still far away, he sends a delegation and asks for terms of peace.</a:t>
            </a:r>
          </a:p>
          <a:p>
            <a:pPr marL="0" indent="0">
              <a:buNone/>
            </a:pPr>
            <a:endParaRPr lang="en-US"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“Therefore </a:t>
            </a:r>
            <a:r>
              <a:rPr lang="en-US" sz="1400" b="1" dirty="0"/>
              <a:t>encourage one another </a:t>
            </a:r>
            <a:r>
              <a:rPr lang="en-US" sz="1400" dirty="0"/>
              <a:t>and </a:t>
            </a:r>
            <a:r>
              <a:rPr lang="en-US" sz="1400" b="1" dirty="0"/>
              <a:t>build up one another</a:t>
            </a:r>
            <a:r>
              <a:rPr lang="en-US" sz="1400" dirty="0"/>
              <a:t>… </a:t>
            </a:r>
            <a:r>
              <a:rPr lang="en-US" sz="1400" b="1" dirty="0"/>
              <a:t>we urge you brethren</a:t>
            </a:r>
            <a:r>
              <a:rPr lang="en-US" sz="1400" dirty="0"/>
              <a:t>, admonish the unruly, </a:t>
            </a:r>
            <a:r>
              <a:rPr lang="en-US" sz="1400" b="1" dirty="0"/>
              <a:t>encourage the fainthearted</a:t>
            </a:r>
            <a:r>
              <a:rPr lang="en-US" sz="1400" dirty="0"/>
              <a:t>, help the weak, be patient with all men.” (1 Thessalonians 5:11, 14)</a:t>
            </a:r>
          </a:p>
          <a:p>
            <a:pPr marL="0" indent="0">
              <a:buNone/>
            </a:pPr>
            <a:endParaRPr lang="en-US" sz="1400" dirty="0"/>
          </a:p>
          <a:p>
            <a:pPr marL="0" indent="0">
              <a:buNone/>
            </a:pPr>
            <a:r>
              <a:rPr lang="en-US" sz="1400" dirty="0"/>
              <a:t> Rom 15:3-6</a:t>
            </a:r>
          </a:p>
          <a:p>
            <a:pPr marL="0" indent="0">
              <a:buNone/>
            </a:pPr>
            <a:r>
              <a:rPr lang="en-US" sz="1400" dirty="0"/>
              <a:t> For even Christ did not please Himself; but as it is written, "THE REPROACHES OF THOSE WHO REPROACHED YOU FELL ON ME." 4 For whatever was written in earlier times was written for our instruction, so that through perseverance and the encouragement of the Scriptures we might have hope. 5 Now may the God who gives perseverance and encouragement grant you to be of the same mind with one another according to Christ Jesus, 6 so that with one accord you may with one voice glorify the God and Father of our Lord Jesus Christ. </a:t>
            </a:r>
          </a:p>
          <a:p>
            <a:pPr marL="0" indent="0">
              <a:buNone/>
            </a:pPr>
            <a:endParaRPr lang="en-US" sz="1400" dirty="0"/>
          </a:p>
          <a:p>
            <a:pPr marL="0" indent="0">
              <a:buNone/>
            </a:pPr>
            <a:r>
              <a:rPr lang="en-US" sz="1400" dirty="0"/>
              <a:t>Acts 20:32-33</a:t>
            </a:r>
          </a:p>
          <a:p>
            <a:pPr marL="0" indent="0">
              <a:buNone/>
            </a:pPr>
            <a:r>
              <a:rPr lang="en-US" sz="1400" dirty="0"/>
              <a:t>And now I commend you to God and to the word of His grace, which is able to build you up and to give you the inheritance among all those who are sanctified. </a:t>
            </a:r>
          </a:p>
          <a:p>
            <a:pPr marL="0" indent="0">
              <a:buNone/>
            </a:pPr>
            <a:endParaRPr lang="en-US" sz="1400" dirty="0"/>
          </a:p>
          <a:p>
            <a:pPr marL="0" indent="0">
              <a:buNone/>
            </a:pPr>
            <a:r>
              <a:rPr lang="en-US" sz="1400" dirty="0"/>
              <a:t>Ps 119:50</a:t>
            </a:r>
          </a:p>
          <a:p>
            <a:pPr marL="0" indent="0">
              <a:buNone/>
            </a:pPr>
            <a:r>
              <a:rPr lang="en-US" sz="1400" dirty="0"/>
              <a:t> This is my comfort in my affliction, that Your word has revived me. </a:t>
            </a:r>
          </a:p>
          <a:p>
            <a:pPr>
              <a:buNone/>
            </a:pPr>
            <a:endParaRPr lang="en-US" sz="1400" dirty="0"/>
          </a:p>
          <a:p>
            <a:pPr marL="0" indent="0">
              <a:buNone/>
            </a:pPr>
            <a:r>
              <a:rPr lang="en-US" sz="1400" dirty="0"/>
              <a:t>1 </a:t>
            </a:r>
            <a:r>
              <a:rPr lang="en-US" sz="1400" dirty="0" err="1"/>
              <a:t>Thess</a:t>
            </a:r>
            <a:r>
              <a:rPr lang="en-US" sz="1400" dirty="0"/>
              <a:t> 4:16-18</a:t>
            </a:r>
          </a:p>
          <a:p>
            <a:pPr marL="0" indent="0">
              <a:buNone/>
            </a:pPr>
            <a:r>
              <a:rPr lang="en-US" sz="1400" dirty="0"/>
              <a:t>For the Lord Himself will descend from heaven with a shout, with the voice of the archangel and with the trumpet of God, and the dead in Christ will rise first. 17 Then we who are alive and remain will be caught up together with them in the clouds to meet the Lord in the air, and so we shall always be with the Lord. 18 Therefore comfort one another with these words.</a:t>
            </a:r>
          </a:p>
          <a:p>
            <a:pPr>
              <a:buNone/>
            </a:pPr>
            <a:endParaRPr lang="en-US" sz="1400" dirty="0"/>
          </a:p>
        </p:txBody>
      </p:sp>
    </p:spTree>
    <p:extLst>
      <p:ext uri="{BB962C8B-B14F-4D97-AF65-F5344CB8AC3E}">
        <p14:creationId xmlns:p14="http://schemas.microsoft.com/office/powerpoint/2010/main" val="3393256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Gen 3:1-5</a:t>
            </a:r>
          </a:p>
          <a:p>
            <a:pPr>
              <a:buNone/>
            </a:pPr>
            <a:r>
              <a:rPr lang="en-US" sz="1400" dirty="0"/>
              <a:t> Now the serpent was more crafty than any beast of the field which the Lord God had made. And he said to the woman, "Indeed, has God said, 'You shall not eat from any tree of the garden'?" 2 The woman said to the serpent, "From the fruit of the trees of the garden we may eat; 3 but from the fruit of the tree which is in the middle of the garden, God has said, 'You shall not eat from it or touch it, or you will die.'" 4 The serpent said to the woman, "You surely will not die! 5 "For God knows that in the day you eat from it your eyes will be opened, and you will be like God, knowing good and evil.</a:t>
            </a:r>
          </a:p>
          <a:p>
            <a:pPr>
              <a:buNone/>
            </a:pPr>
            <a:endParaRPr lang="en-US" sz="1400" dirty="0"/>
          </a:p>
          <a:p>
            <a:pPr>
              <a:buNone/>
            </a:pPr>
            <a:r>
              <a:rPr lang="en-US" sz="1400" dirty="0"/>
              <a:t>Eph 3:3-5</a:t>
            </a:r>
          </a:p>
          <a:p>
            <a:pPr>
              <a:buNone/>
            </a:pPr>
            <a:r>
              <a:rPr lang="en-US" sz="1400" dirty="0"/>
              <a:t>that by revelation there was made known to me the mystery, as I wrote before in brief. 4 By referring to this, when you read you can understand my insight into the mystery of Christ, 5 which in other generations was not made known to the sons of men, as it has now been revealed to His holy apostles and prophets in the Spirit</a:t>
            </a:r>
          </a:p>
          <a:p>
            <a:pPr>
              <a:buNone/>
            </a:pPr>
            <a:endParaRPr lang="en-US" sz="1400" dirty="0"/>
          </a:p>
          <a:p>
            <a:pPr>
              <a:buNone/>
            </a:pPr>
            <a:r>
              <a:rPr lang="en-US" sz="1400" dirty="0"/>
              <a:t>Eph 5:15-17</a:t>
            </a:r>
          </a:p>
          <a:p>
            <a:pPr>
              <a:buNone/>
            </a:pPr>
            <a:r>
              <a:rPr lang="en-US" sz="1400" dirty="0"/>
              <a:t> Therefore be careful how you walk, not as unwise men but as wise, 16 making the most of your time, because the days are evil. 17 So then do not be foolish, but understand what the will of the Lord is.</a:t>
            </a:r>
          </a:p>
          <a:p>
            <a:pPr>
              <a:buNone/>
            </a:pPr>
            <a:endParaRPr lang="en-US" sz="1400" dirty="0"/>
          </a:p>
          <a:p>
            <a:pPr>
              <a:buNone/>
            </a:pPr>
            <a:r>
              <a:rPr lang="en-US" sz="1400" dirty="0"/>
              <a:t>James 1:5-7</a:t>
            </a:r>
          </a:p>
          <a:p>
            <a:pPr>
              <a:buNone/>
            </a:pPr>
            <a:r>
              <a:rPr lang="en-US" sz="1400" dirty="0"/>
              <a:t> But if any of you lacks wisdom, let him ask of God, who gives to all generously and without reproach, and it will be given to him. 6 But he must ask in faith without any doubting, for the one who doubts is like the surf of the sea, driven and tossed by the wind. 7 For that man ought not to expect that he will receive anything from the Lord, 8 being a double-minded man, unstable in all his ways. </a:t>
            </a:r>
          </a:p>
          <a:p>
            <a:pPr>
              <a:buNone/>
            </a:pPr>
            <a:endParaRPr lang="en-US" sz="1400" dirty="0"/>
          </a:p>
          <a:p>
            <a:pPr>
              <a:buNone/>
            </a:pPr>
            <a:r>
              <a:rPr lang="en-US" sz="1400" dirty="0"/>
              <a:t>2 Kings 18:19-22</a:t>
            </a:r>
          </a:p>
          <a:p>
            <a:pPr>
              <a:buNone/>
            </a:pPr>
            <a:r>
              <a:rPr lang="en-US" sz="1400" dirty="0"/>
              <a:t>Then Rabshakeh said to them, "Say now to Hezekiah, 'Thus says the great king, the king of Assyria, </a:t>
            </a:r>
            <a:r>
              <a:rPr lang="en-US" sz="1400" b="1" dirty="0"/>
              <a:t>"What is this confidence that you have</a:t>
            </a:r>
            <a:r>
              <a:rPr lang="en-US" sz="1400" dirty="0"/>
              <a:t>? 20 "You say (but they are only empty words), 'I have counsel and strength for the war.' </a:t>
            </a:r>
            <a:r>
              <a:rPr lang="en-US" sz="1400" b="1" dirty="0"/>
              <a:t>Now on whom do you rely, that you have rebelled against me</a:t>
            </a:r>
            <a:r>
              <a:rPr lang="en-US" sz="1400" dirty="0"/>
              <a:t>? 21 "Now behold, you rely on the staff of this crushed reed, even on Egypt; on which if a man leans, it will go into his hand and pierce it. So is Pharaoh king of Egypt to all who rely on him. 22 "But if you say to me, </a:t>
            </a:r>
            <a:r>
              <a:rPr lang="en-US" sz="1400" b="1" dirty="0"/>
              <a:t>'We trust in the Lord our God,' is it not He whose high places and whose altars Hezekiah has taken away, and has said to Judah and to Jerusalem, 'You shall worship before this altar in Jerusalem</a:t>
            </a:r>
            <a:r>
              <a:rPr lang="en-US" sz="1400" dirty="0"/>
              <a:t>’?</a:t>
            </a:r>
          </a:p>
          <a:p>
            <a:pPr>
              <a:buNone/>
            </a:pPr>
            <a:endParaRPr lang="en-US" sz="1400" dirty="0"/>
          </a:p>
          <a:p>
            <a:pPr>
              <a:buNone/>
            </a:pPr>
            <a:r>
              <a:rPr lang="en-US" sz="1400" b="1" dirty="0"/>
              <a:t>Doubt that life isn’t worth living… that you won’t have what you need</a:t>
            </a:r>
            <a:r>
              <a:rPr lang="en-US" sz="1400" dirty="0"/>
              <a:t>. </a:t>
            </a:r>
          </a:p>
          <a:p>
            <a:pPr>
              <a:buNone/>
            </a:pPr>
            <a:endParaRPr lang="en-US" sz="1400" dirty="0"/>
          </a:p>
          <a:p>
            <a:pPr>
              <a:buNone/>
            </a:pPr>
            <a:r>
              <a:rPr lang="en-US" sz="1400" dirty="0"/>
              <a:t>2 Kings 18:27</a:t>
            </a:r>
          </a:p>
          <a:p>
            <a:pPr>
              <a:buNone/>
            </a:pPr>
            <a:r>
              <a:rPr lang="en-US" sz="1400" dirty="0"/>
              <a:t> But Rabshakeh said to them, "Has my master sent me only to your master and to you to speak these words, and not to the men who sit on the wall, doomed to eat their own dung and drink their own urine with you?" </a:t>
            </a:r>
          </a:p>
          <a:p>
            <a:pPr>
              <a:buNone/>
            </a:pPr>
            <a:endParaRPr lang="en-US" sz="1400" dirty="0"/>
          </a:p>
          <a:p>
            <a:pPr>
              <a:buNone/>
            </a:pPr>
            <a:r>
              <a:rPr lang="en-US" sz="1400" dirty="0"/>
              <a:t>2 Kings 18:29-32</a:t>
            </a:r>
          </a:p>
          <a:p>
            <a:pPr>
              <a:buNone/>
            </a:pPr>
            <a:r>
              <a:rPr lang="en-US" sz="1400" dirty="0"/>
              <a:t>"Thus says the king, 'Do not let Hezekiah deceive you, for he will not be able to deliver you from my hand; 30 nor let Hezekiah make you trust in the Lord, saying, "The Lord will surely deliver us, and this city will not be given into the hand of the king of Assyria." 31 'Do not listen to Hezekiah, for thus says the king of Assyria, "Make your peace with me and come out to me, and eat each of his vine and each of his fig tree and drink each of the waters of his own cistern, 32 until I come and take you away to a land like your own land, a land of grain and new wine, a land of bread and vineyards, a land of olive trees and honey, that you may live and not die."</a:t>
            </a:r>
          </a:p>
          <a:p>
            <a:pPr>
              <a:buNone/>
            </a:pPr>
            <a:endParaRPr lang="en-US" sz="1400" dirty="0"/>
          </a:p>
          <a:p>
            <a:pPr algn="ctr"/>
            <a:r>
              <a:rPr lang="en-US" sz="1400" b="0" i="0" dirty="0">
                <a:solidFill>
                  <a:srgbClr val="000000"/>
                </a:solidFill>
                <a:effectLst/>
                <a:latin typeface="Times New Roman" panose="02020603050405020304" pitchFamily="18" charset="0"/>
              </a:rPr>
              <a:t>Create Doubt</a:t>
            </a:r>
          </a:p>
          <a:p>
            <a:pPr algn="just"/>
            <a:r>
              <a:rPr lang="en-US" sz="1400" b="1" i="0" dirty="0">
                <a:solidFill>
                  <a:srgbClr val="000000"/>
                </a:solidFill>
                <a:effectLst/>
                <a:latin typeface="Times New Roman" panose="02020603050405020304" pitchFamily="18" charset="0"/>
              </a:rPr>
              <a:t>Doubt is the prelude to denial, and liberals know that. So they plant doubt regarding what the Bible teaches as much as they can.</a:t>
            </a:r>
            <a:r>
              <a:rPr lang="en-US" sz="1400" b="0" i="0" dirty="0">
                <a:solidFill>
                  <a:srgbClr val="000000"/>
                </a:solidFill>
                <a:effectLst/>
                <a:latin typeface="Times New Roman" panose="02020603050405020304" pitchFamily="18" charset="0"/>
              </a:rPr>
              <a:t> To hear them talk there is </a:t>
            </a:r>
            <a:r>
              <a:rPr lang="en-US" sz="1400" b="1" i="0" dirty="0">
                <a:solidFill>
                  <a:srgbClr val="000000"/>
                </a:solidFill>
                <a:effectLst/>
                <a:latin typeface="Times New Roman" panose="02020603050405020304" pitchFamily="18" charset="0"/>
              </a:rPr>
              <a:t>nothing we can know for sure</a:t>
            </a:r>
            <a:r>
              <a:rPr lang="en-US" sz="1400" b="0" i="0" dirty="0">
                <a:solidFill>
                  <a:srgbClr val="000000"/>
                </a:solidFill>
                <a:effectLst/>
                <a:latin typeface="Times New Roman" panose="02020603050405020304" pitchFamily="18" charset="0"/>
              </a:rPr>
              <a:t>, </a:t>
            </a:r>
            <a:r>
              <a:rPr lang="en-US" sz="1400" b="1" i="0" dirty="0">
                <a:solidFill>
                  <a:srgbClr val="000000"/>
                </a:solidFill>
                <a:effectLst/>
                <a:latin typeface="Times New Roman" panose="02020603050405020304" pitchFamily="18" charset="0"/>
              </a:rPr>
              <a:t>except that we cannot know anything for sure</a:t>
            </a:r>
            <a:r>
              <a:rPr lang="en-US" sz="1400" b="0" i="0" dirty="0">
                <a:solidFill>
                  <a:srgbClr val="000000"/>
                </a:solidFill>
                <a:effectLst/>
                <a:latin typeface="Times New Roman" panose="02020603050405020304" pitchFamily="18" charset="0"/>
              </a:rPr>
              <a:t>. They are absolutely sure about that. This allows for the possibility that </a:t>
            </a:r>
            <a:r>
              <a:rPr lang="en-US" sz="1400" b="1" i="0" dirty="0">
                <a:solidFill>
                  <a:srgbClr val="000000"/>
                </a:solidFill>
                <a:effectLst/>
                <a:latin typeface="Times New Roman" panose="02020603050405020304" pitchFamily="18" charset="0"/>
              </a:rPr>
              <a:t>anything might be all right, and that is what they want to establish</a:t>
            </a:r>
            <a:r>
              <a:rPr lang="en-US" sz="1400" b="0" i="0" dirty="0">
                <a:solidFill>
                  <a:srgbClr val="000000"/>
                </a:solidFill>
                <a:effectLst/>
                <a:latin typeface="Times New Roman" panose="02020603050405020304" pitchFamily="18" charset="0"/>
              </a:rPr>
              <a:t>.</a:t>
            </a:r>
          </a:p>
          <a:p>
            <a:pPr>
              <a:buNone/>
            </a:pPr>
            <a:endParaRPr lang="en-US" sz="1400" dirty="0"/>
          </a:p>
        </p:txBody>
      </p:sp>
    </p:spTree>
    <p:extLst>
      <p:ext uri="{BB962C8B-B14F-4D97-AF65-F5344CB8AC3E}">
        <p14:creationId xmlns:p14="http://schemas.microsoft.com/office/powerpoint/2010/main" val="3522226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1 Cor 1:20-25</a:t>
            </a:r>
          </a:p>
          <a:p>
            <a:pPr>
              <a:buNone/>
            </a:pPr>
            <a:r>
              <a:rPr lang="en-US" sz="1400" b="1" dirty="0"/>
              <a:t>Where is the wise man</a:t>
            </a:r>
            <a:r>
              <a:rPr lang="en-US" sz="1400" dirty="0"/>
              <a:t>? Where is the scribe? Where is the debater of this age? Has not God made foolish the wisdom of the world? </a:t>
            </a:r>
            <a:r>
              <a:rPr lang="en-US" sz="1400" b="1" dirty="0"/>
              <a:t>21 For since in the wisdom of God the world through its wisdom did not come to know God,</a:t>
            </a:r>
            <a:r>
              <a:rPr lang="en-US" sz="1400" dirty="0"/>
              <a:t> God was well-pleased through the foolishness of the message preached to save those who believe. 22 For indeed Jews ask for signs and Greeks search for wisdom; 23 but we preach Christ crucified, </a:t>
            </a:r>
            <a:r>
              <a:rPr lang="en-US" sz="1400" b="1" dirty="0"/>
              <a:t>to Jews a stumbling block and to Gentiles foolishness,</a:t>
            </a:r>
            <a:r>
              <a:rPr lang="en-US" sz="1400" dirty="0"/>
              <a:t> 24 but to those who are the called, both Jews and Greeks, Christ the power of God and the wisdom of God. 25 Because the foolishness of God is wiser than men, and the weakness of God is stronger than men. </a:t>
            </a:r>
          </a:p>
          <a:p>
            <a:pPr>
              <a:buNone/>
            </a:pPr>
            <a:endParaRPr lang="en-US" sz="1400" dirty="0"/>
          </a:p>
          <a:p>
            <a:pPr>
              <a:buNone/>
            </a:pPr>
            <a:r>
              <a:rPr lang="en-US" sz="1400" dirty="0"/>
              <a:t>2 Peter 3:3-5</a:t>
            </a:r>
          </a:p>
          <a:p>
            <a:pPr>
              <a:buNone/>
            </a:pPr>
            <a:r>
              <a:rPr lang="en-US" sz="1400" dirty="0"/>
              <a:t>Know this first of all, that in the last days mockers will come with their mocking, following after their own lusts, 4 and saying, "Where is the promise of His coming? For ever since the fathers fell asleep, all continues just as it was from the beginning of creation." </a:t>
            </a:r>
          </a:p>
          <a:p>
            <a:pPr>
              <a:buNone/>
            </a:pPr>
            <a:endParaRPr lang="en-US" sz="1400" dirty="0"/>
          </a:p>
          <a:p>
            <a:pPr>
              <a:buNone/>
            </a:pPr>
            <a:r>
              <a:rPr lang="en-US" sz="1400" dirty="0"/>
              <a:t>Num 13:30-33</a:t>
            </a:r>
          </a:p>
          <a:p>
            <a:pPr>
              <a:buNone/>
            </a:pPr>
            <a:r>
              <a:rPr lang="en-US" sz="1400" dirty="0"/>
              <a:t>Then Caleb quieted the people before Moses and said, "We should by all means go up and take possession of it, for we will surely overcome it." 31 But the men who had gone up with him said, "</a:t>
            </a:r>
            <a:r>
              <a:rPr lang="en-US" sz="1400" b="1" dirty="0"/>
              <a:t>We are not able to go up against the people, for they are too strong for </a:t>
            </a:r>
            <a:r>
              <a:rPr lang="en-US" sz="1400" b="1" i="0" dirty="0"/>
              <a:t>us</a:t>
            </a:r>
            <a:r>
              <a:rPr lang="en-US" sz="1400" dirty="0"/>
              <a:t>." 32 So they gave out to the sons of Israel a bad report of the land which they had spied out, saying, "The land through which we have gone, in spying it out, is a land that devours its inhabitants; and all the people whom we saw in it are men of great size. </a:t>
            </a:r>
          </a:p>
          <a:p>
            <a:pPr>
              <a:buNone/>
            </a:pPr>
            <a:endParaRPr lang="en-US" sz="1400" dirty="0"/>
          </a:p>
          <a:p>
            <a:pPr>
              <a:buNone/>
            </a:pPr>
            <a:r>
              <a:rPr lang="en-US" sz="1400" dirty="0"/>
              <a:t>1 Cor 15:12-19</a:t>
            </a:r>
          </a:p>
          <a:p>
            <a:pPr>
              <a:buNone/>
            </a:pPr>
            <a:r>
              <a:rPr lang="en-US" sz="1400" dirty="0"/>
              <a:t>Now if Christ is preached, that He has been raised from the dead, how do some among you say that there is no resurrection of the dead? 13 But if there is no resurrection of the dead, not even Christ has been raised; 14 and if Christ has not been raised, then our preaching is vain, your faith also is vain. 15 Moreover we are even found to be false witnesses of God, because we testified against God that He raised Christ, whom He did not raise, if in fact the dead are not raised. 16 For if the dead are not raised, not even Christ has been raised; 17 and if Christ has not been raised, your faith is worthless; you are still in your sins. 18 Then those also who have fallen asleep in Christ have perished. 19 If we have hoped in Christ in this life only, we are of all men most to be pitied</a:t>
            </a:r>
          </a:p>
          <a:p>
            <a:pPr>
              <a:buNone/>
            </a:pPr>
            <a:endParaRPr lang="en-US" sz="1400" dirty="0"/>
          </a:p>
          <a:p>
            <a:pPr>
              <a:buNone/>
            </a:pPr>
            <a:r>
              <a:rPr lang="en-US" sz="1400" dirty="0"/>
              <a:t>Matt 14:29-33</a:t>
            </a:r>
          </a:p>
          <a:p>
            <a:pPr>
              <a:buNone/>
            </a:pPr>
            <a:r>
              <a:rPr lang="en-US" sz="1400" dirty="0"/>
              <a:t> And He said, "Come!" And Peter got out of the boat, and walked on the water and came toward Jesus. 30 But seeing the wind, he became frightened, and beginning to sink, he cried out, "Lord, save me!" 31 Immediately Jesus stretched out His hand and took hold of him, and said to him, "You of little faith, why did you doubt?"  32 When they got into the boat, the wind stopped. </a:t>
            </a:r>
          </a:p>
          <a:p>
            <a:pPr>
              <a:buNone/>
            </a:pPr>
            <a:endParaRPr lang="en-US" sz="1400" dirty="0"/>
          </a:p>
          <a:p>
            <a:pPr>
              <a:buNone/>
            </a:pPr>
            <a:endParaRPr lang="en-US" sz="1400" dirty="0"/>
          </a:p>
        </p:txBody>
      </p:sp>
    </p:spTree>
    <p:extLst>
      <p:ext uri="{BB962C8B-B14F-4D97-AF65-F5344CB8AC3E}">
        <p14:creationId xmlns:p14="http://schemas.microsoft.com/office/powerpoint/2010/main" val="26571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endParaRPr lang="en-US" sz="1400" dirty="0"/>
          </a:p>
          <a:p>
            <a:pPr>
              <a:buNone/>
            </a:pPr>
            <a:r>
              <a:rPr lang="en-US" sz="1400" dirty="0"/>
              <a:t>2 Peter 3:3-5</a:t>
            </a:r>
          </a:p>
          <a:p>
            <a:pPr>
              <a:buNone/>
            </a:pPr>
            <a:r>
              <a:rPr lang="en-US" sz="1400" dirty="0"/>
              <a:t>Know this first of all, that in the last days mockers will come with their mocking, following after their own lusts, 4 and saying, "Where is the promise of His coming? For ever since the fathers fell asleep, all continues just as it was from the beginning of creation." </a:t>
            </a:r>
          </a:p>
          <a:p>
            <a:pPr>
              <a:buNone/>
            </a:pPr>
            <a:endParaRPr lang="en-US" sz="1400" dirty="0"/>
          </a:p>
          <a:p>
            <a:pPr>
              <a:buNone/>
            </a:pPr>
            <a:r>
              <a:rPr lang="en-US" sz="1400" dirty="0"/>
              <a:t>1 Cor 15:12-19</a:t>
            </a:r>
          </a:p>
          <a:p>
            <a:pPr>
              <a:buNone/>
            </a:pPr>
            <a:r>
              <a:rPr lang="en-US" sz="1400" dirty="0"/>
              <a:t>Now if Christ is preached, that He has been raised from the dead, how do some among you say that there is no resurrection of the dead? 13 But if there is no resurrection of the dead, not even Christ has been raised; 14 and if Christ has not been raised, then our preaching is vain, your faith also is vain. 15 Moreover we are even found to be false witnesses of God, because we testified against God that He raised Christ, whom He did not raise, if in fact the dead are not raised. 16 For if the dead are not raised, not even Christ has been raised; 17 and if Christ has not been raised, your faith is worthless; you are still in your sins. 18 Then those also who have fallen asleep in Christ have perished. 19 If we have hoped in Christ in this life only, we are of all men most to be pitied</a:t>
            </a:r>
          </a:p>
          <a:p>
            <a:pPr>
              <a:buNone/>
            </a:pPr>
            <a:endParaRPr lang="en-US" sz="1400" dirty="0"/>
          </a:p>
          <a:p>
            <a:pPr>
              <a:buNone/>
            </a:pPr>
            <a:r>
              <a:rPr lang="en-US" sz="1400" dirty="0"/>
              <a:t>Doubt that life isn’t worth living… that you won’t have what you need. </a:t>
            </a:r>
          </a:p>
          <a:p>
            <a:pPr>
              <a:buNone/>
            </a:pPr>
            <a:endParaRPr lang="en-US" sz="1400" dirty="0"/>
          </a:p>
          <a:p>
            <a:pPr>
              <a:buNone/>
            </a:pPr>
            <a:r>
              <a:rPr lang="en-US" sz="1400" dirty="0"/>
              <a:t>Matt 11:2-6</a:t>
            </a:r>
          </a:p>
          <a:p>
            <a:pPr>
              <a:buNone/>
            </a:pPr>
            <a:r>
              <a:rPr lang="en-US" sz="1400" dirty="0" err="1"/>
              <a:t>aNow</a:t>
            </a:r>
            <a:r>
              <a:rPr lang="en-US" sz="1400" dirty="0"/>
              <a:t> when John, while imprisoned, heard of the works of Christ, he sent word by his disciples 3 and said to Him, "Are You the Expected One, or shall we look for someone else?" 4 Jesus answered and said to them, "Go and report to John what you hear and see:  5 the BLIND RECEIVE SIGHT and the lame walk, the lepers are cleansed and the deaf hear, the dead are raised up, and the POOR HAVE THE GOSPEL PREACHED TO THEM.  6 "And blessed is he who does not take offense at Me." </a:t>
            </a:r>
          </a:p>
          <a:p>
            <a:pPr>
              <a:buNone/>
            </a:pPr>
            <a:endParaRPr lang="en-US" sz="1400" dirty="0"/>
          </a:p>
          <a:p>
            <a:pPr>
              <a:buNone/>
            </a:pPr>
            <a:r>
              <a:rPr lang="en-US" sz="1400" dirty="0"/>
              <a:t>Matt 16:13-17</a:t>
            </a:r>
          </a:p>
          <a:p>
            <a:pPr>
              <a:buNone/>
            </a:pPr>
            <a:r>
              <a:rPr lang="en-US" sz="1400" dirty="0"/>
              <a:t>Now when Jesus came into the district of Caesarea Philippi, He was asking His disciples, "Who do people say that the Son of Man is?"  14 And they said, "Some say John the Baptist; and others, Elijah; but still others, Jeremiah, or one of the prophets." 15 He said to them, "But who do you say that I am?"  16 Simon Peter answered, "You are the Christ, the Son of the living God." 17 And Jesus said to him, "Blessed are you, Simon </a:t>
            </a:r>
            <a:r>
              <a:rPr lang="en-US" sz="1400" dirty="0" err="1"/>
              <a:t>Barjona</a:t>
            </a:r>
            <a:r>
              <a:rPr lang="en-US" sz="1400" dirty="0"/>
              <a:t>, because flesh and blood did not reveal this to you, but My Father who is in heaven.</a:t>
            </a:r>
          </a:p>
          <a:p>
            <a:pPr>
              <a:buNone/>
            </a:pPr>
            <a:endParaRPr lang="en-US" sz="1400" dirty="0"/>
          </a:p>
          <a:p>
            <a:pPr>
              <a:buNone/>
            </a:pPr>
            <a:endParaRPr lang="en-US" sz="1400" dirty="0"/>
          </a:p>
        </p:txBody>
      </p:sp>
    </p:spTree>
    <p:extLst>
      <p:ext uri="{BB962C8B-B14F-4D97-AF65-F5344CB8AC3E}">
        <p14:creationId xmlns:p14="http://schemas.microsoft.com/office/powerpoint/2010/main" val="3213022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effectLst/>
              </a:rPr>
              <a:t>Jude 17-22</a:t>
            </a:r>
          </a:p>
          <a:p>
            <a:pPr>
              <a:buNone/>
            </a:pPr>
            <a:r>
              <a:rPr lang="en-US" sz="1400" dirty="0">
                <a:effectLst/>
              </a:rPr>
              <a:t>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 20 But you, beloved, building yourselves up on your most holy faith, praying in the Holy Spirit, 21 keep yourselves in the love of God, waiting anxiously for the mercy of our Lord Jesus Christ to eternal life. </a:t>
            </a:r>
          </a:p>
          <a:p>
            <a:pPr>
              <a:buNone/>
            </a:pPr>
            <a:endParaRPr lang="en-US" sz="1400" dirty="0">
              <a:effectLst/>
            </a:endParaRPr>
          </a:p>
          <a:p>
            <a:pPr>
              <a:buNone/>
            </a:pPr>
            <a:r>
              <a:rPr lang="en-US" sz="1400" dirty="0">
                <a:effectLst/>
              </a:rPr>
              <a:t>2 Peter 3:17-18</a:t>
            </a:r>
          </a:p>
          <a:p>
            <a:pPr>
              <a:buNone/>
            </a:pPr>
            <a:r>
              <a:rPr lang="en-US" sz="1400" dirty="0">
                <a:effectLst/>
              </a:rPr>
              <a:t> You therefore, beloved, knowing this beforehand, be on your guard so that you are not carried away by the error of unprincipled men and fall from your own steadfastness, 18 but grow in the grace and knowledge of our Lord and Savior Jesus Christ. To Him be the glory, both now and to the day of eternity. Amen.</a:t>
            </a:r>
          </a:p>
          <a:p>
            <a:pPr>
              <a:buNone/>
            </a:pPr>
            <a:endParaRPr lang="en-US" sz="1400" dirty="0">
              <a:effectLst/>
            </a:endParaRPr>
          </a:p>
          <a:p>
            <a:pPr>
              <a:buNone/>
            </a:pPr>
            <a:r>
              <a:rPr lang="en-US" sz="1400" dirty="0">
                <a:effectLst/>
              </a:rPr>
              <a:t>Luke 17:5-10</a:t>
            </a:r>
          </a:p>
          <a:p>
            <a:pPr>
              <a:buNone/>
            </a:pPr>
            <a:r>
              <a:rPr lang="en-US" sz="1400" dirty="0">
                <a:effectLst/>
              </a:rPr>
              <a:t>The apostles said to the Lord, "Increase our faith!" 6 And the Lord said, "If you had faith like a mustard seed, you would say to this mulberry tree, 'Be uprooted and be planted in the sea'; and it would obey you. 7 "Which of you, having a slave plowing or tending sheep, will say to him when he has come in from the field, 'Come immediately and sit down to eat'?  8 "But will he not say to him, 'Prepare something for me to eat, and properly clothe yourself and serve me while I eat and drink; and afterward you may eat and drink'?  9 "He does not thank the slave because he did the things which were commanded, does he?  10 "So you too, when you do all the things which are commanded you, say, 'We are unworthy slaves; we have done only that which we ought to have done.’” </a:t>
            </a:r>
          </a:p>
          <a:p>
            <a:pPr>
              <a:buNone/>
            </a:pPr>
            <a:endParaRPr lang="en-US" sz="1400" dirty="0">
              <a:effectLst/>
            </a:endParaRPr>
          </a:p>
          <a:p>
            <a:pPr>
              <a:buNone/>
            </a:pPr>
            <a:r>
              <a:rPr lang="en-US" sz="1400" dirty="0">
                <a:effectLst/>
              </a:rPr>
              <a:t>1 Peter 3:13-16</a:t>
            </a:r>
          </a:p>
          <a:p>
            <a:pPr>
              <a:buNone/>
            </a:pPr>
            <a:r>
              <a:rPr lang="en-US" sz="1400" dirty="0">
                <a:effectLst/>
              </a:rPr>
              <a:t>Who is there to harm you if you prove zealous for what is good? 14 But even if you should suffer for the sake of righteousness, you are blessed. AND DO NOT FEAR THEIR INTIMIDATION, AND DO NOT BE TROUBLED, 15 but sanctify Christ as Lord in your hearts, always being ready to make a defense to everyone who asks you to give an account for the hope that is in you, yet with gentleness and reverence; 16 and keep a good conscience so that in the thing in which you are slandered, those who revile your good behavior in Christ will be put to shame. </a:t>
            </a:r>
          </a:p>
          <a:p>
            <a:pPr>
              <a:buNone/>
            </a:pPr>
            <a:endParaRPr lang="en-US" sz="1400" dirty="0">
              <a:effectLst/>
            </a:endParaRPr>
          </a:p>
          <a:p>
            <a:pPr>
              <a:buNone/>
            </a:pPr>
            <a:r>
              <a:rPr lang="en-US" sz="1400" dirty="0">
                <a:effectLst/>
              </a:rPr>
              <a:t>Matt 11:2-6</a:t>
            </a:r>
          </a:p>
          <a:p>
            <a:pPr>
              <a:buNone/>
            </a:pPr>
            <a:r>
              <a:rPr lang="en-US" sz="1400" dirty="0">
                <a:effectLst/>
              </a:rPr>
              <a:t>Now when John, while imprisoned, heard of the works of Christ, he sent word by his disciples 3 and said to Him, "Are You the Expected One, or shall we look for someone else?" 4 Jesus answered and said to them, "Go and report to John what you hear and see:  5 the BLIND RECEIVE SIGHT and the lame walk, the lepers are cleansed and the deaf hear, the dead are raised up, and the POOR HAVE THE GOSPEL PREACHED TO THEM.  6 "And blessed is he who does not take offense at Me." </a:t>
            </a:r>
          </a:p>
          <a:p>
            <a:pPr>
              <a:buNone/>
            </a:pPr>
            <a:endParaRPr lang="en-US" sz="1400" dirty="0">
              <a:effectLst/>
            </a:endParaRPr>
          </a:p>
          <a:p>
            <a:pPr>
              <a:buNone/>
            </a:pPr>
            <a:r>
              <a:rPr lang="en-US" sz="1400" dirty="0">
                <a:effectLst/>
              </a:rPr>
              <a:t>2 Tim 3:13-17</a:t>
            </a:r>
          </a:p>
          <a:p>
            <a:pPr>
              <a:buNone/>
            </a:pPr>
            <a:r>
              <a:rPr lang="en-US" sz="1400" dirty="0">
                <a:effectLst/>
              </a:rPr>
              <a:t>But evil men and impostors will proceed from bad to worse, deceiving and being deceived. 14 You, however, continue in the things you have learned and become convinced of, knowing from whom you have learned them,  15 and that from childhood you have known the sacred writings which are able to give you the wisdom that leads to salvation through faith which is in Christ Jesus. 16 All Scripture is inspired by God and profitable for teaching, for reproof, for correction, for training in righteousness; 17 so that the man of God may be adequate, equipped for every good work.</a:t>
            </a:r>
          </a:p>
          <a:p>
            <a:pPr>
              <a:buNone/>
            </a:pPr>
            <a:endParaRPr lang="en-US" sz="1400" dirty="0">
              <a:effectLst/>
            </a:endParaRPr>
          </a:p>
          <a:p>
            <a:pPr>
              <a:buNone/>
            </a:pPr>
            <a:r>
              <a:rPr lang="en-US" sz="1400" dirty="0">
                <a:effectLst/>
              </a:rPr>
              <a:t>2 Tim 1:12-14</a:t>
            </a:r>
          </a:p>
          <a:p>
            <a:pPr>
              <a:buNone/>
            </a:pPr>
            <a:r>
              <a:rPr lang="en-US" sz="1400" dirty="0">
                <a:effectLst/>
              </a:rPr>
              <a:t>For this reason I also suffer these things, but I am not ashamed; for I know whom I have believed and I am convinced that He is able to guard what I have entrusted to Him until that day. 13 Retain the standard of sound words which you have heard from me, in the faith and love which are in Christ Jesus. </a:t>
            </a:r>
          </a:p>
          <a:p>
            <a:pPr>
              <a:buNone/>
            </a:pPr>
            <a:endParaRPr lang="en-US" sz="1400" dirty="0">
              <a:effectLst/>
            </a:endParaRPr>
          </a:p>
          <a:p>
            <a:pPr>
              <a:buNone/>
            </a:pPr>
            <a:br>
              <a:rPr lang="en-US" sz="1400" dirty="0">
                <a:effectLst/>
              </a:rPr>
            </a:br>
            <a:r>
              <a:rPr lang="en-US" sz="1400" dirty="0">
                <a:effectLst/>
              </a:rPr>
              <a:t>My heart has no desire to stay</a:t>
            </a:r>
            <a:br>
              <a:rPr lang="en-US" sz="1400" dirty="0">
                <a:effectLst/>
              </a:rPr>
            </a:br>
            <a:r>
              <a:rPr lang="en-US" sz="1400" dirty="0">
                <a:effectLst/>
              </a:rPr>
              <a:t>Where doubts arise and fears dismay;</a:t>
            </a:r>
            <a:br>
              <a:rPr lang="en-US" sz="1400" dirty="0">
                <a:effectLst/>
              </a:rPr>
            </a:br>
            <a:r>
              <a:rPr lang="en-US" sz="1400" dirty="0">
                <a:effectLst/>
              </a:rPr>
              <a:t>Though some may dwell where these abound,</a:t>
            </a:r>
            <a:br>
              <a:rPr lang="en-US" sz="1400" dirty="0">
                <a:effectLst/>
              </a:rPr>
            </a:br>
            <a:r>
              <a:rPr lang="en-US" sz="1400" dirty="0">
                <a:effectLst/>
              </a:rPr>
              <a:t>My prayer, my aim, is higher ground.</a:t>
            </a:r>
            <a:endParaRPr lang="en-US" sz="1400" dirty="0"/>
          </a:p>
        </p:txBody>
      </p:sp>
    </p:spTree>
    <p:extLst>
      <p:ext uri="{BB962C8B-B14F-4D97-AF65-F5344CB8AC3E}">
        <p14:creationId xmlns:p14="http://schemas.microsoft.com/office/powerpoint/2010/main" val="40309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Phil 3:12-16</a:t>
            </a:r>
          </a:p>
          <a:p>
            <a:pPr>
              <a:buNone/>
            </a:pPr>
            <a:r>
              <a:rPr lang="en-US" sz="1400" dirty="0"/>
              <a:t>Not that I have already obtained it or have already become perfect, but I press on so that I may lay hold of that for which also I was laid hold of by Christ Jesus. 13 Brethren, I do not regard myself as having laid hold of it yet; but one thing I do: forgetting what lies behind and reaching forward to what lies ahead, 14 I press on toward the goal for the prize of the upward call of God in Christ Jesus. 15 Let us therefore, as many as are perfect, have this attitude; and if in anything you have a different attitude, God will reveal that also to you; 16 however, let us keep living by that same  standard to which we have attained. </a:t>
            </a:r>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1 </a:t>
            </a:r>
            <a:r>
              <a:rPr lang="en-US" sz="1400" dirty="0" err="1"/>
              <a:t>Thess</a:t>
            </a:r>
            <a:r>
              <a:rPr lang="en-US" sz="1400" dirty="0"/>
              <a:t> 5:16-19</a:t>
            </a:r>
          </a:p>
          <a:p>
            <a:pPr>
              <a:buNone/>
            </a:pPr>
            <a:r>
              <a:rPr lang="en-US" sz="1400" b="1" dirty="0"/>
              <a:t>Rejoice always; 17 pray without ceasing</a:t>
            </a:r>
            <a:r>
              <a:rPr lang="en-US" sz="1400" dirty="0"/>
              <a:t>; 18 </a:t>
            </a:r>
            <a:r>
              <a:rPr lang="en-US" sz="1400" b="1" dirty="0"/>
              <a:t>in everything give thanks</a:t>
            </a:r>
            <a:r>
              <a:rPr lang="en-US" sz="1400" dirty="0"/>
              <a:t>; for this is God's will for you in Christ Jesus. </a:t>
            </a:r>
          </a:p>
          <a:p>
            <a:pPr>
              <a:buNone/>
            </a:pPr>
            <a:endParaRPr lang="en-US" sz="1400" dirty="0"/>
          </a:p>
          <a:p>
            <a:pPr>
              <a:buNone/>
            </a:pPr>
            <a:r>
              <a:rPr lang="en-US" sz="1400" dirty="0"/>
              <a:t>Phil 4:4-7</a:t>
            </a:r>
          </a:p>
          <a:p>
            <a:pPr>
              <a:buNone/>
            </a:pPr>
            <a:r>
              <a:rPr lang="en-US" sz="1400" dirty="0"/>
              <a:t>Rejoice in the Lord always; again I will say, rejoice! 5 Let your gentle spirit be known to all men. The Lord is near. 6 Be anxious for nothing, but in everything by prayer and supplication with thanksgiving let your requests be made known to God. 7 And the peace of God, which surpasses all comprehension, will guard your hearts and your minds in Christ Jesus. </a:t>
            </a:r>
          </a:p>
          <a:p>
            <a:pPr>
              <a:buNone/>
            </a:pPr>
            <a:endParaRPr lang="en-US" sz="1400" dirty="0"/>
          </a:p>
        </p:txBody>
      </p:sp>
    </p:spTree>
    <p:extLst>
      <p:ext uri="{BB962C8B-B14F-4D97-AF65-F5344CB8AC3E}">
        <p14:creationId xmlns:p14="http://schemas.microsoft.com/office/powerpoint/2010/main" val="1455348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extLst>
      <p:ext uri="{BB962C8B-B14F-4D97-AF65-F5344CB8AC3E}">
        <p14:creationId xmlns:p14="http://schemas.microsoft.com/office/powerpoint/2010/main" val="2991960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1 Peter 1:6-9</a:t>
            </a:r>
          </a:p>
          <a:p>
            <a:pPr>
              <a:buNone/>
            </a:pPr>
            <a:r>
              <a:rPr lang="en-US" sz="1400" dirty="0"/>
              <a:t>In this you greatly rejoice, even though now for a little while, if necessary, you have been distressed by various trials, 7 so that the proof of your faith, being more precious than gold which is perishable, even though tested by fire, may be found to result in praise and glory and honor at the revelation of Jesus Christ; 8 and though you have not seen Him, you love Him, and though you do not see Him now, but believe in Him, you greatly rejoice with joy inexpressible and full of glory, 9 obtaining as the outcome of your faith the salvation of your souls. </a:t>
            </a:r>
          </a:p>
          <a:p>
            <a:pPr>
              <a:buNone/>
            </a:pPr>
            <a:endParaRPr lang="en-US" sz="1400" dirty="0"/>
          </a:p>
          <a:p>
            <a:pPr>
              <a:buNone/>
            </a:pPr>
            <a:r>
              <a:rPr lang="en-US" sz="1400" dirty="0"/>
              <a:t>Matt 13:20-21</a:t>
            </a:r>
          </a:p>
          <a:p>
            <a:pPr>
              <a:buNone/>
            </a:pPr>
            <a:r>
              <a:rPr lang="en-US" sz="1400" dirty="0"/>
              <a:t>The one on whom seed was sown on the rocky places, this is the man who hears the word and immediately receives it with joy;  21 yet he has no firm root in himself, but is only temporary, and when affliction or persecution arises because of the word, immediately he falls away.</a:t>
            </a:r>
          </a:p>
          <a:p>
            <a:pPr>
              <a:buNone/>
            </a:pPr>
            <a:endParaRPr lang="en-US" sz="1400" dirty="0"/>
          </a:p>
          <a:p>
            <a:pPr>
              <a:buNone/>
            </a:pPr>
            <a:r>
              <a:rPr lang="en-US" sz="1400" dirty="0"/>
              <a:t>Gal 6:12-14</a:t>
            </a:r>
          </a:p>
          <a:p>
            <a:pPr>
              <a:buNone/>
            </a:pPr>
            <a:r>
              <a:rPr lang="en-US" sz="1400" dirty="0"/>
              <a:t> Those who desire to make a good showing in the flesh try to compel you to be circumcised, simply so that they will not be persecuted for the cross of Christ. 13 For those who are circumcised do not even keep the Law themselves, but they desire to have you circumcised so that they may boast in your flesh. 14 But may it never be that I would boast, except in the cross of our Lord Jesus Christ, through which the world has been crucified to me, and I to the world.</a:t>
            </a:r>
          </a:p>
          <a:p>
            <a:pPr>
              <a:buNone/>
            </a:pPr>
            <a:endParaRPr lang="en-US" sz="1400" dirty="0"/>
          </a:p>
          <a:p>
            <a:pPr>
              <a:buNone/>
            </a:pPr>
            <a:r>
              <a:rPr lang="en-US" sz="1400" dirty="0"/>
              <a:t>1 Peter 2:20</a:t>
            </a:r>
          </a:p>
          <a:p>
            <a:pPr>
              <a:buNone/>
            </a:pPr>
            <a:r>
              <a:rPr lang="en-US" sz="1400" dirty="0"/>
              <a:t> For what credit is there if, when you sin and are harshly treated, you endure it with patience? But if when you do what is right and suffer for it you patiently endure it, this finds favor with God. </a:t>
            </a:r>
          </a:p>
          <a:p>
            <a:pPr>
              <a:buNone/>
            </a:pPr>
            <a:endParaRPr lang="en-US" sz="1400" dirty="0"/>
          </a:p>
          <a:p>
            <a:pPr>
              <a:buNone/>
            </a:pPr>
            <a:r>
              <a:rPr lang="en-US" sz="1400" dirty="0" err="1"/>
              <a:t>Neh</a:t>
            </a:r>
            <a:r>
              <a:rPr lang="en-US" sz="1400" dirty="0"/>
              <a:t> 4:2-5</a:t>
            </a:r>
          </a:p>
          <a:p>
            <a:pPr>
              <a:buNone/>
            </a:pPr>
            <a:r>
              <a:rPr lang="en-US" sz="1400" dirty="0"/>
              <a:t> He spoke in the presence of his brothers and the wealthy men of Samaria and said, "What are these feeble Jews doing? Are they going to restore it for themselves? Can they offer sacrifices? Can they finish in a day? Can they revive the stones from the dusty rubble even the burned ones?" 3 Now </a:t>
            </a:r>
            <a:r>
              <a:rPr lang="en-US" sz="1400" dirty="0" err="1"/>
              <a:t>Tobiah</a:t>
            </a:r>
            <a:r>
              <a:rPr lang="en-US" sz="1400" dirty="0"/>
              <a:t> the Ammonite was near him and he said, "Even what they are building — if a fox should jump on it, he would break their stone wall down!" 4 Hear, O our God, how we are despised! Return their reproach on their own heads and give them up for plunder in a land of captivity. 5 Do not forgive their iniquity and let not their sin be blotted out before You, for they have demoralized the builders. </a:t>
            </a:r>
          </a:p>
          <a:p>
            <a:pPr>
              <a:buNone/>
            </a:pPr>
            <a:endParaRPr lang="en-US" sz="1400" dirty="0"/>
          </a:p>
          <a:p>
            <a:pPr>
              <a:buNone/>
            </a:pPr>
            <a:r>
              <a:rPr lang="en-US" sz="1400" dirty="0" err="1"/>
              <a:t>Neh</a:t>
            </a:r>
            <a:r>
              <a:rPr lang="en-US" sz="1400" dirty="0"/>
              <a:t> 6:8-9</a:t>
            </a:r>
          </a:p>
          <a:p>
            <a:pPr>
              <a:buNone/>
            </a:pPr>
            <a:r>
              <a:rPr lang="en-US" sz="1400" dirty="0"/>
              <a:t>Then I sent a message to him saying, "Such things as you are saying have not been done, but you are inventing them in your own mind." 9 For all of them were trying to frighten us, thinking, "They will become discouraged with the work and it will not be done." But now, O God, strengthen my hands. </a:t>
            </a:r>
          </a:p>
          <a:p>
            <a:pPr>
              <a:buNone/>
            </a:pPr>
            <a:endParaRPr lang="en-US" sz="1400" dirty="0"/>
          </a:p>
          <a:p>
            <a:pPr>
              <a:buNone/>
            </a:pPr>
            <a:r>
              <a:rPr lang="en-US" sz="1400" dirty="0"/>
              <a:t>Ezra 4:4</a:t>
            </a:r>
          </a:p>
          <a:p>
            <a:pPr>
              <a:buNone/>
            </a:pPr>
            <a:r>
              <a:rPr lang="en-US" sz="1400" dirty="0"/>
              <a:t>Then the people of the land discouraged the people of Judah, and frightened them from building</a:t>
            </a:r>
          </a:p>
          <a:p>
            <a:pPr>
              <a:buNone/>
            </a:pPr>
            <a:endParaRPr lang="en-US" sz="1400" dirty="0"/>
          </a:p>
          <a:p>
            <a:pPr marL="471145" indent="-327184" defTabSz="942289">
              <a:buNone/>
              <a:defRPr/>
            </a:pPr>
            <a:r>
              <a:rPr lang="en-US" sz="1400" kern="1400" dirty="0">
                <a:latin typeface="Times New Roman" panose="02020603050405020304" pitchFamily="18" charset="0"/>
              </a:rPr>
              <a:t>2 Cor 7:5-10</a:t>
            </a:r>
          </a:p>
          <a:p>
            <a:pPr marL="471145" indent="-327184" defTabSz="942289">
              <a:buNone/>
              <a:defRPr/>
            </a:pPr>
            <a:r>
              <a:rPr lang="en-US" sz="1400" kern="1400" dirty="0">
                <a:latin typeface="Times New Roman" panose="02020603050405020304" pitchFamily="18" charset="0"/>
              </a:rPr>
              <a:t>For even when we came into Macedonia our flesh had no rest, but we were afflicted on every side: conflicts without, fears within. 6 But </a:t>
            </a:r>
            <a:r>
              <a:rPr lang="en-US" sz="1400" b="1" kern="1400" dirty="0">
                <a:latin typeface="Times New Roman" panose="02020603050405020304" pitchFamily="18" charset="0"/>
              </a:rPr>
              <a:t>God, who comforts the depressed</a:t>
            </a:r>
            <a:r>
              <a:rPr lang="en-US" sz="1400" kern="1400" dirty="0">
                <a:latin typeface="Times New Roman" panose="02020603050405020304" pitchFamily="18" charset="0"/>
              </a:rPr>
              <a:t>, </a:t>
            </a:r>
            <a:r>
              <a:rPr lang="en-US" sz="1400" b="1" kern="1400" dirty="0">
                <a:latin typeface="Times New Roman" panose="02020603050405020304" pitchFamily="18" charset="0"/>
              </a:rPr>
              <a:t>comforted us by the coming of Titus</a:t>
            </a:r>
            <a:r>
              <a:rPr lang="en-US" sz="1400" kern="1400" dirty="0">
                <a:latin typeface="Times New Roman" panose="02020603050405020304" pitchFamily="18" charset="0"/>
              </a:rPr>
              <a:t>; 7 and not only by his coming, but also by the comfort with which he was comforted in you, as he reported to us your longing, your mourning, your zeal for me; so that I rejoiced even more. 8 </a:t>
            </a:r>
            <a:r>
              <a:rPr lang="en-US" sz="1400" b="1" kern="1400" dirty="0">
                <a:latin typeface="Times New Roman" panose="02020603050405020304" pitchFamily="18" charset="0"/>
              </a:rPr>
              <a:t>For though I caused you sorrow by my letter, I do not regret it; though I did regret it — for I see that that letter caused you sorrow, though only for a while </a:t>
            </a:r>
            <a:r>
              <a:rPr lang="en-US" sz="1400" kern="1400" dirty="0">
                <a:latin typeface="Times New Roman" panose="02020603050405020304" pitchFamily="18" charset="0"/>
              </a:rPr>
              <a:t>—  9 I now rejoice, not that you were made sorrowful, but that you were made sorrowful to the point of repentance; for you were made sorrowful according to the will of God, so that you might not suffer loss in anything through us. </a:t>
            </a:r>
          </a:p>
          <a:p>
            <a:pPr>
              <a:buNone/>
            </a:pPr>
            <a:endParaRPr lang="en-US" sz="1400" dirty="0"/>
          </a:p>
        </p:txBody>
      </p:sp>
    </p:spTree>
    <p:extLst>
      <p:ext uri="{BB962C8B-B14F-4D97-AF65-F5344CB8AC3E}">
        <p14:creationId xmlns:p14="http://schemas.microsoft.com/office/powerpoint/2010/main" val="3048280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Gen 3:1-5</a:t>
            </a:r>
          </a:p>
          <a:p>
            <a:pPr>
              <a:buNone/>
            </a:pPr>
            <a:r>
              <a:rPr lang="en-US" sz="1400" dirty="0"/>
              <a:t> Now the serpent was more crafty than any beast of the field which the Lord God had made. And he said to the woman, "Indeed, has God said, 'You shall not eat from any tree of the garden'?" 2 The woman said to the serpent, "From the fruit of the trees of the garden we may eat; 3 but from the fruit of the tree which is in the middle of the garden, God has said, 'You shall not eat from it or touch it, or you will die.'" 4 The serpent said to the woman, "You surely will not die! 5 "For God knows that in the day you eat from it your eyes will be opened, and you will be like God, knowing good and evil.</a:t>
            </a:r>
          </a:p>
          <a:p>
            <a:pPr>
              <a:buNone/>
            </a:pPr>
            <a:endParaRPr lang="en-US" sz="1400" dirty="0"/>
          </a:p>
          <a:p>
            <a:pPr>
              <a:buNone/>
            </a:pPr>
            <a:r>
              <a:rPr lang="en-US" sz="1400" dirty="0"/>
              <a:t>Eph 3:3-5</a:t>
            </a:r>
          </a:p>
          <a:p>
            <a:pPr>
              <a:buNone/>
            </a:pPr>
            <a:r>
              <a:rPr lang="en-US" sz="1400" dirty="0"/>
              <a:t>that by revelation there was made known to me the mystery, as I wrote before in brief. 4 By referring to this, when you read you can understand my insight into the mystery of Christ, 5 which in other generations was not made known to the sons of men, as it has now been revealed to His holy apostles and prophets in the Spirit</a:t>
            </a:r>
          </a:p>
          <a:p>
            <a:pPr>
              <a:buNone/>
            </a:pPr>
            <a:endParaRPr lang="en-US" sz="1400" dirty="0"/>
          </a:p>
          <a:p>
            <a:pPr>
              <a:buNone/>
            </a:pPr>
            <a:r>
              <a:rPr lang="en-US" sz="1400" dirty="0"/>
              <a:t>Eph 5:15-17</a:t>
            </a:r>
          </a:p>
          <a:p>
            <a:pPr>
              <a:buNone/>
            </a:pPr>
            <a:r>
              <a:rPr lang="en-US" sz="1400" dirty="0"/>
              <a:t> Therefore be careful how you walk, not as unwise men but as wise, 16 making the most of your time, because the days are evil. 17 So then do not be foolish, but understand what the will of the Lord is.</a:t>
            </a:r>
          </a:p>
          <a:p>
            <a:pPr>
              <a:buNone/>
            </a:pPr>
            <a:endParaRPr lang="en-US" sz="1400" dirty="0"/>
          </a:p>
          <a:p>
            <a:pPr>
              <a:buNone/>
            </a:pPr>
            <a:r>
              <a:rPr lang="en-US" sz="1400" dirty="0"/>
              <a:t>James 1:5-7</a:t>
            </a:r>
          </a:p>
          <a:p>
            <a:pPr>
              <a:buNone/>
            </a:pPr>
            <a:r>
              <a:rPr lang="en-US" sz="1400" dirty="0"/>
              <a:t> But if any of you lacks wisdom, let him ask of God, who gives to all generously and without reproach, and it will be given to him. 6 But he must ask in faith without any doubting, for the one who doubts is like the surf of the sea, driven and tossed by the wind. 7 For that man ought not to expect that he will receive anything from the Lord, 8 being a double-minded man, unstable in all his ways. </a:t>
            </a:r>
          </a:p>
          <a:p>
            <a:pPr>
              <a:buNone/>
            </a:pPr>
            <a:endParaRPr lang="en-US" sz="1400" dirty="0"/>
          </a:p>
          <a:p>
            <a:pPr>
              <a:buNone/>
            </a:pPr>
            <a:r>
              <a:rPr lang="en-US" sz="1400" dirty="0"/>
              <a:t>2 Kings 18:19-22</a:t>
            </a:r>
          </a:p>
          <a:p>
            <a:pPr>
              <a:buNone/>
            </a:pPr>
            <a:r>
              <a:rPr lang="en-US" sz="1400" dirty="0"/>
              <a:t>Then Rabshakeh said to them, "Say now to Hezekiah, 'Thus says the great king, the king of Assyria, </a:t>
            </a:r>
            <a:r>
              <a:rPr lang="en-US" sz="1400" b="1" dirty="0"/>
              <a:t>"What is this confidence that you have</a:t>
            </a:r>
            <a:r>
              <a:rPr lang="en-US" sz="1400" dirty="0"/>
              <a:t>? 20 "You say (but they are only empty words), 'I have counsel and strength for the war.' </a:t>
            </a:r>
            <a:r>
              <a:rPr lang="en-US" sz="1400" b="1" dirty="0"/>
              <a:t>Now on whom do you rely, that you have rebelled against me</a:t>
            </a:r>
            <a:r>
              <a:rPr lang="en-US" sz="1400" dirty="0"/>
              <a:t>? 21 "Now behold, you rely on the staff of this crushed reed, even on Egypt; on which if a man leans, it will go into his hand and pierce it. So is Pharaoh king of Egypt to all who rely on him. 22 "But if you say to me, </a:t>
            </a:r>
            <a:r>
              <a:rPr lang="en-US" sz="1400" b="1" dirty="0"/>
              <a:t>'We trust in the Lord our God,' is it not He whose high places and whose altars Hezekiah has taken away, and has said to Judah and to Jerusalem, 'You shall worship before this altar in Jerusalem</a:t>
            </a:r>
            <a:r>
              <a:rPr lang="en-US" sz="1400" dirty="0"/>
              <a:t>’?</a:t>
            </a:r>
          </a:p>
          <a:p>
            <a:pPr>
              <a:buNone/>
            </a:pPr>
            <a:endParaRPr lang="en-US" sz="1400" dirty="0"/>
          </a:p>
          <a:p>
            <a:pPr>
              <a:buNone/>
            </a:pPr>
            <a:r>
              <a:rPr lang="en-US" sz="1400" b="1" dirty="0"/>
              <a:t>Doubt that life isn’t worth living… that you won’t have what you need</a:t>
            </a:r>
            <a:r>
              <a:rPr lang="en-US" sz="1400" dirty="0"/>
              <a:t>. </a:t>
            </a:r>
          </a:p>
          <a:p>
            <a:pPr>
              <a:buNone/>
            </a:pPr>
            <a:endParaRPr lang="en-US" sz="1400" dirty="0"/>
          </a:p>
          <a:p>
            <a:pPr>
              <a:buNone/>
            </a:pPr>
            <a:r>
              <a:rPr lang="en-US" sz="1400" dirty="0"/>
              <a:t>2 Kings 18:27</a:t>
            </a:r>
          </a:p>
          <a:p>
            <a:pPr>
              <a:buNone/>
            </a:pPr>
            <a:r>
              <a:rPr lang="en-US" sz="1400" dirty="0"/>
              <a:t> But Rabshakeh said to them, "Has my master sent me only to your master and to you to speak these words, and not to the men who sit on the wall, doomed to eat their own dung and drink their own urine with you?" </a:t>
            </a:r>
          </a:p>
          <a:p>
            <a:pPr>
              <a:buNone/>
            </a:pPr>
            <a:endParaRPr lang="en-US" sz="1400" dirty="0"/>
          </a:p>
          <a:p>
            <a:pPr>
              <a:buNone/>
            </a:pPr>
            <a:r>
              <a:rPr lang="en-US" sz="1400" dirty="0"/>
              <a:t>2 Kings 18:29-32</a:t>
            </a:r>
          </a:p>
          <a:p>
            <a:pPr>
              <a:buNone/>
            </a:pPr>
            <a:r>
              <a:rPr lang="en-US" sz="1400" dirty="0"/>
              <a:t>"Thus says the king, 'Do not let Hezekiah deceive you, for he will not be able to deliver you from my hand; 30 nor let Hezekiah make you trust in the Lord, saying, "The Lord will surely deliver us, and this city will not be given into the hand of the king of Assyria." 31 'Do not listen to Hezekiah, for thus says the king of Assyria, "Make your peace with me and come out to me, and eat each of his vine and each of his fig tree and drink each of the waters of his own cistern, 32 until I come and take you away to a land like your own land, a land of grain and new wine, a land of bread and vineyards, a land of olive trees and honey, that you may live and not die."</a:t>
            </a:r>
          </a:p>
          <a:p>
            <a:pPr>
              <a:buNone/>
            </a:pPr>
            <a:endParaRPr lang="en-US" sz="1400" dirty="0"/>
          </a:p>
          <a:p>
            <a:pPr algn="ctr"/>
            <a:r>
              <a:rPr lang="en-US" sz="1400" b="0" i="0" dirty="0">
                <a:solidFill>
                  <a:srgbClr val="000000"/>
                </a:solidFill>
                <a:effectLst/>
                <a:latin typeface="Times New Roman" panose="02020603050405020304" pitchFamily="18" charset="0"/>
              </a:rPr>
              <a:t>Create Doubt</a:t>
            </a:r>
          </a:p>
          <a:p>
            <a:pPr algn="just"/>
            <a:r>
              <a:rPr lang="en-US" sz="1400" b="1" i="0" dirty="0">
                <a:solidFill>
                  <a:srgbClr val="000000"/>
                </a:solidFill>
                <a:effectLst/>
                <a:latin typeface="Times New Roman" panose="02020603050405020304" pitchFamily="18" charset="0"/>
              </a:rPr>
              <a:t>Doubt is the prelude to denial, and liberals know that. So they plant doubt regarding what the Bible teaches as much as they can.</a:t>
            </a:r>
            <a:r>
              <a:rPr lang="en-US" sz="1400" b="0" i="0" dirty="0">
                <a:solidFill>
                  <a:srgbClr val="000000"/>
                </a:solidFill>
                <a:effectLst/>
                <a:latin typeface="Times New Roman" panose="02020603050405020304" pitchFamily="18" charset="0"/>
              </a:rPr>
              <a:t> To hear them talk there is </a:t>
            </a:r>
            <a:r>
              <a:rPr lang="en-US" sz="1400" b="1" i="0" dirty="0">
                <a:solidFill>
                  <a:srgbClr val="000000"/>
                </a:solidFill>
                <a:effectLst/>
                <a:latin typeface="Times New Roman" panose="02020603050405020304" pitchFamily="18" charset="0"/>
              </a:rPr>
              <a:t>nothing we can know for sure</a:t>
            </a:r>
            <a:r>
              <a:rPr lang="en-US" sz="1400" b="0" i="0" dirty="0">
                <a:solidFill>
                  <a:srgbClr val="000000"/>
                </a:solidFill>
                <a:effectLst/>
                <a:latin typeface="Times New Roman" panose="02020603050405020304" pitchFamily="18" charset="0"/>
              </a:rPr>
              <a:t>, </a:t>
            </a:r>
            <a:r>
              <a:rPr lang="en-US" sz="1400" b="1" i="0" dirty="0">
                <a:solidFill>
                  <a:srgbClr val="000000"/>
                </a:solidFill>
                <a:effectLst/>
                <a:latin typeface="Times New Roman" panose="02020603050405020304" pitchFamily="18" charset="0"/>
              </a:rPr>
              <a:t>except that we cannot know anything for sure</a:t>
            </a:r>
            <a:r>
              <a:rPr lang="en-US" sz="1400" b="0" i="0" dirty="0">
                <a:solidFill>
                  <a:srgbClr val="000000"/>
                </a:solidFill>
                <a:effectLst/>
                <a:latin typeface="Times New Roman" panose="02020603050405020304" pitchFamily="18" charset="0"/>
              </a:rPr>
              <a:t>. They are absolutely sure about that. This allows for the possibility that </a:t>
            </a:r>
            <a:r>
              <a:rPr lang="en-US" sz="1400" b="1" i="0" dirty="0">
                <a:solidFill>
                  <a:srgbClr val="000000"/>
                </a:solidFill>
                <a:effectLst/>
                <a:latin typeface="Times New Roman" panose="02020603050405020304" pitchFamily="18" charset="0"/>
              </a:rPr>
              <a:t>anything might be all right, and that is what they want to establish</a:t>
            </a:r>
            <a:r>
              <a:rPr lang="en-US" sz="1400" b="0" i="0" dirty="0">
                <a:solidFill>
                  <a:srgbClr val="000000"/>
                </a:solidFill>
                <a:effectLst/>
                <a:latin typeface="Times New Roman" panose="02020603050405020304" pitchFamily="18" charset="0"/>
              </a:rPr>
              <a:t>.</a:t>
            </a:r>
          </a:p>
          <a:p>
            <a:pPr>
              <a:buNone/>
            </a:pPr>
            <a:endParaRPr lang="en-US" sz="1400" dirty="0"/>
          </a:p>
        </p:txBody>
      </p:sp>
    </p:spTree>
    <p:extLst>
      <p:ext uri="{BB962C8B-B14F-4D97-AF65-F5344CB8AC3E}">
        <p14:creationId xmlns:p14="http://schemas.microsoft.com/office/powerpoint/2010/main" val="639028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effectLst/>
              </a:rPr>
              <a:t>Jude 17-22</a:t>
            </a:r>
          </a:p>
          <a:p>
            <a:pPr>
              <a:buNone/>
            </a:pPr>
            <a:r>
              <a:rPr lang="en-US" sz="1400" dirty="0">
                <a:effectLst/>
              </a:rPr>
              <a:t> But you, beloved, ought to remember the words that were spoken beforehand by the apostles of our Lord Jesus Christ, 18 that they were saying to you, "In the last time there will be mockers, following after their own ungodly lusts." 19 These are the ones who cause divisions, worldly-minded, devoid of the Spirit. 20 But you, beloved, building yourselves up on your most holy faith, praying in the Holy Spirit, 21 keep yourselves in the love of God, waiting anxiously for the mercy of our Lord Jesus Christ to eternal life. </a:t>
            </a:r>
          </a:p>
          <a:p>
            <a:pPr>
              <a:buNone/>
            </a:pPr>
            <a:endParaRPr lang="en-US" sz="1400" dirty="0">
              <a:effectLst/>
            </a:endParaRPr>
          </a:p>
          <a:p>
            <a:pPr>
              <a:buNone/>
            </a:pPr>
            <a:r>
              <a:rPr lang="en-US" sz="1400" dirty="0">
                <a:effectLst/>
              </a:rPr>
              <a:t>2 Peter 3:17-18</a:t>
            </a:r>
          </a:p>
          <a:p>
            <a:pPr>
              <a:buNone/>
            </a:pPr>
            <a:r>
              <a:rPr lang="en-US" sz="1400" dirty="0">
                <a:effectLst/>
              </a:rPr>
              <a:t> You therefore, beloved, knowing this beforehand, be on your guard so that you are not carried away by the error of unprincipled men and fall from your own steadfastness, 18 but grow in the grace and knowledge of our Lord and Savior Jesus Christ. To Him be the glory, both now and to the day of eternity. Amen.</a:t>
            </a:r>
          </a:p>
          <a:p>
            <a:pPr>
              <a:buNone/>
            </a:pPr>
            <a:endParaRPr lang="en-US" sz="1400" dirty="0">
              <a:effectLst/>
            </a:endParaRPr>
          </a:p>
          <a:p>
            <a:pPr>
              <a:buNone/>
            </a:pPr>
            <a:r>
              <a:rPr lang="en-US" sz="1400" dirty="0">
                <a:effectLst/>
              </a:rPr>
              <a:t>Luke 17:5-10</a:t>
            </a:r>
          </a:p>
          <a:p>
            <a:pPr>
              <a:buNone/>
            </a:pPr>
            <a:r>
              <a:rPr lang="en-US" sz="1400" dirty="0">
                <a:effectLst/>
              </a:rPr>
              <a:t>The apostles said to the Lord, "Increase our faith!" 6 And the Lord said, "If you had faith like a mustard seed, you would say to this mulberry tree, 'Be uprooted and be planted in the sea'; and it would obey you. 7 "Which of you, having a slave plowing or tending sheep, will say to him when he has come in from the field, 'Come immediately and sit down to eat'?  8 "But will he not say to him, 'Prepare something for me to eat, and properly clothe yourself and serve me while I eat and drink; and afterward you may eat and drink'?  9 "He does not thank the slave because he did the things which were commanded, does he?  10 "So you too, when you do all the things which are commanded you, say, 'We are unworthy slaves; we have done only that which we ought to have done.’” </a:t>
            </a:r>
          </a:p>
          <a:p>
            <a:pPr>
              <a:buNone/>
            </a:pPr>
            <a:endParaRPr lang="en-US" sz="1400" dirty="0">
              <a:effectLst/>
            </a:endParaRPr>
          </a:p>
          <a:p>
            <a:pPr>
              <a:buNone/>
            </a:pPr>
            <a:r>
              <a:rPr lang="en-US" sz="1400" dirty="0">
                <a:effectLst/>
              </a:rPr>
              <a:t>1 Peter 3:13-16</a:t>
            </a:r>
          </a:p>
          <a:p>
            <a:pPr>
              <a:buNone/>
            </a:pPr>
            <a:r>
              <a:rPr lang="en-US" sz="1400" dirty="0">
                <a:effectLst/>
              </a:rPr>
              <a:t>Who is there to harm you if you prove zealous for what is good? 14 But even if you should suffer for the sake of righteousness, you are blessed. AND DO NOT FEAR THEIR INTIMIDATION, AND DO NOT BE TROUBLED, 15 but sanctify Christ as Lord in your hearts, always being ready to make a defense to everyone who asks you to give an account for the hope that is in you, yet with gentleness and reverence; 16 and keep a good conscience so that in the thing in which you are slandered, those who revile your good behavior in Christ will be put to shame. </a:t>
            </a:r>
          </a:p>
          <a:p>
            <a:pPr>
              <a:buNone/>
            </a:pPr>
            <a:endParaRPr lang="en-US" sz="1400" dirty="0">
              <a:effectLst/>
            </a:endParaRPr>
          </a:p>
          <a:p>
            <a:pPr>
              <a:buNone/>
            </a:pPr>
            <a:r>
              <a:rPr lang="en-US" sz="1400" dirty="0">
                <a:effectLst/>
              </a:rPr>
              <a:t>Matt 11:2-6</a:t>
            </a:r>
          </a:p>
          <a:p>
            <a:pPr>
              <a:buNone/>
            </a:pPr>
            <a:r>
              <a:rPr lang="en-US" sz="1400" dirty="0">
                <a:effectLst/>
              </a:rPr>
              <a:t>Now when John, while imprisoned, heard of the works of Christ, he sent word by his disciples 3 and said to Him, "Are You the Expected One, or shall we look for someone else?" 4 Jesus answered and said to them, "Go and report to John what you hear and see:  5 the BLIND RECEIVE SIGHT and the lame walk, the lepers are cleansed and the deaf hear, the dead are raised up, and the POOR HAVE THE GOSPEL PREACHED TO THEM.  6 "And blessed is he who does not take offense at Me." </a:t>
            </a:r>
          </a:p>
          <a:p>
            <a:pPr>
              <a:buNone/>
            </a:pPr>
            <a:endParaRPr lang="en-US" sz="1400" dirty="0">
              <a:effectLst/>
            </a:endParaRPr>
          </a:p>
          <a:p>
            <a:pPr>
              <a:buNone/>
            </a:pPr>
            <a:r>
              <a:rPr lang="en-US" sz="1400" dirty="0">
                <a:effectLst/>
              </a:rPr>
              <a:t>2 Tim 3:13-17</a:t>
            </a:r>
          </a:p>
          <a:p>
            <a:pPr>
              <a:buNone/>
            </a:pPr>
            <a:r>
              <a:rPr lang="en-US" sz="1400" dirty="0">
                <a:effectLst/>
              </a:rPr>
              <a:t>But evil men and impostors will proceed from bad to worse, deceiving and being deceived. 14 You, however, continue in the things you have learned and become convinced of, knowing from whom you have learned them,  15 and that from childhood you have known the sacred writings which are able to give you the wisdom that leads to salvation through faith which is in Christ Jesus. 16 All Scripture is inspired by God and profitable for teaching, for reproof, for correction, for training in righteousness; 17 so that the man of God may be adequate, equipped for every good work.</a:t>
            </a:r>
          </a:p>
          <a:p>
            <a:pPr>
              <a:buNone/>
            </a:pPr>
            <a:endParaRPr lang="en-US" sz="1400" dirty="0">
              <a:effectLst/>
            </a:endParaRPr>
          </a:p>
          <a:p>
            <a:pPr>
              <a:buNone/>
            </a:pPr>
            <a:r>
              <a:rPr lang="en-US" sz="1400" dirty="0">
                <a:effectLst/>
              </a:rPr>
              <a:t>2 Tim 1:12-14</a:t>
            </a:r>
          </a:p>
          <a:p>
            <a:pPr>
              <a:buNone/>
            </a:pPr>
            <a:r>
              <a:rPr lang="en-US" sz="1400" dirty="0">
                <a:effectLst/>
              </a:rPr>
              <a:t>For this reason I also suffer these things, but I am not ashamed; for I know whom I have believed and I am convinced that He is able to guard what I have entrusted to Him until that day. 13 Retain the standard of sound words which you have heard from me, in the faith and love which are in Christ Jesus. </a:t>
            </a:r>
          </a:p>
          <a:p>
            <a:pPr>
              <a:buNone/>
            </a:pPr>
            <a:endParaRPr lang="en-US" sz="1400" dirty="0">
              <a:effectLst/>
            </a:endParaRPr>
          </a:p>
          <a:p>
            <a:pPr>
              <a:buNone/>
            </a:pPr>
            <a:br>
              <a:rPr lang="en-US" sz="1400" dirty="0">
                <a:effectLst/>
              </a:rPr>
            </a:br>
            <a:r>
              <a:rPr lang="en-US" sz="1400" dirty="0">
                <a:effectLst/>
              </a:rPr>
              <a:t>My heart has no desire to stay</a:t>
            </a:r>
            <a:br>
              <a:rPr lang="en-US" sz="1400" dirty="0">
                <a:effectLst/>
              </a:rPr>
            </a:br>
            <a:r>
              <a:rPr lang="en-US" sz="1400" dirty="0">
                <a:effectLst/>
              </a:rPr>
              <a:t>Where doubts arise and fears dismay;</a:t>
            </a:r>
            <a:br>
              <a:rPr lang="en-US" sz="1400" dirty="0">
                <a:effectLst/>
              </a:rPr>
            </a:br>
            <a:r>
              <a:rPr lang="en-US" sz="1400" dirty="0">
                <a:effectLst/>
              </a:rPr>
              <a:t>Though some may dwell where these abound,</a:t>
            </a:r>
            <a:br>
              <a:rPr lang="en-US" sz="1400" dirty="0">
                <a:effectLst/>
              </a:rPr>
            </a:br>
            <a:r>
              <a:rPr lang="en-US" sz="1400" dirty="0">
                <a:effectLst/>
              </a:rPr>
              <a:t>My prayer, my aim, is higher ground.</a:t>
            </a:r>
            <a:endParaRPr lang="en-US" sz="1400" dirty="0"/>
          </a:p>
        </p:txBody>
      </p:sp>
    </p:spTree>
    <p:extLst>
      <p:ext uri="{BB962C8B-B14F-4D97-AF65-F5344CB8AC3E}">
        <p14:creationId xmlns:p14="http://schemas.microsoft.com/office/powerpoint/2010/main" val="189445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400" dirty="0"/>
              <a:t>Adversary - speaks of a legal - courtroom battle in which someone seeks to condemn us (eternally)</a:t>
            </a:r>
          </a:p>
          <a:p>
            <a:pPr marL="0" indent="0">
              <a:buNone/>
            </a:pPr>
            <a:r>
              <a:rPr lang="en-US" sz="1400" dirty="0"/>
              <a:t>Struggle - other translations use “wrestle”. “</a:t>
            </a:r>
            <a:r>
              <a:rPr lang="en-US" sz="1400" b="1" dirty="0"/>
              <a:t>Used of the hand to hand combat of soldiers </a:t>
            </a:r>
            <a:r>
              <a:rPr lang="en-US" sz="1400" dirty="0"/>
              <a:t>… which required deftness and speed… </a:t>
            </a:r>
            <a:r>
              <a:rPr lang="en-US" sz="1400" b="1" dirty="0"/>
              <a:t>the struggle between individual combatants in distinction from an entire military campaign</a:t>
            </a:r>
            <a:r>
              <a:rPr lang="en-US" sz="1400" dirty="0"/>
              <a:t>. (Complete Word Studies)</a:t>
            </a:r>
          </a:p>
          <a:p>
            <a:pPr marL="0" indent="0">
              <a:buNone/>
            </a:pPr>
            <a:endParaRPr lang="en-US" sz="1400" dirty="0"/>
          </a:p>
          <a:p>
            <a:pPr marL="0" indent="0">
              <a:buNone/>
            </a:pPr>
            <a:r>
              <a:rPr lang="en-US" sz="1400" dirty="0"/>
              <a:t>Compete/strive - to compete in public games - this war is both personal and public. To contend with adversaries. </a:t>
            </a:r>
          </a:p>
          <a:p>
            <a:pPr marL="0" indent="0">
              <a:buNone/>
            </a:pPr>
            <a:endParaRPr lang="en-US" sz="1400" dirty="0"/>
          </a:p>
          <a:p>
            <a:pPr marL="0" indent="0">
              <a:buNone/>
            </a:pPr>
            <a:r>
              <a:rPr lang="en-US" sz="1400" dirty="0"/>
              <a:t>1 Tim 1:18-20</a:t>
            </a:r>
          </a:p>
          <a:p>
            <a:pPr marL="0" indent="0">
              <a:buNone/>
            </a:pPr>
            <a:r>
              <a:rPr lang="en-US" sz="1400" dirty="0"/>
              <a:t>This command I entrust to you, Timothy, my son, in accordance with the prophecies previously made concerning you, that by them you fight the good fight, 19 keeping faith and a good conscience, which some have rejected and suffered shipwreck in regard to their faith. 20 Among these are Hymenaeus and Alexander, whom I have handed over to Satan, so that they will be taught not to blaspheme.</a:t>
            </a:r>
          </a:p>
          <a:p>
            <a:pPr marL="0" indent="0">
              <a:buNone/>
            </a:pPr>
            <a:endParaRPr lang="en-US" sz="1400" dirty="0"/>
          </a:p>
          <a:p>
            <a:pPr marL="0" indent="0">
              <a:buNone/>
            </a:pPr>
            <a:r>
              <a:rPr lang="en-US" sz="1400" dirty="0"/>
              <a:t>1 Tim 6:11-12</a:t>
            </a:r>
          </a:p>
          <a:p>
            <a:pPr marL="0" indent="0">
              <a:buNone/>
            </a:pPr>
            <a:r>
              <a:rPr lang="en-US" sz="1400" dirty="0"/>
              <a:t> But flee from these things, you man of God, and pursue righteousness, godliness, faith, love, perseverance and gentleness. 12 Fight the good fight of faith; take hold of the eternal life to which you were called, and you made the good confession in the presence of many witnesses.</a:t>
            </a:r>
          </a:p>
          <a:p>
            <a:pPr marL="0" indent="0">
              <a:buNone/>
            </a:pPr>
            <a:endParaRPr lang="en-US" sz="1400" dirty="0"/>
          </a:p>
          <a:p>
            <a:pPr marL="0" indent="0">
              <a:buNone/>
            </a:pPr>
            <a:r>
              <a:rPr lang="en-US" sz="1400" dirty="0"/>
              <a:t>2 Tim 2:3-6</a:t>
            </a:r>
          </a:p>
          <a:p>
            <a:pPr marL="0" indent="0">
              <a:buNone/>
            </a:pPr>
            <a:r>
              <a:rPr lang="en-US" sz="1400" dirty="0" err="1"/>
              <a:t>aSuffer</a:t>
            </a:r>
            <a:r>
              <a:rPr lang="en-US" sz="1400" dirty="0"/>
              <a:t> hardship with me, as a good soldier of Christ Jesus. 4 No soldier in active service entangles himself in the affairs of everyday life, so that he may please the one who enlisted him as a soldier. 5 Also if anyone competes as an athlete, he does not win the prize unless he competes according to the rules. </a:t>
            </a:r>
          </a:p>
          <a:p>
            <a:pPr marL="0" indent="0">
              <a:buNone/>
            </a:pPr>
            <a:endParaRPr lang="en-US" sz="1400" dirty="0"/>
          </a:p>
          <a:p>
            <a:pPr marL="0" indent="0">
              <a:buNone/>
            </a:pPr>
            <a:r>
              <a:rPr lang="en-US" sz="1400" dirty="0"/>
              <a:t>1 Kings 18:21-22</a:t>
            </a:r>
          </a:p>
          <a:p>
            <a:pPr marL="0" indent="0">
              <a:buNone/>
            </a:pPr>
            <a:r>
              <a:rPr lang="en-US" sz="1400" dirty="0"/>
              <a:t> Elijah came near to all the people and said, "How long will you hesitate between two opinions? If the Lord is God, follow Him; but if Baal, follow him." But the people did not answer him a word. </a:t>
            </a:r>
          </a:p>
          <a:p>
            <a:pPr marL="0" indent="0">
              <a:buNone/>
            </a:pPr>
            <a:endParaRPr lang="en-US" sz="1400" dirty="0"/>
          </a:p>
          <a:p>
            <a:pPr marL="0" indent="0">
              <a:buNone/>
            </a:pPr>
            <a:r>
              <a:rPr lang="en-US" sz="1400" dirty="0"/>
              <a:t>Eph 6:10-14</a:t>
            </a:r>
          </a:p>
          <a:p>
            <a:pPr marL="0" indent="0">
              <a:buNone/>
            </a:pPr>
            <a:r>
              <a:rPr lang="en-US" sz="1400" dirty="0"/>
              <a:t> Finally, be strong in the Lord and in the strength of His might. 11 Put on the full armor of God, so that you will be able to stand firm against the schemes of the devil. 12 </a:t>
            </a:r>
            <a:r>
              <a:rPr lang="en-US" sz="1400" b="1" dirty="0"/>
              <a:t>For our struggle is not against flesh and blood, but against the rulers, against the powers, against the world forces of this darkness, against the spiritual forces of wickedness in the heavenly places</a:t>
            </a:r>
            <a:r>
              <a:rPr lang="en-US" sz="1400" dirty="0"/>
              <a:t>.  13 Therefore, take up the full armor of God, so that you will be able to resist in the evil day, and having done everything, to stand firm. </a:t>
            </a:r>
          </a:p>
          <a:p>
            <a:pPr marL="0" indent="0">
              <a:buNone/>
            </a:pPr>
            <a:endParaRPr lang="en-US" sz="1400" dirty="0"/>
          </a:p>
          <a:p>
            <a:pPr marL="0" indent="0">
              <a:buNone/>
            </a:pPr>
            <a:r>
              <a:rPr lang="en-US" sz="1400" dirty="0"/>
              <a:t>1 Cor 9:24-27</a:t>
            </a:r>
          </a:p>
          <a:p>
            <a:pPr marL="0" indent="0">
              <a:buNone/>
            </a:pPr>
            <a:r>
              <a:rPr lang="en-US" sz="1400" dirty="0"/>
              <a:t>Do you not know that those who run in a race all run, but only one receives the prize? Run in such a way that you may win. 25 </a:t>
            </a:r>
            <a:r>
              <a:rPr lang="en-US" sz="1400" b="1" dirty="0"/>
              <a:t>Everyone who competes in the games </a:t>
            </a:r>
            <a:r>
              <a:rPr lang="en-US" sz="1400" dirty="0"/>
              <a:t>exercises self-control in all things. They then do it to receive a perishable wreath, but we an imperishable. 26 Therefore I run in such a way, as not without aim; I box in such a way, as not beating the air; 27 but I discipline my body and make it my slave, so that, after I have preached to others, I myself will not be disqualified.</a:t>
            </a:r>
          </a:p>
          <a:p>
            <a:pPr marL="0" indent="0">
              <a:buNone/>
            </a:pPr>
            <a:endParaRPr lang="en-US" sz="1400" dirty="0"/>
          </a:p>
          <a:p>
            <a:pPr marL="294465" indent="-294465">
              <a:buFont typeface="Arial" panose="020B0604020202020204" pitchFamily="34" charset="0"/>
              <a:buChar char="•"/>
            </a:pPr>
            <a:r>
              <a:rPr lang="en-US" sz="1400" dirty="0"/>
              <a:t>Compete - straining every nerve to the uttermost towards the goal - against what opposes us.</a:t>
            </a:r>
          </a:p>
          <a:p>
            <a:pPr marL="0" indent="0">
              <a:buNone/>
            </a:pPr>
            <a:r>
              <a:rPr lang="en-US" sz="1400" dirty="0"/>
              <a:t>Jude 3</a:t>
            </a:r>
          </a:p>
          <a:p>
            <a:pPr marL="0" indent="0">
              <a:buNone/>
            </a:pPr>
            <a:r>
              <a:rPr lang="en-US" sz="1400" dirty="0"/>
              <a:t>Beloved, while I was making every effort to write you about our common salvation, I felt the necessity to write to you appealing that you </a:t>
            </a:r>
            <a:r>
              <a:rPr lang="en-US" sz="1400" b="1" dirty="0"/>
              <a:t>contend earnestly for the faith </a:t>
            </a:r>
            <a:r>
              <a:rPr lang="en-US" sz="1400" dirty="0"/>
              <a:t>which was once for all handed down to the saints. (contend as a combatant)</a:t>
            </a:r>
          </a:p>
          <a:p>
            <a:pPr marL="0" indent="0">
              <a:buNone/>
            </a:pPr>
            <a:endParaRPr lang="en-US" sz="1400" dirty="0"/>
          </a:p>
        </p:txBody>
      </p:sp>
    </p:spTree>
    <p:extLst>
      <p:ext uri="{BB962C8B-B14F-4D97-AF65-F5344CB8AC3E}">
        <p14:creationId xmlns:p14="http://schemas.microsoft.com/office/powerpoint/2010/main" val="1843370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Isa 41:9-10</a:t>
            </a:r>
          </a:p>
          <a:p>
            <a:pPr>
              <a:buNone/>
            </a:pPr>
            <a:r>
              <a:rPr lang="en-US" sz="1400" dirty="0"/>
              <a:t> You whom I have taken from the ends of the earth,</a:t>
            </a:r>
          </a:p>
          <a:p>
            <a:pPr>
              <a:buNone/>
            </a:pPr>
            <a:r>
              <a:rPr lang="en-US" sz="1400" dirty="0"/>
              <a:t>And called from its remotest parts</a:t>
            </a:r>
          </a:p>
          <a:p>
            <a:pPr>
              <a:buNone/>
            </a:pPr>
            <a:r>
              <a:rPr lang="en-US" sz="1400" dirty="0"/>
              <a:t>And said to you, 'You are My servant,</a:t>
            </a:r>
          </a:p>
          <a:p>
            <a:pPr>
              <a:buNone/>
            </a:pPr>
            <a:r>
              <a:rPr lang="en-US" sz="1400" dirty="0"/>
              <a:t>I have chosen you and not rejected you. </a:t>
            </a:r>
          </a:p>
          <a:p>
            <a:pPr>
              <a:buNone/>
            </a:pPr>
            <a:r>
              <a:rPr lang="en-US" sz="1400" dirty="0"/>
              <a:t>10 </a:t>
            </a:r>
            <a:r>
              <a:rPr lang="en-US" sz="1400" b="1" dirty="0"/>
              <a:t>'Do not fear, for I am with you;</a:t>
            </a:r>
          </a:p>
          <a:p>
            <a:pPr>
              <a:buNone/>
            </a:pPr>
            <a:r>
              <a:rPr lang="en-US" sz="1400" b="1" dirty="0"/>
              <a:t>Do not anxiously look about you, for I am your God</a:t>
            </a:r>
            <a:r>
              <a:rPr lang="en-US" sz="1400" dirty="0"/>
              <a:t>.</a:t>
            </a:r>
          </a:p>
          <a:p>
            <a:pPr>
              <a:buNone/>
            </a:pPr>
            <a:r>
              <a:rPr lang="en-US" sz="1400" dirty="0"/>
              <a:t>I will strengthen you, surely I will help you,</a:t>
            </a:r>
          </a:p>
          <a:p>
            <a:pPr>
              <a:buNone/>
            </a:pPr>
            <a:r>
              <a:rPr lang="en-US" sz="1400" dirty="0"/>
              <a:t>Surely I will uphold you with My righteous right hand.’ </a:t>
            </a:r>
          </a:p>
          <a:p>
            <a:pPr>
              <a:buNone/>
            </a:pPr>
            <a:endParaRPr lang="en-US" sz="1400" dirty="0"/>
          </a:p>
          <a:p>
            <a:pPr>
              <a:buNone/>
            </a:pPr>
            <a:r>
              <a:rPr lang="en-US" sz="1400" dirty="0"/>
              <a:t>John 14:27</a:t>
            </a:r>
          </a:p>
          <a:p>
            <a:pPr>
              <a:buNone/>
            </a:pPr>
            <a:r>
              <a:rPr lang="en-US" sz="1400" dirty="0"/>
              <a:t>Peace I leave with you; </a:t>
            </a:r>
            <a:r>
              <a:rPr lang="en-US" sz="1400" b="1" dirty="0"/>
              <a:t>My peace I give to you; not as the world gives do I give to you. Do not let your heart be troubled, nor let it be fearful</a:t>
            </a:r>
            <a:r>
              <a:rPr lang="en-US" sz="1400" dirty="0"/>
              <a:t>.</a:t>
            </a:r>
          </a:p>
          <a:p>
            <a:pPr>
              <a:buNone/>
            </a:pPr>
            <a:endParaRPr lang="en-US" sz="1400" dirty="0"/>
          </a:p>
          <a:p>
            <a:pPr>
              <a:buNone/>
            </a:pPr>
            <a:r>
              <a:rPr lang="en-US" sz="1400" dirty="0"/>
              <a:t>Matt 8:23-27</a:t>
            </a:r>
          </a:p>
          <a:p>
            <a:pPr>
              <a:buNone/>
            </a:pPr>
            <a:r>
              <a:rPr lang="en-US" sz="1400" dirty="0"/>
              <a:t>When He got into the boat, His disciples followed Him. 24 And behold, there arose a great storm on the sea, so that the boat was being covered with the waves; but Jesus Himself was asleep. 25 And they came to Him and woke Him, saying, "Save us, Lord; we are perishing!" 26 He said to them, "</a:t>
            </a:r>
            <a:r>
              <a:rPr lang="en-US" sz="1400" b="1" dirty="0"/>
              <a:t>Why are you afraid, you men of little faith?" </a:t>
            </a:r>
            <a:r>
              <a:rPr lang="en-US" sz="1400" dirty="0"/>
              <a:t>Then He got up and rebuked the winds and the sea, and it became perfectly calm. </a:t>
            </a:r>
          </a:p>
          <a:p>
            <a:pPr>
              <a:buNone/>
            </a:pPr>
            <a:endParaRPr lang="en-US" sz="1400" dirty="0"/>
          </a:p>
          <a:p>
            <a:pPr>
              <a:buNone/>
            </a:pPr>
            <a:r>
              <a:rPr lang="en-US" sz="1400" dirty="0"/>
              <a:t>Matt 10:26-31</a:t>
            </a:r>
          </a:p>
          <a:p>
            <a:pPr>
              <a:buNone/>
            </a:pPr>
            <a:r>
              <a:rPr lang="en-US" sz="1400" dirty="0"/>
              <a:t>"Therefore do not fear them, for there is nothing concealed that will not be revealed, or hidden that will not be known.  27 "What I tell you in the darkness, speak in the light; and what you hear whispered in your ear, proclaim upon the housetops.  28 "Do not fear those who kill the body but are unable to kill the soul; but rather fear Him who is able to destroy both soul and body in hell.  29 "Are not two sparrows sold for a cent? And yet not one of them will fall to the ground apart from your Father.  30 "But the very hairs of your head are all numbered.  31 "So do not fear; you are more valuable than many sparrows.</a:t>
            </a:r>
          </a:p>
          <a:p>
            <a:pPr>
              <a:buNone/>
            </a:pPr>
            <a:endParaRPr lang="en-US" sz="1400" dirty="0"/>
          </a:p>
          <a:p>
            <a:pPr>
              <a:buNone/>
            </a:pPr>
            <a:r>
              <a:rPr lang="en-US" sz="1400" dirty="0"/>
              <a:t>John 9:20-23</a:t>
            </a:r>
          </a:p>
          <a:p>
            <a:pPr>
              <a:buNone/>
            </a:pPr>
            <a:r>
              <a:rPr lang="en-US" sz="1400" dirty="0"/>
              <a:t>"We know that this is our son, and that he was born blind; 21 but how he now sees, we do not know; or who opened his eyes, we do not know. Ask him; he is of age, he will speak for himself." 22 His parents said this because they were afraid of the Jews; for the Jews had already agreed that if anyone confessed Him to be Christ, he was to be put out of the synagogue. 23 For this reason his parents said, "He is of age; ask him." </a:t>
            </a:r>
          </a:p>
          <a:p>
            <a:pPr>
              <a:buNone/>
            </a:pPr>
            <a:endParaRPr lang="en-US" sz="1400" dirty="0"/>
          </a:p>
          <a:p>
            <a:pPr>
              <a:buNone/>
            </a:pPr>
            <a:r>
              <a:rPr lang="en-US" sz="1400" dirty="0"/>
              <a:t>1 Sam 17:24-25</a:t>
            </a:r>
          </a:p>
          <a:p>
            <a:pPr>
              <a:buNone/>
            </a:pPr>
            <a:r>
              <a:rPr lang="en-US" sz="1400" dirty="0"/>
              <a:t> When all the men of Israel saw the man, they fled from him and were greatly afraid. 25 The men of Israel said, "Have you seen this man who is coming up? Surely he is coming up to defy Israel. And it will be that the king will enrich the man who kills him with great riches and will give him his daughter and make his father's house free in Israel." </a:t>
            </a:r>
          </a:p>
          <a:p>
            <a:pPr>
              <a:buNone/>
            </a:pPr>
            <a:endParaRPr lang="en-US" sz="1400" dirty="0"/>
          </a:p>
          <a:p>
            <a:pPr>
              <a:buNone/>
            </a:pPr>
            <a:r>
              <a:rPr lang="en-US" sz="1400" dirty="0"/>
              <a:t>Matt 25:24-25</a:t>
            </a:r>
          </a:p>
          <a:p>
            <a:pPr>
              <a:buNone/>
            </a:pPr>
            <a:r>
              <a:rPr lang="en-US" sz="1400" dirty="0"/>
              <a:t>"And the one also who had received the one talent came up and said, 'Master, I knew you to be a hard man, reaping where you did not sow and gathering where you scattered no seed.  25 'And I was afraid, and went away and hid your talent in the ground. See, you have what is yours.’ </a:t>
            </a:r>
          </a:p>
          <a:p>
            <a:pPr>
              <a:buNone/>
            </a:pPr>
            <a:endParaRPr lang="en-US" sz="1400" dirty="0"/>
          </a:p>
          <a:p>
            <a:pPr>
              <a:buNone/>
            </a:pPr>
            <a:r>
              <a:rPr lang="en-US" sz="1400" dirty="0"/>
              <a:t>John 19:7-10</a:t>
            </a:r>
          </a:p>
          <a:p>
            <a:pPr>
              <a:buNone/>
            </a:pPr>
            <a:r>
              <a:rPr lang="en-US" sz="1400" dirty="0"/>
              <a:t>The Jews answered him, "We have a law, and by that law He ought to die because He made Himself out to be the Son of God." </a:t>
            </a:r>
          </a:p>
          <a:p>
            <a:pPr>
              <a:buNone/>
            </a:pPr>
            <a:r>
              <a:rPr lang="en-US" sz="1400" dirty="0"/>
              <a:t>8 Therefore when Pilate heard this statement, he was even more afraid; 9 and he entered into the Praetorium again and said to Jesus, "Where are You from?" But Jesus gave him no answer. 10 So Pilate said to Him, "You do not speak to me? Do You not know that I have authority to release You, and I have authority to crucify You?"</a:t>
            </a:r>
          </a:p>
        </p:txBody>
      </p:sp>
    </p:spTree>
    <p:extLst>
      <p:ext uri="{BB962C8B-B14F-4D97-AF65-F5344CB8AC3E}">
        <p14:creationId xmlns:p14="http://schemas.microsoft.com/office/powerpoint/2010/main" val="1084944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Matt 25:24-25</a:t>
            </a:r>
          </a:p>
          <a:p>
            <a:pPr>
              <a:buNone/>
            </a:pPr>
            <a:r>
              <a:rPr lang="en-US" sz="1400" dirty="0"/>
              <a:t>"And the one also who had received the one talent came up and said, 'Master, I knew you to be a hard man, reaping where you did not sow and gathering where you scattered no seed.  25 'And I was afraid, and went away and hid your talent in the ground. See, you have what is yours.' </a:t>
            </a:r>
          </a:p>
          <a:p>
            <a:pPr>
              <a:buNone/>
            </a:pPr>
            <a:r>
              <a:rPr lang="en-US" sz="1400" dirty="0"/>
              <a:t>Luke 10:30-31</a:t>
            </a:r>
          </a:p>
          <a:p>
            <a:pPr>
              <a:buNone/>
            </a:pPr>
            <a:r>
              <a:rPr lang="en-US" sz="1400" dirty="0"/>
              <a:t>Jesus replied and said, "A man was going down from Jerusalem to Jericho, and fell among robbers, and they stripped him and beat him, and went away leaving him half dead.  31 "And by chance a priest was going down on that road, and when he saw him, he passed by on the other side.</a:t>
            </a:r>
          </a:p>
          <a:p>
            <a:pPr>
              <a:buNone/>
            </a:pPr>
            <a:endParaRPr lang="en-US" sz="1400" dirty="0"/>
          </a:p>
          <a:p>
            <a:pPr>
              <a:buNone/>
            </a:pPr>
            <a:r>
              <a:rPr lang="en-US" sz="1400" dirty="0"/>
              <a:t>Heb 10:38-39</a:t>
            </a:r>
          </a:p>
          <a:p>
            <a:pPr>
              <a:buNone/>
            </a:pPr>
            <a:r>
              <a:rPr lang="en-US" sz="1400" dirty="0"/>
              <a:t>BUT MY RIGHTEOUS ONE SHALL LIVE BY FAITH;</a:t>
            </a:r>
          </a:p>
          <a:p>
            <a:pPr>
              <a:buNone/>
            </a:pPr>
            <a:r>
              <a:rPr lang="en-US" sz="1400" dirty="0"/>
              <a:t>AND IF HE SHRINKS BACK, MY SOUL HAS NO PLEASURE IN HIM. </a:t>
            </a:r>
          </a:p>
          <a:p>
            <a:pPr>
              <a:buNone/>
            </a:pPr>
            <a:r>
              <a:rPr lang="en-US" sz="1400" dirty="0"/>
              <a:t>39 But we are not of those who shrink back to destruction, but of those who have faith to the preserving of the soul.</a:t>
            </a:r>
          </a:p>
          <a:p>
            <a:pPr>
              <a:buNone/>
            </a:pPr>
            <a:endParaRPr lang="en-US" sz="1400" dirty="0"/>
          </a:p>
          <a:p>
            <a:pPr>
              <a:buNone/>
            </a:pPr>
            <a:r>
              <a:rPr lang="en-US" sz="1400" dirty="0"/>
              <a:t>Prov 22:13</a:t>
            </a:r>
          </a:p>
          <a:p>
            <a:pPr>
              <a:buNone/>
            </a:pPr>
            <a:r>
              <a:rPr lang="en-US" sz="1400" dirty="0"/>
              <a:t> The sluggard says, "There is a lion outside;</a:t>
            </a:r>
          </a:p>
          <a:p>
            <a:pPr>
              <a:buNone/>
            </a:pPr>
            <a:r>
              <a:rPr lang="en-US" sz="1400" dirty="0"/>
              <a:t>I will be killed in the streets!" </a:t>
            </a:r>
          </a:p>
          <a:p>
            <a:pPr>
              <a:buNone/>
            </a:pPr>
            <a:endParaRPr lang="en-US" sz="1400" dirty="0"/>
          </a:p>
        </p:txBody>
      </p:sp>
    </p:spTree>
    <p:extLst>
      <p:ext uri="{BB962C8B-B14F-4D97-AF65-F5344CB8AC3E}">
        <p14:creationId xmlns:p14="http://schemas.microsoft.com/office/powerpoint/2010/main" val="2154160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endParaRPr lang="en-US" sz="1400" dirty="0"/>
          </a:p>
          <a:p>
            <a:pPr>
              <a:buNone/>
            </a:pPr>
            <a:r>
              <a:rPr lang="en-US" sz="1400" dirty="0"/>
              <a:t>1 Chron 28:9-10</a:t>
            </a:r>
          </a:p>
          <a:p>
            <a:pPr>
              <a:buNone/>
            </a:pPr>
            <a:r>
              <a:rPr lang="en-US" sz="1400" dirty="0"/>
              <a:t>"As for you, my son Solomon, know the God of your father, and serve Him with a whole heart and a willing mind; for the Lord searches all hearts, and understands every intent of the thoughts. </a:t>
            </a:r>
            <a:r>
              <a:rPr lang="en-US" sz="1400" b="1" dirty="0"/>
              <a:t>If you seek Him, He will let you find Him; but if you forsake Him, He will reject you forever</a:t>
            </a:r>
            <a:r>
              <a:rPr lang="en-US" sz="1400" dirty="0"/>
              <a:t>. 10 "</a:t>
            </a:r>
            <a:r>
              <a:rPr lang="en-US" sz="1400" b="1" dirty="0"/>
              <a:t>Consider now, for the Lord has chosen you to build a house for the sanctuary; be courageous and act</a:t>
            </a:r>
            <a:r>
              <a:rPr lang="en-US" sz="1400" dirty="0"/>
              <a:t>." </a:t>
            </a:r>
          </a:p>
          <a:p>
            <a:pPr>
              <a:buNone/>
            </a:pPr>
            <a:endParaRPr lang="en-US" sz="1400" dirty="0"/>
          </a:p>
          <a:p>
            <a:pPr>
              <a:buNone/>
            </a:pPr>
            <a:r>
              <a:rPr lang="en-US" sz="1400" dirty="0"/>
              <a:t>1 Chron 28:20-21</a:t>
            </a:r>
          </a:p>
          <a:p>
            <a:pPr>
              <a:buNone/>
            </a:pPr>
            <a:r>
              <a:rPr lang="en-US" sz="1400" dirty="0"/>
              <a:t> Then David said to his son Solomon, "</a:t>
            </a:r>
            <a:r>
              <a:rPr lang="en-US" sz="1400" b="1" dirty="0"/>
              <a:t>Be strong and courageous, and act; do not fear nor be dismayed</a:t>
            </a:r>
            <a:r>
              <a:rPr lang="en-US" sz="1400" dirty="0"/>
              <a:t>, for the Lord God, my God, is with you. He will not fail you nor forsake you until all the work for the service of the house of the Lord is finished. </a:t>
            </a:r>
          </a:p>
          <a:p>
            <a:pPr>
              <a:buNone/>
            </a:pPr>
            <a:endParaRPr lang="en-US" sz="1400" dirty="0"/>
          </a:p>
          <a:p>
            <a:pPr>
              <a:buNone/>
            </a:pPr>
            <a:r>
              <a:rPr lang="en-US" sz="1400" dirty="0"/>
              <a:t>John 16:31-33</a:t>
            </a:r>
          </a:p>
          <a:p>
            <a:pPr>
              <a:buNone/>
            </a:pPr>
            <a:r>
              <a:rPr lang="en-US" sz="1400" dirty="0"/>
              <a:t>31 Jesus answered them, "Do you now believe?  32 "Behold, an hour is coming, and has already come, for you to be scattered, each to his own home, and to leave Me alone; and yet I am not alone, because the Father is with Me.  33 "These things I have spoken to you, so that in Me you may have peace. In the world you have tribulation, but take courage; I have overcome the world."</a:t>
            </a:r>
          </a:p>
          <a:p>
            <a:pPr>
              <a:buNone/>
            </a:pPr>
            <a:endParaRPr lang="en-US" sz="1400" dirty="0"/>
          </a:p>
          <a:p>
            <a:pPr>
              <a:buNone/>
            </a:pPr>
            <a:r>
              <a:rPr lang="en-US" sz="1400" dirty="0"/>
              <a:t>Matt 9:1-2</a:t>
            </a:r>
          </a:p>
          <a:p>
            <a:pPr>
              <a:buNone/>
            </a:pPr>
            <a:r>
              <a:rPr lang="en-US" sz="1400" dirty="0"/>
              <a:t> Getting into a boat, Jesus crossed over the sea and came to His own city. 2 And they brought to Him a paralytic lying on a bed. Seeing their faith, Jesus said to the paralytic, "Take courage, son; your sins are forgiven."</a:t>
            </a:r>
          </a:p>
          <a:p>
            <a:pPr>
              <a:buNone/>
            </a:pPr>
            <a:endParaRPr lang="en-US" sz="1400" dirty="0"/>
          </a:p>
          <a:p>
            <a:pPr>
              <a:buNone/>
            </a:pPr>
            <a:r>
              <a:rPr lang="en-US" sz="1400" dirty="0"/>
              <a:t>Isa 6:6-8</a:t>
            </a:r>
          </a:p>
          <a:p>
            <a:pPr>
              <a:buNone/>
            </a:pPr>
            <a:r>
              <a:rPr lang="en-US" sz="1400" dirty="0"/>
              <a:t>Then one of the seraphim flew to me with a burning coal in his hand, which he had taken from the altar with tongs. 7 He touched my mouth with it and said, "Behold, this has touched your lips; and your iniquity is taken away and your sin is forgiven." </a:t>
            </a:r>
          </a:p>
          <a:p>
            <a:pPr>
              <a:buNone/>
            </a:pPr>
            <a:r>
              <a:rPr lang="en-US" sz="1400" dirty="0"/>
              <a:t>8 Then I heard the voice of the Lord, saying, "Whom shall I send, and who will go for Us?" Then I said, "Here am I. Send me!"</a:t>
            </a:r>
          </a:p>
          <a:p>
            <a:pPr>
              <a:buNone/>
            </a:pPr>
            <a:endParaRPr lang="en-US" sz="1400" dirty="0"/>
          </a:p>
          <a:p>
            <a:pPr>
              <a:buNone/>
            </a:pPr>
            <a:endParaRPr lang="en-US" sz="1400" dirty="0"/>
          </a:p>
          <a:p>
            <a:pPr>
              <a:buNone/>
            </a:pPr>
            <a:endParaRPr lang="en-US" sz="1400" dirty="0"/>
          </a:p>
          <a:p>
            <a:pPr>
              <a:buNone/>
            </a:pPr>
            <a:endParaRPr lang="en-US" sz="1400" dirty="0"/>
          </a:p>
        </p:txBody>
      </p:sp>
    </p:spTree>
    <p:extLst>
      <p:ext uri="{BB962C8B-B14F-4D97-AF65-F5344CB8AC3E}">
        <p14:creationId xmlns:p14="http://schemas.microsoft.com/office/powerpoint/2010/main" val="1267922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1 Peter 5:6-11</a:t>
            </a:r>
          </a:p>
          <a:p>
            <a:pPr>
              <a:buNone/>
            </a:pPr>
            <a:r>
              <a:rPr lang="en-US" sz="1400" dirty="0"/>
              <a:t> Therefore humble yourselves under the mighty hand of God, that He may exalt you at the proper time, 7 casting all your anxiety on Him, because He cares for you. 8 Be of sober spirit, be on the alert. Your adversary, the devil, prowls around like a roaring lion, seeking someone to devour. 9 But resist him, firm in your faith, knowing that the same experiences of suffering are being accomplished by your brethren who are in the world. 10 After you have suffered for a little while, the God of all grace, who called you to His eternal glory in Christ, will Himself perfect, confirm, strengthen and establish you. 11 To Him be dominion forever and ever.</a:t>
            </a:r>
          </a:p>
          <a:p>
            <a:pPr>
              <a:buNone/>
            </a:pPr>
            <a:endParaRPr lang="en-US" sz="1400" dirty="0"/>
          </a:p>
          <a:p>
            <a:pPr>
              <a:buNone/>
            </a:pPr>
            <a:r>
              <a:rPr lang="en-US" sz="1400" dirty="0"/>
              <a:t>Mark 4:18-19</a:t>
            </a:r>
          </a:p>
          <a:p>
            <a:pPr>
              <a:buNone/>
            </a:pPr>
            <a:r>
              <a:rPr lang="en-US" sz="1400" dirty="0"/>
              <a:t> "And others are the ones on whom seed was sown among the thorns; these are the ones who have heard the word,  19 but the worries of the world, and the deceitfulness of riches, and the desires for other things enter in and choke the word, and it becomes unfruitful.</a:t>
            </a:r>
          </a:p>
          <a:p>
            <a:pPr>
              <a:buNone/>
            </a:pPr>
            <a:endParaRPr lang="en-US" sz="1400" dirty="0"/>
          </a:p>
          <a:p>
            <a:pPr>
              <a:buNone/>
            </a:pPr>
            <a:r>
              <a:rPr lang="en-US" sz="1400" dirty="0"/>
              <a:t>Luke 21:34</a:t>
            </a:r>
          </a:p>
          <a:p>
            <a:pPr>
              <a:buNone/>
            </a:pPr>
            <a:r>
              <a:rPr lang="en-US" sz="1400" dirty="0"/>
              <a:t>Be on guard, so that your hearts will not be weighted down with dissipation and drunkenness and the worries of life, and that day will not come on you suddenly like a trap;</a:t>
            </a:r>
          </a:p>
          <a:p>
            <a:pPr>
              <a:buNone/>
            </a:pPr>
            <a:endParaRPr lang="en-US" sz="1400" dirty="0"/>
          </a:p>
          <a:p>
            <a:pPr>
              <a:buNone/>
            </a:pPr>
            <a:r>
              <a:rPr lang="en-US" sz="1400" dirty="0"/>
              <a:t>Prov 12:25</a:t>
            </a:r>
          </a:p>
          <a:p>
            <a:pPr>
              <a:buNone/>
            </a:pPr>
            <a:r>
              <a:rPr lang="en-US" sz="1400" dirty="0"/>
              <a:t>Anxiety in a man's heart weighs it down,</a:t>
            </a:r>
          </a:p>
          <a:p>
            <a:pPr>
              <a:buNone/>
            </a:pPr>
            <a:r>
              <a:rPr lang="en-US" sz="1400" dirty="0"/>
              <a:t>But a good word makes it glad. </a:t>
            </a:r>
          </a:p>
          <a:p>
            <a:pPr>
              <a:buNone/>
            </a:pPr>
            <a:endParaRPr lang="en-US" sz="1400" dirty="0"/>
          </a:p>
          <a:p>
            <a:pPr>
              <a:buNone/>
            </a:pPr>
            <a:r>
              <a:rPr lang="en-US" sz="1400" dirty="0"/>
              <a:t>Luke 10:41-42</a:t>
            </a:r>
          </a:p>
          <a:p>
            <a:pPr>
              <a:buNone/>
            </a:pPr>
            <a:r>
              <a:rPr lang="en-US" sz="1400" dirty="0"/>
              <a:t> But the Lord answered and said to her, "Martha, Martha, you are worried and bothered about so many things;  42 but only one thing is necessary, for Mary has chosen the good part, which shall not be taken away from her."</a:t>
            </a:r>
          </a:p>
          <a:p>
            <a:pPr>
              <a:buNone/>
            </a:pPr>
            <a:endParaRPr lang="en-US" sz="1400" dirty="0"/>
          </a:p>
          <a:p>
            <a:pPr>
              <a:buNone/>
            </a:pPr>
            <a:r>
              <a:rPr lang="en-US" sz="1400" dirty="0"/>
              <a:t>Luke 12:25-26</a:t>
            </a:r>
          </a:p>
          <a:p>
            <a:pPr>
              <a:buNone/>
            </a:pPr>
            <a:r>
              <a:rPr lang="en-US" sz="1400" dirty="0"/>
              <a:t> And which of you by being anxious can add a single hour to his span of life?  26 If then you are not able to do as small a thing as that, why are you anxious about the rest? </a:t>
            </a:r>
            <a:r>
              <a:rPr lang="en-US" sz="1400" b="1" dirty="0"/>
              <a:t>ESV</a:t>
            </a:r>
          </a:p>
          <a:p>
            <a:pPr>
              <a:buNone/>
            </a:pPr>
            <a:endParaRPr lang="en-US" sz="1400" dirty="0"/>
          </a:p>
          <a:p>
            <a:pPr>
              <a:buNone/>
            </a:pPr>
            <a:endParaRPr lang="en-US" sz="1400" dirty="0"/>
          </a:p>
        </p:txBody>
      </p:sp>
    </p:spTree>
    <p:extLst>
      <p:ext uri="{BB962C8B-B14F-4D97-AF65-F5344CB8AC3E}">
        <p14:creationId xmlns:p14="http://schemas.microsoft.com/office/powerpoint/2010/main" val="2033284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1 Peter 5:6-11</a:t>
            </a:r>
          </a:p>
          <a:p>
            <a:pPr>
              <a:buNone/>
            </a:pPr>
            <a:r>
              <a:rPr lang="en-US" sz="1400" dirty="0"/>
              <a:t> Therefore humble yourselves under the mighty hand of God, that He may exalt you at the proper time, 7 casting all your anxiety on Him, because He cares for you. 8 Be of sober spirit, be on the alert. Your adversary, the devil, prowls around like a roaring lion, seeking someone to devour. 9 But resist him, firm in your faith, knowing that the same experiences of suffering are being accomplished by your brethren who are in the world. 10 After you have suffered for a little while, the God of all grace, who called you to His eternal glory in Christ, will Himself perfect, confirm, strengthen and establish you. 11 To Him be dominion forever and ever.</a:t>
            </a:r>
          </a:p>
          <a:p>
            <a:pPr>
              <a:buNone/>
            </a:pPr>
            <a:endParaRPr lang="en-US" sz="1400" dirty="0"/>
          </a:p>
          <a:p>
            <a:pPr>
              <a:buNone/>
            </a:pPr>
            <a:r>
              <a:rPr lang="en-US" sz="1400" dirty="0"/>
              <a:t>Phil 4:4-7</a:t>
            </a:r>
          </a:p>
          <a:p>
            <a:pPr>
              <a:buNone/>
            </a:pPr>
            <a:r>
              <a:rPr lang="en-US" sz="1400" dirty="0"/>
              <a:t>Rejoice in the Lord always; again I will say, rejoice! 5 Let your gentle spirit be known to all men. The Lord is near. 6 Be anxious for nothing, but in everything by prayer and supplication with thanksgiving let your requests be made known to God. 7 And the peace of God, which surpasses all comprehension, will guard your hearts and your minds in Christ Jesus. (Don’t forget to “Think on these things.” (vs. 8)</a:t>
            </a:r>
          </a:p>
          <a:p>
            <a:pPr>
              <a:buNone/>
            </a:pPr>
            <a:endParaRPr lang="en-US" sz="1400" dirty="0"/>
          </a:p>
          <a:p>
            <a:pPr>
              <a:buNone/>
            </a:pPr>
            <a:r>
              <a:rPr lang="en-US" sz="1400" dirty="0"/>
              <a:t>Ps 94:17-19</a:t>
            </a:r>
          </a:p>
          <a:p>
            <a:pPr>
              <a:buNone/>
            </a:pPr>
            <a:r>
              <a:rPr lang="en-US" sz="1400" dirty="0"/>
              <a:t> If the Lord had not been my help,</a:t>
            </a:r>
          </a:p>
          <a:p>
            <a:pPr>
              <a:buNone/>
            </a:pPr>
            <a:r>
              <a:rPr lang="en-US" sz="1400" dirty="0"/>
              <a:t>My soul would soon have dwelt in the abode of silence. </a:t>
            </a:r>
          </a:p>
          <a:p>
            <a:pPr>
              <a:buNone/>
            </a:pPr>
            <a:r>
              <a:rPr lang="en-US" sz="1400" dirty="0"/>
              <a:t>18 If I should say, "My foot has slipped,"</a:t>
            </a:r>
          </a:p>
          <a:p>
            <a:pPr>
              <a:buNone/>
            </a:pPr>
            <a:r>
              <a:rPr lang="en-US" sz="1400" dirty="0"/>
              <a:t>Your lovingkindness, O Lord, will hold me up. </a:t>
            </a:r>
          </a:p>
          <a:p>
            <a:pPr>
              <a:buNone/>
            </a:pPr>
            <a:r>
              <a:rPr lang="en-US" sz="1400" dirty="0"/>
              <a:t>19 When my anxious thoughts multiply within me,</a:t>
            </a:r>
          </a:p>
          <a:p>
            <a:pPr>
              <a:buNone/>
            </a:pPr>
            <a:r>
              <a:rPr lang="en-US" sz="1400" dirty="0"/>
              <a:t>Your consolations delight my soul. </a:t>
            </a:r>
          </a:p>
          <a:p>
            <a:pPr>
              <a:buNone/>
            </a:pPr>
            <a:endParaRPr lang="en-US" sz="1400" dirty="0"/>
          </a:p>
          <a:p>
            <a:pPr marL="76200" lvl="0" indent="0" algn="l" rtl="0">
              <a:spcBef>
                <a:spcPts val="0"/>
              </a:spcBef>
              <a:spcAft>
                <a:spcPts val="0"/>
              </a:spcAft>
              <a:buSzPts val="2400"/>
              <a:buNone/>
            </a:pPr>
            <a:r>
              <a:rPr lang="en-US" sz="1400" dirty="0">
                <a:solidFill>
                  <a:srgbClr val="002060"/>
                </a:solidFill>
              </a:rPr>
              <a:t>Note the beginning of vs. 25, </a:t>
            </a:r>
            <a:r>
              <a:rPr lang="en-US" sz="1400" i="1" dirty="0">
                <a:solidFill>
                  <a:srgbClr val="002060"/>
                </a:solidFill>
              </a:rPr>
              <a:t>“</a:t>
            </a:r>
            <a:r>
              <a:rPr lang="en-US" sz="1400" b="1" i="1" dirty="0">
                <a:solidFill>
                  <a:srgbClr val="002060"/>
                </a:solidFill>
              </a:rPr>
              <a:t>For this reason </a:t>
            </a:r>
            <a:r>
              <a:rPr lang="en-US" sz="1400" i="1" dirty="0">
                <a:solidFill>
                  <a:srgbClr val="002060"/>
                </a:solidFill>
              </a:rPr>
              <a:t>I say to you…” </a:t>
            </a:r>
            <a:r>
              <a:rPr lang="en-US" sz="1400" b="1" dirty="0">
                <a:solidFill>
                  <a:srgbClr val="002060"/>
                </a:solidFill>
              </a:rPr>
              <a:t>What reason</a:t>
            </a:r>
            <a:r>
              <a:rPr lang="en-US" sz="1400" dirty="0">
                <a:solidFill>
                  <a:srgbClr val="002060"/>
                </a:solidFill>
              </a:rPr>
              <a:t>(s)? Look to the previous verses 16-24)</a:t>
            </a:r>
          </a:p>
          <a:p>
            <a:pPr>
              <a:buClr>
                <a:srgbClr val="002060"/>
              </a:buClr>
              <a:buFont typeface="Arial" panose="020B0604020202020204" pitchFamily="34" charset="0"/>
              <a:buChar char="•"/>
            </a:pPr>
            <a:r>
              <a:rPr lang="en-US" sz="1400" dirty="0">
                <a:solidFill>
                  <a:srgbClr val="002060"/>
                </a:solidFill>
              </a:rPr>
              <a:t>Because </a:t>
            </a:r>
            <a:r>
              <a:rPr lang="en-US" sz="1400" b="1" dirty="0">
                <a:solidFill>
                  <a:srgbClr val="002060"/>
                </a:solidFill>
              </a:rPr>
              <a:t>you can’t serve two masters</a:t>
            </a:r>
            <a:r>
              <a:rPr lang="en-US" sz="1400" dirty="0">
                <a:solidFill>
                  <a:srgbClr val="002060"/>
                </a:solidFill>
              </a:rPr>
              <a:t>!</a:t>
            </a:r>
          </a:p>
          <a:p>
            <a:pPr>
              <a:buClr>
                <a:srgbClr val="002060"/>
              </a:buClr>
              <a:buFont typeface="Arial" panose="020B0604020202020204" pitchFamily="34" charset="0"/>
              <a:buChar char="•"/>
            </a:pPr>
            <a:r>
              <a:rPr lang="en-US" sz="1400" dirty="0">
                <a:solidFill>
                  <a:srgbClr val="002060"/>
                </a:solidFill>
              </a:rPr>
              <a:t>Because your </a:t>
            </a:r>
            <a:r>
              <a:rPr lang="en-US" sz="1400" b="1" dirty="0">
                <a:solidFill>
                  <a:srgbClr val="002060"/>
                </a:solidFill>
              </a:rPr>
              <a:t>storing up treasures in heaven</a:t>
            </a:r>
            <a:r>
              <a:rPr lang="en-US" sz="1400" dirty="0">
                <a:solidFill>
                  <a:srgbClr val="002060"/>
                </a:solidFill>
              </a:rPr>
              <a:t>!</a:t>
            </a:r>
          </a:p>
          <a:p>
            <a:pPr>
              <a:buClr>
                <a:srgbClr val="002060"/>
              </a:buClr>
              <a:buFont typeface="Arial" panose="020B0604020202020204" pitchFamily="34" charset="0"/>
              <a:buChar char="•"/>
            </a:pPr>
            <a:r>
              <a:rPr lang="en-US" sz="1400" dirty="0">
                <a:solidFill>
                  <a:srgbClr val="002060"/>
                </a:solidFill>
              </a:rPr>
              <a:t>Because your </a:t>
            </a:r>
            <a:r>
              <a:rPr lang="en-US" sz="1400" b="1" dirty="0">
                <a:solidFill>
                  <a:srgbClr val="002060"/>
                </a:solidFill>
              </a:rPr>
              <a:t>vision is clear</a:t>
            </a:r>
            <a:r>
              <a:rPr lang="en-US" sz="1400" dirty="0">
                <a:solidFill>
                  <a:srgbClr val="002060"/>
                </a:solidFill>
              </a:rPr>
              <a:t>.</a:t>
            </a:r>
          </a:p>
          <a:p>
            <a:pPr>
              <a:buClr>
                <a:srgbClr val="002060"/>
              </a:buClr>
              <a:buFont typeface="Arial" panose="020B0604020202020204" pitchFamily="34" charset="0"/>
              <a:buChar char="•"/>
            </a:pPr>
            <a:r>
              <a:rPr lang="en-US" sz="1400" dirty="0">
                <a:solidFill>
                  <a:srgbClr val="002060"/>
                </a:solidFill>
              </a:rPr>
              <a:t>Because you </a:t>
            </a:r>
            <a:r>
              <a:rPr lang="en-US" sz="1400" b="1" dirty="0">
                <a:solidFill>
                  <a:srgbClr val="002060"/>
                </a:solidFill>
              </a:rPr>
              <a:t>serve to be seen by your heavenly Father </a:t>
            </a:r>
            <a:r>
              <a:rPr lang="en-US" sz="1400" dirty="0">
                <a:solidFill>
                  <a:srgbClr val="002060"/>
                </a:solidFill>
              </a:rPr>
              <a:t>and not men!</a:t>
            </a:r>
          </a:p>
          <a:p>
            <a:pPr>
              <a:buNone/>
            </a:pPr>
            <a:endParaRPr lang="en-US" sz="1400" dirty="0"/>
          </a:p>
        </p:txBody>
      </p:sp>
    </p:spTree>
    <p:extLst>
      <p:ext uri="{BB962C8B-B14F-4D97-AF65-F5344CB8AC3E}">
        <p14:creationId xmlns:p14="http://schemas.microsoft.com/office/powerpoint/2010/main" val="62930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3211210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endParaRPr lang="en-US" sz="1400" dirty="0"/>
          </a:p>
        </p:txBody>
      </p:sp>
    </p:spTree>
    <p:extLst>
      <p:ext uri="{BB962C8B-B14F-4D97-AF65-F5344CB8AC3E}">
        <p14:creationId xmlns:p14="http://schemas.microsoft.com/office/powerpoint/2010/main" val="1907794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 1 Cor 10:11-13</a:t>
            </a:r>
          </a:p>
          <a:p>
            <a:pPr>
              <a:buNone/>
            </a:pPr>
            <a:r>
              <a:rPr lang="en-US" sz="1400" dirty="0"/>
              <a:t>Now these things happened to them as an example, and they were written for our instruction, upon whom the ends of the ages have come. 12 Therefore let him who thinks he stands take heed that he does not fall. 13 No temptation has overtaken you but such as is common to man; and God is faithful, who will not allow you to be tempted beyond what you are able, but with the temptation will provide the way of escape also, so that you will be able to endure it. </a:t>
            </a:r>
          </a:p>
          <a:p>
            <a:pPr>
              <a:buNone/>
            </a:pPr>
            <a:endParaRPr lang="en-US" sz="1400" dirty="0"/>
          </a:p>
          <a:p>
            <a:pPr>
              <a:buNone/>
            </a:pPr>
            <a:r>
              <a:rPr lang="en-US" sz="1400" dirty="0"/>
              <a:t>Rev 2:2-5</a:t>
            </a:r>
          </a:p>
          <a:p>
            <a:pPr>
              <a:buNone/>
            </a:pPr>
            <a:r>
              <a:rPr lang="en-US" sz="1400" dirty="0"/>
              <a:t>I know your deeds and your toil and perseverance, and that you cannot tolerate evil men, and you put to the test those who call themselves apostles, and they are not, and you found them to be false;  3 and you have perseverance and have endured for My name's sake, and have not grown weary.  4 'But I have this against you, that you have left your first love.  5 'Therefore remember from where you have fallen, and repent and do the deeds you did at first; or else I am coming to you and will remove your lampstand out of its place — unless you repent.</a:t>
            </a:r>
          </a:p>
          <a:p>
            <a:pPr>
              <a:buNone/>
            </a:pPr>
            <a:endParaRPr lang="en-US" sz="1400" dirty="0"/>
          </a:p>
          <a:p>
            <a:pPr>
              <a:buNone/>
            </a:pPr>
            <a:r>
              <a:rPr lang="en-US" sz="1400" dirty="0"/>
              <a:t>Rev 3:15-22</a:t>
            </a:r>
          </a:p>
          <a:p>
            <a:pPr>
              <a:buNone/>
            </a:pPr>
            <a:r>
              <a:rPr lang="en-US" sz="1400" dirty="0"/>
              <a:t>I know your deeds, that you are neither cold nor hot; I wish that you were cold or hot.  16 'So because you are lukewarm, and neither hot nor cold, I will spit you out of My mouth.  17 'Because you say, "I am rich, and have become wealthy, and have need of nothing," and you do not know that you are wretched and miserable and poor and blind and naked,  18 I advise you to buy from Me gold refined by fire so that you may become rich, and white garments so that you may clothe yourself, and that the shame of your nakedness will not be revealed; and eye salve to anoint your eyes so that you may see.  19 'Those whom I love, I reprove and discipline; therefore be zealous and repent.  20 'Behold, I stand at the door and knock; if anyone hears My voice and opens the door, I will come in to him and will dine with him, and he with Me.  21 'He who overcomes, I will grant to him to sit down with Me on My throne, as I also overcame and sat down with My Father on His throne.  22 'He who has an ear, let him hear what the Spirit says to the churches.'"</a:t>
            </a:r>
          </a:p>
          <a:p>
            <a:pPr>
              <a:buNone/>
            </a:pPr>
            <a:endParaRPr lang="en-US" sz="1400" dirty="0"/>
          </a:p>
          <a:p>
            <a:pPr>
              <a:buNone/>
            </a:pPr>
            <a:r>
              <a:rPr lang="en-US" sz="1400" dirty="0"/>
              <a:t>Amos 6:1-6</a:t>
            </a:r>
          </a:p>
          <a:p>
            <a:pPr>
              <a:buNone/>
            </a:pPr>
            <a:r>
              <a:rPr lang="en-US" sz="1400" dirty="0"/>
              <a:t>Woe to those who are at ease in Zion And to those who feel secure in the mountain of Samaria, The distinguished men of the foremost of nations, To whom the house of Israel comes… </a:t>
            </a:r>
          </a:p>
          <a:p>
            <a:pPr>
              <a:buNone/>
            </a:pPr>
            <a:r>
              <a:rPr lang="en-US" sz="1400" dirty="0"/>
              <a:t>4 Those who recline on beds of ivory And sprawl on their couches, And eat lambs from the flock And calves from the midst of the stall, </a:t>
            </a:r>
          </a:p>
          <a:p>
            <a:pPr>
              <a:buNone/>
            </a:pPr>
            <a:r>
              <a:rPr lang="en-US" sz="1400" dirty="0"/>
              <a:t>5 Who improvise to the sound of the harp, And like David have composed songs for themselves, </a:t>
            </a:r>
          </a:p>
          <a:p>
            <a:pPr>
              <a:buNone/>
            </a:pPr>
            <a:r>
              <a:rPr lang="en-US" sz="1400" dirty="0"/>
              <a:t>6 Who drink wine from sacrificial bowls While they anoint themselves with the finest of oils, Yet they have not grieved over the ruin of Joseph. </a:t>
            </a:r>
          </a:p>
          <a:p>
            <a:pPr>
              <a:buNone/>
            </a:pPr>
            <a:endParaRPr lang="en-US" sz="1400" dirty="0"/>
          </a:p>
          <a:p>
            <a:pPr>
              <a:buNone/>
            </a:pPr>
            <a:r>
              <a:rPr lang="en-US" sz="1400" dirty="0" err="1"/>
              <a:t>Zeph</a:t>
            </a:r>
            <a:r>
              <a:rPr lang="en-US" sz="1400" dirty="0"/>
              <a:t> 1:12</a:t>
            </a:r>
          </a:p>
          <a:p>
            <a:pPr>
              <a:buNone/>
            </a:pPr>
            <a:r>
              <a:rPr lang="en-US" sz="1400" dirty="0"/>
              <a:t>"It will come about at that time That I will search Jerusalem with lamps, And I will punish the men Who are stagnant in spirit, Who say in their hearts, 'The Lord will not do good or evil!’ </a:t>
            </a:r>
          </a:p>
          <a:p>
            <a:pPr>
              <a:buNone/>
            </a:pPr>
            <a:endParaRPr lang="en-US" sz="1400" dirty="0"/>
          </a:p>
          <a:p>
            <a:pPr>
              <a:buNone/>
            </a:pPr>
            <a:r>
              <a:rPr lang="en-US" sz="1400" dirty="0"/>
              <a:t>Matt 5:6</a:t>
            </a:r>
          </a:p>
          <a:p>
            <a:pPr>
              <a:buNone/>
            </a:pPr>
            <a:r>
              <a:rPr lang="en-US" sz="1400" dirty="0"/>
              <a:t>Blessed are those who hunger and thirst for righteousness, for they shall be satisfied. </a:t>
            </a:r>
          </a:p>
          <a:p>
            <a:pPr>
              <a:buNone/>
            </a:pPr>
            <a:endParaRPr lang="en-US" sz="1400" dirty="0"/>
          </a:p>
          <a:p>
            <a:pPr>
              <a:buNone/>
            </a:pPr>
            <a:r>
              <a:rPr lang="en-US" sz="1400" dirty="0"/>
              <a:t>1 Peter 2:1-3</a:t>
            </a:r>
          </a:p>
          <a:p>
            <a:pPr>
              <a:buNone/>
            </a:pPr>
            <a:r>
              <a:rPr lang="en-US" sz="1400" dirty="0"/>
              <a:t>Therefore, putting aside all malice and all deceit and hypocrisy and envy and all slander, 2 like newborn babies, long for the pure milk of the word, so that by it you may grow in respect to salvation, 3 if you have tasted the kindness of the Lord. </a:t>
            </a:r>
          </a:p>
          <a:p>
            <a:pPr>
              <a:buNone/>
            </a:pPr>
            <a:endParaRPr lang="en-US" sz="1400" dirty="0"/>
          </a:p>
          <a:p>
            <a:pPr>
              <a:buNone/>
            </a:pPr>
            <a:endParaRPr lang="en-US" sz="1400" dirty="0"/>
          </a:p>
        </p:txBody>
      </p:sp>
    </p:spTree>
    <p:extLst>
      <p:ext uri="{BB962C8B-B14F-4D97-AF65-F5344CB8AC3E}">
        <p14:creationId xmlns:p14="http://schemas.microsoft.com/office/powerpoint/2010/main" val="500587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 </a:t>
            </a:r>
          </a:p>
        </p:txBody>
      </p:sp>
    </p:spTree>
    <p:extLst>
      <p:ext uri="{BB962C8B-B14F-4D97-AF65-F5344CB8AC3E}">
        <p14:creationId xmlns:p14="http://schemas.microsoft.com/office/powerpoint/2010/main" val="3679648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get too busy in many things that are not worthwhile or beneficial. They drag us down physically and spiritually and are trying to choke us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are always on the move, going here and there and don’t have time for the truly important things, we’re too busy! When we don’t have time to spend with new converts, send cards to our visitors, or visit the elderly and shut-ins,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 are too busy</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don’t have time for young mothers and fathers (especially those who don’t have a mate who worship with them), those struggling with personal problems, those struggling with the world,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 are too busy</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don’t have time to show hospitality, prepare a Wednesday night invitation, get our Bible class lesson, attend gospel meetings, and business meetings, we are too busy!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When we don’t have time to read the bulletin, assemble on a consistent regular basis or find ourselves arriving late more and more and leaving early, we may be (we are) too busy! When we try to organize a personal work program but have difficulty getting participation and it fizzles out, we’re too busy! The problem is, we haven’t got time to be Christians, except on Sunday morning.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We’ve got too many “weeds” in our lives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if we don’t do something drastic,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they’re going to choke us to death</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Whether we’re climbing the career ladder to success, or enjoying our favorite sports or hobbies, or social club or high societal event, they can become noxious weeds.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is not enough to love flowers, we must hate weeds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“Through they precepts I get understanding, therefore I hate every false way” (Ps. 119:104). </a:t>
            </a:r>
            <a:endParaRPr lang="en-US" sz="1400" dirty="0"/>
          </a:p>
        </p:txBody>
      </p:sp>
    </p:spTree>
    <p:extLst>
      <p:ext uri="{BB962C8B-B14F-4D97-AF65-F5344CB8AC3E}">
        <p14:creationId xmlns:p14="http://schemas.microsoft.com/office/powerpoint/2010/main" val="232458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400" dirty="0"/>
              <a:t>2 Cor 10:3-5</a:t>
            </a:r>
          </a:p>
          <a:p>
            <a:pPr marL="0" indent="0">
              <a:buNone/>
            </a:pPr>
            <a:r>
              <a:rPr lang="en-US" sz="1400" dirty="0"/>
              <a:t>3 For though we walk in the flesh, we do not war according to the flesh, 4 for the weapons of our warfare are not of the flesh, but divinely powerful for the destruction of fortresses. 5 We are destroying speculations and every lofty thing raised up against the knowledge of God, and we are taking every thought captive to the obedience of Christ</a:t>
            </a:r>
          </a:p>
          <a:p>
            <a:pPr marL="0" indent="0">
              <a:buNone/>
            </a:pPr>
            <a:endParaRPr lang="en-US" sz="1400" dirty="0"/>
          </a:p>
          <a:p>
            <a:pPr marL="0" indent="0">
              <a:buNone/>
            </a:pPr>
            <a:r>
              <a:rPr lang="en-US" sz="1400" dirty="0"/>
              <a:t>Eph 6:17</a:t>
            </a:r>
          </a:p>
          <a:p>
            <a:pPr marL="0" indent="0">
              <a:buNone/>
            </a:pPr>
            <a:r>
              <a:rPr lang="en-US" sz="1400" dirty="0"/>
              <a:t>And take THE HELMET OF SALVATION, and the sword of the Spirit, which is the word of God.</a:t>
            </a:r>
          </a:p>
          <a:p>
            <a:pPr marL="0" indent="0">
              <a:buNone/>
            </a:pPr>
            <a:endParaRPr lang="en-US" sz="1400" dirty="0"/>
          </a:p>
          <a:p>
            <a:pPr marL="0" indent="0">
              <a:buNone/>
            </a:pPr>
            <a:r>
              <a:rPr lang="en-US" sz="1400" dirty="0"/>
              <a:t>Heb 4:12</a:t>
            </a:r>
          </a:p>
          <a:p>
            <a:pPr marL="0" indent="0">
              <a:buNone/>
            </a:pPr>
            <a:r>
              <a:rPr lang="en-US" sz="1400" dirty="0"/>
              <a:t> For the word of God is living and active and sharper than any two-edged sword, and piercing as far as the division of soul and spirit, of both joints and marrow, and able to judge the thoughts and intentions of the heart</a:t>
            </a:r>
          </a:p>
          <a:p>
            <a:pPr marL="0" indent="0">
              <a:buNone/>
            </a:pPr>
            <a:endParaRPr lang="en-US" dirty="0"/>
          </a:p>
          <a:p>
            <a:pPr marL="0" indent="0">
              <a:buNone/>
            </a:pPr>
            <a:r>
              <a:rPr lang="en-US" dirty="0"/>
              <a:t>2 Tim 2:15-16</a:t>
            </a:r>
          </a:p>
          <a:p>
            <a:pPr marL="0" indent="0">
              <a:buNone/>
            </a:pPr>
            <a:r>
              <a:rPr lang="en-US" dirty="0"/>
              <a:t>Be diligent to present yourself approved to God as a workman who does not need to be ashamed, accurately handling the word of truth. 16 But avoid worldly and empty chatter, for it will lead to further ungodliness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19493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Luke 10:40-42</a:t>
            </a:r>
          </a:p>
          <a:p>
            <a:pPr marL="0" marR="0" indent="0">
              <a:lnSpc>
                <a:spcPct val="107000"/>
              </a:lnSpc>
              <a:spcBef>
                <a:spcPts val="0"/>
              </a:spcBef>
              <a:spcAft>
                <a:spcPts val="800"/>
              </a:spcAft>
              <a:buNone/>
            </a:pPr>
            <a:r>
              <a:rPr lang="en-US" sz="1800" b="0" dirty="0">
                <a:effectLst/>
                <a:latin typeface="Calibri" panose="020F0502020204030204" pitchFamily="34" charset="0"/>
                <a:ea typeface="Calibri" panose="020F0502020204030204" pitchFamily="34" charset="0"/>
                <a:cs typeface="Times New Roman" panose="02020603050405020304" pitchFamily="18" charset="0"/>
              </a:rPr>
              <a:t>But Martha was distracted with all her preparations; and she came up to Him and said, "Lord, do You not care that my sister has left me to do all the serving alone? Then tell her to help me." 41 But the Lord answered and said to her, "Martha, Martha, you are worried and bothered about so many things;  42 but only one thing is necessary, for Mary has chosen the good part, which shall not be taken away from her.“</a:t>
            </a:r>
          </a:p>
          <a:p>
            <a:pPr marL="0" marR="0" indent="0">
              <a:lnSpc>
                <a:spcPct val="107000"/>
              </a:lnSpc>
              <a:spcBef>
                <a:spcPts val="0"/>
              </a:spcBef>
              <a:spcAft>
                <a:spcPts val="800"/>
              </a:spcAft>
              <a:buNone/>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Eph 5:15-17</a:t>
            </a:r>
          </a:p>
          <a:p>
            <a:pPr marL="0" marR="0" indent="0">
              <a:lnSpc>
                <a:spcPct val="107000"/>
              </a:lnSpc>
              <a:spcBef>
                <a:spcPts val="0"/>
              </a:spcBef>
              <a:spcAft>
                <a:spcPts val="800"/>
              </a:spcAft>
              <a:buNone/>
            </a:pPr>
            <a:r>
              <a:rPr lang="en-US" sz="1800" b="0" dirty="0">
                <a:effectLst/>
                <a:latin typeface="Calibri" panose="020F0502020204030204" pitchFamily="34" charset="0"/>
                <a:ea typeface="Calibri" panose="020F0502020204030204" pitchFamily="34" charset="0"/>
                <a:cs typeface="Times New Roman" panose="02020603050405020304" pitchFamily="18" charset="0"/>
              </a:rPr>
              <a:t> Therefore be careful how you walk, not as unwise men but as wise, 16 making the most of your time, because the days are evil. 17 So then do not be foolish, but understand what the will of the Lord is.</a:t>
            </a:r>
          </a:p>
          <a:p>
            <a:pPr marL="0" marR="0" indent="0">
              <a:lnSpc>
                <a:spcPct val="107000"/>
              </a:lnSpc>
              <a:spcBef>
                <a:spcPts val="0"/>
              </a:spcBef>
              <a:spcAft>
                <a:spcPts val="800"/>
              </a:spcAft>
              <a:buNone/>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get too busy in many things that are not worthwhile or beneficial. They drag us down physically and spiritually and are trying to choke us</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are always on the move, going here and there and don’t have time for the truly important things, we’re too busy! When we don’t have time to spend with new converts, send cards to our visitors, or visit the elderly and shut-ins,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 are too busy</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don’t have time for young mothers and fathers (especially those who don’t have a mate who worship with them), those struggling with personal problems, those struggling with the world,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 are too busy</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When we don’t have time to show hospitality, prepare a Wednesday night invitation, get our Bible class lesson, attend gospel meetings, and business meetings, we are too busy!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When we don’t have time to read the bulletin, assemble on a consistent regular basis or find ourselves arriving late more and more and leaving early, we may be (we are) too busy! When we try to organize a personal work program but have difficulty getting participation and it fizzles out, we’re too busy! The problem is, we haven’t got time to be Christians, except on Sunday morning.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We’ve got too many “weeds” in our lives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if we don’t do something drastic,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they’re going to choke us to death</a:t>
            </a:r>
            <a:r>
              <a:rPr lang="en-US" sz="1800" dirty="0">
                <a:effectLst/>
                <a:latin typeface="Calibri" panose="020F0502020204030204" pitchFamily="34" charset="0"/>
                <a:ea typeface="Calibri" panose="020F0502020204030204" pitchFamily="34" charset="0"/>
                <a:cs typeface="Times New Roman" panose="02020603050405020304" pitchFamily="18" charset="0"/>
              </a:rPr>
              <a:t>! Whether we’re climbing the career ladder to success, or enjoying our favorite sports or hobbies, or social club or high societal event, they can become noxious weeds.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is not enough to love flowers, we must hate weeds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“Through they precepts I get understanding, therefore I hate every false way” (Ps. 119:104). </a:t>
            </a:r>
            <a:endParaRPr lang="en-US" sz="1400" dirty="0"/>
          </a:p>
        </p:txBody>
      </p:sp>
    </p:spTree>
    <p:extLst>
      <p:ext uri="{BB962C8B-B14F-4D97-AF65-F5344CB8AC3E}">
        <p14:creationId xmlns:p14="http://schemas.microsoft.com/office/powerpoint/2010/main" val="2034071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71145" indent="-327184" defTabSz="942289">
              <a:buNone/>
            </a:pPr>
            <a:endParaRPr lang="en-US" sz="1400" kern="1400" dirty="0">
              <a:latin typeface="Times New Roman" panose="02020603050405020304" pitchFamily="18" charset="0"/>
            </a:endParaRPr>
          </a:p>
          <a:p>
            <a:pPr marL="471145" indent="-327184" defTabSz="942289">
              <a:buNone/>
            </a:pPr>
            <a:endParaRPr lang="en-US" sz="1400" kern="1400" dirty="0">
              <a:latin typeface="Times New Roman" panose="02020603050405020304" pitchFamily="18" charset="0"/>
            </a:endParaRPr>
          </a:p>
          <a:p>
            <a:pPr marL="471145" indent="-327184" defTabSz="942289">
              <a:buNone/>
            </a:pPr>
            <a:endParaRPr lang="en-US" sz="1900" kern="1400" dirty="0">
              <a:latin typeface="Times New Roman" panose="02020603050405020304" pitchFamily="18" charset="0"/>
            </a:endParaRPr>
          </a:p>
        </p:txBody>
      </p:sp>
    </p:spTree>
    <p:extLst>
      <p:ext uri="{BB962C8B-B14F-4D97-AF65-F5344CB8AC3E}">
        <p14:creationId xmlns:p14="http://schemas.microsoft.com/office/powerpoint/2010/main" val="349746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2313485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endParaRPr lang="en-US" sz="1400" dirty="0"/>
          </a:p>
        </p:txBody>
      </p:sp>
    </p:spTree>
    <p:extLst>
      <p:ext uri="{BB962C8B-B14F-4D97-AF65-F5344CB8AC3E}">
        <p14:creationId xmlns:p14="http://schemas.microsoft.com/office/powerpoint/2010/main" val="3867903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Gal 5:13-15</a:t>
            </a:r>
          </a:p>
          <a:p>
            <a:pPr>
              <a:buNone/>
            </a:pPr>
            <a:r>
              <a:rPr lang="en-US" sz="1400" dirty="0"/>
              <a:t> For you were called to freedom, brethren; only do not turn your freedom into an opportunity for the flesh, but through love serve one another. 14 For the whole Law is fulfilled in one word, in the statement, "YOU SHALL LOVE YOUR NEIGHBOR AS YOURSELF." 15 But if you bite and devour one another, take care that you are not consumed by one another. </a:t>
            </a:r>
          </a:p>
          <a:p>
            <a:pPr>
              <a:buNone/>
            </a:pPr>
            <a:endParaRPr lang="en-US" sz="1400" dirty="0"/>
          </a:p>
          <a:p>
            <a:pPr>
              <a:buNone/>
            </a:pPr>
            <a:r>
              <a:rPr lang="en-US" sz="1400" dirty="0"/>
              <a:t>2 Cor 12:20-21</a:t>
            </a:r>
          </a:p>
          <a:p>
            <a:pPr>
              <a:buNone/>
            </a:pPr>
            <a:r>
              <a:rPr lang="en-US" sz="1400" dirty="0"/>
              <a:t>For I am afraid that perhaps when I come I may find you to be not what I wish and may be found by you to be not what you wish; that perhaps there will be strife, jealousy, angry tempers, disputes, slanders, gossip, arrogance, disturbances; 21 I am afraid that when I come again my God may humiliate me before you, and I may mourn over many of those who have sinned in the past and not repented of the impurity, immorality and sensuality which they have practiced.</a:t>
            </a:r>
          </a:p>
          <a:p>
            <a:pPr>
              <a:buNone/>
            </a:pPr>
            <a:endParaRPr lang="en-US" sz="1400" dirty="0"/>
          </a:p>
          <a:p>
            <a:pPr>
              <a:buNone/>
            </a:pPr>
            <a:r>
              <a:rPr lang="en-US" sz="1400" dirty="0"/>
              <a:t>Rom 14:13-21</a:t>
            </a:r>
          </a:p>
          <a:p>
            <a:pPr>
              <a:buNone/>
            </a:pPr>
            <a:r>
              <a:rPr lang="en-US" sz="1400" dirty="0"/>
              <a:t> Therefore let us not judge one another anymore, but rather determine this — not to put an obstacle or a stumbling block in a brother's way. 14 I know and am convinced in the Lord Jesus that nothing is unclean in itself; but to him who thinks anything to be unclean, to him it is unclean. 15 For if because of food your brother is hurt, you are no longer walking according to love. Do not destroy with your food him for whom Christ died. 16 Therefore do not let what is for you a good thing be spoken of as evil; 17 for the kingdom of God is not eating and drinking, but righteousness and peace and joy in the Holy Spirit. 18 For he who in this way serves Christ is acceptable to God and approved by men. 19 So then we pursue the things which make for peace and the building up of one another. 20 Do not tear down the work of God for the sake of food. All things indeed are clean, but they are evil for the man who eats and gives offense. 21 It is good not to eat meat or to drink wine, or to do anything by which your brother stumbles.</a:t>
            </a:r>
          </a:p>
          <a:p>
            <a:pPr>
              <a:buNone/>
            </a:pPr>
            <a:endParaRPr lang="en-US" sz="1400" dirty="0"/>
          </a:p>
          <a:p>
            <a:pPr>
              <a:buNone/>
            </a:pPr>
            <a:endParaRPr lang="en-US" sz="1400" dirty="0"/>
          </a:p>
        </p:txBody>
      </p:sp>
    </p:spTree>
    <p:extLst>
      <p:ext uri="{BB962C8B-B14F-4D97-AF65-F5344CB8AC3E}">
        <p14:creationId xmlns:p14="http://schemas.microsoft.com/office/powerpoint/2010/main" val="913189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How do we stand united?</a:t>
            </a:r>
          </a:p>
          <a:p>
            <a:pPr>
              <a:buNone/>
            </a:pPr>
            <a:r>
              <a:rPr lang="en-US" sz="1400" dirty="0"/>
              <a:t>Phil 2:3-6</a:t>
            </a:r>
          </a:p>
          <a:p>
            <a:pPr>
              <a:buNone/>
            </a:pPr>
            <a:r>
              <a:rPr lang="en-US" sz="1400" dirty="0"/>
              <a:t>Do nothing from selfishness or empty conceit, but with humility of mind regard one another as more important than yourselves; 4 do not merely look out for your own personal interests, but also for the interests of others. 5 Have this attitude in yourselves which was also in Christ Jesus, 6 who, although He existed in the form of God, did not regard equality with God a thing to be grasped,</a:t>
            </a:r>
          </a:p>
          <a:p>
            <a:pPr>
              <a:buNone/>
            </a:pPr>
            <a:endParaRPr lang="en-US" sz="1400" dirty="0"/>
          </a:p>
          <a:p>
            <a:pPr>
              <a:buNone/>
            </a:pPr>
            <a:r>
              <a:rPr lang="en-US" sz="1400" dirty="0"/>
              <a:t>John 13:34-35</a:t>
            </a:r>
          </a:p>
          <a:p>
            <a:pPr>
              <a:buNone/>
            </a:pPr>
            <a:r>
              <a:rPr lang="en-US" sz="1400" dirty="0"/>
              <a:t>"A new commandment I give to you, that you love one another, even as I have loved you, that you also love one another.  35 "By this all men will know that you are My disciples, if you have love for one another." </a:t>
            </a:r>
          </a:p>
          <a:p>
            <a:pPr>
              <a:buNone/>
            </a:pPr>
            <a:endParaRPr lang="en-US" sz="1400" dirty="0"/>
          </a:p>
          <a:p>
            <a:pPr>
              <a:buNone/>
            </a:pPr>
            <a:r>
              <a:rPr lang="en-US" sz="1400" dirty="0"/>
              <a:t>John 15:12-17</a:t>
            </a:r>
          </a:p>
          <a:p>
            <a:pPr>
              <a:buNone/>
            </a:pPr>
            <a:r>
              <a:rPr lang="en-US" sz="1400" dirty="0"/>
              <a:t>"This is My commandment, that you love one another, just as I have loved you.  13 "Greater love has no one than this, that one lay down his life for his friends.  14 "You are My friends if you do what I command you.  15 "No longer do I call you slaves, for the slave does not know what his master is doing; but I have called you friends, for all things that I have heard from My Father I have made known to you.  16 "You did not choose Me but I chose you, and appointed you that you would go and bear fruit, and that your fruit would remain, so that whatever you ask of the Father in My name He may give to you.  17 "This I command you, that you love one another. </a:t>
            </a:r>
          </a:p>
          <a:p>
            <a:pPr>
              <a:buNone/>
            </a:pPr>
            <a:endParaRPr lang="en-US" sz="1400" dirty="0"/>
          </a:p>
          <a:p>
            <a:pPr>
              <a:buNone/>
            </a:pPr>
            <a:r>
              <a:rPr lang="en-US" sz="1400" dirty="0"/>
              <a:t>1 </a:t>
            </a:r>
            <a:r>
              <a:rPr lang="en-US" sz="1400" dirty="0" err="1"/>
              <a:t>Thess</a:t>
            </a:r>
            <a:r>
              <a:rPr lang="en-US" sz="1400" dirty="0"/>
              <a:t> 4:9-10</a:t>
            </a:r>
          </a:p>
          <a:p>
            <a:pPr>
              <a:buNone/>
            </a:pPr>
            <a:r>
              <a:rPr lang="en-US" sz="1400" dirty="0"/>
              <a:t> Now as to the love of the brethren, you have no need for anyone to write to you, for you yourselves are taught by God to love one another; 10 for indeed you do practice it toward all the brethren who are in all Macedonia. But we urge you, brethren, to excel still more,</a:t>
            </a:r>
          </a:p>
          <a:p>
            <a:pPr>
              <a:buNone/>
            </a:pPr>
            <a:endParaRPr lang="en-US" sz="1400" dirty="0"/>
          </a:p>
          <a:p>
            <a:pPr>
              <a:buNone/>
            </a:pPr>
            <a:r>
              <a:rPr lang="en-US" sz="1400" dirty="0"/>
              <a:t>1 Peter 1:22</a:t>
            </a:r>
          </a:p>
          <a:p>
            <a:pPr>
              <a:buNone/>
            </a:pPr>
            <a:r>
              <a:rPr lang="en-US" sz="1400" dirty="0"/>
              <a:t> Since you have in obedience to the truth purified your souls for a sincere love of the brethren, fervently love one another from the heart,</a:t>
            </a:r>
          </a:p>
          <a:p>
            <a:pPr>
              <a:buNone/>
            </a:pPr>
            <a:endParaRPr lang="en-US" sz="1400" dirty="0"/>
          </a:p>
          <a:p>
            <a:pPr>
              <a:buNone/>
            </a:pPr>
            <a:r>
              <a:rPr lang="en-US" sz="1400" dirty="0"/>
              <a:t>Gal 5:13-15</a:t>
            </a:r>
          </a:p>
          <a:p>
            <a:pPr>
              <a:buNone/>
            </a:pPr>
            <a:r>
              <a:rPr lang="en-US" sz="1400" dirty="0"/>
              <a:t> For you were called to freedom, brethren; only do not turn your freedom into an opportunity for the flesh, but through love serve one another. 14 For the whole Law is fulfilled in one word, in the statement, "YOU SHALL LOVE YOUR NEIGHBOR AS YOURSELF." 15 But if you bite and devour one another, take care that you are not consumed by one another.</a:t>
            </a:r>
          </a:p>
          <a:p>
            <a:pPr>
              <a:buNone/>
            </a:pPr>
            <a:endParaRPr lang="en-US" sz="1400" dirty="0"/>
          </a:p>
          <a:p>
            <a:pPr>
              <a:buNone/>
            </a:pPr>
            <a:r>
              <a:rPr lang="en-US" sz="1400" dirty="0"/>
              <a:t>Rom 12:9-13</a:t>
            </a:r>
          </a:p>
          <a:p>
            <a:pPr>
              <a:buNone/>
            </a:pPr>
            <a:r>
              <a:rPr lang="en-US" sz="1400" dirty="0"/>
              <a:t> Let love be without hypocrisy. Abhor what is evil; cling to what is good. 10 Be devoted to one another in brotherly love; give preference to one another in honor; 11 not lagging behind in diligence, fervent in spirit, serving the Lord; 12 rejoicing in hope, persevering in tribulation, devoted to prayer, 13 contributing to the needs of the saints, practicing hospitality. </a:t>
            </a:r>
          </a:p>
          <a:p>
            <a:pPr>
              <a:buNone/>
            </a:pPr>
            <a:endParaRPr lang="en-US" sz="1400" dirty="0"/>
          </a:p>
        </p:txBody>
      </p:sp>
    </p:spTree>
    <p:extLst>
      <p:ext uri="{BB962C8B-B14F-4D97-AF65-F5344CB8AC3E}">
        <p14:creationId xmlns:p14="http://schemas.microsoft.com/office/powerpoint/2010/main" val="317353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As the Lord’s church, do we try to be like “other churches”?</a:t>
            </a:r>
          </a:p>
          <a:p>
            <a:pPr>
              <a:buNone/>
            </a:pPr>
            <a:endParaRPr lang="en-US" sz="1400" dirty="0"/>
          </a:p>
        </p:txBody>
      </p:sp>
    </p:spTree>
    <p:extLst>
      <p:ext uri="{BB962C8B-B14F-4D97-AF65-F5344CB8AC3E}">
        <p14:creationId xmlns:p14="http://schemas.microsoft.com/office/powerpoint/2010/main" val="23477077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1 Peter 4:1-6</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 Therefore, since Christ has suffered in the flesh, arm yourselves also with the same purpose, because he who has suffered in the flesh has ceased from sin, 2 so as to live the rest of the time in the flesh no longer for the lusts of men, but for the will of God. 3 For the time already past is sufficient for you to have carried out the desire of the Gentiles, having pursued a course of sensuality, lusts, drunkenness, carousing, drinking parties and abominable idolatries. 4 In all this, they are surprised that you do not run with them into the same excesses of dissipation, and they malign you;  5 but they will give account to Him who is ready to judge the living and the dead. 6 For the gospel has for this purpose been preached even to those who are dead, that though they are judged in the flesh as men, they may live in the spirit according to the will of God.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Eccl 4:9-12</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 Two are better than one because they have a good return for their labor. 10 For if either of them falls, the one will lift up his companion. But woe to the one who falls when there is not another to lift him up. 11 Furthermore, if two lie down together they keep warm, but how can one be warm alone?  12 And if one can overpower him who is alone, two can resist him. A cord of three strands is not quickly torn apart.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John 6:60-71</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 Therefore many of His disciples, when they heard this said, "This is a difficult statement; who can listen to it?" 61 But Jesus, conscious that His disciples grumbled at this, said to them, "Does this cause you to stumble?  62 "What then if you see the Son of Man ascending to where He was before?  63 "It is the Spirit who gives life; the flesh profits nothing; the words that I have spoken to you are spirit and are life.  64 "But there are some of you who do not believe." For Jesus knew from the beginning who they were who did not believe, and who it was that would betray Him. 65 And He was saying, "For this reason I have said to you, that no one can come to Me unless it has been granted him from the Father."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Peter's Confession of Faith</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66 As a result of this many of His disciples withdrew and were not walking with Him anymore. 67 So Jesus said to the twelve, "You do not want to go away also, do you?"  68 Simon Peter answered Him, "Lord, to whom shall we go? You have words of eternal life. 69 "We have believed and have come to know that You are the Holy One of God." 70 Jesus answered them, "Did I Myself not choose you, the twelve, and yet one of you is a devil?"  71 Now He meant Judas the son of Simon Iscariot, for he, one of the twelve, was going to betray Him.</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 </a:t>
            </a:r>
          </a:p>
          <a:p>
            <a:pPr>
              <a:buNone/>
            </a:pPr>
            <a:endParaRPr lang="en-US" sz="1400" dirty="0"/>
          </a:p>
        </p:txBody>
      </p:sp>
    </p:spTree>
    <p:extLst>
      <p:ext uri="{BB962C8B-B14F-4D97-AF65-F5344CB8AC3E}">
        <p14:creationId xmlns:p14="http://schemas.microsoft.com/office/powerpoint/2010/main" val="3153474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One type of distraction. </a:t>
            </a:r>
          </a:p>
          <a:p>
            <a:pPr>
              <a:buNone/>
            </a:pPr>
            <a:endParaRPr lang="en-US" sz="1400" dirty="0"/>
          </a:p>
        </p:txBody>
      </p:sp>
    </p:spTree>
    <p:extLst>
      <p:ext uri="{BB962C8B-B14F-4D97-AF65-F5344CB8AC3E}">
        <p14:creationId xmlns:p14="http://schemas.microsoft.com/office/powerpoint/2010/main" val="32116672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One type of distraction. </a:t>
            </a:r>
          </a:p>
          <a:p>
            <a:pPr>
              <a:buNone/>
            </a:pPr>
            <a:endParaRPr lang="en-US" sz="1400" dirty="0"/>
          </a:p>
          <a:p>
            <a:pPr>
              <a:buNone/>
            </a:pPr>
            <a:r>
              <a:rPr lang="en-US" sz="1400" dirty="0"/>
              <a:t>2 Cor 12:7-10</a:t>
            </a:r>
          </a:p>
          <a:p>
            <a:pPr>
              <a:buNone/>
            </a:pPr>
            <a:r>
              <a:rPr lang="en-US" sz="1400" dirty="0"/>
              <a:t> Because of the surpassing greatness of the revelations, for this reason, to keep me from exalting myself, there was given me a thorn in the flesh, a messenger of Satan to torment me — to keep me from exalting myself! 8 Concerning this I implored the Lord three times that it might leave me. 9 And He has said to me, "My grace is sufficient for you, for power is perfected in weakness." Most gladly, therefore, I will rather boast about my weaknesses, so that the power of Christ may dwell in me. 10 Therefore I am well content with weaknesses, with insults, with distresses, with persecutions, with difficulties, for Christ's sake; for when I am weak, then I am strong. </a:t>
            </a:r>
          </a:p>
          <a:p>
            <a:pPr>
              <a:buNone/>
            </a:pPr>
            <a:endParaRPr lang="en-US" sz="1400" dirty="0"/>
          </a:p>
          <a:p>
            <a:pPr>
              <a:buNone/>
            </a:pPr>
            <a:r>
              <a:rPr lang="en-US" sz="1400" dirty="0"/>
              <a:t>1 Peter 5:6-10</a:t>
            </a:r>
          </a:p>
          <a:p>
            <a:pPr>
              <a:buNone/>
            </a:pPr>
            <a:r>
              <a:rPr lang="en-US" sz="1400" dirty="0"/>
              <a:t> Therefore humble yourselves under the mighty hand of God, that He may exalt you at the proper time, 7 casting all your anxiety on Him, because He cares for you. 8 Be of sober spirit, be on the alert. Your adversary, the devil, prowls around like a roaring lion, seeking someone to devour. 9 But resist him, firm in your faith, knowing that the same experiences of suffering are being accomplished by your brethren who are in the world. </a:t>
            </a:r>
          </a:p>
          <a:p>
            <a:pPr>
              <a:buNone/>
            </a:pPr>
            <a:endParaRPr lang="en-US" sz="1400" dirty="0"/>
          </a:p>
          <a:p>
            <a:pPr>
              <a:buNone/>
            </a:pPr>
            <a:r>
              <a:rPr lang="en-US" sz="1400" dirty="0"/>
              <a:t>Phil 4:4-7</a:t>
            </a:r>
          </a:p>
          <a:p>
            <a:pPr>
              <a:buNone/>
            </a:pPr>
            <a:r>
              <a:rPr lang="en-US" sz="1400" dirty="0"/>
              <a:t>Rejoice in the Lord always; again I will say, rejoice! 5 Let your gentle spirit be known to all men. The Lord is near. 6 Be anxious for nothing, but in everything by prayer and supplication with thanksgiving let your requests be made known to God. 7 And the peace of God, which surpasses all comprehension, will guard your hearts and your minds in Christ Jesus. </a:t>
            </a:r>
          </a:p>
          <a:p>
            <a:pPr>
              <a:buNone/>
            </a:pPr>
            <a:endParaRPr lang="en-US" sz="1400" dirty="0"/>
          </a:p>
          <a:p>
            <a:pPr>
              <a:buNone/>
            </a:pPr>
            <a:r>
              <a:rPr lang="en-US" sz="1400" dirty="0"/>
              <a:t>Phil 3:17-18</a:t>
            </a:r>
          </a:p>
          <a:p>
            <a:pPr>
              <a:buNone/>
            </a:pPr>
            <a:r>
              <a:rPr lang="en-US" sz="1400" dirty="0"/>
              <a:t> Brethren, join in following my example, and observe those who walk according to the pattern you have in us. </a:t>
            </a:r>
          </a:p>
          <a:p>
            <a:pPr>
              <a:buNone/>
            </a:pPr>
            <a:endParaRPr lang="en-US" sz="1400" dirty="0"/>
          </a:p>
          <a:p>
            <a:pPr>
              <a:buNone/>
            </a:pPr>
            <a:r>
              <a:rPr lang="en-US" sz="1400" dirty="0"/>
              <a:t>Look outside - lesson of</a:t>
            </a:r>
            <a:r>
              <a:rPr lang="en-US" sz="1400" baseline="0" dirty="0"/>
              <a:t> my mother, take your mind off of your own problems by seeing the good you can do for others. </a:t>
            </a:r>
          </a:p>
          <a:p>
            <a:pPr>
              <a:buNone/>
            </a:pPr>
            <a:endParaRPr lang="en-US" sz="1400" baseline="0" dirty="0"/>
          </a:p>
          <a:p>
            <a:pPr>
              <a:buNone/>
            </a:pPr>
            <a:r>
              <a:rPr lang="en-US" sz="1400" dirty="0"/>
              <a:t>Be right so we can look forward with confidence to being with</a:t>
            </a:r>
            <a:r>
              <a:rPr lang="en-US" sz="1400" baseline="0" dirty="0"/>
              <a:t> God.</a:t>
            </a:r>
            <a:endParaRPr lang="en-US" sz="1400" dirty="0"/>
          </a:p>
        </p:txBody>
      </p:sp>
    </p:spTree>
    <p:extLst>
      <p:ext uri="{BB962C8B-B14F-4D97-AF65-F5344CB8AC3E}">
        <p14:creationId xmlns:p14="http://schemas.microsoft.com/office/powerpoint/2010/main" val="370567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Adversary - speaks of a legal - courtroom battle in which someone seeks to condemn us (eternally)</a:t>
            </a:r>
            <a:endParaRPr dirty="0"/>
          </a:p>
        </p:txBody>
      </p:sp>
    </p:spTree>
    <p:extLst>
      <p:ext uri="{BB962C8B-B14F-4D97-AF65-F5344CB8AC3E}">
        <p14:creationId xmlns:p14="http://schemas.microsoft.com/office/powerpoint/2010/main" val="2888910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7142015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 </a:t>
            </a:r>
            <a:r>
              <a:rPr lang="en-US" sz="1400" kern="1400" dirty="0">
                <a:latin typeface="Times New Roman" panose="02020603050405020304" pitchFamily="18" charset="0"/>
              </a:rPr>
              <a:t>Gal 1:6-9</a:t>
            </a:r>
          </a:p>
          <a:p>
            <a:pPr marL="471145" indent="-327184" defTabSz="942289">
              <a:buNone/>
            </a:pPr>
            <a:r>
              <a:rPr lang="en-US" sz="1400" kern="1400" dirty="0">
                <a:latin typeface="Times New Roman" panose="02020603050405020304" pitchFamily="18" charset="0"/>
              </a:rPr>
              <a:t> I am amazed that you are so quickly deserting Him who called you by the grace of Christ, for a different gospel; 7 which is really not another; only there are some who are disturbing you and want to distort the gospel of Christ. 8 But even if we, or an angel from heaven, should preach to you a gospel contrary to what we have preached to you, he is to be accursed! 9 As we have said before, so I say again now, if any man is preaching to you a gospel contrary to what you received, he is to be accursed! </a:t>
            </a:r>
          </a:p>
          <a:p>
            <a:pPr marL="471145" indent="-327184" defTabSz="942289">
              <a:buNone/>
            </a:pPr>
            <a:endParaRPr lang="en-US" sz="1400" kern="1400" dirty="0">
              <a:latin typeface="Times New Roman" panose="02020603050405020304" pitchFamily="18" charset="0"/>
            </a:endParaRPr>
          </a:p>
          <a:p>
            <a:pPr marL="471145" indent="-327184" defTabSz="942289">
              <a:buNone/>
            </a:pPr>
            <a:r>
              <a:rPr lang="en-US" sz="1400" kern="1400" dirty="0">
                <a:latin typeface="Times New Roman" panose="02020603050405020304" pitchFamily="18" charset="0"/>
              </a:rPr>
              <a:t>2 Peter 2:1-3</a:t>
            </a:r>
          </a:p>
          <a:p>
            <a:pPr marL="471145" indent="-327184" defTabSz="942289">
              <a:buNone/>
            </a:pPr>
            <a:r>
              <a:rPr lang="en-US" sz="1400" kern="1400" dirty="0">
                <a:latin typeface="Times New Roman" panose="02020603050405020304" pitchFamily="18" charset="0"/>
              </a:rPr>
              <a:t>But false prophets also arose among the people, just as there will also be false teachers among you, who will secretly introduce destructive heresies, even denying the Master who bought them, bringing swift destruction upon themselves. 2 Many will follow their sensuality, and because of them the way of the truth will be maligned; 3 and in their greed they will exploit you with false words; their judgment from long ago is not idle, and their destruction is not asleep. </a:t>
            </a:r>
          </a:p>
          <a:p>
            <a:pPr marL="471145" indent="-327184" defTabSz="942289">
              <a:buNone/>
            </a:pPr>
            <a:r>
              <a:rPr lang="en-US" sz="1400" kern="1400" dirty="0">
                <a:latin typeface="Times New Roman" panose="02020603050405020304" pitchFamily="18" charset="0"/>
              </a:rPr>
              <a:t>2 Peter 2:15</a:t>
            </a:r>
          </a:p>
          <a:p>
            <a:pPr marL="471145" indent="-327184" defTabSz="942289">
              <a:buNone/>
            </a:pPr>
            <a:r>
              <a:rPr lang="en-US" sz="1400" kern="1400" dirty="0">
                <a:latin typeface="Times New Roman" panose="02020603050405020304" pitchFamily="18" charset="0"/>
              </a:rPr>
              <a:t> forsaking the right way, they have gone astray</a:t>
            </a:r>
          </a:p>
          <a:p>
            <a:pPr marL="471145" indent="-327184" defTabSz="942289">
              <a:buNone/>
            </a:pPr>
            <a:endParaRPr lang="en-US" sz="1900" kern="1400" dirty="0">
              <a:latin typeface="Times New Roman" panose="02020603050405020304" pitchFamily="18" charset="0"/>
            </a:endParaRPr>
          </a:p>
          <a:p>
            <a:pPr marL="471145" indent="-327184" defTabSz="942289">
              <a:buNone/>
            </a:pPr>
            <a:r>
              <a:rPr lang="en-US" sz="1400" kern="1400" dirty="0">
                <a:latin typeface="Times New Roman" panose="02020603050405020304" pitchFamily="18" charset="0"/>
              </a:rPr>
              <a:t>1 John 4:1-2</a:t>
            </a:r>
          </a:p>
          <a:p>
            <a:pPr marL="471145" indent="-327184" defTabSz="942289">
              <a:buNone/>
            </a:pPr>
            <a:r>
              <a:rPr lang="en-US" sz="1400" kern="1400" dirty="0">
                <a:latin typeface="Times New Roman" panose="02020603050405020304" pitchFamily="18" charset="0"/>
              </a:rPr>
              <a:t>Beloved, do not believe every spirit, but test the spirits to see whether they are from God, because many false prophets have gone out into the world. </a:t>
            </a:r>
          </a:p>
          <a:p>
            <a:pPr marL="471145" indent="-327184" defTabSz="942289">
              <a:buNone/>
            </a:pPr>
            <a:endParaRPr lang="en-US" sz="1400" kern="1400" dirty="0">
              <a:latin typeface="Times New Roman" panose="02020603050405020304" pitchFamily="18" charset="0"/>
            </a:endParaRPr>
          </a:p>
          <a:p>
            <a:pPr marL="471145" indent="-327184" defTabSz="942289">
              <a:buNone/>
            </a:pPr>
            <a:r>
              <a:rPr lang="en-US" sz="1400" kern="1400" dirty="0">
                <a:latin typeface="Times New Roman" panose="02020603050405020304" pitchFamily="18" charset="0"/>
              </a:rPr>
              <a:t>Acts 17:11-12</a:t>
            </a:r>
          </a:p>
          <a:p>
            <a:pPr marL="471145" indent="-327184" defTabSz="942289">
              <a:buNone/>
            </a:pPr>
            <a:r>
              <a:rPr lang="en-US" sz="1400" kern="1400" dirty="0">
                <a:latin typeface="Times New Roman" panose="02020603050405020304" pitchFamily="18" charset="0"/>
              </a:rPr>
              <a:t>Now these were more noble-minded than those in Thessalonica, for they received the word with great eagerness, examining the Scriptures daily to see whether these things were so. </a:t>
            </a:r>
          </a:p>
          <a:p>
            <a:pPr marL="471145" indent="-327184" defTabSz="942289">
              <a:buNone/>
            </a:pPr>
            <a:endParaRPr lang="en-US" sz="1900" kern="1400" dirty="0">
              <a:latin typeface="Times New Roman" panose="02020603050405020304" pitchFamily="18" charset="0"/>
            </a:endParaRPr>
          </a:p>
          <a:p>
            <a:pPr marL="471145" indent="-327184" defTabSz="942289">
              <a:buNone/>
            </a:pPr>
            <a:r>
              <a:rPr lang="en-US" sz="1400" kern="1400" dirty="0">
                <a:latin typeface="Times New Roman" panose="02020603050405020304" pitchFamily="18" charset="0"/>
              </a:rPr>
              <a:t>1 </a:t>
            </a:r>
            <a:r>
              <a:rPr lang="en-US" sz="1400" kern="1400" dirty="0" err="1">
                <a:latin typeface="Times New Roman" panose="02020603050405020304" pitchFamily="18" charset="0"/>
              </a:rPr>
              <a:t>Thess</a:t>
            </a:r>
            <a:r>
              <a:rPr lang="en-US" sz="1400" kern="1400" dirty="0">
                <a:latin typeface="Times New Roman" panose="02020603050405020304" pitchFamily="18" charset="0"/>
              </a:rPr>
              <a:t> 5:21</a:t>
            </a:r>
          </a:p>
          <a:p>
            <a:pPr marL="471145" indent="-327184" defTabSz="942289">
              <a:buNone/>
            </a:pPr>
            <a:r>
              <a:rPr lang="en-US" sz="1400" kern="1400" dirty="0">
                <a:latin typeface="Times New Roman" panose="02020603050405020304" pitchFamily="18" charset="0"/>
              </a:rPr>
              <a:t>But examine everything carefully; hold fast to that which is good; 22 abstain from every form of evil. </a:t>
            </a:r>
          </a:p>
          <a:p>
            <a:pPr marL="471145" indent="-327184" defTabSz="942289">
              <a:buNone/>
            </a:pPr>
            <a:endParaRPr lang="en-US" sz="1400" kern="1400" dirty="0">
              <a:latin typeface="Times New Roman" panose="02020603050405020304" pitchFamily="18" charset="0"/>
            </a:endParaRPr>
          </a:p>
          <a:p>
            <a:pPr marL="471145" indent="-327184" defTabSz="942289">
              <a:buNone/>
            </a:pPr>
            <a:r>
              <a:rPr lang="en-US" sz="1400" kern="1400" dirty="0">
                <a:latin typeface="Times New Roman" panose="02020603050405020304" pitchFamily="18" charset="0"/>
              </a:rPr>
              <a:t>Matt 24:4-5</a:t>
            </a:r>
          </a:p>
          <a:p>
            <a:pPr marL="471145" indent="-327184" defTabSz="942289">
              <a:buNone/>
            </a:pPr>
            <a:r>
              <a:rPr lang="en-US" sz="1400" kern="1400" dirty="0">
                <a:latin typeface="Times New Roman" panose="02020603050405020304" pitchFamily="18" charset="0"/>
              </a:rPr>
              <a:t> And Jesus answered and said to them, "See to it that no one misleads you. </a:t>
            </a:r>
          </a:p>
          <a:p>
            <a:pPr marL="471145" indent="-327184" defTabSz="942289">
              <a:buNone/>
            </a:pPr>
            <a:endParaRPr lang="en-US" sz="1400" kern="1400" dirty="0">
              <a:latin typeface="Times New Roman" panose="02020603050405020304" pitchFamily="18" charset="0"/>
            </a:endParaRPr>
          </a:p>
          <a:p>
            <a:pPr marL="471145" indent="-327184" defTabSz="942289">
              <a:buNone/>
            </a:pPr>
            <a:endParaRPr lang="en-US" sz="1400" kern="1400" dirty="0">
              <a:latin typeface="Times New Roman" panose="02020603050405020304" pitchFamily="18" charset="0"/>
            </a:endParaRPr>
          </a:p>
          <a:p>
            <a:pPr marL="471145" indent="-327184" defTabSz="942289">
              <a:buNone/>
            </a:pPr>
            <a:endParaRPr lang="en-US" sz="1900" kern="1400" dirty="0">
              <a:latin typeface="Times New Roman" panose="02020603050405020304" pitchFamily="18" charset="0"/>
            </a:endParaRPr>
          </a:p>
        </p:txBody>
      </p:sp>
    </p:spTree>
    <p:extLst>
      <p:ext uri="{BB962C8B-B14F-4D97-AF65-F5344CB8AC3E}">
        <p14:creationId xmlns:p14="http://schemas.microsoft.com/office/powerpoint/2010/main" val="20742982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71145" indent="-327184" defTabSz="942289">
              <a:buNone/>
              <a:defRPr/>
            </a:pPr>
            <a:r>
              <a:rPr lang="en-US" sz="1400" kern="1400" dirty="0">
                <a:latin typeface="Times New Roman" panose="02020603050405020304" pitchFamily="18" charset="0"/>
              </a:rPr>
              <a:t>Eccl 4:9-12</a:t>
            </a:r>
          </a:p>
          <a:p>
            <a:pPr marL="471145" indent="-327184" defTabSz="942289">
              <a:buNone/>
              <a:defRPr/>
            </a:pPr>
            <a:r>
              <a:rPr lang="en-US" sz="1400" kern="1400" dirty="0">
                <a:latin typeface="Times New Roman" panose="02020603050405020304" pitchFamily="18" charset="0"/>
              </a:rPr>
              <a:t> Two are better than one because they have a good return for their labor. 10 For if either of them falls, the one will lift up his companion. But woe to the one who falls when there is not another to lift him up. 11 Furthermore, if two lie down together they keep warm, but how can one be warm alone?  12 And if one can overpower him who is alone, two can resist him. A cord of three strands is not quickly torn apart. </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err="1">
                <a:latin typeface="Times New Roman" panose="02020603050405020304" pitchFamily="18" charset="0"/>
              </a:rPr>
              <a:t>Deut</a:t>
            </a:r>
            <a:r>
              <a:rPr lang="en-US" sz="1400" kern="1400" dirty="0">
                <a:latin typeface="Times New Roman" panose="02020603050405020304" pitchFamily="18" charset="0"/>
              </a:rPr>
              <a:t> 25:17-18</a:t>
            </a:r>
          </a:p>
          <a:p>
            <a:pPr marL="471145" indent="-327184" defTabSz="942289">
              <a:buNone/>
              <a:defRPr/>
            </a:pPr>
            <a:r>
              <a:rPr lang="en-US" sz="1400" kern="1400" dirty="0" err="1">
                <a:latin typeface="Times New Roman" panose="02020603050405020304" pitchFamily="18" charset="0"/>
              </a:rPr>
              <a:t>aRemember</a:t>
            </a:r>
            <a:r>
              <a:rPr lang="en-US" sz="1400" kern="1400" dirty="0">
                <a:latin typeface="Times New Roman" panose="02020603050405020304" pitchFamily="18" charset="0"/>
              </a:rPr>
              <a:t> what Amalek did to you along the way when you came out from Egypt, 18 how he met you along the way and attacked among you all the stragglers at your rear when you were faint and weary; and he did not fear God.</a:t>
            </a:r>
          </a:p>
          <a:p>
            <a:pPr marL="471145" indent="-327184" defTabSz="942289">
              <a:buNone/>
              <a:defRPr/>
            </a:pPr>
            <a:endParaRPr lang="en-US" sz="1400" kern="1400" dirty="0">
              <a:latin typeface="Times New Roman" panose="02020603050405020304" pitchFamily="18" charset="0"/>
            </a:endParaRPr>
          </a:p>
        </p:txBody>
      </p:sp>
    </p:spTree>
    <p:extLst>
      <p:ext uri="{BB962C8B-B14F-4D97-AF65-F5344CB8AC3E}">
        <p14:creationId xmlns:p14="http://schemas.microsoft.com/office/powerpoint/2010/main" val="4106578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71145" indent="-327184" defTabSz="942289">
              <a:buNone/>
              <a:defRPr/>
            </a:pPr>
            <a:r>
              <a:rPr lang="en-US" sz="1400" kern="1400" dirty="0">
                <a:latin typeface="Times New Roman" panose="02020603050405020304" pitchFamily="18" charset="0"/>
              </a:rPr>
              <a:t>Rom 13:12-14</a:t>
            </a:r>
          </a:p>
          <a:p>
            <a:pPr marL="471145" indent="-327184" defTabSz="942289">
              <a:buNone/>
              <a:defRPr/>
            </a:pPr>
            <a:r>
              <a:rPr lang="en-US" sz="1400" kern="1400" dirty="0">
                <a:latin typeface="Times New Roman" panose="02020603050405020304" pitchFamily="18" charset="0"/>
              </a:rPr>
              <a:t>The night is almost gone, and the day is near. Therefore let us lay aside the deeds of darkness and put on the armor of light. 13 Let us behave properly as in the day, not in carousing and drunkenness, not in sexual promiscuity and sensuality, not in strife and jealousy. 14 But put on the Lord Jesus Christ, and </a:t>
            </a:r>
            <a:r>
              <a:rPr lang="en-US" sz="1400" b="1" kern="1400" dirty="0">
                <a:latin typeface="Times New Roman" panose="02020603050405020304" pitchFamily="18" charset="0"/>
              </a:rPr>
              <a:t>make no provision for the flesh in regard to its lusts</a:t>
            </a:r>
            <a:r>
              <a:rPr lang="en-US" sz="1400" kern="1400" dirty="0">
                <a:latin typeface="Times New Roman" panose="02020603050405020304" pitchFamily="18" charset="0"/>
              </a:rPr>
              <a:t>. (why? Because Satan will use it against us.)</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Gal 5:16-17</a:t>
            </a:r>
          </a:p>
          <a:p>
            <a:pPr marL="471145" indent="-327184" defTabSz="942289">
              <a:buNone/>
              <a:defRPr/>
            </a:pPr>
            <a:r>
              <a:rPr lang="en-US" sz="1400" kern="1400" dirty="0">
                <a:latin typeface="Times New Roman" panose="02020603050405020304" pitchFamily="18" charset="0"/>
              </a:rPr>
              <a:t> But I say, walk by the Spirit, and you will not carry out the desire of the flesh. 17 For the flesh sets its desire against the Spirit, and the Spirit against the flesh; </a:t>
            </a:r>
            <a:r>
              <a:rPr lang="en-US" sz="1400" b="1" kern="1400" dirty="0">
                <a:latin typeface="Times New Roman" panose="02020603050405020304" pitchFamily="18" charset="0"/>
              </a:rPr>
              <a:t>for these are in opposition to one another, so that you may not do the things that you please</a:t>
            </a:r>
            <a:r>
              <a:rPr lang="en-US" sz="1400" kern="1400" dirty="0">
                <a:latin typeface="Times New Roman" panose="02020603050405020304" pitchFamily="18" charset="0"/>
              </a:rPr>
              <a:t>.</a:t>
            </a:r>
          </a:p>
          <a:p>
            <a:pPr marL="471145" indent="-327184" defTabSz="942289">
              <a:buNone/>
              <a:defRPr/>
            </a:pPr>
            <a:r>
              <a:rPr lang="en-US" sz="1400" kern="1400" dirty="0">
                <a:latin typeface="Times New Roman" panose="02020603050405020304" pitchFamily="18" charset="0"/>
              </a:rPr>
              <a:t>Gal 5:24</a:t>
            </a:r>
          </a:p>
          <a:p>
            <a:pPr marL="471145" indent="-327184" defTabSz="942289">
              <a:buNone/>
              <a:defRPr/>
            </a:pPr>
            <a:r>
              <a:rPr lang="en-US" sz="1400" kern="1400" dirty="0">
                <a:latin typeface="Times New Roman" panose="02020603050405020304" pitchFamily="18" charset="0"/>
              </a:rPr>
              <a:t> Now those who belong to Christ Jesus </a:t>
            </a:r>
            <a:r>
              <a:rPr lang="en-US" sz="1400" b="1" kern="1400" dirty="0">
                <a:latin typeface="Times New Roman" panose="02020603050405020304" pitchFamily="18" charset="0"/>
              </a:rPr>
              <a:t>have crucified the flesh with its passions and desires</a:t>
            </a:r>
            <a:r>
              <a:rPr lang="en-US" sz="1400" kern="1400" dirty="0">
                <a:latin typeface="Times New Roman" panose="02020603050405020304" pitchFamily="18" charset="0"/>
              </a:rPr>
              <a:t>. </a:t>
            </a:r>
          </a:p>
          <a:p>
            <a:pPr marL="471145" indent="-327184" defTabSz="942289">
              <a:buNone/>
              <a:defRPr/>
            </a:pPr>
            <a:r>
              <a:rPr lang="en-US" sz="1400" kern="1400" dirty="0">
                <a:latin typeface="Times New Roman" panose="02020603050405020304" pitchFamily="18" charset="0"/>
              </a:rPr>
              <a:t>Gal 6:6-8</a:t>
            </a:r>
          </a:p>
          <a:p>
            <a:pPr marL="471145" indent="-327184" defTabSz="942289">
              <a:buNone/>
              <a:defRPr/>
            </a:pPr>
            <a:r>
              <a:rPr lang="en-US" sz="1400" kern="1400" dirty="0">
                <a:latin typeface="Times New Roman" panose="02020603050405020304" pitchFamily="18" charset="0"/>
              </a:rPr>
              <a:t>The one who is taught the word is to share all good things with the one who teaches him.  7 Do not be deceived, God is not mocked; for whatever a man sows, this he will also reap. 8 For the one who sows to his own flesh will from the flesh reap corruption, but the one who sows to the Spirit will from the Spirit reap eternal life.</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1 Peter 1:13-16</a:t>
            </a:r>
          </a:p>
          <a:p>
            <a:pPr marL="471145" indent="-327184" defTabSz="942289">
              <a:buNone/>
              <a:defRPr/>
            </a:pPr>
            <a:r>
              <a:rPr lang="en-US" sz="1400" kern="1400" dirty="0">
                <a:latin typeface="Times New Roman" panose="02020603050405020304" pitchFamily="18" charset="0"/>
              </a:rPr>
              <a:t>Therefore, prepare your minds for action, keep sober in spirit, fix your hope completely on the grace to be brought to you at the revelation of Jesus Christ. 14 As obedient children, do not be conformed to the former lusts which were yours in your ignorance, 15 but like the Holy One who called you, be holy yourselves also in all your behavior; 16 because it is written, "YOU SHALL BE HOLY, FOR I AM HOLY.</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endParaRPr lang="en-US" sz="1400" kern="1400" dirty="0">
              <a:latin typeface="Times New Roman" panose="02020603050405020304" pitchFamily="18" charset="0"/>
            </a:endParaRPr>
          </a:p>
        </p:txBody>
      </p:sp>
    </p:spTree>
    <p:extLst>
      <p:ext uri="{BB962C8B-B14F-4D97-AF65-F5344CB8AC3E}">
        <p14:creationId xmlns:p14="http://schemas.microsoft.com/office/powerpoint/2010/main" val="178130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Eccl 1:8</a:t>
            </a:r>
          </a:p>
          <a:p>
            <a:pPr marL="471145" indent="-327184" defTabSz="942289">
              <a:buNone/>
              <a:defRPr/>
            </a:pPr>
            <a:r>
              <a:rPr lang="en-US" sz="1400" kern="1400" dirty="0">
                <a:latin typeface="Times New Roman" panose="02020603050405020304" pitchFamily="18" charset="0"/>
              </a:rPr>
              <a:t> All things are wearisome;</a:t>
            </a:r>
          </a:p>
          <a:p>
            <a:pPr marL="471145" indent="-327184" defTabSz="942289">
              <a:buNone/>
              <a:defRPr/>
            </a:pPr>
            <a:r>
              <a:rPr lang="en-US" sz="1400" kern="1400" dirty="0">
                <a:latin typeface="Times New Roman" panose="02020603050405020304" pitchFamily="18" charset="0"/>
              </a:rPr>
              <a:t>Man is not able to tell it.</a:t>
            </a:r>
          </a:p>
          <a:p>
            <a:pPr marL="471145" indent="-327184" defTabSz="942289">
              <a:buNone/>
              <a:defRPr/>
            </a:pPr>
            <a:r>
              <a:rPr lang="en-US" sz="1400" kern="1400" dirty="0">
                <a:latin typeface="Times New Roman" panose="02020603050405020304" pitchFamily="18" charset="0"/>
              </a:rPr>
              <a:t>The eye is not satisfied with seeing,</a:t>
            </a:r>
          </a:p>
          <a:p>
            <a:pPr marL="471145" indent="-327184" defTabSz="942289">
              <a:buNone/>
              <a:defRPr/>
            </a:pPr>
            <a:r>
              <a:rPr lang="en-US" sz="1400" kern="1400" dirty="0">
                <a:latin typeface="Times New Roman" panose="02020603050405020304" pitchFamily="18" charset="0"/>
              </a:rPr>
              <a:t>Nor is the ear filled with hearing. </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Ps 119:36-38</a:t>
            </a:r>
          </a:p>
          <a:p>
            <a:pPr marL="471145" indent="-327184" defTabSz="942289">
              <a:buNone/>
              <a:defRPr/>
            </a:pPr>
            <a:r>
              <a:rPr lang="en-US" sz="1400" kern="1400" dirty="0">
                <a:latin typeface="Times New Roman" panose="02020603050405020304" pitchFamily="18" charset="0"/>
              </a:rPr>
              <a:t>Incline my heart to Your testimonies And not to dishonest gain. </a:t>
            </a:r>
          </a:p>
          <a:p>
            <a:pPr marL="471145" indent="-327184" defTabSz="942289">
              <a:buNone/>
              <a:defRPr/>
            </a:pPr>
            <a:r>
              <a:rPr lang="en-US" sz="1400" kern="1400" dirty="0">
                <a:latin typeface="Times New Roman" panose="02020603050405020304" pitchFamily="18" charset="0"/>
              </a:rPr>
              <a:t>37 </a:t>
            </a:r>
            <a:r>
              <a:rPr lang="en-US" sz="1400" b="1" kern="1400" dirty="0">
                <a:latin typeface="Times New Roman" panose="02020603050405020304" pitchFamily="18" charset="0"/>
              </a:rPr>
              <a:t>Turn away my eyes from looking at vanity</a:t>
            </a:r>
            <a:r>
              <a:rPr lang="en-US" sz="1400" kern="1400" dirty="0">
                <a:latin typeface="Times New Roman" panose="02020603050405020304" pitchFamily="18" charset="0"/>
              </a:rPr>
              <a:t>, </a:t>
            </a:r>
            <a:r>
              <a:rPr lang="en-US" sz="1400" b="1" kern="1400" dirty="0">
                <a:latin typeface="Times New Roman" panose="02020603050405020304" pitchFamily="18" charset="0"/>
              </a:rPr>
              <a:t>And revive me in Your ways</a:t>
            </a:r>
            <a:r>
              <a:rPr lang="en-US" sz="1400" kern="1400" dirty="0">
                <a:latin typeface="Times New Roman" panose="02020603050405020304" pitchFamily="18" charset="0"/>
              </a:rPr>
              <a:t>. </a:t>
            </a:r>
          </a:p>
          <a:p>
            <a:pPr marL="471145" indent="-327184" defTabSz="942289">
              <a:buNone/>
              <a:defRPr/>
            </a:pPr>
            <a:r>
              <a:rPr lang="en-US" sz="1400" kern="1400" dirty="0">
                <a:latin typeface="Times New Roman" panose="02020603050405020304" pitchFamily="18" charset="0"/>
              </a:rPr>
              <a:t>38 Establish Your word to Your servant, As that which produces reverence for You. </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2 Peter 2:14</a:t>
            </a:r>
          </a:p>
          <a:p>
            <a:pPr marL="471145" indent="-327184" defTabSz="942289">
              <a:buNone/>
              <a:defRPr/>
            </a:pPr>
            <a:r>
              <a:rPr lang="en-US" sz="1400" kern="1400" dirty="0">
                <a:latin typeface="Times New Roman" panose="02020603050405020304" pitchFamily="18" charset="0"/>
              </a:rPr>
              <a:t>having eyes full of adultery that never cease from sin, enticing unstable souls, having a heart trained in greed,</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Isaiah 33:14-15</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Shutting the eyes to evil: -- "And </a:t>
            </a:r>
            <a:r>
              <a:rPr lang="en-US" sz="1400" kern="1400" dirty="0" err="1">
                <a:latin typeface="Times New Roman" panose="02020603050405020304" pitchFamily="18" charset="0"/>
              </a:rPr>
              <a:t>shutteth</a:t>
            </a:r>
            <a:r>
              <a:rPr lang="en-US" sz="1400" kern="1400" dirty="0">
                <a:latin typeface="Times New Roman" panose="02020603050405020304" pitchFamily="18" charset="0"/>
              </a:rPr>
              <a:t> his eyes from seeing evil" -- a wonderful expression in the original: so shutting his eyes as not even to wink, that is, not to open the lids for one transient moment that he may see where evil is, or know what evil is like, or what evil is doing, but shuts his eyes fast, and will not look at the devil's image: he shall be calm in the storm.</a:t>
            </a:r>
          </a:p>
          <a:p>
            <a:pPr marL="471145" indent="-327184" defTabSz="942289">
              <a:buNone/>
              <a:defRPr/>
            </a:pPr>
            <a:r>
              <a:rPr lang="en-US" sz="1400" kern="1400" dirty="0">
                <a:latin typeface="Times New Roman" panose="02020603050405020304" pitchFamily="18" charset="0"/>
              </a:rPr>
              <a:t>(from The Biblical Illustrator Copyright © 2002, 2003, 2006 Ages Software, Inc. and Biblesoft, Inc.)</a:t>
            </a:r>
          </a:p>
          <a:p>
            <a:pPr marL="471145" indent="-327184" defTabSz="942289">
              <a:buNone/>
              <a:defRPr/>
            </a:pPr>
            <a:endParaRPr lang="en-US" sz="1400" kern="1400" dirty="0">
              <a:latin typeface="Times New Roman" panose="02020603050405020304" pitchFamily="18" charset="0"/>
            </a:endParaRPr>
          </a:p>
        </p:txBody>
      </p:sp>
    </p:spTree>
    <p:extLst>
      <p:ext uri="{BB962C8B-B14F-4D97-AF65-F5344CB8AC3E}">
        <p14:creationId xmlns:p14="http://schemas.microsoft.com/office/powerpoint/2010/main" val="32797257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err="1">
                <a:latin typeface="Times New Roman" panose="02020603050405020304" pitchFamily="18" charset="0"/>
              </a:rPr>
              <a:t>Deut</a:t>
            </a:r>
            <a:r>
              <a:rPr lang="en-US" sz="1400" kern="1400" dirty="0">
                <a:latin typeface="Times New Roman" panose="02020603050405020304" pitchFamily="18" charset="0"/>
              </a:rPr>
              <a:t> 8:11-18</a:t>
            </a:r>
          </a:p>
          <a:p>
            <a:pPr marL="471145" indent="-327184" defTabSz="942289">
              <a:buNone/>
              <a:defRPr/>
            </a:pPr>
            <a:r>
              <a:rPr lang="en-US" sz="1400" kern="1400" dirty="0">
                <a:latin typeface="Times New Roman" panose="02020603050405020304" pitchFamily="18" charset="0"/>
              </a:rPr>
              <a:t>Beware that you do not forget the Lord your God by not keeping His commandments and His ordinances and His statutes which I am commanding you today; 12 otherwise, when you have eaten and are satisfied, and have built good houses and lived in them,  13 and when your herds and your flocks multiply, and your silver and gold multiply, and all that you have multiplies, 14 </a:t>
            </a:r>
            <a:r>
              <a:rPr lang="en-US" sz="1400" b="1" kern="1400" dirty="0">
                <a:latin typeface="Times New Roman" panose="02020603050405020304" pitchFamily="18" charset="0"/>
              </a:rPr>
              <a:t>then your heart will become proud and you will forget the Lord your God who brought you out from the land of Egypt, out of the house of slavery</a:t>
            </a:r>
            <a:r>
              <a:rPr lang="en-US" sz="1400" kern="1400" dirty="0">
                <a:latin typeface="Times New Roman" panose="02020603050405020304" pitchFamily="18" charset="0"/>
              </a:rPr>
              <a:t>. 15 "He led you through the great and terrible wilderness, with its fiery serpents and scorpions and thirsty ground where there was no water; He brought water for you out of the rock of flint. 16 "In the wilderness He fed you manna which your fathers did not know, that He might humble you and that He might test you, to do good for you in the end. 17 "</a:t>
            </a:r>
            <a:r>
              <a:rPr lang="en-US" sz="1400" b="1" kern="1400" dirty="0">
                <a:latin typeface="Times New Roman" panose="02020603050405020304" pitchFamily="18" charset="0"/>
              </a:rPr>
              <a:t>Otherwise, you may say in your heart, 'My power and the strength of my hand made me this wealth</a:t>
            </a:r>
            <a:r>
              <a:rPr lang="en-US" sz="1400" kern="1400" dirty="0">
                <a:latin typeface="Times New Roman" panose="02020603050405020304" pitchFamily="18" charset="0"/>
              </a:rPr>
              <a:t>.' 18 "But you shall remember the Lord your God, for it is He who is giving you power to make wealth, that He may confirm His covenant which He swore to your fathers, as it is this day.</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Prov 8:13</a:t>
            </a:r>
          </a:p>
          <a:p>
            <a:pPr marL="471145" indent="-327184" defTabSz="942289">
              <a:buNone/>
              <a:defRPr/>
            </a:pPr>
            <a:r>
              <a:rPr lang="en-US" sz="1400" kern="1400" dirty="0">
                <a:latin typeface="Times New Roman" panose="02020603050405020304" pitchFamily="18" charset="0"/>
              </a:rPr>
              <a:t>The fear of the Lord is to hate evil; </a:t>
            </a:r>
            <a:r>
              <a:rPr lang="en-US" sz="1400" b="1" kern="1400" dirty="0">
                <a:latin typeface="Times New Roman" panose="02020603050405020304" pitchFamily="18" charset="0"/>
              </a:rPr>
              <a:t>Pride and arrogance and the evil way And the perverted mouth, I hate</a:t>
            </a:r>
            <a:r>
              <a:rPr lang="en-US" sz="1400" kern="1400" dirty="0">
                <a:latin typeface="Times New Roman" panose="02020603050405020304" pitchFamily="18" charset="0"/>
              </a:rPr>
              <a:t>. </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Ps 131:1-2</a:t>
            </a:r>
          </a:p>
          <a:p>
            <a:pPr marL="471145" indent="-327184" defTabSz="942289">
              <a:buNone/>
              <a:defRPr/>
            </a:pPr>
            <a:r>
              <a:rPr lang="en-US" sz="1400" kern="1400" dirty="0">
                <a:latin typeface="Times New Roman" panose="02020603050405020304" pitchFamily="18" charset="0"/>
              </a:rPr>
              <a:t>O Lord, my heart is not proud, nor my eyes haughty; Nor do I involve myself in great matters, Or in things too difficult for me. </a:t>
            </a:r>
          </a:p>
          <a:p>
            <a:pPr marL="471145" indent="-327184" defTabSz="942289">
              <a:buNone/>
              <a:defRPr/>
            </a:pPr>
            <a:r>
              <a:rPr lang="en-US" sz="1400" kern="1400" dirty="0">
                <a:latin typeface="Times New Roman" panose="02020603050405020304" pitchFamily="18" charset="0"/>
              </a:rPr>
              <a:t>2 Surely I have composed and quieted my soul; Like a weaned child rests against his mother, My soul is like a weaned child within me.</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2 Chron 26:15-19</a:t>
            </a:r>
          </a:p>
          <a:p>
            <a:pPr marL="471145" indent="-327184" defTabSz="942289">
              <a:buNone/>
              <a:defRPr/>
            </a:pPr>
            <a:r>
              <a:rPr lang="en-US" sz="1400" b="1" kern="1400" dirty="0">
                <a:latin typeface="Times New Roman" panose="02020603050405020304" pitchFamily="18" charset="0"/>
              </a:rPr>
              <a:t>Hence his fame spread afa</a:t>
            </a:r>
            <a:r>
              <a:rPr lang="en-US" sz="1400" kern="1400" dirty="0">
                <a:latin typeface="Times New Roman" panose="02020603050405020304" pitchFamily="18" charset="0"/>
              </a:rPr>
              <a:t>r, for he was marvelously helped until he was strong. </a:t>
            </a:r>
          </a:p>
          <a:p>
            <a:pPr marL="471145" indent="-327184" defTabSz="942289">
              <a:buNone/>
              <a:defRPr/>
            </a:pPr>
            <a:r>
              <a:rPr lang="en-US" sz="1400" kern="1400" dirty="0">
                <a:latin typeface="Times New Roman" panose="02020603050405020304" pitchFamily="18" charset="0"/>
              </a:rPr>
              <a:t>16 But when he became strong, </a:t>
            </a:r>
            <a:r>
              <a:rPr lang="en-US" sz="1400" b="1" kern="1400" dirty="0">
                <a:latin typeface="Times New Roman" panose="02020603050405020304" pitchFamily="18" charset="0"/>
              </a:rPr>
              <a:t>his heart was so proud that he acted corruptly</a:t>
            </a:r>
            <a:r>
              <a:rPr lang="en-US" sz="1400" kern="1400" dirty="0">
                <a:latin typeface="Times New Roman" panose="02020603050405020304" pitchFamily="18" charset="0"/>
              </a:rPr>
              <a:t>, </a:t>
            </a:r>
            <a:r>
              <a:rPr lang="en-US" sz="1400" b="1" kern="1400" dirty="0">
                <a:latin typeface="Times New Roman" panose="02020603050405020304" pitchFamily="18" charset="0"/>
              </a:rPr>
              <a:t>and he was unfaithful to the Lord his God</a:t>
            </a:r>
            <a:r>
              <a:rPr lang="en-US" sz="1400" kern="1400" dirty="0">
                <a:latin typeface="Times New Roman" panose="02020603050405020304" pitchFamily="18" charset="0"/>
              </a:rPr>
              <a:t>, for he entered the temple of the Lord to burn incense on the altar of incense. 17 Then Azariah the priest entered after him and with him eighty priests of the Lord, valiant men. 18 They opposed Uzziah the king and said to him, "It is not for you, Uzziah, to burn incense to the Lord, but for the priests, the sons of Aaron who are consecrated to burn incense. Get out of the sanctuary, </a:t>
            </a:r>
            <a:r>
              <a:rPr lang="en-US" sz="1400" b="1" kern="1400" dirty="0">
                <a:latin typeface="Times New Roman" panose="02020603050405020304" pitchFamily="18" charset="0"/>
              </a:rPr>
              <a:t>for you have been unfaithful and will have no honor from the Lord God</a:t>
            </a:r>
            <a:r>
              <a:rPr lang="en-US" sz="1400" kern="1400" dirty="0">
                <a:latin typeface="Times New Roman" panose="02020603050405020304" pitchFamily="18" charset="0"/>
              </a:rPr>
              <a:t>." </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2 Chron 32:24-26</a:t>
            </a:r>
          </a:p>
          <a:p>
            <a:pPr marL="471145" indent="-327184" defTabSz="942289">
              <a:buNone/>
              <a:defRPr/>
            </a:pPr>
            <a:r>
              <a:rPr lang="en-US" sz="1400" kern="1400" dirty="0">
                <a:latin typeface="Times New Roman" panose="02020603050405020304" pitchFamily="18" charset="0"/>
              </a:rPr>
              <a:t>In those days Hezekiah became mortally ill; and he prayed to the Lord, and the Lord spoke to him and gave him a sign. 25 </a:t>
            </a:r>
            <a:r>
              <a:rPr lang="en-US" sz="1400" b="1" kern="1400" dirty="0">
                <a:latin typeface="Times New Roman" panose="02020603050405020304" pitchFamily="18" charset="0"/>
              </a:rPr>
              <a:t>But Hezekiah gave no return for the benefit he received, because his heart was proud; </a:t>
            </a:r>
            <a:r>
              <a:rPr lang="en-US" sz="1400" kern="1400" dirty="0">
                <a:latin typeface="Times New Roman" panose="02020603050405020304" pitchFamily="18" charset="0"/>
              </a:rPr>
              <a:t>therefore wrath came on him and on Judah and Jerusalem. 26 However, </a:t>
            </a:r>
            <a:r>
              <a:rPr lang="en-US" sz="1400" b="1" kern="1400" dirty="0">
                <a:latin typeface="Times New Roman" panose="02020603050405020304" pitchFamily="18" charset="0"/>
              </a:rPr>
              <a:t>Hezekiah humbled the pride of his heart</a:t>
            </a:r>
            <a:r>
              <a:rPr lang="en-US" sz="1400" kern="1400" dirty="0">
                <a:latin typeface="Times New Roman" panose="02020603050405020304" pitchFamily="18" charset="0"/>
              </a:rPr>
              <a:t>, both he and the inhabitants of Jerusalem, so that the wrath of the Lord did not come on them in the days of Hezekiah. </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err="1">
                <a:latin typeface="Times New Roman" panose="02020603050405020304" pitchFamily="18" charset="0"/>
              </a:rPr>
              <a:t>Jer</a:t>
            </a:r>
            <a:r>
              <a:rPr lang="en-US" sz="1400" kern="1400" dirty="0">
                <a:latin typeface="Times New Roman" panose="02020603050405020304" pitchFamily="18" charset="0"/>
              </a:rPr>
              <a:t> 9:23-24</a:t>
            </a:r>
          </a:p>
          <a:p>
            <a:pPr marL="471145" indent="-327184" defTabSz="942289">
              <a:buNone/>
              <a:defRPr/>
            </a:pPr>
            <a:r>
              <a:rPr lang="en-US" sz="1400" kern="1400" dirty="0">
                <a:latin typeface="Times New Roman" panose="02020603050405020304" pitchFamily="18" charset="0"/>
              </a:rPr>
              <a:t> Thus says the Lord, "Let not a wise man boast of his wisdom, and let not the mighty man boast of his might, let not a rich man boast of his riches; 24 but let him who boasts boast of this, that he understands and knows Me, that I am the Lord who exercises lovingkindness, justice and righteousness on earth; for I delight in these things," declares the Lord. </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2 Cor 5:11-12</a:t>
            </a:r>
          </a:p>
          <a:p>
            <a:pPr marL="471145" indent="-327184" defTabSz="942289">
              <a:buNone/>
              <a:defRPr/>
            </a:pPr>
            <a:r>
              <a:rPr lang="en-US" sz="1400" kern="1400" dirty="0">
                <a:latin typeface="Times New Roman" panose="02020603050405020304" pitchFamily="18" charset="0"/>
              </a:rPr>
              <a:t>Therefore, knowing the fear of the Lord, we persuade men, but we are made manifest to God; and I hope that we are made manifest also in your consciences. 12 We are not again commending ourselves to you but are giving you an occasion to be proud of us, so that you will have an answer for those who take pride in appearance and not in heart. </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2 Cor 12:9</a:t>
            </a:r>
          </a:p>
          <a:p>
            <a:pPr marL="471145" indent="-327184" defTabSz="942289">
              <a:buNone/>
              <a:defRPr/>
            </a:pPr>
            <a:r>
              <a:rPr lang="en-US" sz="1400" kern="1400" dirty="0">
                <a:latin typeface="Times New Roman" panose="02020603050405020304" pitchFamily="18" charset="0"/>
              </a:rPr>
              <a:t> And He has said to me, "My grace is sufficient for you, for power is perfected in weakness." Most gladly, therefore, I will rather boast about my weaknesses, so that the power of Christ may dwell in me</a:t>
            </a:r>
          </a:p>
          <a:p>
            <a:pPr marL="471145" indent="-327184" defTabSz="942289">
              <a:buNone/>
              <a:defRPr/>
            </a:pPr>
            <a:endParaRPr lang="en-US" sz="1400" kern="1400" dirty="0">
              <a:latin typeface="Times New Roman" panose="02020603050405020304" pitchFamily="18" charset="0"/>
            </a:endParaRPr>
          </a:p>
        </p:txBody>
      </p:sp>
    </p:spTree>
    <p:extLst>
      <p:ext uri="{BB962C8B-B14F-4D97-AF65-F5344CB8AC3E}">
        <p14:creationId xmlns:p14="http://schemas.microsoft.com/office/powerpoint/2010/main" val="10017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471145" indent="-327184" defTabSz="942289">
              <a:buNone/>
              <a:defRPr/>
            </a:pPr>
            <a:r>
              <a:rPr lang="en-US" sz="1400" kern="1400" dirty="0">
                <a:latin typeface="Times New Roman" panose="02020603050405020304" pitchFamily="18" charset="0"/>
              </a:rPr>
              <a:t>Gal 6:6-9</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6 The one who is taught the word is to share all good things with the one who teaches him.  7 Do not be deceived, God is not mocked; for whatever a man sows, this he will also reap. 8 For the one who sows to his own flesh will from the flesh reap corruption, but the one who sows to the Spirit will from the Spirit reap eternal life. 9 Let us not lose heart in doing good, for in due time we will reap if we do not grow weary.</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Titus 2:11-13</a:t>
            </a:r>
          </a:p>
          <a:p>
            <a:pPr marL="471145" indent="-327184" defTabSz="942289">
              <a:buNone/>
              <a:defRPr/>
            </a:pPr>
            <a:r>
              <a:rPr lang="en-US" sz="1400" kern="1400" dirty="0">
                <a:latin typeface="Times New Roman" panose="02020603050405020304" pitchFamily="18" charset="0"/>
              </a:rPr>
              <a:t> For the grace of God has appeared, bringing salvation to all men, 12 instructing us to deny ungodliness and worldly desires and to live sensibly, righteously and godly in the present age, 13 looking for the blessed hope and the appearing of the glory of our great God and Savior</a:t>
            </a:r>
          </a:p>
          <a:p>
            <a:pPr marL="471145" indent="-327184" defTabSz="942289">
              <a:buNone/>
              <a:defRPr/>
            </a:pPr>
            <a:endParaRPr lang="en-US" sz="1400" kern="1400" dirty="0">
              <a:latin typeface="Times New Roman" panose="02020603050405020304" pitchFamily="18" charset="0"/>
            </a:endParaRPr>
          </a:p>
          <a:p>
            <a:pPr marL="471145" indent="-327184" defTabSz="942289">
              <a:buNone/>
              <a:defRPr/>
            </a:pPr>
            <a:r>
              <a:rPr lang="en-US" sz="1400" kern="1400" dirty="0">
                <a:latin typeface="Times New Roman" panose="02020603050405020304" pitchFamily="18" charset="0"/>
              </a:rPr>
              <a:t>Eph 1:18-19</a:t>
            </a:r>
          </a:p>
          <a:p>
            <a:pPr marL="471145" indent="-327184" defTabSz="942289">
              <a:buNone/>
              <a:defRPr/>
            </a:pPr>
            <a:r>
              <a:rPr lang="en-US" sz="1400" kern="1400" dirty="0">
                <a:latin typeface="Times New Roman" panose="02020603050405020304" pitchFamily="18" charset="0"/>
              </a:rPr>
              <a:t>I pray that the eyes of your heart may be enlightened, so that you will know what is the hope of His calling, what are the riches of the glory of His inheritance in the saints, 19 and what is the surpassing greatness of His power toward us who believe.</a:t>
            </a:r>
          </a:p>
          <a:p>
            <a:pPr marL="471145" indent="-327184" defTabSz="942289">
              <a:buNone/>
              <a:defRPr/>
            </a:pPr>
            <a:endParaRPr lang="en-US" sz="1400" kern="1400" dirty="0">
              <a:latin typeface="Times New Roman" panose="02020603050405020304" pitchFamily="18" charset="0"/>
            </a:endParaRPr>
          </a:p>
        </p:txBody>
      </p:sp>
    </p:spTree>
    <p:extLst>
      <p:ext uri="{BB962C8B-B14F-4D97-AF65-F5344CB8AC3E}">
        <p14:creationId xmlns:p14="http://schemas.microsoft.com/office/powerpoint/2010/main" val="179471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1 Peter 5:8-10</a:t>
            </a:r>
          </a:p>
          <a:p>
            <a:pPr>
              <a:buNone/>
            </a:pPr>
            <a:r>
              <a:rPr lang="en-US" sz="1400" dirty="0"/>
              <a:t>Be of sober spirit, be on the alert. Your adversary, the devil, prowls around like a roaring lion, seeking someone to devour. 9 But resist him, firm in your faith, knowing that the same experiences of suffering are being accomplished by your brethren who are in the world. </a:t>
            </a:r>
          </a:p>
          <a:p>
            <a:pPr>
              <a:buNone/>
            </a:pPr>
            <a:endParaRPr lang="en-US" sz="1400" dirty="0"/>
          </a:p>
          <a:p>
            <a:pPr>
              <a:buNone/>
            </a:pPr>
            <a:r>
              <a:rPr lang="en-US" sz="1400" dirty="0"/>
              <a:t>2 Cor 2:6-8</a:t>
            </a:r>
          </a:p>
          <a:p>
            <a:pPr>
              <a:buNone/>
            </a:pPr>
            <a:r>
              <a:rPr lang="en-US" sz="1400" dirty="0"/>
              <a:t>This punishment which was inflicted by the majority is sufficient for such a man, 7 so that, on the contrary, you ought rather to forgive and comfort him, lest perhaps such a one be swallowed up with too much sorrow. </a:t>
            </a:r>
          </a:p>
          <a:p>
            <a:pPr>
              <a:buNone/>
            </a:pPr>
            <a:r>
              <a:rPr lang="en-US" sz="1400" dirty="0"/>
              <a:t>NKJV</a:t>
            </a:r>
          </a:p>
          <a:p>
            <a:pPr>
              <a:buNone/>
            </a:pPr>
            <a:endParaRPr lang="en-US" sz="1400" dirty="0"/>
          </a:p>
        </p:txBody>
      </p:sp>
    </p:spTree>
    <p:extLst>
      <p:ext uri="{BB962C8B-B14F-4D97-AF65-F5344CB8AC3E}">
        <p14:creationId xmlns:p14="http://schemas.microsoft.com/office/powerpoint/2010/main" val="1147102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b="1" dirty="0">
                <a:solidFill>
                  <a:schemeClr val="tx1"/>
                </a:solidFill>
              </a:rPr>
              <a:t>Man before God – </a:t>
            </a:r>
          </a:p>
          <a:p>
            <a:pPr>
              <a:buNone/>
            </a:pPr>
            <a:r>
              <a:rPr lang="en-US" sz="1400" b="1" dirty="0">
                <a:solidFill>
                  <a:schemeClr val="tx1"/>
                </a:solidFill>
              </a:rPr>
              <a:t>Job 1:9-12</a:t>
            </a:r>
            <a:r>
              <a:rPr lang="en-US" sz="1400" dirty="0">
                <a:solidFill>
                  <a:schemeClr val="tx1"/>
                </a:solidFill>
              </a:rPr>
              <a:t>, </a:t>
            </a:r>
            <a:r>
              <a:rPr lang="en-US" sz="1400" b="1" dirty="0">
                <a:solidFill>
                  <a:schemeClr val="tx1"/>
                </a:solidFill>
              </a:rPr>
              <a:t>“</a:t>
            </a:r>
            <a:r>
              <a:rPr lang="en-US" sz="1400" b="1" i="1" dirty="0">
                <a:solidFill>
                  <a:schemeClr val="tx1"/>
                </a:solidFill>
              </a:rPr>
              <a:t>put forth Your hand now and touch all that he has; he will surely curse You to Your face”. </a:t>
            </a:r>
          </a:p>
          <a:p>
            <a:pPr>
              <a:buNone/>
            </a:pPr>
            <a:r>
              <a:rPr lang="en-US" sz="1400" b="1" dirty="0">
                <a:solidFill>
                  <a:schemeClr val="tx1"/>
                </a:solidFill>
              </a:rPr>
              <a:t>“</a:t>
            </a:r>
            <a:r>
              <a:rPr lang="en-US" sz="1400" b="1" i="1" dirty="0">
                <a:solidFill>
                  <a:schemeClr val="tx1"/>
                </a:solidFill>
              </a:rPr>
              <a:t>The accuser of our brethren”</a:t>
            </a:r>
            <a:r>
              <a:rPr lang="en-US" sz="1400" b="1" dirty="0">
                <a:solidFill>
                  <a:schemeClr val="tx1"/>
                </a:solidFill>
              </a:rPr>
              <a:t> (Revelation 12:10)</a:t>
            </a:r>
          </a:p>
          <a:p>
            <a:pPr>
              <a:buNone/>
            </a:pPr>
            <a:endParaRPr lang="en-US" sz="1400" b="1" dirty="0">
              <a:solidFill>
                <a:schemeClr val="tx1"/>
              </a:solidFill>
            </a:endParaRPr>
          </a:p>
          <a:p>
            <a:pPr>
              <a:buNone/>
            </a:pPr>
            <a:endParaRPr lang="en-US" sz="1400" b="1" dirty="0">
              <a:solidFill>
                <a:schemeClr val="tx1"/>
              </a:solidFill>
            </a:endParaRPr>
          </a:p>
          <a:p>
            <a:pPr>
              <a:buNone/>
            </a:pPr>
            <a:r>
              <a:rPr lang="en-US" sz="1400" b="1" dirty="0">
                <a:solidFill>
                  <a:schemeClr val="tx1"/>
                </a:solidFill>
              </a:rPr>
              <a:t>God before man. </a:t>
            </a:r>
          </a:p>
          <a:p>
            <a:pPr marL="0" indent="0">
              <a:buNone/>
            </a:pPr>
            <a:r>
              <a:rPr lang="en-US" sz="1400" b="1" i="1" dirty="0">
                <a:solidFill>
                  <a:schemeClr val="tx1"/>
                </a:solidFill>
              </a:rPr>
              <a:t>“God knows that in the day you eat from it your eyes will be opened, and you will be like God, knowing good and evil” </a:t>
            </a:r>
            <a:r>
              <a:rPr lang="en-US" sz="1400" dirty="0">
                <a:solidFill>
                  <a:schemeClr val="tx1"/>
                </a:solidFill>
              </a:rPr>
              <a:t>(</a:t>
            </a:r>
            <a:r>
              <a:rPr lang="en-US" sz="1400" b="1" dirty="0">
                <a:solidFill>
                  <a:schemeClr val="tx1"/>
                </a:solidFill>
              </a:rPr>
              <a:t>Genesis 3:5)</a:t>
            </a:r>
          </a:p>
          <a:p>
            <a:pPr marL="0" indent="0">
              <a:buNone/>
            </a:pPr>
            <a:r>
              <a:rPr lang="en-US" sz="1400" dirty="0">
                <a:solidFill>
                  <a:schemeClr val="tx1"/>
                </a:solidFill>
              </a:rPr>
              <a:t> </a:t>
            </a:r>
            <a:endParaRPr sz="1400" dirty="0">
              <a:solidFill>
                <a:schemeClr val="tx1"/>
              </a:solidFill>
            </a:endParaRPr>
          </a:p>
        </p:txBody>
      </p:sp>
    </p:spTree>
    <p:extLst>
      <p:ext uri="{BB962C8B-B14F-4D97-AF65-F5344CB8AC3E}">
        <p14:creationId xmlns:p14="http://schemas.microsoft.com/office/powerpoint/2010/main" val="243551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endParaRPr sz="1400" dirty="0"/>
          </a:p>
        </p:txBody>
      </p:sp>
    </p:spTree>
    <p:extLst>
      <p:ext uri="{BB962C8B-B14F-4D97-AF65-F5344CB8AC3E}">
        <p14:creationId xmlns:p14="http://schemas.microsoft.com/office/powerpoint/2010/main" val="193275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buNone/>
            </a:pPr>
            <a:r>
              <a:rPr lang="en-US" sz="1400" dirty="0"/>
              <a:t>Rev 9:11</a:t>
            </a:r>
          </a:p>
          <a:p>
            <a:pPr>
              <a:buNone/>
            </a:pPr>
            <a:r>
              <a:rPr lang="en-US" sz="1400" dirty="0"/>
              <a:t> They have as king over them, the angel of the abyss; his name in Hebrew is Abaddon, and in the Greek he has the name Apollyon (destroyer). </a:t>
            </a:r>
          </a:p>
          <a:p>
            <a:pPr>
              <a:buNone/>
            </a:pPr>
            <a:endParaRPr lang="en-US" sz="1400" dirty="0"/>
          </a:p>
          <a:p>
            <a:pPr algn="l"/>
            <a:r>
              <a:rPr lang="en-US" sz="1400" dirty="0">
                <a:latin typeface="TimesNewRomanPSMT"/>
              </a:rPr>
              <a:t>Therefore these symbols described in the fifth trumpet as darkness and locusts causing pain, led by the Destroyer, seem to represent the consequences of moral corruption. One of the leading factors in the demise of the Roman Empire was self inflicted by its indulgence of Satan’s evil influence. The ungodliness of the Roman era is summarized in Romans 1:18-32. Greed, and all the evils that feed its fulfillment such as dishonesty, theft, and murder, characterized the Gentile world.</a:t>
            </a:r>
            <a:endParaRPr lang="en-US" sz="1400" dirty="0"/>
          </a:p>
          <a:p>
            <a:pPr>
              <a:buNone/>
            </a:pPr>
            <a:endParaRPr lang="en-US" sz="1400" dirty="0"/>
          </a:p>
        </p:txBody>
      </p:sp>
    </p:spTree>
    <p:extLst>
      <p:ext uri="{BB962C8B-B14F-4D97-AF65-F5344CB8AC3E}">
        <p14:creationId xmlns:p14="http://schemas.microsoft.com/office/powerpoint/2010/main" val="374339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012325" y="2220413"/>
            <a:ext cx="5445900" cy="18042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4800"/>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sp>
        <p:nvSpPr>
          <p:cNvPr id="11" name="Google Shape;11;p2"/>
          <p:cNvSpPr/>
          <p:nvPr/>
        </p:nvSpPr>
        <p:spPr>
          <a:xfrm>
            <a:off x="6208125" y="4214588"/>
            <a:ext cx="22500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691200" y="1511100"/>
            <a:ext cx="7761600" cy="2868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7" name="Google Shape;27;p5"/>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1pPr>
            <a:lvl2pPr marL="914400" lvl="1"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2pPr>
            <a:lvl3pPr marL="1371600" lvl="2"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3pPr>
            <a:lvl4pPr marL="1828800" lvl="3"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4pPr>
            <a:lvl5pPr marL="2286000" lvl="4"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5pPr>
            <a:lvl6pPr marL="2743200" lvl="5"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6pPr>
            <a:lvl7pPr marL="3200400" lvl="6"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7pPr>
            <a:lvl8pPr marL="3657600" lvl="7"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8pPr>
            <a:lvl9pPr marL="4114800" lvl="8"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lvl1pPr lvl="0" algn="r">
              <a:buNone/>
              <a:defRPr sz="1200" b="1">
                <a:solidFill>
                  <a:schemeClr val="accent1"/>
                </a:solidFill>
                <a:latin typeface="Montserrat"/>
                <a:ea typeface="Montserrat"/>
                <a:cs typeface="Montserrat"/>
                <a:sym typeface="Montserrat"/>
              </a:defRPr>
            </a:lvl1pPr>
            <a:lvl2pPr lvl="1" algn="r">
              <a:buNone/>
              <a:defRPr sz="1200" b="1">
                <a:solidFill>
                  <a:schemeClr val="accent1"/>
                </a:solidFill>
                <a:latin typeface="Montserrat"/>
                <a:ea typeface="Montserrat"/>
                <a:cs typeface="Montserrat"/>
                <a:sym typeface="Montserrat"/>
              </a:defRPr>
            </a:lvl2pPr>
            <a:lvl3pPr lvl="2" algn="r">
              <a:buNone/>
              <a:defRPr sz="1200" b="1">
                <a:solidFill>
                  <a:schemeClr val="accent1"/>
                </a:solidFill>
                <a:latin typeface="Montserrat"/>
                <a:ea typeface="Montserrat"/>
                <a:cs typeface="Montserrat"/>
                <a:sym typeface="Montserrat"/>
              </a:defRPr>
            </a:lvl3pPr>
            <a:lvl4pPr lvl="3" algn="r">
              <a:buNone/>
              <a:defRPr sz="1200" b="1">
                <a:solidFill>
                  <a:schemeClr val="accent1"/>
                </a:solidFill>
                <a:latin typeface="Montserrat"/>
                <a:ea typeface="Montserrat"/>
                <a:cs typeface="Montserrat"/>
                <a:sym typeface="Montserrat"/>
              </a:defRPr>
            </a:lvl4pPr>
            <a:lvl5pPr lvl="4" algn="r">
              <a:buNone/>
              <a:defRPr sz="1200" b="1">
                <a:solidFill>
                  <a:schemeClr val="accent1"/>
                </a:solidFill>
                <a:latin typeface="Montserrat"/>
                <a:ea typeface="Montserrat"/>
                <a:cs typeface="Montserrat"/>
                <a:sym typeface="Montserrat"/>
              </a:defRPr>
            </a:lvl5pPr>
            <a:lvl6pPr lvl="5" algn="r">
              <a:buNone/>
              <a:defRPr sz="1200" b="1">
                <a:solidFill>
                  <a:schemeClr val="accent1"/>
                </a:solidFill>
                <a:latin typeface="Montserrat"/>
                <a:ea typeface="Montserrat"/>
                <a:cs typeface="Montserrat"/>
                <a:sym typeface="Montserrat"/>
              </a:defRPr>
            </a:lvl6pPr>
            <a:lvl7pPr lvl="6" algn="r">
              <a:buNone/>
              <a:defRPr sz="1200" b="1">
                <a:solidFill>
                  <a:schemeClr val="accent1"/>
                </a:solidFill>
                <a:latin typeface="Montserrat"/>
                <a:ea typeface="Montserrat"/>
                <a:cs typeface="Montserrat"/>
                <a:sym typeface="Montserrat"/>
              </a:defRPr>
            </a:lvl7pPr>
            <a:lvl8pPr lvl="7" algn="r">
              <a:buNone/>
              <a:defRPr sz="1200" b="1">
                <a:solidFill>
                  <a:schemeClr val="accent1"/>
                </a:solidFill>
                <a:latin typeface="Montserrat"/>
                <a:ea typeface="Montserrat"/>
                <a:cs typeface="Montserrat"/>
                <a:sym typeface="Montserrat"/>
              </a:defRPr>
            </a:lvl8pPr>
            <a:lvl9pPr lvl="8" algn="r">
              <a:buNone/>
              <a:defRPr sz="1200" b="1">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685800" y="2220413"/>
            <a:ext cx="7772425" cy="1804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6000" dirty="0"/>
              <a:t>To Be Victorious…</a:t>
            </a:r>
            <a:br>
              <a:rPr lang="en" sz="6000" dirty="0"/>
            </a:br>
            <a:r>
              <a:rPr lang="en" sz="4000" dirty="0"/>
              <a:t>We have to know who we’re fighting against. </a:t>
            </a:r>
            <a:br>
              <a:rPr lang="en" dirty="0"/>
            </a:br>
            <a:r>
              <a:rPr lang="en" sz="1800" b="0" dirty="0"/>
              <a:t>1 Corinthians 15:54-57</a:t>
            </a:r>
            <a:endParaRPr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Who Is Our Adversary?</a:t>
            </a:r>
            <a:endParaRPr dirty="0"/>
          </a:p>
        </p:txBody>
      </p:sp>
      <p:sp>
        <p:nvSpPr>
          <p:cNvPr id="100" name="Google Shape;100;p16"/>
          <p:cNvSpPr txBox="1">
            <a:spLocks noGrp="1"/>
          </p:cNvSpPr>
          <p:nvPr>
            <p:ph type="body" idx="1"/>
          </p:nvPr>
        </p:nvSpPr>
        <p:spPr>
          <a:xfrm>
            <a:off x="363071" y="1511099"/>
            <a:ext cx="8511987" cy="3247333"/>
          </a:xfrm>
          <a:prstGeom prst="rect">
            <a:avLst/>
          </a:prstGeom>
        </p:spPr>
        <p:txBody>
          <a:bodyPr spcFirstLastPara="1" wrap="square" lIns="91425" tIns="91425" rIns="91425" bIns="91425" anchor="t" anchorCtr="0">
            <a:noAutofit/>
          </a:bodyPr>
          <a:lstStyle/>
          <a:p>
            <a:pPr marL="76200" lvl="0" indent="0" algn="l" rtl="0">
              <a:spcBef>
                <a:spcPts val="1200"/>
              </a:spcBef>
              <a:spcAft>
                <a:spcPts val="0"/>
              </a:spcAft>
              <a:buSzPts val="2400"/>
              <a:buNone/>
            </a:pPr>
            <a:r>
              <a:rPr lang="en-US" sz="2800" b="1" dirty="0"/>
              <a:t>The god of this world. </a:t>
            </a:r>
            <a:r>
              <a:rPr lang="en-US" sz="2800" dirty="0"/>
              <a:t>(2 Corinthians 4:4)</a:t>
            </a:r>
          </a:p>
          <a:p>
            <a:pPr>
              <a:spcBef>
                <a:spcPts val="1200"/>
              </a:spcBef>
            </a:pPr>
            <a:r>
              <a:rPr lang="en-US" dirty="0"/>
              <a:t>Satan uses what’s at his disposal. (Matthew 4:9)</a:t>
            </a:r>
          </a:p>
          <a:p>
            <a:pPr>
              <a:spcBef>
                <a:spcPts val="1200"/>
              </a:spcBef>
            </a:pPr>
            <a:r>
              <a:rPr lang="en-US" dirty="0"/>
              <a:t>The reasons for </a:t>
            </a:r>
            <a:r>
              <a:rPr lang="en-US" b="1" dirty="0"/>
              <a:t>Colossians 3:1-2 </a:t>
            </a:r>
            <a:r>
              <a:rPr lang="en-US" dirty="0"/>
              <a:t>&amp; </a:t>
            </a:r>
            <a:r>
              <a:rPr lang="en-US" b="1" dirty="0"/>
              <a:t>1 John 2:15-17</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42940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Where did Satan come from?</a:t>
            </a:r>
            <a:endParaRPr dirty="0"/>
          </a:p>
        </p:txBody>
      </p:sp>
      <p:sp>
        <p:nvSpPr>
          <p:cNvPr id="100" name="Google Shape;100;p16"/>
          <p:cNvSpPr txBox="1">
            <a:spLocks noGrp="1"/>
          </p:cNvSpPr>
          <p:nvPr>
            <p:ph type="body" idx="1"/>
          </p:nvPr>
        </p:nvSpPr>
        <p:spPr>
          <a:xfrm>
            <a:off x="363071" y="1511099"/>
            <a:ext cx="8511987" cy="3247333"/>
          </a:xfrm>
          <a:prstGeom prst="rect">
            <a:avLst/>
          </a:prstGeom>
        </p:spPr>
        <p:txBody>
          <a:bodyPr spcFirstLastPara="1" wrap="square" lIns="91425" tIns="91425" rIns="91425" bIns="91425" anchor="t" anchorCtr="0">
            <a:noAutofit/>
          </a:bodyPr>
          <a:lstStyle/>
          <a:p>
            <a:pPr marL="76200" lvl="0" indent="0" algn="l" rtl="0">
              <a:spcAft>
                <a:spcPts val="0"/>
              </a:spcAft>
              <a:buSzPts val="2400"/>
              <a:buNone/>
            </a:pPr>
            <a:r>
              <a:rPr lang="en-US" sz="2800" b="1" dirty="0"/>
              <a:t>What God’s word reveals:</a:t>
            </a:r>
          </a:p>
          <a:p>
            <a:r>
              <a:rPr lang="en-US" dirty="0"/>
              <a:t>All things physical and spiritual created by God. (Colossians 1:15-16)</a:t>
            </a:r>
          </a:p>
          <a:p>
            <a:r>
              <a:rPr lang="en-US" dirty="0"/>
              <a:t>Was Satan created evil or did he become evil? </a:t>
            </a:r>
          </a:p>
          <a:p>
            <a:r>
              <a:rPr lang="en-US" dirty="0"/>
              <a:t>“</a:t>
            </a:r>
            <a:r>
              <a:rPr lang="en-US" i="1" dirty="0"/>
              <a:t>No evil dwells with you</a:t>
            </a:r>
            <a:r>
              <a:rPr lang="en-US" dirty="0"/>
              <a:t>.” (Psalms 5:4) </a:t>
            </a:r>
          </a:p>
          <a:p>
            <a:r>
              <a:rPr lang="en-US" dirty="0"/>
              <a:t>God is “</a:t>
            </a:r>
            <a:r>
              <a:rPr lang="en-US" i="1" dirty="0"/>
              <a:t>righteous and upright</a:t>
            </a:r>
            <a:r>
              <a:rPr lang="en-US" dirty="0"/>
              <a:t>” (Deut. 32:4)</a:t>
            </a:r>
          </a:p>
          <a:p>
            <a:r>
              <a:rPr lang="en-US" dirty="0"/>
              <a:t>Spiritual beings must choose to “keep their own domain”.</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1701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
                                            <p:txEl>
                                              <p:pRg st="5" end="5"/>
                                            </p:txEl>
                                          </p:spTgt>
                                        </p:tgtEl>
                                        <p:attrNameLst>
                                          <p:attrName>style.visibility</p:attrName>
                                        </p:attrNameLst>
                                      </p:cBhvr>
                                      <p:to>
                                        <p:strVal val="visible"/>
                                      </p:to>
                                    </p:set>
                                    <p:animEffect transition="in" filter="fade">
                                      <p:cBhvr>
                                        <p:cTn id="32" dur="500"/>
                                        <p:tgtEl>
                                          <p:spTgt spid="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Where did Satan come from?</a:t>
            </a:r>
            <a:endParaRPr dirty="0"/>
          </a:p>
        </p:txBody>
      </p:sp>
      <p:sp>
        <p:nvSpPr>
          <p:cNvPr id="100" name="Google Shape;100;p16"/>
          <p:cNvSpPr txBox="1">
            <a:spLocks noGrp="1"/>
          </p:cNvSpPr>
          <p:nvPr>
            <p:ph type="body" idx="1"/>
          </p:nvPr>
        </p:nvSpPr>
        <p:spPr>
          <a:xfrm>
            <a:off x="363071" y="1277471"/>
            <a:ext cx="8417858" cy="3480961"/>
          </a:xfrm>
          <a:prstGeom prst="rect">
            <a:avLst/>
          </a:prstGeom>
        </p:spPr>
        <p:txBody>
          <a:bodyPr spcFirstLastPara="1" wrap="square" lIns="91425" tIns="91425" rIns="91425" bIns="91425" anchor="t" anchorCtr="0">
            <a:noAutofit/>
          </a:bodyPr>
          <a:lstStyle/>
          <a:p>
            <a:pPr marL="76200" lvl="0" indent="0" algn="l" rtl="0">
              <a:spcAft>
                <a:spcPts val="0"/>
              </a:spcAft>
              <a:buSzPts val="2400"/>
              <a:buNone/>
            </a:pPr>
            <a:r>
              <a:rPr lang="en-US" sz="2800" b="1" dirty="0"/>
              <a:t>What God’s word reveals:</a:t>
            </a:r>
          </a:p>
          <a:p>
            <a:r>
              <a:rPr lang="en-US" dirty="0"/>
              <a:t>Spiritual beings must choose to “</a:t>
            </a:r>
            <a:r>
              <a:rPr lang="en-US" b="1" i="1" dirty="0"/>
              <a:t>keep their own domain</a:t>
            </a:r>
            <a:r>
              <a:rPr lang="en-US" dirty="0"/>
              <a:t>” or “</a:t>
            </a:r>
            <a:r>
              <a:rPr lang="en-US" b="1" i="1" dirty="0"/>
              <a:t>abandon their proper abode</a:t>
            </a:r>
            <a:r>
              <a:rPr lang="en-US" dirty="0"/>
              <a:t>”. (Jude 6)</a:t>
            </a:r>
          </a:p>
          <a:p>
            <a:r>
              <a:rPr lang="en-US" dirty="0"/>
              <a:t>Like us, </a:t>
            </a:r>
            <a:r>
              <a:rPr lang="en-US" b="1" dirty="0"/>
              <a:t>angelic/spiritual beings may choose to </a:t>
            </a:r>
            <a:r>
              <a:rPr lang="en-US" b="1" i="1" dirty="0"/>
              <a:t>“sin” </a:t>
            </a:r>
            <a:r>
              <a:rPr lang="en-US" dirty="0"/>
              <a:t>(“miss the mark”). (2 Peter 2:4)</a:t>
            </a:r>
          </a:p>
          <a:p>
            <a:r>
              <a:rPr lang="en-US" dirty="0"/>
              <a:t>He is actively recruiting others with his lies. </a:t>
            </a:r>
            <a:br>
              <a:rPr lang="en-US" dirty="0"/>
            </a:br>
            <a:r>
              <a:rPr lang="en-US" dirty="0"/>
              <a:t>(John 8:44)</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9481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What is Satan’s destiny?</a:t>
            </a:r>
            <a:endParaRPr dirty="0"/>
          </a:p>
        </p:txBody>
      </p:sp>
      <p:sp>
        <p:nvSpPr>
          <p:cNvPr id="100" name="Google Shape;100;p16"/>
          <p:cNvSpPr txBox="1">
            <a:spLocks noGrp="1"/>
          </p:cNvSpPr>
          <p:nvPr>
            <p:ph type="body" idx="1"/>
          </p:nvPr>
        </p:nvSpPr>
        <p:spPr>
          <a:xfrm>
            <a:off x="363071" y="1277471"/>
            <a:ext cx="8417858" cy="3480961"/>
          </a:xfrm>
          <a:prstGeom prst="rect">
            <a:avLst/>
          </a:prstGeom>
        </p:spPr>
        <p:txBody>
          <a:bodyPr spcFirstLastPara="1" wrap="square" lIns="91425" tIns="91425" rIns="91425" bIns="91425" anchor="t" anchorCtr="0">
            <a:noAutofit/>
          </a:bodyPr>
          <a:lstStyle/>
          <a:p>
            <a:pPr marL="76200" lvl="0" indent="0" algn="l" rtl="0">
              <a:spcAft>
                <a:spcPts val="0"/>
              </a:spcAft>
              <a:buSzPts val="2400"/>
              <a:buNone/>
            </a:pPr>
            <a:r>
              <a:rPr lang="en-US" sz="2800" b="1" dirty="0"/>
              <a:t>What God’s word reveals:</a:t>
            </a:r>
          </a:p>
          <a:p>
            <a:r>
              <a:rPr lang="en-US" dirty="0"/>
              <a:t> His destiny has been already determined. </a:t>
            </a:r>
            <a:br>
              <a:rPr lang="en-US" dirty="0"/>
            </a:br>
            <a:r>
              <a:rPr lang="en-US" dirty="0"/>
              <a:t>(John 16:11; 2 Peter 2:4, 9)</a:t>
            </a:r>
          </a:p>
          <a:p>
            <a:r>
              <a:rPr lang="en-US" dirty="0"/>
              <a:t>A place is already prepared for him and his followers. (Matthew 25:41)</a:t>
            </a:r>
          </a:p>
          <a:p>
            <a:r>
              <a:rPr lang="en-US" dirty="0"/>
              <a:t>The prophecy of Genesis 3:15 will be fulfilled.</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4343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Where did Satan come from?</a:t>
            </a:r>
            <a:endParaRPr dirty="0"/>
          </a:p>
        </p:txBody>
      </p:sp>
      <p:sp>
        <p:nvSpPr>
          <p:cNvPr id="100" name="Google Shape;100;p16"/>
          <p:cNvSpPr txBox="1">
            <a:spLocks noGrp="1"/>
          </p:cNvSpPr>
          <p:nvPr>
            <p:ph type="body" idx="1"/>
          </p:nvPr>
        </p:nvSpPr>
        <p:spPr>
          <a:xfrm>
            <a:off x="363071" y="1277471"/>
            <a:ext cx="8592670" cy="3480961"/>
          </a:xfrm>
          <a:prstGeom prst="rect">
            <a:avLst/>
          </a:prstGeom>
        </p:spPr>
        <p:txBody>
          <a:bodyPr spcFirstLastPara="1" wrap="square" lIns="91425" tIns="91425" rIns="91425" bIns="91425" anchor="t" anchorCtr="0">
            <a:noAutofit/>
          </a:bodyPr>
          <a:lstStyle/>
          <a:p>
            <a:pPr marL="76200" lvl="0" indent="0" algn="l" rtl="0">
              <a:spcAft>
                <a:spcPts val="0"/>
              </a:spcAft>
              <a:buSzPts val="2400"/>
              <a:buNone/>
            </a:pPr>
            <a:r>
              <a:rPr lang="en-US" sz="2800" b="1" dirty="0"/>
              <a:t>What are we to learn?</a:t>
            </a:r>
          </a:p>
          <a:p>
            <a:pPr lvl="0" algn="l" rtl="0">
              <a:spcAft>
                <a:spcPts val="0"/>
              </a:spcAft>
              <a:buSzPts val="2400"/>
              <a:buFont typeface="Arial" panose="020B0604020202020204" pitchFamily="34" charset="0"/>
              <a:buChar char="•"/>
            </a:pPr>
            <a:r>
              <a:rPr lang="en-US" sz="2800" dirty="0"/>
              <a:t>The </a:t>
            </a:r>
            <a:r>
              <a:rPr lang="en-US" sz="2800" b="1" dirty="0"/>
              <a:t>power and impact of our choices </a:t>
            </a:r>
            <a:r>
              <a:rPr lang="en-US" sz="2800" dirty="0"/>
              <a:t>and decisions. (Joshua 24:15)</a:t>
            </a:r>
          </a:p>
          <a:p>
            <a:pPr lvl="0" algn="l" rtl="0">
              <a:spcAft>
                <a:spcPts val="0"/>
              </a:spcAft>
              <a:buSzPts val="2400"/>
              <a:buFont typeface="Arial" panose="020B0604020202020204" pitchFamily="34" charset="0"/>
              <a:buChar char="•"/>
            </a:pPr>
            <a:r>
              <a:rPr lang="en-US" sz="2800" dirty="0"/>
              <a:t>Not just the “big” choices but the seemingly “little” ones starting with our </a:t>
            </a:r>
            <a:r>
              <a:rPr lang="en-US" sz="2800" b="1" dirty="0"/>
              <a:t>thoughts</a:t>
            </a:r>
            <a:r>
              <a:rPr lang="en-US" sz="2800" dirty="0"/>
              <a:t> (Philippians 4:8; </a:t>
            </a:r>
            <a:br>
              <a:rPr lang="en-US" sz="2800" dirty="0"/>
            </a:br>
            <a:r>
              <a:rPr lang="en-US" sz="2800" dirty="0"/>
              <a:t>2 Corinthians 10:5), our </a:t>
            </a:r>
            <a:r>
              <a:rPr lang="en-US" sz="2800" b="1" dirty="0"/>
              <a:t>words</a:t>
            </a:r>
            <a:r>
              <a:rPr lang="en-US" sz="2800" dirty="0"/>
              <a:t> (James 3:5-10; Matthew 12:36-37; and our </a:t>
            </a:r>
            <a:r>
              <a:rPr lang="en-US" sz="2800" b="1" dirty="0"/>
              <a:t>daily actions</a:t>
            </a:r>
            <a:r>
              <a:rPr lang="en-US" sz="2800" dirty="0"/>
              <a:t>. </a:t>
            </a:r>
            <a:br>
              <a:rPr lang="en-US" sz="2800" dirty="0"/>
            </a:br>
            <a:r>
              <a:rPr lang="en-US" sz="2800" dirty="0"/>
              <a:t>(1 Peter 2:11-12; 2 Peter 3:11; 2 Corinthians 5:10)</a:t>
            </a:r>
            <a:endParaRPr lang="en-US"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23986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Where did Satan come from?</a:t>
            </a:r>
            <a:endParaRPr dirty="0"/>
          </a:p>
        </p:txBody>
      </p:sp>
      <p:sp>
        <p:nvSpPr>
          <p:cNvPr id="100" name="Google Shape;100;p16"/>
          <p:cNvSpPr txBox="1">
            <a:spLocks noGrp="1"/>
          </p:cNvSpPr>
          <p:nvPr>
            <p:ph type="body" idx="1"/>
          </p:nvPr>
        </p:nvSpPr>
        <p:spPr>
          <a:xfrm>
            <a:off x="363071" y="1277471"/>
            <a:ext cx="8592670" cy="3480961"/>
          </a:xfrm>
          <a:prstGeom prst="rect">
            <a:avLst/>
          </a:prstGeom>
        </p:spPr>
        <p:txBody>
          <a:bodyPr spcFirstLastPara="1" wrap="square" lIns="91425" tIns="91425" rIns="91425" bIns="91425" anchor="t" anchorCtr="0">
            <a:noAutofit/>
          </a:bodyPr>
          <a:lstStyle/>
          <a:p>
            <a:pPr marL="76200" lvl="0" indent="0" algn="l" rtl="0">
              <a:spcAft>
                <a:spcPts val="0"/>
              </a:spcAft>
              <a:buSzPts val="2400"/>
              <a:buNone/>
            </a:pPr>
            <a:r>
              <a:rPr lang="en-US" sz="2800" b="1" dirty="0"/>
              <a:t>What are we to learn?</a:t>
            </a:r>
          </a:p>
          <a:p>
            <a:r>
              <a:rPr lang="en-US" dirty="0"/>
              <a:t>He is NOT all powerful and he can be resisted. (Ephesians 6:13; James 4:7; 1 Peter 5:9)</a:t>
            </a:r>
          </a:p>
          <a:p>
            <a:r>
              <a:rPr lang="en-US" dirty="0"/>
              <a:t>God and His word are far more powerful than he is. (Romans 1:16; Isaiah 55:10-11; 1 John 4:4; </a:t>
            </a:r>
            <a:br>
              <a:rPr lang="en-US" dirty="0"/>
            </a:br>
            <a:r>
              <a:rPr lang="en-US" dirty="0"/>
              <a:t>John 10:27-29)</a:t>
            </a:r>
          </a:p>
          <a:p>
            <a:r>
              <a:rPr lang="en-US" dirty="0"/>
              <a:t>We need the full armor of God (Eph. 6:10-17)</a:t>
            </a:r>
          </a:p>
          <a:p>
            <a:r>
              <a:rPr lang="en-US" dirty="0"/>
              <a:t>We can be victorious through our obedience to the gospel! (1 John 5:4)</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217597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685800" y="2220413"/>
            <a:ext cx="7772425" cy="1804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6000" dirty="0"/>
              <a:t>To Be Victorious…</a:t>
            </a:r>
            <a:br>
              <a:rPr lang="en" sz="6000" dirty="0"/>
            </a:br>
            <a:r>
              <a:rPr lang="en" sz="4000" dirty="0"/>
              <a:t>We have to know the schemes of our enemy</a:t>
            </a:r>
            <a:br>
              <a:rPr lang="en" dirty="0"/>
            </a:br>
            <a:r>
              <a:rPr lang="en" sz="1800" b="0" dirty="0"/>
              <a:t>1 Corinthians 15:54-57</a:t>
            </a:r>
            <a:endParaRPr b="0" dirty="0"/>
          </a:p>
        </p:txBody>
      </p:sp>
    </p:spTree>
    <p:extLst>
      <p:ext uri="{BB962C8B-B14F-4D97-AF65-F5344CB8AC3E}">
        <p14:creationId xmlns:p14="http://schemas.microsoft.com/office/powerpoint/2010/main" val="194597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What are his schemes?</a:t>
            </a:r>
            <a:endParaRPr dirty="0"/>
          </a:p>
        </p:txBody>
      </p:sp>
      <p:sp>
        <p:nvSpPr>
          <p:cNvPr id="100" name="Google Shape;100;p16"/>
          <p:cNvSpPr txBox="1">
            <a:spLocks noGrp="1"/>
          </p:cNvSpPr>
          <p:nvPr>
            <p:ph type="body" idx="1"/>
          </p:nvPr>
        </p:nvSpPr>
        <p:spPr>
          <a:xfrm>
            <a:off x="0" y="1121400"/>
            <a:ext cx="8556775"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dirty="0"/>
              <a:t>They are not random or haphazard. </a:t>
            </a:r>
          </a:p>
          <a:p>
            <a:pPr marL="457200" lvl="0" indent="-381000" algn="l" rtl="0">
              <a:spcAft>
                <a:spcPts val="600"/>
              </a:spcAft>
              <a:buSzPts val="2400"/>
              <a:buChar char="▣"/>
            </a:pPr>
            <a:r>
              <a:rPr lang="en-US" sz="2800" dirty="0"/>
              <a:t>2 Corinthians 2:11 refers to his “</a:t>
            </a:r>
            <a:r>
              <a:rPr lang="en-US" sz="2800" b="1" i="1" dirty="0"/>
              <a:t>schemes</a:t>
            </a:r>
            <a:r>
              <a:rPr lang="en-US" sz="2800" dirty="0"/>
              <a:t>” and Ephesians 6:11 his </a:t>
            </a:r>
            <a:r>
              <a:rPr lang="en-US" sz="2800" b="1" dirty="0"/>
              <a:t>methods</a:t>
            </a:r>
            <a:r>
              <a:rPr lang="en-US" sz="2800" dirty="0"/>
              <a:t> that he uses in “the craft of deceit”. Lit., well thought out &amp; deceitful tactics. </a:t>
            </a:r>
          </a:p>
          <a:p>
            <a:pPr marL="457200" lvl="0" indent="-381000" algn="l" rtl="0">
              <a:spcAft>
                <a:spcPts val="600"/>
              </a:spcAft>
              <a:buSzPts val="2400"/>
              <a:buChar char="▣"/>
            </a:pPr>
            <a:r>
              <a:rPr lang="en-US" sz="2800" dirty="0"/>
              <a:t>General approach: </a:t>
            </a:r>
            <a:r>
              <a:rPr lang="en-US" sz="2800" b="1" dirty="0"/>
              <a:t>change the way we think. </a:t>
            </a:r>
            <a:br>
              <a:rPr lang="en-US" sz="2800" dirty="0"/>
            </a:br>
            <a:r>
              <a:rPr lang="en-US" sz="2800" dirty="0"/>
              <a:t>(2 Corinthians 10:3-5) How is he doing today?</a:t>
            </a:r>
          </a:p>
          <a:p>
            <a:pPr marL="457200" lvl="0" indent="-381000" algn="l" rtl="0">
              <a:spcAft>
                <a:spcPts val="600"/>
              </a:spcAft>
              <a:buSzPts val="2400"/>
              <a:buChar char="▣"/>
            </a:pPr>
            <a:r>
              <a:rPr lang="en-US" sz="2800" dirty="0"/>
              <a:t>What are his tactics?</a:t>
            </a:r>
            <a:endParaRPr lang="en-US"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30724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Discouragement</a:t>
            </a:r>
            <a:endParaRPr dirty="0"/>
          </a:p>
        </p:txBody>
      </p:sp>
      <p:sp>
        <p:nvSpPr>
          <p:cNvPr id="100" name="Google Shape;100;p16"/>
          <p:cNvSpPr txBox="1">
            <a:spLocks noGrp="1"/>
          </p:cNvSpPr>
          <p:nvPr>
            <p:ph type="body" idx="1"/>
          </p:nvPr>
        </p:nvSpPr>
        <p:spPr>
          <a:xfrm>
            <a:off x="470646" y="1277471"/>
            <a:ext cx="8364072"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dirty="0"/>
              <a:t>Through suffering and persecution </a:t>
            </a:r>
            <a:br>
              <a:rPr lang="en-US" sz="2800" dirty="0"/>
            </a:br>
            <a:r>
              <a:rPr lang="en-US" sz="2800" dirty="0"/>
              <a:t>(1 Peter 1:6-7; 2:20; 4:16; Job 1:7-12; 2:3-10; cf., Matt. 13:20-21; Gal. 6:12)</a:t>
            </a:r>
          </a:p>
          <a:p>
            <a:pPr marL="457200" lvl="0" indent="-381000" algn="l" rtl="0">
              <a:spcAft>
                <a:spcPts val="600"/>
              </a:spcAft>
              <a:buSzPts val="2400"/>
              <a:buChar char="▣"/>
            </a:pPr>
            <a:r>
              <a:rPr lang="en-US" sz="2800" dirty="0"/>
              <a:t>Attempted in Nehemiah’s days through accusations. (Nehemiah 4:5; 6:9; Ezra 4:4)</a:t>
            </a:r>
          </a:p>
          <a:p>
            <a:pPr marL="457200" lvl="0" indent="-381000" algn="l" rtl="0">
              <a:spcAft>
                <a:spcPts val="600"/>
              </a:spcAft>
              <a:buSzPts val="2400"/>
              <a:buChar char="▣"/>
            </a:pPr>
            <a:r>
              <a:rPr lang="en-US" sz="2800" dirty="0"/>
              <a:t>Dealt with by Paul through brethren who needed to repent. (2 Cor. 2:7; 7:6-7)</a:t>
            </a:r>
            <a:endParaRPr lang="en-US"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69506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Discouragement</a:t>
            </a:r>
            <a:endParaRPr dirty="0"/>
          </a:p>
        </p:txBody>
      </p:sp>
      <p:sp>
        <p:nvSpPr>
          <p:cNvPr id="100" name="Google Shape;100;p16"/>
          <p:cNvSpPr txBox="1">
            <a:spLocks noGrp="1"/>
          </p:cNvSpPr>
          <p:nvPr>
            <p:ph type="body" idx="1"/>
          </p:nvPr>
        </p:nvSpPr>
        <p:spPr>
          <a:xfrm>
            <a:off x="470646" y="1277471"/>
            <a:ext cx="8364072"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dirty="0"/>
              <a:t>Through the prevalence of wickedness. </a:t>
            </a:r>
            <a:br>
              <a:rPr lang="en-US" sz="2800" dirty="0"/>
            </a:br>
            <a:r>
              <a:rPr lang="en-US" sz="2800" dirty="0"/>
              <a:t>(2 Peter 2:7-8; Matthew 24:12)</a:t>
            </a:r>
          </a:p>
          <a:p>
            <a:pPr marL="457200" lvl="0" indent="-381000" algn="l" rtl="0">
              <a:spcAft>
                <a:spcPts val="600"/>
              </a:spcAft>
              <a:buSzPts val="2400"/>
              <a:buChar char="▣"/>
            </a:pPr>
            <a:r>
              <a:rPr lang="en-US" sz="2800" dirty="0"/>
              <a:t>Through our own failings &amp; sin. (Romans 7)</a:t>
            </a:r>
            <a:endParaRPr lang="en-US"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31009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“Oh Victory In Jesus”</a:t>
            </a:r>
            <a:endParaRPr dirty="0"/>
          </a:p>
        </p:txBody>
      </p:sp>
      <p:sp>
        <p:nvSpPr>
          <p:cNvPr id="100" name="Google Shape;100;p16"/>
          <p:cNvSpPr txBox="1">
            <a:spLocks noGrp="1"/>
          </p:cNvSpPr>
          <p:nvPr>
            <p:ph type="body" idx="1"/>
          </p:nvPr>
        </p:nvSpPr>
        <p:spPr>
          <a:xfrm>
            <a:off x="691200" y="1511100"/>
            <a:ext cx="7761600" cy="28689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1 Corinthians 15:54-58 discusses a victory to come </a:t>
            </a:r>
            <a:r>
              <a:rPr lang="en-US" b="1" dirty="0"/>
              <a:t>made possible through Jesus Christ</a:t>
            </a:r>
            <a:r>
              <a:rPr lang="en-US" dirty="0"/>
              <a:t>.</a:t>
            </a:r>
          </a:p>
          <a:p>
            <a:pPr marL="457200" lvl="0" indent="-381000" algn="l" rtl="0">
              <a:spcBef>
                <a:spcPts val="600"/>
              </a:spcBef>
              <a:spcAft>
                <a:spcPts val="0"/>
              </a:spcAft>
              <a:buSzPts val="2400"/>
              <a:buChar char="▣"/>
            </a:pPr>
            <a:r>
              <a:rPr lang="en-US" dirty="0"/>
              <a:t>2 Corinthians 2:14-17 paints a picture of a </a:t>
            </a:r>
            <a:r>
              <a:rPr lang="en-US" b="1" dirty="0"/>
              <a:t>victorious army returning from battle</a:t>
            </a:r>
            <a:r>
              <a:rPr lang="en-US" dirty="0"/>
              <a:t>.  </a:t>
            </a:r>
          </a:p>
          <a:p>
            <a:pPr marL="457200" lvl="0" indent="-381000" algn="l" rtl="0">
              <a:spcBef>
                <a:spcPts val="2400"/>
              </a:spcBef>
              <a:spcAft>
                <a:spcPts val="0"/>
              </a:spcAft>
              <a:buSzPts val="2400"/>
              <a:buChar char="▣"/>
            </a:pPr>
            <a:r>
              <a:rPr lang="en-US" dirty="0"/>
              <a:t>What does it take to win and be victorious?</a:t>
            </a:r>
          </a:p>
          <a:p>
            <a:pPr lvl="1">
              <a:buChar char="▣"/>
            </a:pPr>
            <a:r>
              <a:rPr lang="en-US" dirty="0"/>
              <a:t>Militarily? Athletically? Spiritually? (Lk. 14:31)</a:t>
            </a:r>
            <a:endParaRPr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0">
                                            <p:txEl>
                                              <p:pRg st="3" end="3"/>
                                            </p:txEl>
                                          </p:spTgt>
                                        </p:tgtEl>
                                        <p:attrNameLst>
                                          <p:attrName>style.visibility</p:attrName>
                                        </p:attrNameLst>
                                      </p:cBhvr>
                                      <p:to>
                                        <p:strVal val="visible"/>
                                      </p:to>
                                    </p:set>
                                    <p:animEffect transition="in" filter="fade">
                                      <p:cBhvr>
                                        <p:cTn id="20"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Discouragement</a:t>
            </a:r>
            <a:endParaRPr dirty="0"/>
          </a:p>
        </p:txBody>
      </p:sp>
      <p:sp>
        <p:nvSpPr>
          <p:cNvPr id="100" name="Google Shape;100;p16"/>
          <p:cNvSpPr txBox="1">
            <a:spLocks noGrp="1"/>
          </p:cNvSpPr>
          <p:nvPr>
            <p:ph type="body" idx="1"/>
          </p:nvPr>
        </p:nvSpPr>
        <p:spPr>
          <a:xfrm>
            <a:off x="218209" y="1277471"/>
            <a:ext cx="8811491" cy="3480961"/>
          </a:xfrm>
          <a:prstGeom prst="rect">
            <a:avLst/>
          </a:prstGeom>
        </p:spPr>
        <p:txBody>
          <a:bodyPr spcFirstLastPara="1" wrap="square" lIns="91425" tIns="91425" rIns="91425" bIns="91425" anchor="t" anchorCtr="0">
            <a:noAutofit/>
          </a:bodyPr>
          <a:lstStyle/>
          <a:p>
            <a:pPr marL="76200" lvl="0" indent="0" algn="l" rtl="0">
              <a:spcAft>
                <a:spcPts val="600"/>
              </a:spcAft>
              <a:buSzPts val="2400"/>
              <a:buNone/>
            </a:pPr>
            <a:r>
              <a:rPr lang="en-US" sz="2800" dirty="0"/>
              <a:t>How do we overcome? </a:t>
            </a:r>
          </a:p>
          <a:p>
            <a:pPr marL="457200" lvl="0" indent="-381000" algn="l" rtl="0">
              <a:spcAft>
                <a:spcPts val="600"/>
              </a:spcAft>
              <a:buSzPts val="2400"/>
              <a:buChar char="▣"/>
            </a:pPr>
            <a:r>
              <a:rPr lang="en-US" sz="2800" b="1" dirty="0"/>
              <a:t>Our fellowship together</a:t>
            </a:r>
            <a:r>
              <a:rPr lang="en-US" sz="2800" dirty="0"/>
              <a:t>. (1 Thessalonians 5:14)</a:t>
            </a:r>
            <a:endParaRPr lang="en-US" sz="3200" dirty="0"/>
          </a:p>
          <a:p>
            <a:pPr marL="457200" lvl="0" indent="-381000" algn="l" rtl="0">
              <a:spcAft>
                <a:spcPts val="600"/>
              </a:spcAft>
              <a:buSzPts val="2400"/>
              <a:buChar char="▣"/>
            </a:pPr>
            <a:r>
              <a:rPr lang="en-US" sz="2800" b="1" dirty="0"/>
              <a:t>Being filled with God’s word</a:t>
            </a:r>
            <a:r>
              <a:rPr lang="en-US" sz="2800" dirty="0"/>
              <a:t>. (Romans 15:4; Acts 20:32)</a:t>
            </a:r>
          </a:p>
          <a:p>
            <a:pPr marL="457200" lvl="0" indent="-381000" algn="l" rtl="0">
              <a:spcAft>
                <a:spcPts val="600"/>
              </a:spcAft>
              <a:buSzPts val="2400"/>
              <a:buChar char="▣"/>
            </a:pPr>
            <a:r>
              <a:rPr lang="en-US" sz="2800" b="1" dirty="0"/>
              <a:t>Keep focused on the goal</a:t>
            </a:r>
            <a:r>
              <a:rPr lang="en-US" sz="2800" dirty="0"/>
              <a:t>. (1 Thessalonians 4:18-18)</a:t>
            </a:r>
            <a:endParaRPr lang="en-US"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78618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Doubt</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b="1" dirty="0"/>
              <a:t>What God says </a:t>
            </a:r>
            <a:r>
              <a:rPr lang="en-US" sz="2800" dirty="0"/>
              <a:t>(Genesis 3:1-5) and that it isn’t understandable. (Ephesians 3:3-5; 5:17)</a:t>
            </a:r>
          </a:p>
          <a:p>
            <a:pPr marL="457200" lvl="0" indent="-381000" algn="l" rtl="0">
              <a:spcAft>
                <a:spcPts val="600"/>
              </a:spcAft>
              <a:buSzPts val="2400"/>
              <a:buChar char="▣"/>
            </a:pPr>
            <a:r>
              <a:rPr lang="en-US" sz="2800" dirty="0"/>
              <a:t>That God will </a:t>
            </a:r>
            <a:r>
              <a:rPr lang="en-US" sz="2800" b="1" dirty="0"/>
              <a:t>answer our prayers</a:t>
            </a:r>
            <a:r>
              <a:rPr lang="en-US" sz="2800" dirty="0"/>
              <a:t>. (James 1:5-7)</a:t>
            </a:r>
          </a:p>
          <a:p>
            <a:pPr>
              <a:spcAft>
                <a:spcPts val="600"/>
              </a:spcAft>
            </a:pPr>
            <a:r>
              <a:rPr lang="en-US" sz="2800" dirty="0"/>
              <a:t>That </a:t>
            </a:r>
            <a:r>
              <a:rPr lang="en-US" sz="2800" b="1" dirty="0"/>
              <a:t>we can trust God</a:t>
            </a:r>
            <a:r>
              <a:rPr lang="en-US" sz="2800" dirty="0"/>
              <a:t>. (2 Kings 18:17ff; </a:t>
            </a:r>
            <a:br>
              <a:rPr lang="en-US" sz="2800" dirty="0"/>
            </a:br>
            <a:r>
              <a:rPr lang="en-US" sz="2800" dirty="0"/>
              <a:t>cf., Hebrews 13:5-6)</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15626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Doubt</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a:spcAft>
                <a:spcPts val="600"/>
              </a:spcAft>
            </a:pPr>
            <a:r>
              <a:rPr lang="en-US" sz="2800" dirty="0"/>
              <a:t>That </a:t>
            </a:r>
            <a:r>
              <a:rPr lang="en-US" sz="2800" b="1" dirty="0"/>
              <a:t>God’s wisdom is to be relied upon</a:t>
            </a:r>
            <a:r>
              <a:rPr lang="en-US" sz="2800" dirty="0"/>
              <a:t>. </a:t>
            </a:r>
            <a:br>
              <a:rPr lang="en-US" sz="2800" dirty="0"/>
            </a:br>
            <a:r>
              <a:rPr lang="en-US" sz="2800" dirty="0"/>
              <a:t>(1 Corinthians 1:18ff; Jeremiah 6:16)</a:t>
            </a:r>
          </a:p>
          <a:p>
            <a:pPr>
              <a:spcAft>
                <a:spcPts val="600"/>
              </a:spcAft>
            </a:pPr>
            <a:r>
              <a:rPr lang="en-US" sz="2800" b="1" dirty="0"/>
              <a:t>That there will ever be any accountability </a:t>
            </a:r>
            <a:r>
              <a:rPr lang="en-US" sz="2800" dirty="0"/>
              <a:t>and divine </a:t>
            </a:r>
            <a:r>
              <a:rPr lang="en-US" sz="2800" b="1" dirty="0"/>
              <a:t>judgment</a:t>
            </a:r>
            <a:r>
              <a:rPr lang="en-US" sz="2800" dirty="0"/>
              <a:t>. (2 Peter 3:3-4)</a:t>
            </a:r>
          </a:p>
          <a:p>
            <a:pPr>
              <a:spcAft>
                <a:spcPts val="600"/>
              </a:spcAft>
            </a:pPr>
            <a:r>
              <a:rPr lang="en-US" sz="2800" b="1" dirty="0"/>
              <a:t>Walk by sight and not by faith</a:t>
            </a:r>
            <a:r>
              <a:rPr lang="en-US" sz="2800" dirty="0"/>
              <a:t>. (Numbers 13:31; Matthew 14:31) </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9883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Doubt</a:t>
            </a:r>
            <a:endParaRPr dirty="0"/>
          </a:p>
        </p:txBody>
      </p:sp>
      <p:sp>
        <p:nvSpPr>
          <p:cNvPr id="100" name="Google Shape;100;p16"/>
          <p:cNvSpPr txBox="1">
            <a:spLocks noGrp="1"/>
          </p:cNvSpPr>
          <p:nvPr>
            <p:ph type="body" idx="1"/>
          </p:nvPr>
        </p:nvSpPr>
        <p:spPr>
          <a:xfrm>
            <a:off x="412955" y="1277471"/>
            <a:ext cx="8465574"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b="1" dirty="0"/>
              <a:t>About God’s promises </a:t>
            </a:r>
            <a:r>
              <a:rPr lang="en-US" sz="2800" dirty="0"/>
              <a:t>(2 Peter 3:3-5) and the </a:t>
            </a:r>
            <a:r>
              <a:rPr lang="en-US" sz="2800" b="1" dirty="0"/>
              <a:t>reality of heaven</a:t>
            </a:r>
            <a:r>
              <a:rPr lang="en-US" sz="2800" dirty="0"/>
              <a:t>. (1 Corinthians 15:12-19).</a:t>
            </a:r>
          </a:p>
          <a:p>
            <a:pPr marL="457200" lvl="0" indent="-381000" algn="l" rtl="0">
              <a:spcAft>
                <a:spcPts val="600"/>
              </a:spcAft>
              <a:buSzPts val="2400"/>
              <a:buChar char="▣"/>
            </a:pPr>
            <a:r>
              <a:rPr lang="en-US" sz="2800" b="1" dirty="0"/>
              <a:t>About who God, the Son and the Holy Spirit are</a:t>
            </a:r>
            <a:r>
              <a:rPr lang="en-US" sz="2800" dirty="0"/>
              <a:t>. (Matthew 11:3; 16:13ff)</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68272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Doubt</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a:spcAft>
                <a:spcPts val="600"/>
              </a:spcAft>
            </a:pPr>
            <a:r>
              <a:rPr lang="en-US" sz="2800" b="1" dirty="0"/>
              <a:t>Build up our most holy faith</a:t>
            </a:r>
            <a:r>
              <a:rPr lang="en-US" sz="2800" dirty="0"/>
              <a:t>! (Jude 20; </a:t>
            </a:r>
            <a:br>
              <a:rPr lang="en-US" sz="2800" dirty="0"/>
            </a:br>
            <a:r>
              <a:rPr lang="en-US" sz="2800" dirty="0"/>
              <a:t>2 Peter 3:18; Luke 17:5-10; Romans 10:17)</a:t>
            </a:r>
          </a:p>
          <a:p>
            <a:pPr>
              <a:spcAft>
                <a:spcPts val="600"/>
              </a:spcAft>
            </a:pPr>
            <a:r>
              <a:rPr lang="en-US" sz="2800" b="1" dirty="0"/>
              <a:t>Continually look to the evidence </a:t>
            </a:r>
            <a:r>
              <a:rPr lang="en-US" sz="2800" dirty="0"/>
              <a:t>(1 Peter 3:15; </a:t>
            </a:r>
            <a:br>
              <a:rPr lang="en-US" sz="2800" dirty="0"/>
            </a:br>
            <a:r>
              <a:rPr lang="en-US" sz="2800" dirty="0"/>
              <a:t>Matthew 11:2-5) and “</a:t>
            </a:r>
            <a:r>
              <a:rPr lang="en-US" sz="2800" b="1" i="1" dirty="0"/>
              <a:t>continue in the things you have learned and become convinced of</a:t>
            </a:r>
            <a:r>
              <a:rPr lang="en-US" sz="2800" dirty="0"/>
              <a:t>” (2 Tim. 3:14-15; 1:12)</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13981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Doubt</a:t>
            </a:r>
            <a:endParaRPr dirty="0"/>
          </a:p>
        </p:txBody>
      </p:sp>
      <p:sp>
        <p:nvSpPr>
          <p:cNvPr id="100" name="Google Shape;100;p16"/>
          <p:cNvSpPr txBox="1">
            <a:spLocks noGrp="1"/>
          </p:cNvSpPr>
          <p:nvPr>
            <p:ph type="body" idx="1"/>
          </p:nvPr>
        </p:nvSpPr>
        <p:spPr>
          <a:xfrm>
            <a:off x="201707" y="1277471"/>
            <a:ext cx="8620176" cy="3480961"/>
          </a:xfrm>
          <a:prstGeom prst="rect">
            <a:avLst/>
          </a:prstGeom>
        </p:spPr>
        <p:txBody>
          <a:bodyPr spcFirstLastPara="1" wrap="square" lIns="91425" tIns="91425" rIns="91425" bIns="91425" anchor="t" anchorCtr="0">
            <a:noAutofit/>
          </a:bodyPr>
          <a:lstStyle/>
          <a:p>
            <a:pPr>
              <a:spcAft>
                <a:spcPts val="600"/>
              </a:spcAft>
            </a:pPr>
            <a:r>
              <a:rPr lang="en-US" sz="2800" b="1" dirty="0"/>
              <a:t>Keep pressing on </a:t>
            </a:r>
            <a:r>
              <a:rPr lang="en-US" sz="2800" dirty="0"/>
              <a:t>and forget what lies behind. (Philippians 3:12-14)</a:t>
            </a:r>
          </a:p>
          <a:p>
            <a:pPr>
              <a:spcAft>
                <a:spcPts val="600"/>
              </a:spcAft>
            </a:pPr>
            <a:r>
              <a:rPr lang="en-US" sz="2800" b="1" dirty="0"/>
              <a:t>Pray continually, rejoice and be thankful</a:t>
            </a:r>
            <a:r>
              <a:rPr lang="en-US" sz="2800" dirty="0"/>
              <a:t>! </a:t>
            </a:r>
            <a:br>
              <a:rPr lang="en-US" sz="2800" dirty="0"/>
            </a:br>
            <a:r>
              <a:rPr lang="en-US" sz="2800" dirty="0"/>
              <a:t>(1 Peter 5:7; 1 Thessalonians 5:16-18; Philippians 4:6-7)</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142008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685800" y="2220413"/>
            <a:ext cx="7772425" cy="1804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6000" dirty="0"/>
              <a:t>To Be Victorious…</a:t>
            </a:r>
            <a:br>
              <a:rPr lang="en" sz="6000" dirty="0"/>
            </a:br>
            <a:r>
              <a:rPr lang="en" sz="4000" dirty="0"/>
              <a:t>We have to know the schemes of our enemy</a:t>
            </a:r>
            <a:br>
              <a:rPr lang="en" dirty="0"/>
            </a:br>
            <a:r>
              <a:rPr lang="en" sz="1800" b="0" dirty="0"/>
              <a:t>1 Corinthians 15:54-57</a:t>
            </a:r>
            <a:endParaRPr b="0" dirty="0"/>
          </a:p>
        </p:txBody>
      </p:sp>
    </p:spTree>
    <p:extLst>
      <p:ext uri="{BB962C8B-B14F-4D97-AF65-F5344CB8AC3E}">
        <p14:creationId xmlns:p14="http://schemas.microsoft.com/office/powerpoint/2010/main" val="3275703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Discouragement</a:t>
            </a:r>
            <a:endParaRPr dirty="0"/>
          </a:p>
        </p:txBody>
      </p:sp>
      <p:sp>
        <p:nvSpPr>
          <p:cNvPr id="100" name="Google Shape;100;p16"/>
          <p:cNvSpPr txBox="1">
            <a:spLocks noGrp="1"/>
          </p:cNvSpPr>
          <p:nvPr>
            <p:ph type="body" idx="1"/>
          </p:nvPr>
        </p:nvSpPr>
        <p:spPr>
          <a:xfrm>
            <a:off x="470646" y="1277471"/>
            <a:ext cx="8364072"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dirty="0"/>
              <a:t>Through suffering and persecution </a:t>
            </a:r>
            <a:br>
              <a:rPr lang="en-US" dirty="0"/>
            </a:br>
            <a:r>
              <a:rPr lang="en-US" dirty="0"/>
              <a:t>(1 Peter 1:6-7; 2:20; 4:16; Job 1:7-12; 2:3-10)</a:t>
            </a:r>
          </a:p>
          <a:p>
            <a:pPr marL="457200" lvl="0" indent="-381000" algn="l" rtl="0">
              <a:spcAft>
                <a:spcPts val="600"/>
              </a:spcAft>
              <a:buSzPts val="2400"/>
              <a:buChar char="▣"/>
            </a:pPr>
            <a:r>
              <a:rPr lang="en-US" dirty="0"/>
              <a:t>Example </a:t>
            </a:r>
            <a:r>
              <a:rPr lang="en-US" dirty="0" err="1"/>
              <a:t>inNehemiah’s</a:t>
            </a:r>
            <a:r>
              <a:rPr lang="en-US" dirty="0"/>
              <a:t> days through accusations. (Nehemiah 4:5; 6:9; Ezra 4:4)</a:t>
            </a:r>
          </a:p>
          <a:p>
            <a:pPr marL="457200" lvl="0" indent="-381000" algn="l" rtl="0">
              <a:spcAft>
                <a:spcPts val="600"/>
              </a:spcAft>
              <a:buSzPts val="2400"/>
              <a:buChar char="▣"/>
            </a:pPr>
            <a:r>
              <a:rPr lang="en-US" dirty="0"/>
              <a:t>Dealt with by Paul. (2 Cor. 2:7; 7:6-7)</a:t>
            </a:r>
          </a:p>
          <a:p>
            <a:pPr lvl="0">
              <a:spcAft>
                <a:spcPts val="600"/>
              </a:spcAft>
            </a:pPr>
            <a:r>
              <a:rPr lang="en-US" dirty="0"/>
              <a:t>Through the prevalence of wickedness. </a:t>
            </a:r>
            <a:br>
              <a:rPr lang="en-US" dirty="0"/>
            </a:br>
            <a:r>
              <a:rPr lang="en-US" dirty="0"/>
              <a:t>(2 Peter 2:7-8; Matthew 24:12)</a:t>
            </a:r>
          </a:p>
          <a:p>
            <a:pPr lvl="0">
              <a:spcAft>
                <a:spcPts val="600"/>
              </a:spcAft>
            </a:pPr>
            <a:r>
              <a:rPr lang="en-US" dirty="0"/>
              <a:t>Through our own failings &amp; sin. (Romans 7)</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238065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Doubt</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dirty="0"/>
              <a:t>What God says (Genesis 3:1-5) and that it isn’t understandable. (Ephesians 3:3-5; 5:17)</a:t>
            </a:r>
          </a:p>
          <a:p>
            <a:pPr marL="457200" lvl="0" indent="-381000" algn="l" rtl="0">
              <a:spcAft>
                <a:spcPts val="600"/>
              </a:spcAft>
              <a:buSzPts val="2400"/>
              <a:buChar char="▣"/>
            </a:pPr>
            <a:r>
              <a:rPr lang="en-US" sz="2800" dirty="0"/>
              <a:t>That God will </a:t>
            </a:r>
            <a:r>
              <a:rPr lang="en-US" sz="2800" b="1" dirty="0"/>
              <a:t>answer our prayers</a:t>
            </a:r>
            <a:r>
              <a:rPr lang="en-US" sz="2800" dirty="0"/>
              <a:t>. (James 1:5-7)</a:t>
            </a:r>
          </a:p>
          <a:p>
            <a:pPr>
              <a:spcAft>
                <a:spcPts val="600"/>
              </a:spcAft>
            </a:pPr>
            <a:r>
              <a:rPr lang="en-US" sz="2800" dirty="0"/>
              <a:t>That </a:t>
            </a:r>
            <a:r>
              <a:rPr lang="en-US" sz="2800" b="1" dirty="0"/>
              <a:t>we can trust God</a:t>
            </a:r>
            <a:r>
              <a:rPr lang="en-US" sz="2800" dirty="0"/>
              <a:t>. (2 Kings 18:17ff; </a:t>
            </a:r>
            <a:br>
              <a:rPr lang="en-US" sz="2800" dirty="0"/>
            </a:br>
            <a:r>
              <a:rPr lang="en-US" sz="2800" dirty="0"/>
              <a:t>cf., Hebrews 13:5-6)</a:t>
            </a:r>
          </a:p>
          <a:p>
            <a:pPr>
              <a:spcAft>
                <a:spcPts val="600"/>
              </a:spcAft>
            </a:pPr>
            <a:r>
              <a:rPr lang="en-US" sz="2800" b="1" dirty="0"/>
              <a:t>That there will ever be any accountability </a:t>
            </a:r>
            <a:r>
              <a:rPr lang="en-US" sz="2800" dirty="0"/>
              <a:t>and divine </a:t>
            </a:r>
            <a:r>
              <a:rPr lang="en-US" sz="2800" b="1" dirty="0"/>
              <a:t>judgment</a:t>
            </a:r>
            <a:r>
              <a:rPr lang="en-US" sz="2800" dirty="0"/>
              <a:t>. (2 Peter 3:3-4)</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67129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Doubt</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a:spcAft>
                <a:spcPts val="600"/>
              </a:spcAft>
            </a:pPr>
            <a:r>
              <a:rPr lang="en-US" b="1" dirty="0"/>
              <a:t>Build up our most holy faith</a:t>
            </a:r>
            <a:r>
              <a:rPr lang="en-US" dirty="0"/>
              <a:t>! (Jude 20; Luke 17:5-10;)</a:t>
            </a:r>
          </a:p>
          <a:p>
            <a:pPr>
              <a:spcAft>
                <a:spcPts val="600"/>
              </a:spcAft>
            </a:pPr>
            <a:r>
              <a:rPr lang="en-US" b="1" dirty="0"/>
              <a:t>Continually look to the evidence </a:t>
            </a:r>
            <a:r>
              <a:rPr lang="en-US" dirty="0"/>
              <a:t>(1 Peter 3:15; </a:t>
            </a:r>
            <a:br>
              <a:rPr lang="en-US" dirty="0"/>
            </a:br>
            <a:r>
              <a:rPr lang="en-US" dirty="0"/>
              <a:t>Matthew 11:2-5) and “</a:t>
            </a:r>
            <a:r>
              <a:rPr lang="en-US" b="1" i="1" dirty="0"/>
              <a:t>continue in the things you have learned and become convinced of</a:t>
            </a:r>
            <a:r>
              <a:rPr lang="en-US" dirty="0"/>
              <a:t>” (2 Tim. 3:14-15; 1:12)</a:t>
            </a:r>
          </a:p>
          <a:p>
            <a:pPr>
              <a:spcAft>
                <a:spcPts val="600"/>
              </a:spcAft>
            </a:pPr>
            <a:r>
              <a:rPr lang="en-US" b="1" dirty="0"/>
              <a:t>Keep pressing on</a:t>
            </a:r>
            <a:r>
              <a:rPr lang="en-US" dirty="0"/>
              <a:t>. (Philippians 3:12-14)</a:t>
            </a:r>
          </a:p>
          <a:p>
            <a:pPr>
              <a:spcAft>
                <a:spcPts val="600"/>
              </a:spcAft>
            </a:pPr>
            <a:r>
              <a:rPr lang="en-US" b="1" dirty="0"/>
              <a:t>Pray continually, rejoice and be thankful</a:t>
            </a:r>
            <a:r>
              <a:rPr lang="en-US" dirty="0"/>
              <a:t>! </a:t>
            </a:r>
            <a:br>
              <a:rPr lang="en-US" dirty="0"/>
            </a:br>
            <a:r>
              <a:rPr lang="en-US" dirty="0"/>
              <a:t>(1 Peter 5:7; 1 Thessalonians 5:16-18; Philippians 4:6-7)</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10848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Understand the Battle We Are In</a:t>
            </a:r>
            <a:endParaRPr dirty="0"/>
          </a:p>
        </p:txBody>
      </p:sp>
      <p:sp>
        <p:nvSpPr>
          <p:cNvPr id="100" name="Google Shape;100;p16"/>
          <p:cNvSpPr txBox="1">
            <a:spLocks noGrp="1"/>
          </p:cNvSpPr>
          <p:nvPr>
            <p:ph type="body" idx="1"/>
          </p:nvPr>
        </p:nvSpPr>
        <p:spPr>
          <a:xfrm>
            <a:off x="516387" y="1511100"/>
            <a:ext cx="8414275" cy="3247333"/>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n-US" sz="2800" b="1" dirty="0"/>
              <a:t>We can’t ignore the war!</a:t>
            </a:r>
          </a:p>
          <a:p>
            <a:pPr marL="76200" lvl="0" indent="0" algn="l" rtl="0">
              <a:spcBef>
                <a:spcPts val="600"/>
              </a:spcBef>
              <a:spcAft>
                <a:spcPts val="0"/>
              </a:spcAft>
              <a:buSzPts val="2400"/>
              <a:buNone/>
            </a:pPr>
            <a:r>
              <a:rPr lang="en-US" sz="2800" b="1" dirty="0"/>
              <a:t>We must fight! </a:t>
            </a:r>
            <a:r>
              <a:rPr lang="en-US" dirty="0"/>
              <a:t>(1 Timothy 1:18; 6:12; 2 Tim. 2:3-4) </a:t>
            </a:r>
          </a:p>
          <a:p>
            <a:r>
              <a:rPr lang="en-US" dirty="0"/>
              <a:t>To not fight is to stand with the enemy! </a:t>
            </a:r>
            <a:br>
              <a:rPr lang="en-US" dirty="0"/>
            </a:br>
            <a:r>
              <a:rPr lang="en-US" dirty="0"/>
              <a:t>(1 Kings 18:21)</a:t>
            </a:r>
          </a:p>
          <a:p>
            <a:r>
              <a:rPr lang="en-US" dirty="0"/>
              <a:t>Surrendering or quitting isn’t an option! </a:t>
            </a:r>
          </a:p>
          <a:p>
            <a:r>
              <a:rPr lang="en-US" dirty="0"/>
              <a:t>We </a:t>
            </a:r>
            <a:r>
              <a:rPr lang="en-US" b="1" i="1" dirty="0"/>
              <a:t>“struggle”, “compete”, “contend” </a:t>
            </a:r>
            <a:r>
              <a:rPr lang="en-US" dirty="0"/>
              <a:t>and</a:t>
            </a:r>
            <a:r>
              <a:rPr lang="en-US" b="1" i="1" dirty="0"/>
              <a:t> “strive”. </a:t>
            </a:r>
            <a:r>
              <a:rPr lang="en-US" dirty="0"/>
              <a:t>(Eph. 6:12; 2 Tim. 2:5; 1 Cor. 9:25; Jude 3)</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16025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Dismay or Fear</a:t>
            </a:r>
            <a:endParaRPr dirty="0"/>
          </a:p>
        </p:txBody>
      </p:sp>
      <p:sp>
        <p:nvSpPr>
          <p:cNvPr id="100" name="Google Shape;100;p16"/>
          <p:cNvSpPr txBox="1">
            <a:spLocks noGrp="1"/>
          </p:cNvSpPr>
          <p:nvPr>
            <p:ph type="body" idx="1"/>
          </p:nvPr>
        </p:nvSpPr>
        <p:spPr>
          <a:xfrm>
            <a:off x="412955" y="1277471"/>
            <a:ext cx="8465574" cy="3480961"/>
          </a:xfrm>
          <a:prstGeom prst="rect">
            <a:avLst/>
          </a:prstGeom>
        </p:spPr>
        <p:txBody>
          <a:bodyPr spcFirstLastPara="1" wrap="square" lIns="91425" tIns="91425" rIns="91425" bIns="91425" anchor="t" anchorCtr="0">
            <a:noAutofit/>
          </a:bodyPr>
          <a:lstStyle/>
          <a:p>
            <a:pPr marL="457200" lvl="0" indent="-381000" algn="l" rtl="0">
              <a:buSzPts val="2400"/>
              <a:buChar char="▣"/>
            </a:pPr>
            <a:r>
              <a:rPr lang="en-US" sz="2800" b="1" dirty="0"/>
              <a:t>God’s command to not be fearful</a:t>
            </a:r>
            <a:r>
              <a:rPr lang="en-US" sz="2800" dirty="0"/>
              <a:t>. </a:t>
            </a:r>
            <a:br>
              <a:rPr lang="en-US" sz="2800" dirty="0"/>
            </a:br>
            <a:r>
              <a:rPr lang="en-US" sz="2800" dirty="0"/>
              <a:t>(Isaiah 41:10; John 14:27)</a:t>
            </a:r>
          </a:p>
          <a:p>
            <a:pPr marL="457200" lvl="0" indent="-381000" algn="l" rtl="0">
              <a:buSzPts val="2400"/>
              <a:buChar char="▣"/>
            </a:pPr>
            <a:r>
              <a:rPr lang="en-US" sz="2800" b="1" dirty="0"/>
              <a:t>It’s a lack of faith</a:t>
            </a:r>
            <a:r>
              <a:rPr lang="en-US" sz="2800" dirty="0"/>
              <a:t>. (Matthew 8:25-26)</a:t>
            </a:r>
          </a:p>
          <a:p>
            <a:pPr marL="457200" lvl="0" indent="-381000" algn="l" rtl="0">
              <a:buSzPts val="2400"/>
              <a:buChar char="▣"/>
            </a:pPr>
            <a:r>
              <a:rPr lang="en-US" sz="2800" b="1" dirty="0"/>
              <a:t>Carnal vs. Spiritual focus</a:t>
            </a:r>
            <a:r>
              <a:rPr lang="en-US" sz="2800" dirty="0"/>
              <a:t>. </a:t>
            </a:r>
            <a:br>
              <a:rPr lang="en-US" sz="2800" dirty="0"/>
            </a:br>
            <a:r>
              <a:rPr lang="en-US" sz="2800" dirty="0"/>
              <a:t>(Matthew 10:26-31; 14:30; John 9:22; </a:t>
            </a:r>
            <a:br>
              <a:rPr lang="en-US" sz="2800" dirty="0"/>
            </a:br>
            <a:r>
              <a:rPr lang="en-US" sz="2800" dirty="0"/>
              <a:t>1 Samuel 17:24; Isaiah 57:11)</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412765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Dismay or Fear</a:t>
            </a:r>
            <a:endParaRPr dirty="0"/>
          </a:p>
        </p:txBody>
      </p:sp>
      <p:sp>
        <p:nvSpPr>
          <p:cNvPr id="100" name="Google Shape;100;p16"/>
          <p:cNvSpPr txBox="1">
            <a:spLocks noGrp="1"/>
          </p:cNvSpPr>
          <p:nvPr>
            <p:ph type="body" idx="1"/>
          </p:nvPr>
        </p:nvSpPr>
        <p:spPr>
          <a:xfrm>
            <a:off x="412955" y="1277471"/>
            <a:ext cx="8465574" cy="3480961"/>
          </a:xfrm>
          <a:prstGeom prst="rect">
            <a:avLst/>
          </a:prstGeom>
        </p:spPr>
        <p:txBody>
          <a:bodyPr spcFirstLastPara="1" wrap="square" lIns="91425" tIns="91425" rIns="91425" bIns="91425" anchor="t" anchorCtr="0">
            <a:noAutofit/>
          </a:bodyPr>
          <a:lstStyle/>
          <a:p>
            <a:pPr lvl="0"/>
            <a:r>
              <a:rPr lang="en-US" sz="2800" b="1" dirty="0"/>
              <a:t>Fear cripples</a:t>
            </a:r>
            <a:r>
              <a:rPr lang="en-US" sz="2800" dirty="0"/>
              <a:t>. (Matthew 25:25; John 19:8; Hebrews 10:38-39)</a:t>
            </a:r>
          </a:p>
          <a:p>
            <a:pPr lvl="1"/>
            <a:r>
              <a:rPr lang="en-US" sz="2800" dirty="0"/>
              <a:t>Satan’s fear based on </a:t>
            </a:r>
            <a:r>
              <a:rPr lang="en-US" sz="2800" b="1" dirty="0"/>
              <a:t>sight and not faith</a:t>
            </a:r>
            <a:r>
              <a:rPr lang="en-US" sz="2800" dirty="0"/>
              <a:t>. </a:t>
            </a:r>
          </a:p>
          <a:p>
            <a:r>
              <a:rPr lang="en-US" sz="2800" b="1" dirty="0"/>
              <a:t>Excuses to not serve God</a:t>
            </a:r>
            <a:r>
              <a:rPr lang="en-US" sz="2800" dirty="0"/>
              <a:t>. (Proverbs 22:13; </a:t>
            </a:r>
            <a:br>
              <a:rPr lang="en-US" sz="2800" dirty="0"/>
            </a:br>
            <a:r>
              <a:rPr lang="en-US" sz="2800" dirty="0"/>
              <a:t>cf., Luke 10:30ff)</a:t>
            </a:r>
          </a:p>
          <a:p>
            <a:pPr marL="457200" lvl="0" indent="-381000" algn="l" rtl="0">
              <a:buSzPts val="2400"/>
              <a:buChar char="▣"/>
            </a:pPr>
            <a:r>
              <a:rPr lang="en-US" sz="2800" b="1" dirty="0"/>
              <a:t>It’s damning</a:t>
            </a:r>
            <a:r>
              <a:rPr lang="en-US" sz="2800" dirty="0"/>
              <a:t>. (Revelation 21:8)</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36390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xEl>
                                              <p:pRg st="1" end="1"/>
                                            </p:txEl>
                                          </p:spTgt>
                                        </p:tgtEl>
                                        <p:attrNameLst>
                                          <p:attrName>style.visibility</p:attrName>
                                        </p:attrNameLst>
                                      </p:cBhvr>
                                      <p:to>
                                        <p:strVal val="visible"/>
                                      </p:to>
                                    </p:set>
                                    <p:animEffect transition="in" filter="fade">
                                      <p:cBhvr>
                                        <p:cTn id="10" dur="500"/>
                                        <p:tgtEl>
                                          <p:spTgt spid="10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animEffect transition="in" filter="fade">
                                      <p:cBhvr>
                                        <p:cTn id="15" dur="500"/>
                                        <p:tgtEl>
                                          <p:spTgt spid="10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0">
                                            <p:txEl>
                                              <p:pRg st="3" end="3"/>
                                            </p:txEl>
                                          </p:spTgt>
                                        </p:tgtEl>
                                        <p:attrNameLst>
                                          <p:attrName>style.visibility</p:attrName>
                                        </p:attrNameLst>
                                      </p:cBhvr>
                                      <p:to>
                                        <p:strVal val="visible"/>
                                      </p:to>
                                    </p:set>
                                    <p:animEffect transition="in" filter="fade">
                                      <p:cBhvr>
                                        <p:cTn id="20"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Dismay or Fear</a:t>
            </a:r>
            <a:endParaRPr dirty="0"/>
          </a:p>
        </p:txBody>
      </p:sp>
      <p:sp>
        <p:nvSpPr>
          <p:cNvPr id="100" name="Google Shape;100;p16"/>
          <p:cNvSpPr txBox="1">
            <a:spLocks noGrp="1"/>
          </p:cNvSpPr>
          <p:nvPr>
            <p:ph type="body" idx="1"/>
          </p:nvPr>
        </p:nvSpPr>
        <p:spPr>
          <a:xfrm>
            <a:off x="412955" y="1277471"/>
            <a:ext cx="8465574" cy="3480961"/>
          </a:xfrm>
          <a:prstGeom prst="rect">
            <a:avLst/>
          </a:prstGeom>
        </p:spPr>
        <p:txBody>
          <a:bodyPr spcFirstLastPara="1" wrap="square" lIns="91425" tIns="91425" rIns="91425" bIns="91425" anchor="t" anchorCtr="0">
            <a:noAutofit/>
          </a:bodyPr>
          <a:lstStyle/>
          <a:p>
            <a:pPr marL="457200" lvl="0" indent="-381000" algn="l" rtl="0">
              <a:buSzPts val="2400"/>
              <a:buChar char="▣"/>
            </a:pPr>
            <a:r>
              <a:rPr lang="en-US" sz="2800" b="1" dirty="0"/>
              <a:t>Need for courage. </a:t>
            </a:r>
            <a:r>
              <a:rPr lang="en-US" sz="2800" dirty="0"/>
              <a:t>(Joshua 1:6-9)</a:t>
            </a:r>
          </a:p>
          <a:p>
            <a:pPr lvl="1">
              <a:buChar char="▣"/>
            </a:pPr>
            <a:r>
              <a:rPr lang="en-US" sz="2800" dirty="0"/>
              <a:t>What is courage?</a:t>
            </a:r>
          </a:p>
          <a:p>
            <a:r>
              <a:rPr lang="en-US" sz="2800" b="1" dirty="0"/>
              <a:t>Get busy! </a:t>
            </a:r>
            <a:r>
              <a:rPr lang="en-US" sz="2800" dirty="0"/>
              <a:t>(1 Chron. 28:10, 20; 1 Cor. 15:58)</a:t>
            </a:r>
          </a:p>
          <a:p>
            <a:r>
              <a:rPr lang="en-US" sz="2800" b="1" dirty="0"/>
              <a:t>Look to God!</a:t>
            </a:r>
            <a:r>
              <a:rPr lang="en-US" sz="2800" dirty="0"/>
              <a:t> (Isaiah 41:10; Colossians 3:1-2)</a:t>
            </a:r>
          </a:p>
          <a:p>
            <a:r>
              <a:rPr lang="en-US" sz="2800" b="1" dirty="0"/>
              <a:t>Remember Jesus’ words and His victory</a:t>
            </a:r>
            <a:r>
              <a:rPr lang="en-US" sz="2800" dirty="0"/>
              <a:t>! (John 16:33)</a:t>
            </a:r>
          </a:p>
          <a:p>
            <a:r>
              <a:rPr lang="en-US" sz="2800" b="1" dirty="0"/>
              <a:t>Seek forgiveness</a:t>
            </a:r>
            <a:r>
              <a:rPr lang="en-US" sz="2800" dirty="0"/>
              <a:t>. (Matthew 9:2; Isaiah 6:8)</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42080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xEl>
                                              <p:pRg st="1" end="1"/>
                                            </p:txEl>
                                          </p:spTgt>
                                        </p:tgtEl>
                                        <p:attrNameLst>
                                          <p:attrName>style.visibility</p:attrName>
                                        </p:attrNameLst>
                                      </p:cBhvr>
                                      <p:to>
                                        <p:strVal val="visible"/>
                                      </p:to>
                                    </p:set>
                                    <p:animEffect transition="in" filter="fade">
                                      <p:cBhvr>
                                        <p:cTn id="10" dur="500"/>
                                        <p:tgtEl>
                                          <p:spTgt spid="10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animEffect transition="in" filter="fade">
                                      <p:cBhvr>
                                        <p:cTn id="15" dur="500"/>
                                        <p:tgtEl>
                                          <p:spTgt spid="10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0">
                                            <p:txEl>
                                              <p:pRg st="3" end="3"/>
                                            </p:txEl>
                                          </p:spTgt>
                                        </p:tgtEl>
                                        <p:attrNameLst>
                                          <p:attrName>style.visibility</p:attrName>
                                        </p:attrNameLst>
                                      </p:cBhvr>
                                      <p:to>
                                        <p:strVal val="visible"/>
                                      </p:to>
                                    </p:set>
                                    <p:animEffect transition="in" filter="fade">
                                      <p:cBhvr>
                                        <p:cTn id="20" dur="500"/>
                                        <p:tgtEl>
                                          <p:spTgt spid="10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0">
                                            <p:txEl>
                                              <p:pRg st="4" end="4"/>
                                            </p:txEl>
                                          </p:spTgt>
                                        </p:tgtEl>
                                        <p:attrNameLst>
                                          <p:attrName>style.visibility</p:attrName>
                                        </p:attrNameLst>
                                      </p:cBhvr>
                                      <p:to>
                                        <p:strVal val="visible"/>
                                      </p:to>
                                    </p:set>
                                    <p:animEffect transition="in" filter="fade">
                                      <p:cBhvr>
                                        <p:cTn id="25" dur="500"/>
                                        <p:tgtEl>
                                          <p:spTgt spid="10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0">
                                            <p:txEl>
                                              <p:pRg st="5" end="5"/>
                                            </p:txEl>
                                          </p:spTgt>
                                        </p:tgtEl>
                                        <p:attrNameLst>
                                          <p:attrName>style.visibility</p:attrName>
                                        </p:attrNameLst>
                                      </p:cBhvr>
                                      <p:to>
                                        <p:strVal val="visible"/>
                                      </p:to>
                                    </p:set>
                                    <p:animEffect transition="in" filter="fade">
                                      <p:cBhvr>
                                        <p:cTn id="30" dur="500"/>
                                        <p:tgtEl>
                                          <p:spTgt spid="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Anxiety &amp; Worry</a:t>
            </a:r>
            <a:endParaRPr dirty="0"/>
          </a:p>
        </p:txBody>
      </p:sp>
      <p:sp>
        <p:nvSpPr>
          <p:cNvPr id="100" name="Google Shape;100;p16"/>
          <p:cNvSpPr txBox="1">
            <a:spLocks noGrp="1"/>
          </p:cNvSpPr>
          <p:nvPr>
            <p:ph type="body" idx="1"/>
          </p:nvPr>
        </p:nvSpPr>
        <p:spPr>
          <a:xfrm>
            <a:off x="412955" y="1277471"/>
            <a:ext cx="8465574" cy="3480961"/>
          </a:xfrm>
          <a:prstGeom prst="rect">
            <a:avLst/>
          </a:prstGeom>
        </p:spPr>
        <p:txBody>
          <a:bodyPr spcFirstLastPara="1" wrap="square" lIns="91425" tIns="91425" rIns="91425" bIns="91425" anchor="t" anchorCtr="0">
            <a:noAutofit/>
          </a:bodyPr>
          <a:lstStyle/>
          <a:p>
            <a:pPr lvl="0"/>
            <a:r>
              <a:rPr lang="en-US" sz="2800" b="1" dirty="0"/>
              <a:t>How Satan devours us. </a:t>
            </a:r>
            <a:r>
              <a:rPr lang="en-US" sz="2800" dirty="0"/>
              <a:t>(1 Peter 5:7-8)</a:t>
            </a:r>
            <a:endParaRPr lang="en-US" sz="2800" b="1" dirty="0"/>
          </a:p>
          <a:p>
            <a:pPr lvl="0"/>
            <a:r>
              <a:rPr lang="en-US" sz="2800" b="1" dirty="0"/>
              <a:t>Worry will choke out our spiritual lives and render us unproductive.</a:t>
            </a:r>
            <a:r>
              <a:rPr lang="en-US" sz="2800" dirty="0"/>
              <a:t> (Mark 4:18-19; Proverbs 12:25; Luke 21:34)</a:t>
            </a:r>
          </a:p>
          <a:p>
            <a:pPr lvl="0"/>
            <a:r>
              <a:rPr lang="en-US" sz="2800" b="1" dirty="0"/>
              <a:t>It detracts us from our priority</a:t>
            </a:r>
            <a:r>
              <a:rPr lang="en-US" sz="2800" dirty="0"/>
              <a:t>. (Luke 10:41-42)</a:t>
            </a:r>
          </a:p>
          <a:p>
            <a:pPr lvl="0"/>
            <a:r>
              <a:rPr lang="en-US" sz="2800" b="1" dirty="0"/>
              <a:t>It’s unprofitable</a:t>
            </a:r>
            <a:r>
              <a:rPr lang="en-US" sz="2800" dirty="0"/>
              <a:t>. (Luke 12:25-26)</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34982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Anxiety &amp; Worry</a:t>
            </a:r>
            <a:endParaRPr dirty="0"/>
          </a:p>
        </p:txBody>
      </p:sp>
      <p:sp>
        <p:nvSpPr>
          <p:cNvPr id="100" name="Google Shape;100;p16"/>
          <p:cNvSpPr txBox="1">
            <a:spLocks noGrp="1"/>
          </p:cNvSpPr>
          <p:nvPr>
            <p:ph type="body" idx="1"/>
          </p:nvPr>
        </p:nvSpPr>
        <p:spPr>
          <a:xfrm>
            <a:off x="412955" y="1277471"/>
            <a:ext cx="8465574" cy="3480961"/>
          </a:xfrm>
          <a:prstGeom prst="rect">
            <a:avLst/>
          </a:prstGeom>
        </p:spPr>
        <p:txBody>
          <a:bodyPr spcFirstLastPara="1" wrap="square" lIns="91425" tIns="91425" rIns="91425" bIns="91425" anchor="t" anchorCtr="0">
            <a:noAutofit/>
          </a:bodyPr>
          <a:lstStyle/>
          <a:p>
            <a:pPr lvl="0"/>
            <a:r>
              <a:rPr lang="en-US" sz="2800" b="1" dirty="0"/>
              <a:t>Turn it over to God. </a:t>
            </a:r>
            <a:r>
              <a:rPr lang="en-US" sz="2800" dirty="0"/>
              <a:t>(Philippians 4:6; 1 Pet. 5:7)</a:t>
            </a:r>
          </a:p>
          <a:p>
            <a:pPr lvl="0"/>
            <a:r>
              <a:rPr lang="en-US" sz="2800" b="1" dirty="0"/>
              <a:t>Be consoled by God’s word</a:t>
            </a:r>
            <a:r>
              <a:rPr lang="en-US" sz="2800" dirty="0"/>
              <a:t>. (Psalms 94:19)</a:t>
            </a:r>
          </a:p>
          <a:p>
            <a:pPr lvl="0"/>
            <a:r>
              <a:rPr lang="en-US" sz="2800" b="1" dirty="0"/>
              <a:t>Put God first. </a:t>
            </a:r>
            <a:r>
              <a:rPr lang="en-US" sz="2800" dirty="0"/>
              <a:t>(Matthew 6:33)</a:t>
            </a:r>
          </a:p>
          <a:p>
            <a:pPr lvl="0"/>
            <a:r>
              <a:rPr lang="en-US" sz="2800" b="1" dirty="0"/>
              <a:t>Is your heart right with God</a:t>
            </a:r>
            <a:r>
              <a:rPr lang="en-US" sz="2800" dirty="0"/>
              <a:t>? (Acts 8:21-22)</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247583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685800" y="2220413"/>
            <a:ext cx="7772425" cy="1804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6000" dirty="0"/>
              <a:t>To Be Victorious…</a:t>
            </a:r>
            <a:br>
              <a:rPr lang="en" sz="6000" dirty="0"/>
            </a:br>
            <a:r>
              <a:rPr lang="en" sz="4000" dirty="0"/>
              <a:t>We have to know the schemes of our enemy</a:t>
            </a:r>
            <a:br>
              <a:rPr lang="en" dirty="0"/>
            </a:br>
            <a:r>
              <a:rPr lang="en" sz="1800" b="0" dirty="0"/>
              <a:t>1 Corinthians 15:54-57</a:t>
            </a:r>
            <a:endParaRPr b="0" dirty="0"/>
          </a:p>
        </p:txBody>
      </p:sp>
    </p:spTree>
    <p:extLst>
      <p:ext uri="{BB962C8B-B14F-4D97-AF65-F5344CB8AC3E}">
        <p14:creationId xmlns:p14="http://schemas.microsoft.com/office/powerpoint/2010/main" val="3716846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Satan’s Devices</a:t>
            </a:r>
            <a:endParaRPr dirty="0"/>
          </a:p>
        </p:txBody>
      </p:sp>
      <p:sp>
        <p:nvSpPr>
          <p:cNvPr id="100" name="Google Shape;100;p16"/>
          <p:cNvSpPr txBox="1">
            <a:spLocks noGrp="1"/>
          </p:cNvSpPr>
          <p:nvPr>
            <p:ph type="body" idx="1"/>
          </p:nvPr>
        </p:nvSpPr>
        <p:spPr>
          <a:xfrm>
            <a:off x="412955" y="1277471"/>
            <a:ext cx="8465574" cy="3480961"/>
          </a:xfrm>
          <a:prstGeom prst="rect">
            <a:avLst/>
          </a:prstGeom>
        </p:spPr>
        <p:txBody>
          <a:bodyPr spcFirstLastPara="1" wrap="square" lIns="91425" tIns="91425" rIns="91425" bIns="91425" anchor="t" anchorCtr="0">
            <a:noAutofit/>
          </a:bodyPr>
          <a:lstStyle/>
          <a:p>
            <a:pPr lvl="0"/>
            <a:r>
              <a:rPr lang="en-US" sz="2800" dirty="0"/>
              <a:t>Discouragement</a:t>
            </a:r>
          </a:p>
          <a:p>
            <a:pPr lvl="0"/>
            <a:r>
              <a:rPr lang="en-US" sz="2800" dirty="0"/>
              <a:t>Doubt</a:t>
            </a:r>
          </a:p>
          <a:p>
            <a:pPr lvl="0"/>
            <a:r>
              <a:rPr lang="en-US" sz="2800" dirty="0"/>
              <a:t>Fear</a:t>
            </a:r>
          </a:p>
          <a:p>
            <a:pPr lvl="0"/>
            <a:r>
              <a:rPr lang="en-US" sz="2800" dirty="0"/>
              <a:t>Anxiety and Worry</a:t>
            </a:r>
          </a:p>
          <a:p>
            <a:pPr lvl="0"/>
            <a:r>
              <a:rPr lang="en-US" sz="2800" b="1" dirty="0"/>
              <a:t>Apathy and Indifference</a:t>
            </a:r>
          </a:p>
          <a:p>
            <a:pPr lvl="0"/>
            <a:r>
              <a:rPr lang="en-US" sz="2800" b="1" dirty="0"/>
              <a:t>Distractions</a:t>
            </a:r>
          </a:p>
          <a:p>
            <a:pPr lvl="0"/>
            <a:r>
              <a:rPr lang="en-US" sz="2800" b="1" dirty="0"/>
              <a:t>Procrastination</a:t>
            </a:r>
            <a:endParaRPr lang="en-US" sz="2800"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320939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
                                            <p:txEl>
                                              <p:pRg st="5" end="5"/>
                                            </p:txEl>
                                          </p:spTgt>
                                        </p:tgtEl>
                                        <p:attrNameLst>
                                          <p:attrName>style.visibility</p:attrName>
                                        </p:attrNameLst>
                                      </p:cBhvr>
                                      <p:to>
                                        <p:strVal val="visible"/>
                                      </p:to>
                                    </p:set>
                                    <p:animEffect transition="in" filter="fade">
                                      <p:cBhvr>
                                        <p:cTn id="32" dur="500"/>
                                        <p:tgtEl>
                                          <p:spTgt spid="1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0">
                                            <p:txEl>
                                              <p:pRg st="6" end="6"/>
                                            </p:txEl>
                                          </p:spTgt>
                                        </p:tgtEl>
                                        <p:attrNameLst>
                                          <p:attrName>style.visibility</p:attrName>
                                        </p:attrNameLst>
                                      </p:cBhvr>
                                      <p:to>
                                        <p:strVal val="visible"/>
                                      </p:to>
                                    </p:set>
                                    <p:animEffect transition="in" filter="fade">
                                      <p:cBhvr>
                                        <p:cTn id="37" dur="500"/>
                                        <p:tgtEl>
                                          <p:spTgt spid="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Apathy, Indifference &amp; False Security</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dirty="0"/>
              <a:t>If we won’t quit the Lord, Satan will seek to tempt us into apathy, over-confidence &amp; spiritual stagnancy. (1 Corinthians 10:12; Revelation 2:4; 3:14-17; </a:t>
            </a:r>
            <a:br>
              <a:rPr lang="en-US" sz="2800" dirty="0"/>
            </a:br>
            <a:r>
              <a:rPr lang="en-US" sz="2800" dirty="0"/>
              <a:t>Amos 6:1; Zephaniah 1:12)</a:t>
            </a:r>
          </a:p>
          <a:p>
            <a:pPr marL="457200" lvl="0" indent="-381000" algn="l" rtl="0">
              <a:spcAft>
                <a:spcPts val="600"/>
              </a:spcAft>
              <a:buSzPts val="2400"/>
              <a:buChar char="▣"/>
            </a:pPr>
            <a:r>
              <a:rPr lang="en-US" sz="2800" b="1" dirty="0"/>
              <a:t>A lack of hunger and appetite</a:t>
            </a:r>
            <a:r>
              <a:rPr lang="en-US" sz="2800" dirty="0"/>
              <a:t>. (Matthew 5:6; </a:t>
            </a:r>
            <a:br>
              <a:rPr lang="en-US" sz="2800" dirty="0"/>
            </a:br>
            <a:r>
              <a:rPr lang="en-US" sz="2800" dirty="0"/>
              <a:t>1 Peter 2:1-2) What are we being filled with? </a:t>
            </a:r>
            <a:br>
              <a:rPr lang="en-US" sz="2800" dirty="0"/>
            </a:br>
            <a:r>
              <a:rPr lang="en-US" sz="2800" dirty="0"/>
              <a:t>Have we ruined our supper?</a:t>
            </a:r>
          </a:p>
          <a:p>
            <a:pPr marL="457200" lvl="0" indent="-381000" algn="l" rtl="0">
              <a:spcAft>
                <a:spcPts val="600"/>
              </a:spcAft>
              <a:buSzPts val="2400"/>
              <a:buChar char="▣"/>
            </a:pPr>
            <a:r>
              <a:rPr lang="en-US" sz="2800" dirty="0"/>
              <a:t>Are we “</a:t>
            </a:r>
            <a:r>
              <a:rPr lang="en-US" sz="2800" b="1" i="1" dirty="0"/>
              <a:t>satisfied</a:t>
            </a:r>
            <a:r>
              <a:rPr lang="en-US" sz="2800" dirty="0"/>
              <a:t>”? (Deut. 6:10-12; 8:10-17)</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spTree>
    <p:extLst>
      <p:ext uri="{BB962C8B-B14F-4D97-AF65-F5344CB8AC3E}">
        <p14:creationId xmlns:p14="http://schemas.microsoft.com/office/powerpoint/2010/main" val="161237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Apathy, Indifference &amp; False Security</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dirty="0"/>
              <a:t>How to make someone who isn’t hungry to become hungry?</a:t>
            </a:r>
          </a:p>
          <a:p>
            <a:pPr marL="457200" lvl="0" indent="-381000" algn="l" rtl="0">
              <a:spcAft>
                <a:spcPts val="600"/>
              </a:spcAft>
              <a:buSzPts val="2400"/>
              <a:buChar char="▣"/>
            </a:pPr>
            <a:r>
              <a:rPr lang="en-US" dirty="0"/>
              <a:t>How do we make someone care who just doesn’t care? </a:t>
            </a:r>
          </a:p>
          <a:p>
            <a:pPr marL="457200" lvl="0" indent="-381000" algn="l" rtl="0">
              <a:spcAft>
                <a:spcPts val="600"/>
              </a:spcAft>
              <a:buSzPts val="2400"/>
              <a:buChar char="▣"/>
            </a:pPr>
            <a:r>
              <a:rPr lang="en-US" dirty="0"/>
              <a:t>How do we prevent spiritually “drifting”? (Hebrews 2:1)</a:t>
            </a:r>
          </a:p>
          <a:p>
            <a:pPr marL="457200" lvl="0" indent="-381000" algn="l" rtl="0">
              <a:spcAft>
                <a:spcPts val="600"/>
              </a:spcAft>
              <a:buSzPts val="2400"/>
              <a:buChar char="▣"/>
            </a:pPr>
            <a:r>
              <a:rPr lang="en-US" dirty="0"/>
              <a:t>Begins with our </a:t>
            </a:r>
            <a:r>
              <a:rPr lang="en-US" b="1" dirty="0"/>
              <a:t>focus and mindset</a:t>
            </a:r>
            <a:r>
              <a:rPr lang="en-US" dirty="0"/>
              <a:t>. </a:t>
            </a:r>
            <a:br>
              <a:rPr lang="en-US" dirty="0"/>
            </a:br>
            <a:r>
              <a:rPr lang="en-US" dirty="0"/>
              <a:t>(Colossians 3:1-2; 1 Cor. 2:14-3:3)</a:t>
            </a:r>
          </a:p>
          <a:p>
            <a:pPr marL="457200" lvl="0" indent="-381000" algn="l" rtl="0">
              <a:spcAft>
                <a:spcPts val="600"/>
              </a:spcAft>
              <a:buSzPts val="2400"/>
              <a:buChar char="▣"/>
            </a:pPr>
            <a:r>
              <a:rPr lang="en-US" dirty="0"/>
              <a:t>The need to both “</a:t>
            </a:r>
            <a:r>
              <a:rPr lang="en-US" b="1" dirty="0"/>
              <a:t>flee</a:t>
            </a:r>
            <a:r>
              <a:rPr lang="en-US" dirty="0"/>
              <a:t>” and “</a:t>
            </a:r>
            <a:r>
              <a:rPr lang="en-US" b="1" dirty="0"/>
              <a:t>pursue</a:t>
            </a:r>
            <a:r>
              <a:rPr lang="en-US" dirty="0"/>
              <a:t>” (and “</a:t>
            </a:r>
            <a:r>
              <a:rPr lang="en-US" b="1" dirty="0"/>
              <a:t>fight</a:t>
            </a:r>
            <a:r>
              <a:rPr lang="en-US" dirty="0"/>
              <a:t>”) </a:t>
            </a:r>
            <a:br>
              <a:rPr lang="en-US" dirty="0"/>
            </a:br>
            <a:r>
              <a:rPr lang="en-US" dirty="0"/>
              <a:t>(1 Timothy 6:11; 2 Timothy 2:22; Romans 12:9-13)</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spTree>
    <p:extLst>
      <p:ext uri="{BB962C8B-B14F-4D97-AF65-F5344CB8AC3E}">
        <p14:creationId xmlns:p14="http://schemas.microsoft.com/office/powerpoint/2010/main" val="1787390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Distraction</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b="1" dirty="0"/>
              <a:t>Loss of focus</a:t>
            </a:r>
            <a:r>
              <a:rPr lang="en-US" sz="2800" dirty="0"/>
              <a:t>. God wants “undistracted devotion”. </a:t>
            </a:r>
          </a:p>
          <a:p>
            <a:pPr marL="457200" lvl="0" indent="-381000" algn="l" rtl="0">
              <a:spcAft>
                <a:spcPts val="600"/>
              </a:spcAft>
              <a:buSzPts val="2400"/>
              <a:buChar char="▣"/>
            </a:pPr>
            <a:r>
              <a:rPr lang="en-US" sz="2800" b="1" dirty="0"/>
              <a:t>Spiritual ADD </a:t>
            </a:r>
            <a:r>
              <a:rPr lang="en-US" sz="2800" dirty="0"/>
              <a:t>- Does God have our attention?</a:t>
            </a:r>
          </a:p>
          <a:p>
            <a:pPr marL="457200" lvl="0" indent="-381000" algn="l" rtl="0">
              <a:spcAft>
                <a:spcPts val="600"/>
              </a:spcAft>
              <a:buSzPts val="2400"/>
              <a:buChar char="▣"/>
            </a:pPr>
            <a:r>
              <a:rPr lang="en-US" sz="2800" b="1" dirty="0"/>
              <a:t>Easily distracted </a:t>
            </a:r>
            <a:r>
              <a:rPr lang="en-US" sz="2800" dirty="0"/>
              <a:t>- the prodigal son in Luke 15.</a:t>
            </a:r>
          </a:p>
          <a:p>
            <a:pPr marL="457200" lvl="0" indent="-381000" algn="l" rtl="0">
              <a:spcAft>
                <a:spcPts val="600"/>
              </a:spcAft>
              <a:buSzPts val="2400"/>
              <a:buChar char="▣"/>
            </a:pPr>
            <a:r>
              <a:rPr lang="en-US" sz="2800" b="1" dirty="0"/>
              <a:t>Distracted with innocent things</a:t>
            </a:r>
            <a:r>
              <a:rPr lang="en-US" sz="2800" dirty="0"/>
              <a:t>. (Martha, Luke 10:38-42; Psalms 55:1-2)</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Tree>
    <p:extLst>
      <p:ext uri="{BB962C8B-B14F-4D97-AF65-F5344CB8AC3E}">
        <p14:creationId xmlns:p14="http://schemas.microsoft.com/office/powerpoint/2010/main" val="20846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Understand the Battle We Are In</a:t>
            </a:r>
            <a:endParaRPr dirty="0"/>
          </a:p>
        </p:txBody>
      </p:sp>
      <p:sp>
        <p:nvSpPr>
          <p:cNvPr id="100" name="Google Shape;100;p16"/>
          <p:cNvSpPr txBox="1">
            <a:spLocks noGrp="1"/>
          </p:cNvSpPr>
          <p:nvPr>
            <p:ph type="body" idx="1"/>
          </p:nvPr>
        </p:nvSpPr>
        <p:spPr>
          <a:xfrm>
            <a:off x="691199" y="1511099"/>
            <a:ext cx="7865575" cy="3247333"/>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n-US" sz="2800" b="1" dirty="0"/>
              <a:t>We have weapons! </a:t>
            </a:r>
            <a:r>
              <a:rPr lang="en-US" dirty="0"/>
              <a:t>(2 Corinthians 10:3-5)</a:t>
            </a:r>
          </a:p>
          <a:p>
            <a:r>
              <a:rPr lang="en-US" dirty="0"/>
              <a:t>They’re spiritually powerful!</a:t>
            </a:r>
          </a:p>
          <a:p>
            <a:r>
              <a:rPr lang="en-US" dirty="0"/>
              <a:t>Will we use them? (Ephesians 6:17; Heb. 4:12)</a:t>
            </a:r>
          </a:p>
          <a:p>
            <a:r>
              <a:rPr lang="en-US" dirty="0"/>
              <a:t>Will we be effective? (2 Tim. 2:15)</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50143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Effect transition="in" filter="fade">
                                      <p:cBhvr>
                                        <p:cTn id="7" dur="500"/>
                                        <p:tgtEl>
                                          <p:spTgt spid="1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xEl>
                                              <p:pRg st="2" end="2"/>
                                            </p:txEl>
                                          </p:spTgt>
                                        </p:tgtEl>
                                        <p:attrNameLst>
                                          <p:attrName>style.visibility</p:attrName>
                                        </p:attrNameLst>
                                      </p:cBhvr>
                                      <p:to>
                                        <p:strVal val="visible"/>
                                      </p:to>
                                    </p:set>
                                    <p:animEffect transition="in" filter="fade">
                                      <p:cBhvr>
                                        <p:cTn id="12" dur="500"/>
                                        <p:tgtEl>
                                          <p:spTgt spid="1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xEl>
                                              <p:pRg st="3" end="3"/>
                                            </p:txEl>
                                          </p:spTgt>
                                        </p:tgtEl>
                                        <p:attrNameLst>
                                          <p:attrName>style.visibility</p:attrName>
                                        </p:attrNameLst>
                                      </p:cBhvr>
                                      <p:to>
                                        <p:strVal val="visible"/>
                                      </p:to>
                                    </p:set>
                                    <p:animEffect transition="in" filter="fade">
                                      <p:cBhvr>
                                        <p:cTn id="17"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Distractions</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b="1" dirty="0"/>
              <a:t>Admit we have a problem and pray! </a:t>
            </a:r>
            <a:br>
              <a:rPr lang="en-US" sz="2800" b="1" dirty="0"/>
            </a:br>
            <a:r>
              <a:rPr lang="en-US" sz="2800" dirty="0"/>
              <a:t>(Psalms 55:1-2)</a:t>
            </a:r>
          </a:p>
          <a:p>
            <a:pPr marL="457200" lvl="0" indent="-381000" algn="l" rtl="0">
              <a:spcAft>
                <a:spcPts val="600"/>
              </a:spcAft>
              <a:buSzPts val="2400"/>
              <a:buChar char="▣"/>
            </a:pPr>
            <a:r>
              <a:rPr lang="en-US" sz="2800" b="1" dirty="0"/>
              <a:t>The need to “weed” our lives</a:t>
            </a:r>
            <a:r>
              <a:rPr lang="en-US" sz="2800" dirty="0"/>
              <a:t>. (Matthew 13:22)</a:t>
            </a:r>
          </a:p>
          <a:p>
            <a:pPr marL="457200" lvl="0" indent="-381000" algn="l" rtl="0">
              <a:spcAft>
                <a:spcPts val="600"/>
              </a:spcAft>
              <a:buSzPts val="2400"/>
              <a:buChar char="▣"/>
            </a:pPr>
            <a:r>
              <a:rPr lang="en-US" sz="2800" dirty="0"/>
              <a:t>Choose </a:t>
            </a:r>
            <a:r>
              <a:rPr lang="en-US" sz="2800" b="1" i="1" dirty="0"/>
              <a:t>“the good part”</a:t>
            </a:r>
            <a:r>
              <a:rPr lang="en-US" sz="2800" dirty="0"/>
              <a:t>. (Luke 10:42)</a:t>
            </a:r>
          </a:p>
          <a:p>
            <a:pPr marL="457200" lvl="0" indent="-381000" algn="l" rtl="0">
              <a:spcAft>
                <a:spcPts val="600"/>
              </a:spcAft>
              <a:buSzPts val="2400"/>
              <a:buChar char="▣"/>
            </a:pPr>
            <a:r>
              <a:rPr lang="en-US" sz="2800" b="1" i="1" dirty="0"/>
              <a:t>“Redeem the time”</a:t>
            </a:r>
            <a:r>
              <a:rPr lang="en-US" sz="2800" dirty="0"/>
              <a:t>. (Ephesians 5:15-17)</a:t>
            </a:r>
          </a:p>
          <a:p>
            <a:pPr marL="457200" lvl="0" indent="-381000" algn="l" rtl="0">
              <a:spcAft>
                <a:spcPts val="600"/>
              </a:spcAft>
              <a:buSzPts val="2400"/>
              <a:buChar char="▣"/>
            </a:pPr>
            <a:r>
              <a:rPr lang="en-US" sz="2800" b="1" dirty="0"/>
              <a:t>Understand the need to repent</a:t>
            </a:r>
            <a:r>
              <a:rPr lang="en-US" sz="2800" dirty="0"/>
              <a:t>. (Acts 19:19)</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40</a:t>
            </a:fld>
            <a:endParaRPr/>
          </a:p>
        </p:txBody>
      </p:sp>
    </p:spTree>
    <p:extLst>
      <p:ext uri="{BB962C8B-B14F-4D97-AF65-F5344CB8AC3E}">
        <p14:creationId xmlns:p14="http://schemas.microsoft.com/office/powerpoint/2010/main" val="6385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Procrastination</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buSzPts val="2400"/>
              <a:buChar char="▣"/>
            </a:pPr>
            <a:r>
              <a:rPr lang="en-US" sz="2800" dirty="0"/>
              <a:t>In Matthew 25:1-13, 5 foolish virgins who put off their preparations. Why do we delay?</a:t>
            </a:r>
          </a:p>
          <a:p>
            <a:pPr lvl="0"/>
            <a:r>
              <a:rPr lang="en-US" sz="2800" dirty="0"/>
              <a:t>Psalms 119:60, “</a:t>
            </a:r>
            <a:r>
              <a:rPr lang="en-US" sz="2800" i="1" dirty="0"/>
              <a:t>I hastened and did not delay to keep Your commandments</a:t>
            </a:r>
            <a:r>
              <a:rPr lang="en-US" sz="2800" dirty="0"/>
              <a:t>.”</a:t>
            </a:r>
          </a:p>
          <a:p>
            <a:pPr lvl="0"/>
            <a:r>
              <a:rPr lang="en-US" sz="2800" dirty="0"/>
              <a:t>Repentance starts now, completion may take a while. (Ezra 10:11-13)</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spTree>
    <p:extLst>
      <p:ext uri="{BB962C8B-B14F-4D97-AF65-F5344CB8AC3E}">
        <p14:creationId xmlns:p14="http://schemas.microsoft.com/office/powerpoint/2010/main" val="37179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685800" y="2220413"/>
            <a:ext cx="7772425" cy="1804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6000" dirty="0"/>
              <a:t>To Be Victorious…</a:t>
            </a:r>
            <a:br>
              <a:rPr lang="en" sz="6000" dirty="0"/>
            </a:br>
            <a:r>
              <a:rPr lang="en" sz="4000" dirty="0"/>
              <a:t>We have to know the schemes of our enemy</a:t>
            </a:r>
            <a:br>
              <a:rPr lang="en" dirty="0"/>
            </a:br>
            <a:r>
              <a:rPr lang="en" sz="1800" b="0" dirty="0"/>
              <a:t>1 Corinthians 15:54-57</a:t>
            </a:r>
            <a:endParaRPr b="0" dirty="0"/>
          </a:p>
        </p:txBody>
      </p:sp>
    </p:spTree>
    <p:extLst>
      <p:ext uri="{BB962C8B-B14F-4D97-AF65-F5344CB8AC3E}">
        <p14:creationId xmlns:p14="http://schemas.microsoft.com/office/powerpoint/2010/main" val="3735942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Satan’s Devices</a:t>
            </a:r>
            <a:endParaRPr dirty="0"/>
          </a:p>
        </p:txBody>
      </p:sp>
      <p:sp>
        <p:nvSpPr>
          <p:cNvPr id="100" name="Google Shape;100;p16"/>
          <p:cNvSpPr txBox="1">
            <a:spLocks noGrp="1"/>
          </p:cNvSpPr>
          <p:nvPr>
            <p:ph type="body" idx="1"/>
          </p:nvPr>
        </p:nvSpPr>
        <p:spPr>
          <a:xfrm>
            <a:off x="412955" y="1277471"/>
            <a:ext cx="8465574" cy="3480961"/>
          </a:xfrm>
          <a:prstGeom prst="rect">
            <a:avLst/>
          </a:prstGeom>
        </p:spPr>
        <p:txBody>
          <a:bodyPr spcFirstLastPara="1" wrap="square" lIns="91425" tIns="91425" rIns="91425" bIns="91425" anchor="t" anchorCtr="0">
            <a:noAutofit/>
          </a:bodyPr>
          <a:lstStyle/>
          <a:p>
            <a:pPr lvl="0">
              <a:lnSpc>
                <a:spcPts val="2800"/>
              </a:lnSpc>
              <a:spcBef>
                <a:spcPts val="0"/>
              </a:spcBef>
            </a:pPr>
            <a:r>
              <a:rPr lang="en-US" sz="2800" dirty="0"/>
              <a:t>Discouragement</a:t>
            </a:r>
          </a:p>
          <a:p>
            <a:pPr lvl="0">
              <a:lnSpc>
                <a:spcPts val="2800"/>
              </a:lnSpc>
              <a:spcBef>
                <a:spcPts val="0"/>
              </a:spcBef>
            </a:pPr>
            <a:r>
              <a:rPr lang="en-US" sz="2800" dirty="0"/>
              <a:t>Doubt</a:t>
            </a:r>
          </a:p>
          <a:p>
            <a:pPr lvl="0">
              <a:lnSpc>
                <a:spcPts val="2800"/>
              </a:lnSpc>
              <a:spcBef>
                <a:spcPts val="0"/>
              </a:spcBef>
            </a:pPr>
            <a:r>
              <a:rPr lang="en-US" sz="2800" dirty="0"/>
              <a:t>Fear</a:t>
            </a:r>
          </a:p>
          <a:p>
            <a:pPr lvl="0">
              <a:lnSpc>
                <a:spcPts val="2800"/>
              </a:lnSpc>
              <a:spcBef>
                <a:spcPts val="0"/>
              </a:spcBef>
            </a:pPr>
            <a:r>
              <a:rPr lang="en-US" sz="2800" dirty="0"/>
              <a:t>Anxiety and Worry</a:t>
            </a:r>
          </a:p>
          <a:p>
            <a:pPr lvl="0">
              <a:lnSpc>
                <a:spcPts val="2800"/>
              </a:lnSpc>
              <a:spcBef>
                <a:spcPts val="0"/>
              </a:spcBef>
            </a:pPr>
            <a:r>
              <a:rPr lang="en-US" sz="2800" dirty="0"/>
              <a:t>Apathy and Indifference</a:t>
            </a:r>
          </a:p>
          <a:p>
            <a:pPr lvl="0">
              <a:lnSpc>
                <a:spcPts val="2800"/>
              </a:lnSpc>
              <a:spcBef>
                <a:spcPts val="0"/>
              </a:spcBef>
            </a:pPr>
            <a:r>
              <a:rPr lang="en-US" sz="2800" dirty="0"/>
              <a:t>Distractions</a:t>
            </a:r>
          </a:p>
          <a:p>
            <a:pPr lvl="0">
              <a:lnSpc>
                <a:spcPts val="2800"/>
              </a:lnSpc>
              <a:spcBef>
                <a:spcPts val="0"/>
              </a:spcBef>
            </a:pPr>
            <a:r>
              <a:rPr lang="en-US" sz="2800" dirty="0"/>
              <a:t>Procrastination</a:t>
            </a:r>
          </a:p>
          <a:p>
            <a:pPr lvl="0">
              <a:lnSpc>
                <a:spcPts val="2800"/>
              </a:lnSpc>
              <a:spcBef>
                <a:spcPts val="0"/>
              </a:spcBef>
            </a:pPr>
            <a:r>
              <a:rPr lang="en-US" sz="2800" b="1" dirty="0"/>
              <a:t>Discord &amp; Division</a:t>
            </a:r>
          </a:p>
          <a:p>
            <a:pPr lvl="0">
              <a:lnSpc>
                <a:spcPts val="2800"/>
              </a:lnSpc>
              <a:spcBef>
                <a:spcPts val="0"/>
              </a:spcBef>
            </a:pPr>
            <a:r>
              <a:rPr lang="en-US" sz="2800" b="1" dirty="0"/>
              <a:t>Peer Pressure</a:t>
            </a:r>
          </a:p>
          <a:p>
            <a:pPr lvl="0">
              <a:lnSpc>
                <a:spcPts val="2800"/>
              </a:lnSpc>
              <a:spcBef>
                <a:spcPts val="0"/>
              </a:spcBef>
            </a:pPr>
            <a:r>
              <a:rPr lang="en-US" sz="2800" b="1" dirty="0"/>
              <a:t>Physical health problems</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43</a:t>
            </a:fld>
            <a:endParaRPr/>
          </a:p>
        </p:txBody>
      </p:sp>
    </p:spTree>
    <p:extLst>
      <p:ext uri="{BB962C8B-B14F-4D97-AF65-F5344CB8AC3E}">
        <p14:creationId xmlns:p14="http://schemas.microsoft.com/office/powerpoint/2010/main" val="1791508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Discord &amp; Division Among Brethren</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dirty="0"/>
              <a:t>If Satan can’t get us to turn against God, he’ll seek to get us to turn against each other and put stumbling blocks in the way of others. (Galatians 5:15; 2 Corinthians 12:20; Romans 14:13ff)</a:t>
            </a:r>
          </a:p>
          <a:p>
            <a:pPr marL="457200" lvl="0" indent="-381000" algn="l" rtl="0">
              <a:spcAft>
                <a:spcPts val="600"/>
              </a:spcAft>
              <a:buSzPts val="2400"/>
              <a:buChar char="▣"/>
            </a:pPr>
            <a:r>
              <a:rPr lang="en-US" sz="2800" dirty="0"/>
              <a:t>Lacking humility and love. (Philippians 2:1-5)</a:t>
            </a:r>
          </a:p>
          <a:p>
            <a:pPr marL="457200" lvl="0" indent="-381000" algn="l" rtl="0">
              <a:spcAft>
                <a:spcPts val="600"/>
              </a:spcAft>
              <a:buSzPts val="2400"/>
              <a:buChar char="▣"/>
            </a:pPr>
            <a:r>
              <a:rPr lang="en-US" sz="2800" dirty="0"/>
              <a:t>Aligning ourselves with men rather than Jesus Christ. </a:t>
            </a:r>
            <a:br>
              <a:rPr lang="en-US" sz="2800" dirty="0"/>
            </a:br>
            <a:r>
              <a:rPr lang="en-US" sz="2800" dirty="0"/>
              <a:t>	(1 Corinthians 1:10-13)</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44</a:t>
            </a:fld>
            <a:endParaRPr/>
          </a:p>
        </p:txBody>
      </p:sp>
    </p:spTree>
    <p:extLst>
      <p:ext uri="{BB962C8B-B14F-4D97-AF65-F5344CB8AC3E}">
        <p14:creationId xmlns:p14="http://schemas.microsoft.com/office/powerpoint/2010/main" val="217827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How to Overcome Discord &amp; Division Among Brethren</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dirty="0"/>
              <a:t>Consider others more important than self. </a:t>
            </a:r>
            <a:br>
              <a:rPr lang="en-US" sz="2800" dirty="0"/>
            </a:br>
            <a:r>
              <a:rPr lang="en-US" sz="2800" dirty="0"/>
              <a:t>(Philippians 2:3-5)</a:t>
            </a:r>
          </a:p>
          <a:p>
            <a:pPr marL="457200" lvl="0" indent="-381000" algn="l" rtl="0">
              <a:spcAft>
                <a:spcPts val="600"/>
              </a:spcAft>
              <a:buSzPts val="2400"/>
              <a:buChar char="▣"/>
            </a:pPr>
            <a:r>
              <a:rPr lang="en-US" sz="2800" dirty="0"/>
              <a:t>Agree on the same standard - God’s will. </a:t>
            </a:r>
          </a:p>
          <a:p>
            <a:pPr marL="457200" lvl="0" indent="-381000" algn="l" rtl="0">
              <a:spcAft>
                <a:spcPts val="600"/>
              </a:spcAft>
              <a:buSzPts val="2400"/>
              <a:buChar char="▣"/>
            </a:pPr>
            <a:r>
              <a:rPr lang="en-US" sz="2800" dirty="0"/>
              <a:t>Apply brotherly love bountifully. (John 13:34-35; 15:12-17; 1 Thessalonians 4:9; 1 Peter 1:22)</a:t>
            </a:r>
          </a:p>
          <a:p>
            <a:pPr marL="457200" lvl="0" indent="-381000" algn="l" rtl="0">
              <a:spcAft>
                <a:spcPts val="600"/>
              </a:spcAft>
              <a:buSzPts val="2400"/>
              <a:buChar char="▣"/>
            </a:pPr>
            <a:r>
              <a:rPr lang="en-US" sz="2800" dirty="0"/>
              <a:t>Stop insisting on “my rights”. (Galatians 5:13-15)</a:t>
            </a:r>
          </a:p>
          <a:p>
            <a:pPr marL="457200" lvl="0" indent="-381000" algn="l" rtl="0">
              <a:spcAft>
                <a:spcPts val="600"/>
              </a:spcAft>
              <a:buSzPts val="2400"/>
              <a:buChar char="▣"/>
            </a:pPr>
            <a:r>
              <a:rPr lang="en-US" sz="2800" dirty="0"/>
              <a:t>Be devoted to / Prefer one another. (Romans 12:10</a:t>
            </a:r>
            <a:r>
              <a:rPr lang="en-US" dirty="0"/>
              <a:t>)</a:t>
            </a:r>
            <a:endParaRPr lang="en-US" sz="2800"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45</a:t>
            </a:fld>
            <a:endParaRPr/>
          </a:p>
        </p:txBody>
      </p:sp>
    </p:spTree>
    <p:extLst>
      <p:ext uri="{BB962C8B-B14F-4D97-AF65-F5344CB8AC3E}">
        <p14:creationId xmlns:p14="http://schemas.microsoft.com/office/powerpoint/2010/main" val="428066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Peer Pressure</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buSzPts val="2400"/>
              <a:buChar char="▣"/>
            </a:pPr>
            <a:r>
              <a:rPr lang="en-US" sz="2800" dirty="0"/>
              <a:t>Not just a young people issue. (Exodus 23:2; </a:t>
            </a:r>
            <a:br>
              <a:rPr lang="en-US" sz="2800" dirty="0"/>
            </a:br>
            <a:r>
              <a:rPr lang="en-US" sz="2800" dirty="0"/>
              <a:t>Jeremiah 10:2; Leviticus 20:23)</a:t>
            </a:r>
          </a:p>
          <a:p>
            <a:pPr marL="457200" lvl="0" indent="-381000" algn="l" rtl="0">
              <a:buSzPts val="2400"/>
              <a:buChar char="▣"/>
            </a:pPr>
            <a:r>
              <a:rPr lang="en-US" sz="2800" dirty="0"/>
              <a:t>Example of Pilate (Mark 15:15) &amp; Peter (Galatians 2:14)</a:t>
            </a:r>
          </a:p>
          <a:p>
            <a:pPr marL="457200" lvl="0" indent="-381000" algn="l" rtl="0">
              <a:buSzPts val="2400"/>
              <a:buChar char="▣"/>
            </a:pPr>
            <a:r>
              <a:rPr lang="en-US" sz="2800" dirty="0"/>
              <a:t>Satan wants us to be “</a:t>
            </a:r>
            <a:r>
              <a:rPr lang="en-US" sz="2800" b="1" i="1" dirty="0"/>
              <a:t>conformed to this world</a:t>
            </a:r>
            <a:r>
              <a:rPr lang="en-US" sz="2800" dirty="0"/>
              <a:t>”. </a:t>
            </a:r>
            <a:br>
              <a:rPr lang="en-US" sz="2800" dirty="0"/>
            </a:br>
            <a:r>
              <a:rPr lang="en-US" sz="2800" dirty="0"/>
              <a:t>(Romans 12:2)</a:t>
            </a:r>
          </a:p>
          <a:p>
            <a:pPr marL="457200" lvl="0" indent="-381000" algn="l" rtl="0">
              <a:buSzPts val="2400"/>
              <a:buChar char="▣"/>
            </a:pPr>
            <a:r>
              <a:rPr lang="en-US" sz="2800" b="1" dirty="0"/>
              <a:t>Overcoming Peer Pressure</a:t>
            </a:r>
            <a:r>
              <a:rPr lang="en-US" sz="2800" dirty="0"/>
              <a:t>: key is having the right “peers”. (1 Cor. 15:58; Phil. 3:17; Eccles. 4:9-12)</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46</a:t>
            </a:fld>
            <a:endParaRPr/>
          </a:p>
        </p:txBody>
      </p:sp>
    </p:spTree>
    <p:extLst>
      <p:ext uri="{BB962C8B-B14F-4D97-AF65-F5344CB8AC3E}">
        <p14:creationId xmlns:p14="http://schemas.microsoft.com/office/powerpoint/2010/main" val="318240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Overcoming Peer Pressure</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buSzPts val="2400"/>
              <a:buChar char="▣"/>
            </a:pPr>
            <a:r>
              <a:rPr lang="en-US" sz="2800" dirty="0"/>
              <a:t>Key is having the right “</a:t>
            </a:r>
            <a:r>
              <a:rPr lang="en-US" sz="2800" b="1" i="1" dirty="0"/>
              <a:t>peers</a:t>
            </a:r>
            <a:r>
              <a:rPr lang="en-US" sz="2800" dirty="0"/>
              <a:t>”. (1 Corinthians 15:58; Philippians 3:17; Ecclesiastes 4:9-12)</a:t>
            </a:r>
          </a:p>
          <a:p>
            <a:pPr marL="457200" lvl="0" indent="-381000" algn="l" rtl="0">
              <a:buSzPts val="2400"/>
              <a:buChar char="▣"/>
            </a:pPr>
            <a:r>
              <a:rPr lang="en-US" sz="2800" b="1" dirty="0"/>
              <a:t>Be prepared</a:t>
            </a:r>
            <a:r>
              <a:rPr lang="en-US" sz="2800" dirty="0"/>
              <a:t>… (1 Peter 4:1-4; John 15:18-19)</a:t>
            </a:r>
          </a:p>
          <a:p>
            <a:pPr marL="457200" lvl="0" indent="-381000" algn="l" rtl="0">
              <a:buSzPts val="2400"/>
              <a:buChar char="▣"/>
            </a:pPr>
            <a:r>
              <a:rPr lang="en-US" sz="2800" b="1" dirty="0"/>
              <a:t>Love God’s word</a:t>
            </a:r>
            <a:r>
              <a:rPr lang="en-US" sz="2800" dirty="0"/>
              <a:t>! (John 6:66)</a:t>
            </a:r>
          </a:p>
          <a:p>
            <a:pPr marL="457200" lvl="0" indent="-381000" algn="l" rtl="0">
              <a:buSzPts val="2400"/>
              <a:buChar char="▣"/>
            </a:pPr>
            <a:r>
              <a:rPr lang="en-US" sz="2800" b="1" dirty="0"/>
              <a:t>Remember we’re not alone! </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47</a:t>
            </a:fld>
            <a:endParaRPr/>
          </a:p>
        </p:txBody>
      </p:sp>
    </p:spTree>
    <p:extLst>
      <p:ext uri="{BB962C8B-B14F-4D97-AF65-F5344CB8AC3E}">
        <p14:creationId xmlns:p14="http://schemas.microsoft.com/office/powerpoint/2010/main" val="7685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Physical health problems &amp; challenges</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spcAft>
                <a:spcPts val="600"/>
              </a:spcAft>
              <a:buSzPts val="2400"/>
              <a:buChar char="▣"/>
            </a:pPr>
            <a:r>
              <a:rPr lang="en-US" sz="2800" dirty="0"/>
              <a:t>Paul understood his </a:t>
            </a:r>
            <a:r>
              <a:rPr lang="en-US" sz="2800" b="1" i="1" dirty="0"/>
              <a:t>“thorn in the flesh”</a:t>
            </a:r>
            <a:r>
              <a:rPr lang="en-US" sz="2800" dirty="0"/>
              <a:t> to be a </a:t>
            </a:r>
            <a:r>
              <a:rPr lang="en-US" sz="2800" b="1" i="1" dirty="0"/>
              <a:t>“messenger of Satan”</a:t>
            </a:r>
            <a:r>
              <a:rPr lang="en-US" sz="2800" dirty="0"/>
              <a:t>. (2 Corinthians 12:7; Job)</a:t>
            </a:r>
          </a:p>
          <a:p>
            <a:pPr lvl="1">
              <a:spcAft>
                <a:spcPts val="600"/>
              </a:spcAft>
              <a:buChar char="▣"/>
            </a:pPr>
            <a:r>
              <a:rPr lang="en-US" sz="2800" dirty="0"/>
              <a:t>Paul understood the need to trust God and that </a:t>
            </a:r>
            <a:r>
              <a:rPr lang="en-US" sz="2800" b="1" dirty="0"/>
              <a:t>His</a:t>
            </a:r>
            <a:r>
              <a:rPr lang="en-US" sz="2800" b="1" i="1" dirty="0"/>
              <a:t> “power is perfected in weakness.”</a:t>
            </a:r>
            <a:r>
              <a:rPr lang="en-US" sz="2800" dirty="0"/>
              <a:t> </a:t>
            </a:r>
          </a:p>
          <a:p>
            <a:pPr marL="457200" lvl="0" indent="-381000" algn="l" rtl="0">
              <a:spcAft>
                <a:spcPts val="600"/>
              </a:spcAft>
              <a:buSzPts val="2400"/>
              <a:buChar char="▣"/>
            </a:pPr>
            <a:r>
              <a:rPr lang="en-US" sz="2800" dirty="0"/>
              <a:t>Are we as concerned about our spiritual health as our physical? (3 John 2)</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48</a:t>
            </a:fld>
            <a:endParaRPr/>
          </a:p>
        </p:txBody>
      </p:sp>
    </p:spTree>
    <p:extLst>
      <p:ext uri="{BB962C8B-B14F-4D97-AF65-F5344CB8AC3E}">
        <p14:creationId xmlns:p14="http://schemas.microsoft.com/office/powerpoint/2010/main" val="20998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xEl>
                                              <p:pRg st="1" end="1"/>
                                            </p:txEl>
                                          </p:spTgt>
                                        </p:tgtEl>
                                        <p:attrNameLst>
                                          <p:attrName>style.visibility</p:attrName>
                                        </p:attrNameLst>
                                      </p:cBhvr>
                                      <p:to>
                                        <p:strVal val="visible"/>
                                      </p:to>
                                    </p:set>
                                    <p:animEffect transition="in" filter="fade">
                                      <p:cBhvr>
                                        <p:cTn id="10" dur="500"/>
                                        <p:tgtEl>
                                          <p:spTgt spid="10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animEffect transition="in" filter="fade">
                                      <p:cBhvr>
                                        <p:cTn id="15"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Overcoming Physical health problems &amp; challenges</a:t>
            </a:r>
            <a:endParaRPr dirty="0"/>
          </a:p>
        </p:txBody>
      </p:sp>
      <p:sp>
        <p:nvSpPr>
          <p:cNvPr id="100" name="Google Shape;100;p16"/>
          <p:cNvSpPr txBox="1">
            <a:spLocks noGrp="1"/>
          </p:cNvSpPr>
          <p:nvPr>
            <p:ph type="body" idx="1"/>
          </p:nvPr>
        </p:nvSpPr>
        <p:spPr>
          <a:xfrm>
            <a:off x="94130" y="1277471"/>
            <a:ext cx="9011346" cy="3480961"/>
          </a:xfrm>
          <a:prstGeom prst="rect">
            <a:avLst/>
          </a:prstGeom>
        </p:spPr>
        <p:txBody>
          <a:bodyPr spcFirstLastPara="1" wrap="square" lIns="91425" tIns="91425" rIns="91425" bIns="91425" anchor="t" anchorCtr="0">
            <a:noAutofit/>
          </a:bodyPr>
          <a:lstStyle/>
          <a:p>
            <a:pPr marL="457200" lvl="0" indent="-381000" algn="l" rtl="0">
              <a:buSzPts val="2400"/>
              <a:buChar char="▣"/>
            </a:pPr>
            <a:r>
              <a:rPr lang="en-US" dirty="0"/>
              <a:t>Pray (2 Corinthians 12:7-10; 1 Peter 5:7; Philippians 4:4-7)</a:t>
            </a:r>
          </a:p>
          <a:p>
            <a:pPr marL="457200" lvl="0" indent="-381000" algn="l" rtl="0">
              <a:buSzPts val="2400"/>
              <a:buChar char="▣"/>
            </a:pPr>
            <a:r>
              <a:rPr lang="en-US" dirty="0"/>
              <a:t>Trust in God’s grace and favor and focus on the spiritual &amp; not the flesh. (1 Corinthians10:12; 2 Corinthians 12:7ff) </a:t>
            </a:r>
          </a:p>
          <a:p>
            <a:pPr marL="457200" lvl="0" indent="-381000" algn="l" rtl="0">
              <a:buSzPts val="2400"/>
              <a:buChar char="▣"/>
            </a:pPr>
            <a:r>
              <a:rPr lang="en-US" dirty="0"/>
              <a:t>“Look outside” of ourselves. </a:t>
            </a:r>
          </a:p>
          <a:p>
            <a:pPr marL="457200" lvl="0" indent="-381000" algn="l" rtl="0">
              <a:buSzPts val="2400"/>
              <a:buChar char="▣"/>
            </a:pPr>
            <a:r>
              <a:rPr lang="en-US" dirty="0"/>
              <a:t>Learn from our brethren. (Philippians 3:17)</a:t>
            </a:r>
          </a:p>
          <a:p>
            <a:pPr marL="457200" lvl="0" indent="-381000" algn="l" rtl="0">
              <a:buSzPts val="2400"/>
              <a:buChar char="▣"/>
            </a:pPr>
            <a:r>
              <a:rPr lang="en-US" dirty="0"/>
              <a:t>Focus on the future (Revelation 21:4; 1 Corinthians 15:42-44)</a:t>
            </a:r>
          </a:p>
          <a:p>
            <a:pPr marL="457200" lvl="0" indent="-381000" algn="l" rtl="0">
              <a:buSzPts val="2400"/>
              <a:buChar char="▣"/>
            </a:pPr>
            <a:r>
              <a:rPr lang="en-US" dirty="0"/>
              <a:t>Be right with God! (Philippians 1:21)</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49</a:t>
            </a:fld>
            <a:endParaRPr/>
          </a:p>
        </p:txBody>
      </p:sp>
    </p:spTree>
    <p:extLst>
      <p:ext uri="{BB962C8B-B14F-4D97-AF65-F5344CB8AC3E}">
        <p14:creationId xmlns:p14="http://schemas.microsoft.com/office/powerpoint/2010/main" val="277104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
                                            <p:txEl>
                                              <p:pRg st="5" end="5"/>
                                            </p:txEl>
                                          </p:spTgt>
                                        </p:tgtEl>
                                        <p:attrNameLst>
                                          <p:attrName>style.visibility</p:attrName>
                                        </p:attrNameLst>
                                      </p:cBhvr>
                                      <p:to>
                                        <p:strVal val="visible"/>
                                      </p:to>
                                    </p:set>
                                    <p:animEffect transition="in" filter="fade">
                                      <p:cBhvr>
                                        <p:cTn id="32" dur="500"/>
                                        <p:tgtEl>
                                          <p:spTgt spid="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Understand the Battle We Are In</a:t>
            </a:r>
            <a:endParaRPr dirty="0"/>
          </a:p>
        </p:txBody>
      </p:sp>
      <p:sp>
        <p:nvSpPr>
          <p:cNvPr id="100" name="Google Shape;100;p16"/>
          <p:cNvSpPr txBox="1">
            <a:spLocks noGrp="1"/>
          </p:cNvSpPr>
          <p:nvPr>
            <p:ph type="body" idx="1"/>
          </p:nvPr>
        </p:nvSpPr>
        <p:spPr>
          <a:xfrm>
            <a:off x="691200" y="1511099"/>
            <a:ext cx="7761600" cy="3247333"/>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n-US" sz="2800" b="1" dirty="0"/>
              <a:t>We have armor! </a:t>
            </a:r>
            <a:r>
              <a:rPr lang="en-US" dirty="0"/>
              <a:t>(Ephesians 6:10-17)</a:t>
            </a:r>
          </a:p>
          <a:p>
            <a:r>
              <a:rPr lang="en-US" dirty="0"/>
              <a:t>Will we put it, and keep it, on?</a:t>
            </a:r>
          </a:p>
          <a:p>
            <a:pPr marL="76200" lvl="0" indent="0" algn="l" rtl="0">
              <a:spcBef>
                <a:spcPts val="600"/>
              </a:spcBef>
              <a:spcAft>
                <a:spcPts val="0"/>
              </a:spcAft>
              <a:buSzPts val="2400"/>
              <a:buNone/>
            </a:pPr>
            <a:r>
              <a:rPr lang="en-US" sz="2800" b="1" dirty="0"/>
              <a:t>We have a formidable foe/enemy/ adversary! </a:t>
            </a:r>
            <a:r>
              <a:rPr lang="en-US" dirty="0"/>
              <a:t>(Matthew 13:39; 1 Peter 5:8)</a:t>
            </a:r>
          </a:p>
          <a:p>
            <a:r>
              <a:rPr lang="en-US" dirty="0"/>
              <a:t>Will we soberly approach our battle with him?</a:t>
            </a:r>
            <a:endParaRPr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52529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685800" y="2220413"/>
            <a:ext cx="7772425" cy="1804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6000" dirty="0"/>
              <a:t>To Be Victorious…</a:t>
            </a:r>
            <a:br>
              <a:rPr lang="en" sz="6000" dirty="0"/>
            </a:br>
            <a:r>
              <a:rPr lang="en" sz="4000" dirty="0"/>
              <a:t>We have to know the schemes of our enemy</a:t>
            </a:r>
            <a:br>
              <a:rPr lang="en" dirty="0"/>
            </a:br>
            <a:r>
              <a:rPr lang="en" sz="1800" b="0" dirty="0"/>
              <a:t>1 Corinthians 15:54-57</a:t>
            </a:r>
            <a:endParaRPr b="0" dirty="0"/>
          </a:p>
        </p:txBody>
      </p:sp>
    </p:spTree>
    <p:extLst>
      <p:ext uri="{BB962C8B-B14F-4D97-AF65-F5344CB8AC3E}">
        <p14:creationId xmlns:p14="http://schemas.microsoft.com/office/powerpoint/2010/main" val="4148819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False Teaching</a:t>
            </a:r>
            <a:endParaRPr dirty="0"/>
          </a:p>
        </p:txBody>
      </p:sp>
      <p:sp>
        <p:nvSpPr>
          <p:cNvPr id="100" name="Google Shape;100;p16"/>
          <p:cNvSpPr txBox="1">
            <a:spLocks noGrp="1"/>
          </p:cNvSpPr>
          <p:nvPr>
            <p:ph type="body" idx="1"/>
          </p:nvPr>
        </p:nvSpPr>
        <p:spPr>
          <a:xfrm>
            <a:off x="201706" y="1277471"/>
            <a:ext cx="8903769" cy="3480961"/>
          </a:xfrm>
          <a:prstGeom prst="rect">
            <a:avLst/>
          </a:prstGeom>
        </p:spPr>
        <p:txBody>
          <a:bodyPr spcFirstLastPara="1" wrap="square" lIns="91425" tIns="91425" rIns="91425" bIns="91425" anchor="t" anchorCtr="0">
            <a:noAutofit/>
          </a:bodyPr>
          <a:lstStyle/>
          <a:p>
            <a:pPr marL="457200" lvl="0" indent="-381000" algn="l" rtl="0">
              <a:buSzPts val="2400"/>
              <a:buChar char="▣"/>
            </a:pPr>
            <a:r>
              <a:rPr lang="en-US" sz="2800" dirty="0"/>
              <a:t>Satan seeks compromise in any small way. </a:t>
            </a:r>
            <a:br>
              <a:rPr lang="en-US" sz="2800" dirty="0"/>
            </a:br>
            <a:r>
              <a:rPr lang="en-US" sz="2800" dirty="0"/>
              <a:t>(Jude 3; Galatians 1:6-9)</a:t>
            </a:r>
          </a:p>
          <a:p>
            <a:pPr marL="457200" lvl="0" indent="-381000" algn="l" rtl="0">
              <a:buSzPts val="2400"/>
              <a:buChar char="▣"/>
            </a:pPr>
            <a:r>
              <a:rPr lang="en-US" sz="2800" dirty="0"/>
              <a:t>By false teachers deceived into propagating error. </a:t>
            </a:r>
            <a:br>
              <a:rPr lang="en-US" sz="2800" dirty="0"/>
            </a:br>
            <a:r>
              <a:rPr lang="en-US" sz="2800" dirty="0"/>
              <a:t>Do intentions matter? (2 Peter 2:1-3; note vs. 15)</a:t>
            </a:r>
          </a:p>
          <a:p>
            <a:pPr marL="457200" lvl="0" indent="-381000" algn="l" rtl="0">
              <a:buSzPts val="2400"/>
              <a:buChar char="▣"/>
            </a:pPr>
            <a:r>
              <a:rPr lang="en-US" sz="2800" dirty="0"/>
              <a:t>We are each responsible. (1 John 4:1; Acts 17:11; </a:t>
            </a:r>
            <a:br>
              <a:rPr lang="en-US" sz="2800" dirty="0"/>
            </a:br>
            <a:r>
              <a:rPr lang="en-US" sz="2800" dirty="0"/>
              <a:t>1 Thess. 5:21)</a:t>
            </a:r>
          </a:p>
          <a:p>
            <a:pPr marL="457200" lvl="0" indent="-381000" algn="l" rtl="0">
              <a:buSzPts val="2400"/>
              <a:buChar char="▣"/>
            </a:pPr>
            <a:r>
              <a:rPr lang="en-US" sz="2800" dirty="0"/>
              <a:t>Attacks the sequence of God’s commands.</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51</a:t>
            </a:fld>
            <a:endParaRPr/>
          </a:p>
        </p:txBody>
      </p:sp>
    </p:spTree>
    <p:extLst>
      <p:ext uri="{BB962C8B-B14F-4D97-AF65-F5344CB8AC3E}">
        <p14:creationId xmlns:p14="http://schemas.microsoft.com/office/powerpoint/2010/main" val="38821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Isolation…</a:t>
            </a:r>
            <a:endParaRPr sz="3600" dirty="0"/>
          </a:p>
        </p:txBody>
      </p:sp>
      <p:sp>
        <p:nvSpPr>
          <p:cNvPr id="100" name="Google Shape;100;p16"/>
          <p:cNvSpPr txBox="1">
            <a:spLocks noGrp="1"/>
          </p:cNvSpPr>
          <p:nvPr>
            <p:ph type="body" idx="1"/>
          </p:nvPr>
        </p:nvSpPr>
        <p:spPr>
          <a:xfrm>
            <a:off x="201706" y="1277471"/>
            <a:ext cx="8727141" cy="3480961"/>
          </a:xfrm>
          <a:prstGeom prst="rect">
            <a:avLst/>
          </a:prstGeom>
        </p:spPr>
        <p:txBody>
          <a:bodyPr spcFirstLastPara="1" wrap="square" lIns="91425" tIns="91425" rIns="91425" bIns="91425" anchor="t" anchorCtr="0">
            <a:noAutofit/>
          </a:bodyPr>
          <a:lstStyle/>
          <a:p>
            <a:pPr marL="457200" lvl="1" indent="-457200">
              <a:spcAft>
                <a:spcPts val="600"/>
              </a:spcAft>
            </a:pPr>
            <a:r>
              <a:rPr lang="en-US" sz="2800" dirty="0"/>
              <a:t>Satan seeks to get us to distance ourselves from those we need the most... Our brethren.</a:t>
            </a:r>
          </a:p>
          <a:p>
            <a:pPr marL="533400" lvl="1" indent="0">
              <a:spcAft>
                <a:spcPts val="600"/>
              </a:spcAft>
              <a:buNone/>
            </a:pPr>
            <a:r>
              <a:rPr lang="en-US" sz="2800" dirty="0"/>
              <a:t>Satan knows we’re stronger together. (Eccles. 4:9-12)</a:t>
            </a:r>
          </a:p>
          <a:p>
            <a:pPr marL="533400" lvl="1" indent="0">
              <a:spcAft>
                <a:spcPts val="600"/>
              </a:spcAft>
              <a:buNone/>
            </a:pPr>
            <a:r>
              <a:rPr lang="en-US" sz="2800" dirty="0"/>
              <a:t>The predatory lion (1 Peter 5:8) lurks after the “stragglers”. (Deuteronomy 25:18; John 18:15)</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52</a:t>
            </a:fld>
            <a:endParaRPr/>
          </a:p>
        </p:txBody>
      </p:sp>
    </p:spTree>
    <p:extLst>
      <p:ext uri="{BB962C8B-B14F-4D97-AF65-F5344CB8AC3E}">
        <p14:creationId xmlns:p14="http://schemas.microsoft.com/office/powerpoint/2010/main" val="39536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xEl>
                                              <p:pRg st="1" end="1"/>
                                            </p:txEl>
                                          </p:spTgt>
                                        </p:tgtEl>
                                        <p:attrNameLst>
                                          <p:attrName>style.visibility</p:attrName>
                                        </p:attrNameLst>
                                      </p:cBhvr>
                                      <p:to>
                                        <p:strVal val="visible"/>
                                      </p:to>
                                    </p:set>
                                    <p:animEffect transition="in" filter="fade">
                                      <p:cBhvr>
                                        <p:cTn id="10" dur="500"/>
                                        <p:tgtEl>
                                          <p:spTgt spid="10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animEffect transition="in" filter="fade">
                                      <p:cBhvr>
                                        <p:cTn id="13"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588579" y="152400"/>
            <a:ext cx="7864221"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All of Satan’s schemes… 1 John 2:15-16</a:t>
            </a:r>
            <a:endParaRPr dirty="0"/>
          </a:p>
        </p:txBody>
      </p:sp>
      <p:sp>
        <p:nvSpPr>
          <p:cNvPr id="100" name="Google Shape;100;p16"/>
          <p:cNvSpPr txBox="1">
            <a:spLocks noGrp="1"/>
          </p:cNvSpPr>
          <p:nvPr>
            <p:ph type="body" idx="1"/>
          </p:nvPr>
        </p:nvSpPr>
        <p:spPr>
          <a:xfrm>
            <a:off x="376518" y="1277471"/>
            <a:ext cx="8552329" cy="3480961"/>
          </a:xfrm>
          <a:prstGeom prst="rect">
            <a:avLst/>
          </a:prstGeom>
        </p:spPr>
        <p:txBody>
          <a:bodyPr spcFirstLastPara="1" wrap="square" lIns="91425" tIns="91425" rIns="91425" bIns="91425" anchor="t" anchorCtr="0">
            <a:noAutofit/>
          </a:bodyPr>
          <a:lstStyle/>
          <a:p>
            <a:pPr marL="590550" indent="-514350">
              <a:buClr>
                <a:srgbClr val="C00000"/>
              </a:buClr>
              <a:buFont typeface="+mj-lt"/>
              <a:buAutoNum type="arabicPeriod"/>
            </a:pPr>
            <a:r>
              <a:rPr lang="en-US" sz="2800" b="1" dirty="0"/>
              <a:t>Lust of the flesh</a:t>
            </a:r>
            <a:r>
              <a:rPr lang="en-US" sz="2800" dirty="0"/>
              <a:t>. </a:t>
            </a:r>
          </a:p>
          <a:p>
            <a:r>
              <a:rPr lang="en-US" dirty="0"/>
              <a:t>Satan wants us to </a:t>
            </a:r>
            <a:r>
              <a:rPr lang="en-US" b="1" dirty="0"/>
              <a:t>make provisions for</a:t>
            </a:r>
            <a:r>
              <a:rPr lang="en-US" dirty="0"/>
              <a:t>. (Romans 13:14)</a:t>
            </a:r>
          </a:p>
          <a:p>
            <a:r>
              <a:rPr lang="en-US" dirty="0"/>
              <a:t>The “spirit is willing but the flesh is weak”. (Matthew 26:41) </a:t>
            </a:r>
          </a:p>
          <a:p>
            <a:r>
              <a:rPr lang="en-US" dirty="0"/>
              <a:t>In </a:t>
            </a:r>
            <a:r>
              <a:rPr lang="en-US" b="1" dirty="0"/>
              <a:t>opposition to our spiritual goals… so flee</a:t>
            </a:r>
            <a:r>
              <a:rPr lang="en-US" dirty="0"/>
              <a:t>. </a:t>
            </a:r>
            <a:br>
              <a:rPr lang="en-US" dirty="0"/>
            </a:br>
            <a:r>
              <a:rPr lang="en-US" dirty="0"/>
              <a:t>(Galatians 5:17, 24; 1 Peter 4:2; 2 Timothy 2:22)</a:t>
            </a:r>
          </a:p>
          <a:p>
            <a:r>
              <a:rPr lang="en-US" dirty="0"/>
              <a:t>Call for </a:t>
            </a:r>
            <a:r>
              <a:rPr lang="en-US" b="1" dirty="0"/>
              <a:t>holiness &amp; purity</a:t>
            </a:r>
            <a:r>
              <a:rPr lang="en-US" dirty="0"/>
              <a:t>. </a:t>
            </a:r>
            <a:br>
              <a:rPr lang="en-US" dirty="0"/>
            </a:br>
            <a:r>
              <a:rPr lang="en-US" dirty="0"/>
              <a:t>(1 Peter 1:14; 2 Corinthians 7:1)</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53</a:t>
            </a:fld>
            <a:endParaRPr/>
          </a:p>
        </p:txBody>
      </p:sp>
    </p:spTree>
    <p:extLst>
      <p:ext uri="{BB962C8B-B14F-4D97-AF65-F5344CB8AC3E}">
        <p14:creationId xmlns:p14="http://schemas.microsoft.com/office/powerpoint/2010/main" val="211053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472966" y="152400"/>
            <a:ext cx="7979834"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All of Satan’s schemes… 1 John 2:15-16</a:t>
            </a:r>
            <a:endParaRPr dirty="0"/>
          </a:p>
        </p:txBody>
      </p:sp>
      <p:sp>
        <p:nvSpPr>
          <p:cNvPr id="100" name="Google Shape;100;p16"/>
          <p:cNvSpPr txBox="1">
            <a:spLocks noGrp="1"/>
          </p:cNvSpPr>
          <p:nvPr>
            <p:ph type="body" idx="1"/>
          </p:nvPr>
        </p:nvSpPr>
        <p:spPr>
          <a:xfrm>
            <a:off x="201706" y="1277471"/>
            <a:ext cx="8727141" cy="3480961"/>
          </a:xfrm>
          <a:prstGeom prst="rect">
            <a:avLst/>
          </a:prstGeom>
        </p:spPr>
        <p:txBody>
          <a:bodyPr spcFirstLastPara="1" wrap="square" lIns="91425" tIns="91425" rIns="91425" bIns="91425" anchor="t" anchorCtr="0">
            <a:noAutofit/>
          </a:bodyPr>
          <a:lstStyle/>
          <a:p>
            <a:pPr marL="590550" indent="-514350">
              <a:spcAft>
                <a:spcPts val="600"/>
              </a:spcAft>
              <a:buClr>
                <a:srgbClr val="C00000"/>
              </a:buClr>
              <a:buFont typeface="+mj-lt"/>
              <a:buAutoNum type="arabicPeriod" startAt="2"/>
            </a:pPr>
            <a:r>
              <a:rPr lang="en-US" sz="2800" b="1" dirty="0"/>
              <a:t>Lust of the eyes</a:t>
            </a:r>
            <a:r>
              <a:rPr lang="en-US" sz="2800" dirty="0"/>
              <a:t>. </a:t>
            </a:r>
          </a:p>
          <a:p>
            <a:pPr>
              <a:spcAft>
                <a:spcPts val="600"/>
              </a:spcAft>
              <a:buClr>
                <a:srgbClr val="C00000"/>
              </a:buClr>
            </a:pPr>
            <a:r>
              <a:rPr lang="en-US" dirty="0"/>
              <a:t>Looking at </a:t>
            </a:r>
            <a:r>
              <a:rPr lang="en-US" b="1" dirty="0"/>
              <a:t>vanity</a:t>
            </a:r>
            <a:r>
              <a:rPr lang="en-US" dirty="0"/>
              <a:t>. (Psalms 119:36-37) </a:t>
            </a:r>
          </a:p>
          <a:p>
            <a:pPr>
              <a:spcAft>
                <a:spcPts val="600"/>
              </a:spcAft>
              <a:buClr>
                <a:srgbClr val="C00000"/>
              </a:buClr>
            </a:pPr>
            <a:r>
              <a:rPr lang="en-US" dirty="0"/>
              <a:t>The eye that is </a:t>
            </a:r>
            <a:r>
              <a:rPr lang="en-US" b="1" dirty="0"/>
              <a:t>never satisfied</a:t>
            </a:r>
            <a:r>
              <a:rPr lang="en-US" dirty="0"/>
              <a:t>… (Ecclesiastes 1:8; 5:10 Proverbs 27:20)</a:t>
            </a:r>
          </a:p>
          <a:p>
            <a:pPr>
              <a:spcAft>
                <a:spcPts val="600"/>
              </a:spcAft>
              <a:buClr>
                <a:srgbClr val="C00000"/>
              </a:buClr>
            </a:pPr>
            <a:r>
              <a:rPr lang="en-US" dirty="0"/>
              <a:t>Literally, what are we looking at? (2 Peter 2:14; Job 31:1; </a:t>
            </a:r>
            <a:br>
              <a:rPr lang="en-US" dirty="0"/>
            </a:br>
            <a:r>
              <a:rPr lang="en-US" dirty="0"/>
              <a:t>Isaiah 33:15; Colossians 3:1-2; Ephesians 1:18-19)</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54</a:t>
            </a:fld>
            <a:endParaRPr/>
          </a:p>
        </p:txBody>
      </p:sp>
    </p:spTree>
    <p:extLst>
      <p:ext uri="{BB962C8B-B14F-4D97-AF65-F5344CB8AC3E}">
        <p14:creationId xmlns:p14="http://schemas.microsoft.com/office/powerpoint/2010/main" val="32640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483476" y="152400"/>
            <a:ext cx="7969324"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All of Satan’s schemes… 1 John 2:15-16</a:t>
            </a:r>
            <a:endParaRPr dirty="0"/>
          </a:p>
        </p:txBody>
      </p:sp>
      <p:sp>
        <p:nvSpPr>
          <p:cNvPr id="100" name="Google Shape;100;p16"/>
          <p:cNvSpPr txBox="1">
            <a:spLocks noGrp="1"/>
          </p:cNvSpPr>
          <p:nvPr>
            <p:ph type="body" idx="1"/>
          </p:nvPr>
        </p:nvSpPr>
        <p:spPr>
          <a:xfrm>
            <a:off x="201706" y="1277471"/>
            <a:ext cx="8727141" cy="3480961"/>
          </a:xfrm>
          <a:prstGeom prst="rect">
            <a:avLst/>
          </a:prstGeom>
        </p:spPr>
        <p:txBody>
          <a:bodyPr spcFirstLastPara="1" wrap="square" lIns="91425" tIns="91425" rIns="91425" bIns="91425" anchor="t" anchorCtr="0">
            <a:noAutofit/>
          </a:bodyPr>
          <a:lstStyle/>
          <a:p>
            <a:pPr marL="590550" indent="-514350">
              <a:buClr>
                <a:srgbClr val="C00000"/>
              </a:buClr>
              <a:buFont typeface="+mj-lt"/>
              <a:buAutoNum type="arabicPeriod" startAt="3"/>
            </a:pPr>
            <a:r>
              <a:rPr lang="en-US" sz="2800" b="1" dirty="0"/>
              <a:t>Boastful pride of life</a:t>
            </a:r>
            <a:r>
              <a:rPr lang="en-US" sz="2800" dirty="0"/>
              <a:t>. </a:t>
            </a:r>
          </a:p>
          <a:p>
            <a:r>
              <a:rPr lang="en-US" b="1" dirty="0"/>
              <a:t>A proud heart that forgets God</a:t>
            </a:r>
            <a:r>
              <a:rPr lang="en-US" dirty="0"/>
              <a:t>. </a:t>
            </a:r>
            <a:br>
              <a:rPr lang="en-US" dirty="0"/>
            </a:br>
            <a:r>
              <a:rPr lang="en-US" dirty="0"/>
              <a:t>(Deuteronomy 8:11-18; Proverbs 6:17; 8:13)</a:t>
            </a:r>
          </a:p>
          <a:p>
            <a:r>
              <a:rPr lang="en-US" b="1" dirty="0"/>
              <a:t>It will be the undoing of anyone</a:t>
            </a:r>
            <a:r>
              <a:rPr lang="en-US" dirty="0"/>
              <a:t>! </a:t>
            </a:r>
            <a:br>
              <a:rPr lang="en-US" dirty="0"/>
            </a:br>
            <a:r>
              <a:rPr lang="en-US" dirty="0"/>
              <a:t>(2 Chronicles 26:16-18; 32:24-26; cf., Psalms 131)</a:t>
            </a:r>
          </a:p>
          <a:p>
            <a:r>
              <a:rPr lang="en-US" dirty="0"/>
              <a:t>God is gracious to the humble. (James 4:6-8) </a:t>
            </a:r>
          </a:p>
          <a:p>
            <a:r>
              <a:rPr lang="en-US" b="1" dirty="0"/>
              <a:t>Our proud confidence and boast</a:t>
            </a:r>
            <a:r>
              <a:rPr lang="en-US" dirty="0"/>
              <a:t>. </a:t>
            </a:r>
            <a:br>
              <a:rPr lang="en-US" dirty="0"/>
            </a:br>
            <a:r>
              <a:rPr lang="en-US" dirty="0"/>
              <a:t>(Jeremiah 9:23-24; 2 Corinthians 5:11-12; 12:9)</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55</a:t>
            </a:fld>
            <a:endParaRPr/>
          </a:p>
        </p:txBody>
      </p:sp>
    </p:spTree>
    <p:extLst>
      <p:ext uri="{BB962C8B-B14F-4D97-AF65-F5344CB8AC3E}">
        <p14:creationId xmlns:p14="http://schemas.microsoft.com/office/powerpoint/2010/main" val="241573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fade">
                                      <p:cBhvr>
                                        <p:cTn id="27"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483476" y="152400"/>
            <a:ext cx="7969324"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All of Satan’s schemes… 1 John 2:15-16</a:t>
            </a:r>
            <a:endParaRPr dirty="0"/>
          </a:p>
        </p:txBody>
      </p:sp>
      <p:sp>
        <p:nvSpPr>
          <p:cNvPr id="100" name="Google Shape;100;p16"/>
          <p:cNvSpPr txBox="1">
            <a:spLocks noGrp="1"/>
          </p:cNvSpPr>
          <p:nvPr>
            <p:ph type="body" idx="1"/>
          </p:nvPr>
        </p:nvSpPr>
        <p:spPr>
          <a:xfrm>
            <a:off x="201706" y="1277471"/>
            <a:ext cx="8727141" cy="3480961"/>
          </a:xfrm>
          <a:prstGeom prst="rect">
            <a:avLst/>
          </a:prstGeom>
        </p:spPr>
        <p:txBody>
          <a:bodyPr spcFirstLastPara="1" wrap="square" lIns="91425" tIns="91425" rIns="91425" bIns="91425" anchor="t" anchorCtr="0">
            <a:noAutofit/>
          </a:bodyPr>
          <a:lstStyle/>
          <a:p>
            <a:pPr marL="76200" indent="0">
              <a:buClr>
                <a:srgbClr val="C00000"/>
              </a:buClr>
              <a:buNone/>
            </a:pPr>
            <a:r>
              <a:rPr lang="en-US" dirty="0"/>
              <a:t>To be victorious…</a:t>
            </a:r>
          </a:p>
          <a:p>
            <a:pPr marL="590550" indent="-514350">
              <a:buClr>
                <a:srgbClr val="C00000"/>
              </a:buClr>
              <a:buAutoNum type="arabicPeriod"/>
            </a:pPr>
            <a:r>
              <a:rPr lang="en-US" sz="2800" b="1" dirty="0"/>
              <a:t>Sow to the spirit and not the flesh. (Think Paul)</a:t>
            </a:r>
            <a:br>
              <a:rPr lang="en-US" sz="2800" b="1" dirty="0"/>
            </a:br>
            <a:r>
              <a:rPr lang="en-US" dirty="0"/>
              <a:t>(Galatians 6:6-9; Titus 2:11-13)</a:t>
            </a:r>
          </a:p>
          <a:p>
            <a:pPr marL="533400" indent="-457200">
              <a:buClr>
                <a:srgbClr val="C00000"/>
              </a:buClr>
              <a:buAutoNum type="arabicPeriod"/>
            </a:pPr>
            <a:r>
              <a:rPr lang="en-US" sz="2800" b="1" dirty="0"/>
              <a:t>Focus on our spiritual vision. (Think Moses)</a:t>
            </a:r>
            <a:br>
              <a:rPr lang="en-US" dirty="0"/>
            </a:br>
            <a:r>
              <a:rPr lang="en-US" dirty="0"/>
              <a:t>(Ephesians 1:18-19; Hebrews 12:1-2)</a:t>
            </a:r>
          </a:p>
          <a:p>
            <a:pPr marL="533400" indent="-457200">
              <a:buClr>
                <a:srgbClr val="C00000"/>
              </a:buClr>
              <a:buAutoNum type="arabicPeriod"/>
            </a:pPr>
            <a:r>
              <a:rPr lang="en-US" sz="2800" b="1" dirty="0"/>
              <a:t>Follow in Jesus’ steps. (Think Nehemiah)</a:t>
            </a:r>
            <a:br>
              <a:rPr lang="en-US" sz="2800" b="1" dirty="0"/>
            </a:br>
            <a:r>
              <a:rPr lang="en-US" dirty="0"/>
              <a:t>(John 13:5-15; Philippians 2:3-5)</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56</a:t>
            </a:fld>
            <a:endParaRPr/>
          </a:p>
        </p:txBody>
      </p:sp>
    </p:spTree>
    <p:extLst>
      <p:ext uri="{BB962C8B-B14F-4D97-AF65-F5344CB8AC3E}">
        <p14:creationId xmlns:p14="http://schemas.microsoft.com/office/powerpoint/2010/main" val="33508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Who Is Our Adversary?</a:t>
            </a:r>
            <a:endParaRPr dirty="0"/>
          </a:p>
        </p:txBody>
      </p:sp>
      <p:sp>
        <p:nvSpPr>
          <p:cNvPr id="100" name="Google Shape;100;p16"/>
          <p:cNvSpPr txBox="1">
            <a:spLocks noGrp="1"/>
          </p:cNvSpPr>
          <p:nvPr>
            <p:ph type="body" idx="1"/>
          </p:nvPr>
        </p:nvSpPr>
        <p:spPr>
          <a:xfrm>
            <a:off x="691200" y="1511099"/>
            <a:ext cx="7972154" cy="3247333"/>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n-US" sz="2800" b="1" dirty="0"/>
              <a:t>Adversary - </a:t>
            </a:r>
            <a:r>
              <a:rPr lang="en-US" sz="2800" dirty="0"/>
              <a:t>an opponent or enemy in a legal proceeding. (1 Peter 5:8)</a:t>
            </a:r>
          </a:p>
          <a:p>
            <a:r>
              <a:rPr lang="en-US" sz="2800" dirty="0"/>
              <a:t>Seeking to devour. (2 Cor. 2:7)</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08292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Who Is Our Adversary?</a:t>
            </a:r>
            <a:endParaRPr dirty="0"/>
          </a:p>
        </p:txBody>
      </p:sp>
      <p:sp>
        <p:nvSpPr>
          <p:cNvPr id="100" name="Google Shape;100;p16"/>
          <p:cNvSpPr txBox="1">
            <a:spLocks noGrp="1"/>
          </p:cNvSpPr>
          <p:nvPr>
            <p:ph type="body" idx="1"/>
          </p:nvPr>
        </p:nvSpPr>
        <p:spPr>
          <a:xfrm>
            <a:off x="691200" y="1511099"/>
            <a:ext cx="7972154" cy="3247333"/>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n-US" sz="2800" b="1" dirty="0"/>
              <a:t>The Devil - </a:t>
            </a:r>
            <a:r>
              <a:rPr lang="en-US" sz="2800" dirty="0"/>
              <a:t>“diablos”, meaning slanderer or false accuser. </a:t>
            </a:r>
          </a:p>
          <a:p>
            <a:r>
              <a:rPr lang="en-US" dirty="0"/>
              <a:t>Man before God. (Job 1:9-12; Revelation 12:10)</a:t>
            </a:r>
          </a:p>
          <a:p>
            <a:r>
              <a:rPr lang="en-US" dirty="0"/>
              <a:t>God before man. (Genesis 3:5)</a:t>
            </a:r>
            <a:endParaRPr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15398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Who Is Our Adversary?</a:t>
            </a:r>
            <a:endParaRPr dirty="0"/>
          </a:p>
        </p:txBody>
      </p:sp>
      <p:sp>
        <p:nvSpPr>
          <p:cNvPr id="100" name="Google Shape;100;p16"/>
          <p:cNvSpPr txBox="1">
            <a:spLocks noGrp="1"/>
          </p:cNvSpPr>
          <p:nvPr>
            <p:ph type="body" idx="1"/>
          </p:nvPr>
        </p:nvSpPr>
        <p:spPr>
          <a:xfrm>
            <a:off x="691200" y="1511099"/>
            <a:ext cx="7972154" cy="3247333"/>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n-US" sz="2800" b="1" dirty="0"/>
              <a:t>Father of lies - </a:t>
            </a:r>
            <a:r>
              <a:rPr lang="en-US" sz="2800" dirty="0"/>
              <a:t>(John 8:44)</a:t>
            </a:r>
          </a:p>
          <a:p>
            <a:r>
              <a:rPr lang="en-US" dirty="0"/>
              <a:t>There is no truth in him. </a:t>
            </a:r>
          </a:p>
          <a:p>
            <a:r>
              <a:rPr lang="en-US" dirty="0"/>
              <a:t>His work is in lies and deceit. </a:t>
            </a:r>
          </a:p>
          <a:p>
            <a:r>
              <a:rPr lang="en-US" dirty="0"/>
              <a:t>He utilizes others to promote his deceit. </a:t>
            </a:r>
            <a:br>
              <a:rPr lang="en-US" dirty="0"/>
            </a:br>
            <a:r>
              <a:rPr lang="en-US" dirty="0"/>
              <a:t>(2 Corinthians 11:13-15)</a:t>
            </a:r>
            <a:endParaRPr dirty="0"/>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33452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fade">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fade">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Who Is Our Adversary?</a:t>
            </a:r>
            <a:endParaRPr dirty="0"/>
          </a:p>
        </p:txBody>
      </p:sp>
      <p:sp>
        <p:nvSpPr>
          <p:cNvPr id="100" name="Google Shape;100;p16"/>
          <p:cNvSpPr txBox="1">
            <a:spLocks noGrp="1"/>
          </p:cNvSpPr>
          <p:nvPr>
            <p:ph type="body" idx="1"/>
          </p:nvPr>
        </p:nvSpPr>
        <p:spPr>
          <a:xfrm>
            <a:off x="691200" y="1511099"/>
            <a:ext cx="7972154" cy="3247333"/>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n-US" sz="2800" b="1" dirty="0"/>
              <a:t>The destroyer. </a:t>
            </a:r>
            <a:r>
              <a:rPr lang="en-US" sz="2800" dirty="0"/>
              <a:t>(Revelation 9:11)</a:t>
            </a:r>
          </a:p>
          <a:p>
            <a:r>
              <a:rPr lang="en-US" dirty="0"/>
              <a:t>“Loss of well being, not of being” </a:t>
            </a:r>
            <a:br>
              <a:rPr lang="en-US" dirty="0"/>
            </a:br>
            <a:r>
              <a:rPr lang="en-US" dirty="0"/>
              <a:t>(cf., Romans 1:24-32)</a:t>
            </a:r>
          </a:p>
        </p:txBody>
      </p:sp>
      <p:sp>
        <p:nvSpPr>
          <p:cNvPr id="101" name="Google Shape;101;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9672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theme/theme1.xml><?xml version="1.0" encoding="utf-8"?>
<a:theme xmlns:a="http://schemas.openxmlformats.org/drawingml/2006/main" name="Desdemona template">
  <a:themeElements>
    <a:clrScheme name="Custom 347">
      <a:dk1>
        <a:srgbClr val="454F5B"/>
      </a:dk1>
      <a:lt1>
        <a:srgbClr val="FFFFFF"/>
      </a:lt1>
      <a:dk2>
        <a:srgbClr val="89929B"/>
      </a:dk2>
      <a:lt2>
        <a:srgbClr val="EFF1F3"/>
      </a:lt2>
      <a:accent1>
        <a:srgbClr val="4ECDC4"/>
      </a:accent1>
      <a:accent2>
        <a:srgbClr val="C7F464"/>
      </a:accent2>
      <a:accent3>
        <a:srgbClr val="454F5B"/>
      </a:accent3>
      <a:accent4>
        <a:srgbClr val="738498"/>
      </a:accent4>
      <a:accent5>
        <a:srgbClr val="A6B5C7"/>
      </a:accent5>
      <a:accent6>
        <a:srgbClr val="D4DAE0"/>
      </a:accent6>
      <a:hlink>
        <a:srgbClr val="454F5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45144</TotalTime>
  <Words>19831</Words>
  <Application>Microsoft Office PowerPoint</Application>
  <PresentationFormat>On-screen Show (16:9)</PresentationFormat>
  <Paragraphs>889</Paragraphs>
  <Slides>56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Times New Roman</vt:lpstr>
      <vt:lpstr>Montserrat</vt:lpstr>
      <vt:lpstr>Arial</vt:lpstr>
      <vt:lpstr>Calibri</vt:lpstr>
      <vt:lpstr>TimesNewRomanPSMT</vt:lpstr>
      <vt:lpstr>Desdemona template</vt:lpstr>
      <vt:lpstr>To Be Victorious… We have to know who we’re fighting against.  1 Corinthians 15:54-57</vt:lpstr>
      <vt:lpstr>“Oh Victory In Jesus”</vt:lpstr>
      <vt:lpstr>Understand the Battle We Are In</vt:lpstr>
      <vt:lpstr>Understand the Battle We Are In</vt:lpstr>
      <vt:lpstr>Understand the Battle We Are In</vt:lpstr>
      <vt:lpstr>Who Is Our Adversary?</vt:lpstr>
      <vt:lpstr>Who Is Our Adversary?</vt:lpstr>
      <vt:lpstr>Who Is Our Adversary?</vt:lpstr>
      <vt:lpstr>Who Is Our Adversary?</vt:lpstr>
      <vt:lpstr>Who Is Our Adversary?</vt:lpstr>
      <vt:lpstr>Where did Satan come from?</vt:lpstr>
      <vt:lpstr>Where did Satan come from?</vt:lpstr>
      <vt:lpstr>What is Satan’s destiny?</vt:lpstr>
      <vt:lpstr>Where did Satan come from?</vt:lpstr>
      <vt:lpstr>Where did Satan come from?</vt:lpstr>
      <vt:lpstr>To Be Victorious… We have to know the schemes of our enemy 1 Corinthians 15:54-57</vt:lpstr>
      <vt:lpstr>What are his schemes?</vt:lpstr>
      <vt:lpstr>Discouragement</vt:lpstr>
      <vt:lpstr>Discouragement</vt:lpstr>
      <vt:lpstr>How to Overcome Discouragement</vt:lpstr>
      <vt:lpstr>Doubt</vt:lpstr>
      <vt:lpstr>Doubt</vt:lpstr>
      <vt:lpstr>Doubt</vt:lpstr>
      <vt:lpstr>How To Overcome Doubt</vt:lpstr>
      <vt:lpstr>How To Overcome Doubt</vt:lpstr>
      <vt:lpstr>To Be Victorious… We have to know the schemes of our enemy 1 Corinthians 15:54-57</vt:lpstr>
      <vt:lpstr>Discouragement</vt:lpstr>
      <vt:lpstr>Doubt</vt:lpstr>
      <vt:lpstr>How To Overcome Doubt</vt:lpstr>
      <vt:lpstr>Dismay or Fear</vt:lpstr>
      <vt:lpstr>Dismay or Fear</vt:lpstr>
      <vt:lpstr>How to Overcome Dismay or Fear</vt:lpstr>
      <vt:lpstr>Anxiety &amp; Worry</vt:lpstr>
      <vt:lpstr>How To Overcome Anxiety &amp; Worry</vt:lpstr>
      <vt:lpstr>To Be Victorious… We have to know the schemes of our enemy 1 Corinthians 15:54-57</vt:lpstr>
      <vt:lpstr>Satan’s Devices</vt:lpstr>
      <vt:lpstr>Apathy, Indifference &amp; False Security</vt:lpstr>
      <vt:lpstr>How to Overcome Apathy, Indifference &amp; False Security</vt:lpstr>
      <vt:lpstr>Distraction</vt:lpstr>
      <vt:lpstr>How to Overcome Distractions</vt:lpstr>
      <vt:lpstr>Procrastination</vt:lpstr>
      <vt:lpstr>To Be Victorious… We have to know the schemes of our enemy 1 Corinthians 15:54-57</vt:lpstr>
      <vt:lpstr>Satan’s Devices</vt:lpstr>
      <vt:lpstr>Discord &amp; Division Among Brethren</vt:lpstr>
      <vt:lpstr>How to Overcome Discord &amp; Division Among Brethren</vt:lpstr>
      <vt:lpstr>Peer Pressure</vt:lpstr>
      <vt:lpstr>Overcoming Peer Pressure</vt:lpstr>
      <vt:lpstr>Physical health problems &amp; challenges</vt:lpstr>
      <vt:lpstr>Overcoming Physical health problems &amp; challenges</vt:lpstr>
      <vt:lpstr>To Be Victorious… We have to know the schemes of our enemy 1 Corinthians 15:54-57</vt:lpstr>
      <vt:lpstr>False Teaching</vt:lpstr>
      <vt:lpstr>Isolation…</vt:lpstr>
      <vt:lpstr>All of Satan’s schemes… 1 John 2:15-16</vt:lpstr>
      <vt:lpstr>All of Satan’s schemes… 1 John 2:15-16</vt:lpstr>
      <vt:lpstr>All of Satan’s schemes… 1 John 2:15-16</vt:lpstr>
      <vt:lpstr>All of Satan’s schemes… 1 John 2:15-16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35</cp:revision>
  <cp:lastPrinted>2022-01-16T22:10:45Z</cp:lastPrinted>
  <dcterms:modified xsi:type="dcterms:W3CDTF">2022-04-27T19:20:10Z</dcterms:modified>
</cp:coreProperties>
</file>