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94" r:id="rId6"/>
    <p:sldId id="281" r:id="rId7"/>
    <p:sldId id="264" r:id="rId8"/>
    <p:sldId id="267" r:id="rId9"/>
    <p:sldId id="266" r:id="rId10"/>
    <p:sldId id="274" r:id="rId11"/>
    <p:sldId id="277" r:id="rId12"/>
    <p:sldId id="275" r:id="rId13"/>
    <p:sldId id="273" r:id="rId14"/>
    <p:sldId id="270" r:id="rId15"/>
    <p:sldId id="280" r:id="rId16"/>
    <p:sldId id="269" r:id="rId17"/>
    <p:sldId id="268" r:id="rId18"/>
    <p:sldId id="282" r:id="rId19"/>
    <p:sldId id="278" r:id="rId20"/>
    <p:sldId id="283" r:id="rId21"/>
    <p:sldId id="29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8453" autoAdjust="0"/>
  </p:normalViewPr>
  <p:slideViewPr>
    <p:cSldViewPr snapToGrid="0">
      <p:cViewPr varScale="1">
        <p:scale>
          <a:sx n="53" d="100"/>
          <a:sy n="53" d="100"/>
        </p:scale>
        <p:origin x="1212" y="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EAEDA-3952-4162-B58E-1FB8CABF5D4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F3C14BA-0E44-4C12-8629-6228B1CF94F6}">
      <dgm:prSet phldrT="[Text]"/>
      <dgm:spPr/>
      <dgm:t>
        <a:bodyPr/>
        <a:lstStyle/>
        <a:p>
          <a:r>
            <a:rPr lang="en-US" b="1" dirty="0">
              <a:solidFill>
                <a:srgbClr val="FFFF00"/>
              </a:solidFill>
            </a:rPr>
            <a:t>Matter</a:t>
          </a:r>
          <a:r>
            <a:rPr lang="en-US" dirty="0"/>
            <a:t> Demands a </a:t>
          </a:r>
          <a:r>
            <a:rPr lang="en-US" b="1" dirty="0">
              <a:solidFill>
                <a:srgbClr val="FFFF00"/>
              </a:solidFill>
            </a:rPr>
            <a:t>Maker</a:t>
          </a:r>
        </a:p>
      </dgm:t>
    </dgm:pt>
    <dgm:pt modelId="{197C597E-F1EF-43F1-8E6E-0E7E04744523}" type="parTrans" cxnId="{39C950E1-103D-492C-B790-4E3E6ED9DDC0}">
      <dgm:prSet/>
      <dgm:spPr/>
      <dgm:t>
        <a:bodyPr/>
        <a:lstStyle/>
        <a:p>
          <a:endParaRPr lang="en-US"/>
        </a:p>
      </dgm:t>
    </dgm:pt>
    <dgm:pt modelId="{25FFC453-0570-4A6E-B9CE-787706FB10E6}" type="sibTrans" cxnId="{39C950E1-103D-492C-B790-4E3E6ED9DDC0}">
      <dgm:prSet/>
      <dgm:spPr/>
      <dgm:t>
        <a:bodyPr/>
        <a:lstStyle/>
        <a:p>
          <a:endParaRPr lang="en-US"/>
        </a:p>
      </dgm:t>
    </dgm:pt>
    <dgm:pt modelId="{80B200E5-F5CC-44DD-88E9-F05381CFF3BA}">
      <dgm:prSet phldrT="[Text]"/>
      <dgm:spPr/>
      <dgm:t>
        <a:bodyPr/>
        <a:lstStyle/>
        <a:p>
          <a:r>
            <a:rPr lang="en-US" b="1" dirty="0">
              <a:solidFill>
                <a:srgbClr val="FFFF00"/>
              </a:solidFill>
            </a:rPr>
            <a:t>Designed</a:t>
          </a:r>
          <a:r>
            <a:rPr lang="en-US" dirty="0"/>
            <a:t> Matter Demands a </a:t>
          </a:r>
          <a:r>
            <a:rPr lang="en-US" b="1" dirty="0">
              <a:solidFill>
                <a:srgbClr val="FFFF00"/>
              </a:solidFill>
            </a:rPr>
            <a:t>Designer</a:t>
          </a:r>
        </a:p>
      </dgm:t>
    </dgm:pt>
    <dgm:pt modelId="{1A65CB9F-594E-44B1-A263-81BF4E3C5AE7}" type="parTrans" cxnId="{157228FB-EE2F-4928-8A01-F953B405E50E}">
      <dgm:prSet/>
      <dgm:spPr/>
      <dgm:t>
        <a:bodyPr/>
        <a:lstStyle/>
        <a:p>
          <a:endParaRPr lang="en-US"/>
        </a:p>
      </dgm:t>
    </dgm:pt>
    <dgm:pt modelId="{2A951CBB-A2BF-4F44-B768-29D91BC7F1DB}" type="sibTrans" cxnId="{157228FB-EE2F-4928-8A01-F953B405E50E}">
      <dgm:prSet/>
      <dgm:spPr/>
      <dgm:t>
        <a:bodyPr/>
        <a:lstStyle/>
        <a:p>
          <a:endParaRPr lang="en-US"/>
        </a:p>
      </dgm:t>
    </dgm:pt>
    <dgm:pt modelId="{20595D94-86B3-42DA-96DC-710E13FB1DE6}">
      <dgm:prSet phldrT="[Text]"/>
      <dgm:spPr/>
      <dgm:t>
        <a:bodyPr/>
        <a:lstStyle/>
        <a:p>
          <a:r>
            <a:rPr lang="en-US" b="1" dirty="0">
              <a:solidFill>
                <a:srgbClr val="FFFF00"/>
              </a:solidFill>
            </a:rPr>
            <a:t>Living</a:t>
          </a:r>
          <a:r>
            <a:rPr lang="en-US" dirty="0"/>
            <a:t> Matter Demands a </a:t>
          </a:r>
          <a:r>
            <a:rPr lang="en-US" b="1" dirty="0">
              <a:solidFill>
                <a:srgbClr val="FFFF00"/>
              </a:solidFill>
            </a:rPr>
            <a:t>Life Giver</a:t>
          </a:r>
        </a:p>
      </dgm:t>
    </dgm:pt>
    <dgm:pt modelId="{98FA8EE1-943F-4E0A-96DB-F028740E0139}" type="parTrans" cxnId="{E21B88C7-DEF3-45A0-8F71-46B787CEFAF8}">
      <dgm:prSet/>
      <dgm:spPr/>
      <dgm:t>
        <a:bodyPr/>
        <a:lstStyle/>
        <a:p>
          <a:endParaRPr lang="en-US"/>
        </a:p>
      </dgm:t>
    </dgm:pt>
    <dgm:pt modelId="{B6DB7804-1B29-4525-8F03-6DD55D8F494A}" type="sibTrans" cxnId="{E21B88C7-DEF3-45A0-8F71-46B787CEFAF8}">
      <dgm:prSet/>
      <dgm:spPr/>
      <dgm:t>
        <a:bodyPr/>
        <a:lstStyle/>
        <a:p>
          <a:endParaRPr lang="en-US"/>
        </a:p>
      </dgm:t>
    </dgm:pt>
    <dgm:pt modelId="{0E926227-BDF5-465D-A3CB-5997C1E67E79}" type="pres">
      <dgm:prSet presAssocID="{F8DEAEDA-3952-4162-B58E-1FB8CABF5D48}" presName="rootnode" presStyleCnt="0">
        <dgm:presLayoutVars>
          <dgm:chMax/>
          <dgm:chPref/>
          <dgm:dir/>
          <dgm:animLvl val="lvl"/>
        </dgm:presLayoutVars>
      </dgm:prSet>
      <dgm:spPr/>
    </dgm:pt>
    <dgm:pt modelId="{CB7A79A9-A712-4604-BB3C-06399D714C3F}" type="pres">
      <dgm:prSet presAssocID="{FF3C14BA-0E44-4C12-8629-6228B1CF94F6}" presName="composite" presStyleCnt="0"/>
      <dgm:spPr/>
    </dgm:pt>
    <dgm:pt modelId="{8F6C683D-0915-401E-95F4-181C63BD22FF}" type="pres">
      <dgm:prSet presAssocID="{FF3C14BA-0E44-4C12-8629-6228B1CF94F6}" presName="bentUpArrow1" presStyleLbl="alignImgPlace1" presStyleIdx="0" presStyleCnt="2" custScaleX="60707"/>
      <dgm:spPr/>
    </dgm:pt>
    <dgm:pt modelId="{525B51C5-8661-4625-928F-6545D94B4804}" type="pres">
      <dgm:prSet presAssocID="{FF3C14BA-0E44-4C12-8629-6228B1CF94F6}" presName="ParentText" presStyleLbl="node1" presStyleIdx="0" presStyleCnt="3" custScaleX="164841">
        <dgm:presLayoutVars>
          <dgm:chMax val="1"/>
          <dgm:chPref val="1"/>
          <dgm:bulletEnabled val="1"/>
        </dgm:presLayoutVars>
      </dgm:prSet>
      <dgm:spPr/>
    </dgm:pt>
    <dgm:pt modelId="{5126797F-2A73-4BA4-BBFC-B53ED33531E5}" type="pres">
      <dgm:prSet presAssocID="{FF3C14BA-0E44-4C12-8629-6228B1CF94F6}" presName="ChildText" presStyleLbl="revTx" presStyleIdx="0" presStyleCnt="2">
        <dgm:presLayoutVars>
          <dgm:chMax val="0"/>
          <dgm:chPref val="0"/>
          <dgm:bulletEnabled val="1"/>
        </dgm:presLayoutVars>
      </dgm:prSet>
      <dgm:spPr/>
    </dgm:pt>
    <dgm:pt modelId="{C2C5FD6E-BE7B-4548-9CBB-E7F1DC43B02E}" type="pres">
      <dgm:prSet presAssocID="{25FFC453-0570-4A6E-B9CE-787706FB10E6}" presName="sibTrans" presStyleCnt="0"/>
      <dgm:spPr/>
    </dgm:pt>
    <dgm:pt modelId="{9EC6D8D0-7D50-40D6-B47E-89E6F6D1E5F6}" type="pres">
      <dgm:prSet presAssocID="{80B200E5-F5CC-44DD-88E9-F05381CFF3BA}" presName="composite" presStyleCnt="0"/>
      <dgm:spPr/>
    </dgm:pt>
    <dgm:pt modelId="{C63A7B2B-DC19-4171-AEFB-368A0DEEC69B}" type="pres">
      <dgm:prSet presAssocID="{80B200E5-F5CC-44DD-88E9-F05381CFF3BA}" presName="bentUpArrow1" presStyleLbl="alignImgPlace1" presStyleIdx="1" presStyleCnt="2" custScaleX="49797"/>
      <dgm:spPr/>
    </dgm:pt>
    <dgm:pt modelId="{77C2C4A1-9E37-4764-B21C-3CB4DFEA29DA}" type="pres">
      <dgm:prSet presAssocID="{80B200E5-F5CC-44DD-88E9-F05381CFF3BA}" presName="ParentText" presStyleLbl="node1" presStyleIdx="1" presStyleCnt="3" custScaleX="181488" custLinFactNeighborX="-6874">
        <dgm:presLayoutVars>
          <dgm:chMax val="1"/>
          <dgm:chPref val="1"/>
          <dgm:bulletEnabled val="1"/>
        </dgm:presLayoutVars>
      </dgm:prSet>
      <dgm:spPr/>
    </dgm:pt>
    <dgm:pt modelId="{025FE454-14C3-4496-87F1-B6E631989144}" type="pres">
      <dgm:prSet presAssocID="{80B200E5-F5CC-44DD-88E9-F05381CFF3BA}" presName="ChildText" presStyleLbl="revTx" presStyleIdx="1" presStyleCnt="2">
        <dgm:presLayoutVars>
          <dgm:chMax val="0"/>
          <dgm:chPref val="0"/>
          <dgm:bulletEnabled val="1"/>
        </dgm:presLayoutVars>
      </dgm:prSet>
      <dgm:spPr/>
    </dgm:pt>
    <dgm:pt modelId="{4C42AFAB-D522-40B9-8F72-CC31422C6B82}" type="pres">
      <dgm:prSet presAssocID="{2A951CBB-A2BF-4F44-B768-29D91BC7F1DB}" presName="sibTrans" presStyleCnt="0"/>
      <dgm:spPr/>
    </dgm:pt>
    <dgm:pt modelId="{8A52AB54-8F41-4596-B2A2-B715731CB2DC}" type="pres">
      <dgm:prSet presAssocID="{20595D94-86B3-42DA-96DC-710E13FB1DE6}" presName="composite" presStyleCnt="0"/>
      <dgm:spPr/>
    </dgm:pt>
    <dgm:pt modelId="{BB425376-911B-4521-9DA2-AB9772412FC5}" type="pres">
      <dgm:prSet presAssocID="{20595D94-86B3-42DA-96DC-710E13FB1DE6}" presName="ParentText" presStyleLbl="node1" presStyleIdx="2" presStyleCnt="3" custScaleX="179313">
        <dgm:presLayoutVars>
          <dgm:chMax val="1"/>
          <dgm:chPref val="1"/>
          <dgm:bulletEnabled val="1"/>
        </dgm:presLayoutVars>
      </dgm:prSet>
      <dgm:spPr/>
    </dgm:pt>
  </dgm:ptLst>
  <dgm:cxnLst>
    <dgm:cxn modelId="{7E801C67-C5C0-4A1B-BA85-E2C3EB9DACAD}" type="presOf" srcId="{F8DEAEDA-3952-4162-B58E-1FB8CABF5D48}" destId="{0E926227-BDF5-465D-A3CB-5997C1E67E79}" srcOrd="0" destOrd="0" presId="urn:microsoft.com/office/officeart/2005/8/layout/StepDownProcess"/>
    <dgm:cxn modelId="{72DE746B-AD81-4569-BA9B-10B3957D84BE}" type="presOf" srcId="{20595D94-86B3-42DA-96DC-710E13FB1DE6}" destId="{BB425376-911B-4521-9DA2-AB9772412FC5}" srcOrd="0" destOrd="0" presId="urn:microsoft.com/office/officeart/2005/8/layout/StepDownProcess"/>
    <dgm:cxn modelId="{5A9752B7-EEF5-40C4-8F73-120A7F072C2F}" type="presOf" srcId="{80B200E5-F5CC-44DD-88E9-F05381CFF3BA}" destId="{77C2C4A1-9E37-4764-B21C-3CB4DFEA29DA}" srcOrd="0" destOrd="0" presId="urn:microsoft.com/office/officeart/2005/8/layout/StepDownProcess"/>
    <dgm:cxn modelId="{E21B88C7-DEF3-45A0-8F71-46B787CEFAF8}" srcId="{F8DEAEDA-3952-4162-B58E-1FB8CABF5D48}" destId="{20595D94-86B3-42DA-96DC-710E13FB1DE6}" srcOrd="2" destOrd="0" parTransId="{98FA8EE1-943F-4E0A-96DB-F028740E0139}" sibTransId="{B6DB7804-1B29-4525-8F03-6DD55D8F494A}"/>
    <dgm:cxn modelId="{39C950E1-103D-492C-B790-4E3E6ED9DDC0}" srcId="{F8DEAEDA-3952-4162-B58E-1FB8CABF5D48}" destId="{FF3C14BA-0E44-4C12-8629-6228B1CF94F6}" srcOrd="0" destOrd="0" parTransId="{197C597E-F1EF-43F1-8E6E-0E7E04744523}" sibTransId="{25FFC453-0570-4A6E-B9CE-787706FB10E6}"/>
    <dgm:cxn modelId="{A8B017F9-9196-4713-88E9-C1CA8F4717F8}" type="presOf" srcId="{FF3C14BA-0E44-4C12-8629-6228B1CF94F6}" destId="{525B51C5-8661-4625-928F-6545D94B4804}" srcOrd="0" destOrd="0" presId="urn:microsoft.com/office/officeart/2005/8/layout/StepDownProcess"/>
    <dgm:cxn modelId="{157228FB-EE2F-4928-8A01-F953B405E50E}" srcId="{F8DEAEDA-3952-4162-B58E-1FB8CABF5D48}" destId="{80B200E5-F5CC-44DD-88E9-F05381CFF3BA}" srcOrd="1" destOrd="0" parTransId="{1A65CB9F-594E-44B1-A263-81BF4E3C5AE7}" sibTransId="{2A951CBB-A2BF-4F44-B768-29D91BC7F1DB}"/>
    <dgm:cxn modelId="{C9EACA35-56D7-467D-A433-CF305A797D2B}" type="presParOf" srcId="{0E926227-BDF5-465D-A3CB-5997C1E67E79}" destId="{CB7A79A9-A712-4604-BB3C-06399D714C3F}" srcOrd="0" destOrd="0" presId="urn:microsoft.com/office/officeart/2005/8/layout/StepDownProcess"/>
    <dgm:cxn modelId="{37D02E25-CA93-4199-B634-B39A96528E6C}" type="presParOf" srcId="{CB7A79A9-A712-4604-BB3C-06399D714C3F}" destId="{8F6C683D-0915-401E-95F4-181C63BD22FF}" srcOrd="0" destOrd="0" presId="urn:microsoft.com/office/officeart/2005/8/layout/StepDownProcess"/>
    <dgm:cxn modelId="{239C3D13-C9D4-4ED0-93BB-9A8BFE8F5798}" type="presParOf" srcId="{CB7A79A9-A712-4604-BB3C-06399D714C3F}" destId="{525B51C5-8661-4625-928F-6545D94B4804}" srcOrd="1" destOrd="0" presId="urn:microsoft.com/office/officeart/2005/8/layout/StepDownProcess"/>
    <dgm:cxn modelId="{F66FE434-02B6-4BEC-B727-2210BEE7A77D}" type="presParOf" srcId="{CB7A79A9-A712-4604-BB3C-06399D714C3F}" destId="{5126797F-2A73-4BA4-BBFC-B53ED33531E5}" srcOrd="2" destOrd="0" presId="urn:microsoft.com/office/officeart/2005/8/layout/StepDownProcess"/>
    <dgm:cxn modelId="{E595E450-9010-4A74-9A6F-275A4C1125AA}" type="presParOf" srcId="{0E926227-BDF5-465D-A3CB-5997C1E67E79}" destId="{C2C5FD6E-BE7B-4548-9CBB-E7F1DC43B02E}" srcOrd="1" destOrd="0" presId="urn:microsoft.com/office/officeart/2005/8/layout/StepDownProcess"/>
    <dgm:cxn modelId="{EE2ED82D-A25E-4128-8790-D79C236FC770}" type="presParOf" srcId="{0E926227-BDF5-465D-A3CB-5997C1E67E79}" destId="{9EC6D8D0-7D50-40D6-B47E-89E6F6D1E5F6}" srcOrd="2" destOrd="0" presId="urn:microsoft.com/office/officeart/2005/8/layout/StepDownProcess"/>
    <dgm:cxn modelId="{ADEBBE96-E835-4870-8847-19C486780865}" type="presParOf" srcId="{9EC6D8D0-7D50-40D6-B47E-89E6F6D1E5F6}" destId="{C63A7B2B-DC19-4171-AEFB-368A0DEEC69B}" srcOrd="0" destOrd="0" presId="urn:microsoft.com/office/officeart/2005/8/layout/StepDownProcess"/>
    <dgm:cxn modelId="{FD67B3D4-37D3-4B4E-9193-292F4DEC1069}" type="presParOf" srcId="{9EC6D8D0-7D50-40D6-B47E-89E6F6D1E5F6}" destId="{77C2C4A1-9E37-4764-B21C-3CB4DFEA29DA}" srcOrd="1" destOrd="0" presId="urn:microsoft.com/office/officeart/2005/8/layout/StepDownProcess"/>
    <dgm:cxn modelId="{B4944CF3-322B-4C6F-8294-958815A2BF0D}" type="presParOf" srcId="{9EC6D8D0-7D50-40D6-B47E-89E6F6D1E5F6}" destId="{025FE454-14C3-4496-87F1-B6E631989144}" srcOrd="2" destOrd="0" presId="urn:microsoft.com/office/officeart/2005/8/layout/StepDownProcess"/>
    <dgm:cxn modelId="{8C5DDB56-67B2-467F-893C-098C46E588CE}" type="presParOf" srcId="{0E926227-BDF5-465D-A3CB-5997C1E67E79}" destId="{4C42AFAB-D522-40B9-8F72-CC31422C6B82}" srcOrd="3" destOrd="0" presId="urn:microsoft.com/office/officeart/2005/8/layout/StepDownProcess"/>
    <dgm:cxn modelId="{49E17BC3-FFB6-42B0-8F9A-B103509BFFEA}" type="presParOf" srcId="{0E926227-BDF5-465D-A3CB-5997C1E67E79}" destId="{8A52AB54-8F41-4596-B2A2-B715731CB2DC}" srcOrd="4" destOrd="0" presId="urn:microsoft.com/office/officeart/2005/8/layout/StepDownProcess"/>
    <dgm:cxn modelId="{CA3D3E59-83D6-4038-9E7A-FD7A6B9756EA}" type="presParOf" srcId="{8A52AB54-8F41-4596-B2A2-B715731CB2DC}" destId="{BB425376-911B-4521-9DA2-AB9772412FC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C683D-0915-401E-95F4-181C63BD22FF}">
      <dsp:nvSpPr>
        <dsp:cNvPr id="0" name=""/>
        <dsp:cNvSpPr/>
      </dsp:nvSpPr>
      <dsp:spPr>
        <a:xfrm rot="5400000">
          <a:off x="1376690" y="2445788"/>
          <a:ext cx="1693336" cy="117031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B51C5-8661-4625-928F-6545D94B4804}">
      <dsp:nvSpPr>
        <dsp:cNvPr id="0" name=""/>
        <dsp:cNvSpPr/>
      </dsp:nvSpPr>
      <dsp:spPr>
        <a:xfrm>
          <a:off x="3886" y="189945"/>
          <a:ext cx="4698928" cy="199531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FFFF00"/>
              </a:solidFill>
            </a:rPr>
            <a:t>Matter</a:t>
          </a:r>
          <a:r>
            <a:rPr lang="en-US" sz="4000" kern="1200" dirty="0"/>
            <a:t> Demands a </a:t>
          </a:r>
          <a:r>
            <a:rPr lang="en-US" sz="4000" b="1" kern="1200" dirty="0">
              <a:solidFill>
                <a:srgbClr val="FFFF00"/>
              </a:solidFill>
            </a:rPr>
            <a:t>Maker</a:t>
          </a:r>
        </a:p>
      </dsp:txBody>
      <dsp:txXfrm>
        <a:off x="101307" y="287366"/>
        <a:ext cx="4504086" cy="1800473"/>
      </dsp:txXfrm>
    </dsp:sp>
    <dsp:sp modelId="{5126797F-2A73-4BA4-BBFC-B53ED33531E5}">
      <dsp:nvSpPr>
        <dsp:cNvPr id="0" name=""/>
        <dsp:cNvSpPr/>
      </dsp:nvSpPr>
      <dsp:spPr>
        <a:xfrm>
          <a:off x="3778641" y="380244"/>
          <a:ext cx="2073241" cy="1612701"/>
        </a:xfrm>
        <a:prstGeom prst="rect">
          <a:avLst/>
        </a:prstGeom>
        <a:noFill/>
        <a:ln>
          <a:noFill/>
        </a:ln>
        <a:effectLst/>
      </dsp:spPr>
      <dsp:style>
        <a:lnRef idx="0">
          <a:scrgbClr r="0" g="0" b="0"/>
        </a:lnRef>
        <a:fillRef idx="0">
          <a:scrgbClr r="0" g="0" b="0"/>
        </a:fillRef>
        <a:effectRef idx="0">
          <a:scrgbClr r="0" g="0" b="0"/>
        </a:effectRef>
        <a:fontRef idx="minor"/>
      </dsp:style>
    </dsp:sp>
    <dsp:sp modelId="{C63A7B2B-DC19-4171-AEFB-368A0DEEC69B}">
      <dsp:nvSpPr>
        <dsp:cNvPr id="0" name=""/>
        <dsp:cNvSpPr/>
      </dsp:nvSpPr>
      <dsp:spPr>
        <a:xfrm rot="5400000">
          <a:off x="4420997" y="4792347"/>
          <a:ext cx="1693336" cy="95998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2C4A1-9E37-4764-B21C-3CB4DFEA29DA}">
      <dsp:nvSpPr>
        <dsp:cNvPr id="0" name=""/>
        <dsp:cNvSpPr/>
      </dsp:nvSpPr>
      <dsp:spPr>
        <a:xfrm>
          <a:off x="2614975" y="2431342"/>
          <a:ext cx="5173464" cy="199531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FFFF00"/>
              </a:solidFill>
            </a:rPr>
            <a:t>Designed</a:t>
          </a:r>
          <a:r>
            <a:rPr lang="en-US" sz="4000" kern="1200" dirty="0"/>
            <a:t> Matter Demands a </a:t>
          </a:r>
          <a:r>
            <a:rPr lang="en-US" sz="4000" b="1" kern="1200" dirty="0">
              <a:solidFill>
                <a:srgbClr val="FFFF00"/>
              </a:solidFill>
            </a:rPr>
            <a:t>Designer</a:t>
          </a:r>
        </a:p>
      </dsp:txBody>
      <dsp:txXfrm>
        <a:off x="2712396" y="2528763"/>
        <a:ext cx="4978622" cy="1800473"/>
      </dsp:txXfrm>
    </dsp:sp>
    <dsp:sp modelId="{025FE454-14C3-4496-87F1-B6E631989144}">
      <dsp:nvSpPr>
        <dsp:cNvPr id="0" name=""/>
        <dsp:cNvSpPr/>
      </dsp:nvSpPr>
      <dsp:spPr>
        <a:xfrm>
          <a:off x="6822948" y="2621641"/>
          <a:ext cx="2073241" cy="1612701"/>
        </a:xfrm>
        <a:prstGeom prst="rect">
          <a:avLst/>
        </a:prstGeom>
        <a:noFill/>
        <a:ln>
          <a:noFill/>
        </a:ln>
        <a:effectLst/>
      </dsp:spPr>
      <dsp:style>
        <a:lnRef idx="0">
          <a:scrgbClr r="0" g="0" b="0"/>
        </a:lnRef>
        <a:fillRef idx="0">
          <a:scrgbClr r="0" g="0" b="0"/>
        </a:fillRef>
        <a:effectRef idx="0">
          <a:scrgbClr r="0" g="0" b="0"/>
        </a:effectRef>
        <a:fontRef idx="minor"/>
      </dsp:style>
    </dsp:sp>
    <dsp:sp modelId="{BB425376-911B-4521-9DA2-AB9772412FC5}">
      <dsp:nvSpPr>
        <dsp:cNvPr id="0" name=""/>
        <dsp:cNvSpPr/>
      </dsp:nvSpPr>
      <dsp:spPr>
        <a:xfrm>
          <a:off x="5617963" y="4672739"/>
          <a:ext cx="5111464" cy="199531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FFFF00"/>
              </a:solidFill>
            </a:rPr>
            <a:t>Living</a:t>
          </a:r>
          <a:r>
            <a:rPr lang="en-US" sz="4000" kern="1200" dirty="0"/>
            <a:t> Matter Demands a </a:t>
          </a:r>
          <a:r>
            <a:rPr lang="en-US" sz="4000" b="1" kern="1200" dirty="0">
              <a:solidFill>
                <a:srgbClr val="FFFF00"/>
              </a:solidFill>
            </a:rPr>
            <a:t>Life Giver</a:t>
          </a:r>
        </a:p>
      </dsp:txBody>
      <dsp:txXfrm>
        <a:off x="5715384" y="4770160"/>
        <a:ext cx="4916622" cy="180047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66E302-901B-4EC5-8063-F4475DEAA8C8}" type="datetimeFigureOut">
              <a:rPr lang="en-US" smtClean="0"/>
              <a:t>3/29/2022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013C0-B17D-4255-8DB9-4934E6C919C3}" type="slidenum">
              <a:rPr lang="en-US" smtClean="0"/>
              <a:t>2</a:t>
            </a:fld>
            <a:endParaRPr lang="en-US"/>
          </a:p>
        </p:txBody>
      </p:sp>
    </p:spTree>
    <p:extLst>
      <p:ext uri="{BB962C8B-B14F-4D97-AF65-F5344CB8AC3E}">
        <p14:creationId xmlns:p14="http://schemas.microsoft.com/office/powerpoint/2010/main" val="129220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Romans 8:28 - “called according to His purpose” - called, Greek </a:t>
            </a:r>
            <a:r>
              <a:rPr lang="en-US" sz="1400" dirty="0" err="1"/>
              <a:t>kletos</a:t>
            </a:r>
            <a:r>
              <a:rPr lang="en-US" sz="1400" dirty="0"/>
              <a:t>, </a:t>
            </a:r>
            <a:r>
              <a:rPr lang="en-US" sz="1400" b="1" dirty="0"/>
              <a:t>invited</a:t>
            </a:r>
            <a:r>
              <a:rPr lang="en-US" sz="1400" dirty="0"/>
              <a:t>, welcomed. God has an invitation for you and I</a:t>
            </a:r>
          </a:p>
          <a:p>
            <a:endParaRPr lang="en-US" sz="1400" dirty="0"/>
          </a:p>
          <a:p>
            <a:r>
              <a:rPr lang="en-US" sz="1400" dirty="0"/>
              <a:t>Matthew 22:1-14 - parable of the wedding feast invitation. The King is God and He is inviting or calling His creation to partake of that which He has prepared for us. Key point is whether anyone is paying attention? The many are called, few are chosen. Focus on the efforts of the King to communication His invitation. </a:t>
            </a:r>
          </a:p>
          <a:p>
            <a:endParaRPr lang="en-US" sz="1400" dirty="0"/>
          </a:p>
          <a:p>
            <a:r>
              <a:rPr lang="en-US" sz="1400" dirty="0"/>
              <a:t>1 Peter 5:9-11</a:t>
            </a:r>
          </a:p>
          <a:p>
            <a:r>
              <a:rPr lang="en-US" sz="1400" dirty="0"/>
              <a:t>But resist him, firm in your faith, knowing that the same experiences of suffering are being accomplished by your brethren who are in the world. 10 After you have suffered for a little while, </a:t>
            </a:r>
            <a:r>
              <a:rPr lang="en-US" sz="1400" b="1" dirty="0"/>
              <a:t>the God of all grace, who called you to His eternal glory in Christ</a:t>
            </a:r>
            <a:r>
              <a:rPr lang="en-US" sz="1400" dirty="0"/>
              <a:t>, will Himself perfect, confirm, strengthen and establish you. 11 To Him be dominion forever and ever. Amen. </a:t>
            </a:r>
          </a:p>
          <a:p>
            <a:endParaRPr lang="en-US" sz="1400" dirty="0"/>
          </a:p>
          <a:p>
            <a:r>
              <a:rPr lang="en-US" sz="1400" dirty="0"/>
              <a:t>1 </a:t>
            </a:r>
            <a:r>
              <a:rPr lang="en-US" sz="1400" dirty="0" err="1"/>
              <a:t>Thess</a:t>
            </a:r>
            <a:r>
              <a:rPr lang="en-US" sz="1400" dirty="0"/>
              <a:t> 2:11-12</a:t>
            </a:r>
          </a:p>
          <a:p>
            <a:r>
              <a:rPr lang="en-US" sz="1400" dirty="0"/>
              <a:t>we were exhorting and encouraging and imploring each one of you as a father would his own children, 12 so that you </a:t>
            </a:r>
            <a:r>
              <a:rPr lang="en-US" sz="1400" b="1" dirty="0"/>
              <a:t>would walk in a manner worthy of the God who calls you into His own kingdom and glory.</a:t>
            </a:r>
            <a:r>
              <a:rPr lang="en-US" sz="1400" dirty="0"/>
              <a:t> </a:t>
            </a:r>
          </a:p>
          <a:p>
            <a:endParaRPr lang="en-US" sz="1400" dirty="0"/>
          </a:p>
          <a:p>
            <a:r>
              <a:rPr lang="en-US" sz="1400" dirty="0"/>
              <a:t>Through the apostles - </a:t>
            </a:r>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12</a:t>
            </a:fld>
            <a:endParaRPr lang="en-US" dirty="0"/>
          </a:p>
        </p:txBody>
      </p:sp>
    </p:spTree>
    <p:extLst>
      <p:ext uri="{BB962C8B-B14F-4D97-AF65-F5344CB8AC3E}">
        <p14:creationId xmlns:p14="http://schemas.microsoft.com/office/powerpoint/2010/main" val="309922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Mic 6:8</a:t>
            </a:r>
          </a:p>
          <a:p>
            <a:r>
              <a:rPr lang="en-US" sz="1400" b="1" dirty="0"/>
              <a:t>He has told you, O man, what is good</a:t>
            </a:r>
            <a:r>
              <a:rPr lang="en-US" sz="1400" dirty="0"/>
              <a:t>; And what does the Lord require of you But to do justice, to love kindness, And to walk humbly with your God?”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Romans 1:16-17, “For </a:t>
            </a:r>
            <a:r>
              <a:rPr lang="en-US" sz="1400" b="1" i="1" dirty="0"/>
              <a:t>I am not ashamed of the gospel</a:t>
            </a:r>
            <a:r>
              <a:rPr lang="en-US" sz="1400" i="1" dirty="0"/>
              <a:t>, for </a:t>
            </a:r>
            <a:r>
              <a:rPr lang="en-US" sz="1400" b="1" i="1" dirty="0"/>
              <a:t>it is the power of God for salvation</a:t>
            </a:r>
            <a:r>
              <a:rPr lang="en-US" sz="1400" i="1" dirty="0"/>
              <a:t> to everyone who believes, to the Jew first and also to the Greek. 17 </a:t>
            </a:r>
            <a:r>
              <a:rPr lang="en-US" sz="1400" b="1" i="1" dirty="0"/>
              <a:t>For in it the righteousness of God is revealed from faith to faith</a:t>
            </a:r>
            <a:r>
              <a:rPr lang="en-US" sz="1400" i="1" dirty="0"/>
              <a:t>; as it is written, "BUT THE RIGHTEOUS man SHALL LIVE BY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Isaaiah</a:t>
            </a:r>
            <a:r>
              <a:rPr lang="en-US" sz="1400" dirty="0"/>
              <a:t> 56:1-2, </a:t>
            </a:r>
            <a:r>
              <a:rPr lang="en-US" sz="1400" i="1" dirty="0"/>
              <a:t>“Thus says the Lord, ‘Preserve justice and do righteousness, </a:t>
            </a:r>
            <a:r>
              <a:rPr lang="en-US" sz="1400" b="1" i="1" dirty="0"/>
              <a:t>for My salvation is about to come and My righteousness to be revealed</a:t>
            </a:r>
            <a:r>
              <a:rPr lang="en-US" sz="1400" i="1" dirty="0"/>
              <a:t>. How blessed is the man who does this, and the son of man who takes hold of it.”</a:t>
            </a:r>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13</a:t>
            </a:fld>
            <a:endParaRPr lang="en-US" dirty="0"/>
          </a:p>
        </p:txBody>
      </p:sp>
    </p:spTree>
    <p:extLst>
      <p:ext uri="{BB962C8B-B14F-4D97-AF65-F5344CB8AC3E}">
        <p14:creationId xmlns:p14="http://schemas.microsoft.com/office/powerpoint/2010/main" val="281070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there is a God with infinite knowledge, is He able to only communicate what we need or what is essential? Nothing worse than someone who has something to say that you have no need of. What do I need to know?</a:t>
            </a:r>
          </a:p>
          <a:p>
            <a:endParaRPr lang="en-US" sz="1400" dirty="0"/>
          </a:p>
          <a:p>
            <a:r>
              <a:rPr lang="en-US" sz="1400" dirty="0"/>
              <a:t>Acts 1:6-7</a:t>
            </a:r>
          </a:p>
          <a:p>
            <a:r>
              <a:rPr lang="en-US" sz="1400" dirty="0"/>
              <a:t> So when they had come together, they were asking Him, saying, "Lord, is it at this time You are restoring the kingdom to Israel?" 7 He said to them, "</a:t>
            </a:r>
            <a:r>
              <a:rPr lang="en-US" sz="1400" b="1" dirty="0"/>
              <a:t>It is not for you to know</a:t>
            </a:r>
            <a:r>
              <a:rPr lang="en-US" sz="1400" dirty="0"/>
              <a:t> times or epochs which the Father has fixed by His own authority”</a:t>
            </a:r>
          </a:p>
          <a:p>
            <a:endParaRPr lang="en-US" sz="1400" dirty="0"/>
          </a:p>
          <a:p>
            <a:r>
              <a:rPr lang="en-US" sz="1400" dirty="0"/>
              <a:t>1 Tim 1:3-4</a:t>
            </a:r>
          </a:p>
          <a:p>
            <a:r>
              <a:rPr lang="en-US" sz="1400" dirty="0" err="1"/>
              <a:t>nstruct</a:t>
            </a:r>
            <a:r>
              <a:rPr lang="en-US" sz="1400" dirty="0"/>
              <a:t> certain men not to teach strange doctrines, 4 nor to pay attention to myths and endless genealogies, which give rise to mere speculation rather than furthering the administration of God which is by faith.</a:t>
            </a:r>
          </a:p>
          <a:p>
            <a:endParaRPr lang="en-US" sz="1400" dirty="0"/>
          </a:p>
          <a:p>
            <a:r>
              <a:rPr lang="en-US" sz="1400" dirty="0"/>
              <a:t>2 Tim 2:22-23</a:t>
            </a:r>
          </a:p>
          <a:p>
            <a:r>
              <a:rPr lang="en-US" sz="1400" dirty="0"/>
              <a:t>Now flee from youthful lusts and pursue righteousness, faith, love and peace, with those who call on the Lord from a pure heart. 23 But refuse foolish and ignorant speculations, knowing that they produce quarrels.</a:t>
            </a:r>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14</a:t>
            </a:fld>
            <a:endParaRPr lang="en-US" dirty="0"/>
          </a:p>
        </p:txBody>
      </p:sp>
    </p:spTree>
    <p:extLst>
      <p:ext uri="{BB962C8B-B14F-4D97-AF65-F5344CB8AC3E}">
        <p14:creationId xmlns:p14="http://schemas.microsoft.com/office/powerpoint/2010/main" val="77454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2 Tim 3:16-17</a:t>
            </a:r>
          </a:p>
          <a:p>
            <a:r>
              <a:rPr lang="en-US" sz="1400" dirty="0"/>
              <a:t>All Scripture is breathed out by God and profitable for teaching, for reproof, for correction, and for training in righteousness, 17 that the man of God may be competent, equipped for every good work.</a:t>
            </a:r>
          </a:p>
          <a:p>
            <a:r>
              <a:rPr lang="en-US" sz="1400" dirty="0"/>
              <a:t>ESV</a:t>
            </a:r>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15</a:t>
            </a:fld>
            <a:endParaRPr lang="en-US" dirty="0"/>
          </a:p>
        </p:txBody>
      </p:sp>
    </p:spTree>
    <p:extLst>
      <p:ext uri="{BB962C8B-B14F-4D97-AF65-F5344CB8AC3E}">
        <p14:creationId xmlns:p14="http://schemas.microsoft.com/office/powerpoint/2010/main" val="135493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authors who neither collaborated nor colluded with each other yet often cited and relied on each other.</a:t>
            </a:r>
          </a:p>
          <a:p>
            <a:endParaRPr lang="en-US" dirty="0"/>
          </a:p>
          <a:p>
            <a:r>
              <a:rPr lang="en-US" dirty="0"/>
              <a:t>The Bible is unlike any other book ever written.</a:t>
            </a:r>
          </a:p>
          <a:p>
            <a:endParaRPr lang="en-US" dirty="0"/>
          </a:p>
          <a:p>
            <a:pPr algn="l"/>
            <a:r>
              <a:rPr lang="en-US" sz="1800" dirty="0">
                <a:latin typeface="TimesNewRomanPSMT"/>
              </a:rPr>
              <a:t>Written by over 40 authors from every walk of life including kings, peasants, philosophers, fishermen, poets, statesmen, scholars, etc.:</a:t>
            </a:r>
          </a:p>
          <a:p>
            <a:pPr marL="291179" indent="-291179">
              <a:buFont typeface="Arial" panose="020B0604020202020204" pitchFamily="34" charset="0"/>
              <a:buChar char="•"/>
            </a:pPr>
            <a:r>
              <a:rPr lang="en-US" sz="1800" dirty="0">
                <a:latin typeface="TimesNewRomanPSMT"/>
              </a:rPr>
              <a:t>Moses, a political leader, trained in the universities of Egypt</a:t>
            </a:r>
          </a:p>
          <a:p>
            <a:pPr marL="291179" indent="-291179">
              <a:buFont typeface="Arial" panose="020B0604020202020204" pitchFamily="34" charset="0"/>
              <a:buChar char="•"/>
            </a:pPr>
            <a:r>
              <a:rPr lang="en-US" sz="1800" dirty="0">
                <a:latin typeface="TimesNewRomanPSMT"/>
              </a:rPr>
              <a:t>Peter, a fisherman.</a:t>
            </a:r>
          </a:p>
          <a:p>
            <a:pPr marL="291179" indent="-291179">
              <a:buFont typeface="Arial" panose="020B0604020202020204" pitchFamily="34" charset="0"/>
              <a:buChar char="•"/>
            </a:pPr>
            <a:r>
              <a:rPr lang="en-US" sz="1800" dirty="0">
                <a:latin typeface="TimesNewRomanPSMT"/>
              </a:rPr>
              <a:t>Amos, a herdsman</a:t>
            </a:r>
          </a:p>
          <a:p>
            <a:pPr marL="291179" indent="-291179">
              <a:buFont typeface="Arial" panose="020B0604020202020204" pitchFamily="34" charset="0"/>
              <a:buChar char="•"/>
            </a:pPr>
            <a:r>
              <a:rPr lang="en-US" sz="1800" dirty="0">
                <a:latin typeface="TimesNewRomanPSMT"/>
              </a:rPr>
              <a:t>Joshua, a military general</a:t>
            </a:r>
          </a:p>
          <a:p>
            <a:pPr marL="291179" indent="-291179">
              <a:buFont typeface="Arial" panose="020B0604020202020204" pitchFamily="34" charset="0"/>
              <a:buChar char="•"/>
            </a:pPr>
            <a:r>
              <a:rPr lang="en-US" sz="1800" dirty="0">
                <a:latin typeface="TimesNewRomanPSMT"/>
              </a:rPr>
              <a:t>Nehemiah, a cupbearer</a:t>
            </a:r>
          </a:p>
          <a:p>
            <a:pPr marL="291179" indent="-291179">
              <a:buFont typeface="Arial" panose="020B0604020202020204" pitchFamily="34" charset="0"/>
              <a:buChar char="•"/>
            </a:pPr>
            <a:r>
              <a:rPr lang="en-US" sz="1800" dirty="0">
                <a:latin typeface="TimesNewRomanPSMT"/>
              </a:rPr>
              <a:t>Daniel, a prime minister</a:t>
            </a:r>
          </a:p>
          <a:p>
            <a:pPr marL="291179" indent="-291179">
              <a:buFont typeface="Arial" panose="020B0604020202020204" pitchFamily="34" charset="0"/>
              <a:buChar char="•"/>
            </a:pPr>
            <a:r>
              <a:rPr lang="en-US" sz="1800" dirty="0">
                <a:latin typeface="TimesNewRomanPSMT"/>
              </a:rPr>
              <a:t>Luke, a doctor</a:t>
            </a:r>
          </a:p>
          <a:p>
            <a:pPr marL="291179" indent="-291179">
              <a:buFont typeface="Arial" panose="020B0604020202020204" pitchFamily="34" charset="0"/>
              <a:buChar char="•"/>
            </a:pPr>
            <a:r>
              <a:rPr lang="en-US" sz="1800" dirty="0">
                <a:latin typeface="TimesNewRomanPSMT"/>
              </a:rPr>
              <a:t>Solomon, a king</a:t>
            </a:r>
          </a:p>
          <a:p>
            <a:pPr marL="291179" indent="-291179">
              <a:buFont typeface="Arial" panose="020B0604020202020204" pitchFamily="34" charset="0"/>
              <a:buChar char="•"/>
            </a:pPr>
            <a:r>
              <a:rPr lang="en-US" sz="1800" dirty="0">
                <a:latin typeface="TimesNewRomanPSMT"/>
              </a:rPr>
              <a:t>Matthew, a tax collector</a:t>
            </a:r>
          </a:p>
          <a:p>
            <a:pPr marL="291179" indent="-291179">
              <a:buFont typeface="Arial" panose="020B0604020202020204" pitchFamily="34" charset="0"/>
              <a:buChar char="•"/>
            </a:pPr>
            <a:r>
              <a:rPr lang="en-US" sz="1800" dirty="0">
                <a:latin typeface="TimesNewRomanPSMT"/>
              </a:rPr>
              <a:t>Paul, a rabbi</a:t>
            </a:r>
          </a:p>
          <a:p>
            <a:pPr algn="l"/>
            <a:endParaRPr lang="en-US" sz="1800" dirty="0">
              <a:latin typeface="TimesNewRomanPSMT"/>
            </a:endParaRPr>
          </a:p>
          <a:p>
            <a:pPr algn="l"/>
            <a:r>
              <a:rPr lang="en-US" sz="1800" dirty="0">
                <a:latin typeface="TimesNewRomanPSMT"/>
              </a:rPr>
              <a:t>4. Written in different places:</a:t>
            </a:r>
          </a:p>
          <a:p>
            <a:pPr marL="291179" indent="-291179">
              <a:buFont typeface="Arial" panose="020B0604020202020204" pitchFamily="34" charset="0"/>
              <a:buChar char="•"/>
            </a:pPr>
            <a:r>
              <a:rPr lang="en-US" sz="1800" dirty="0">
                <a:latin typeface="TimesNewRomanPSMT"/>
              </a:rPr>
              <a:t>Moses in the wilderness</a:t>
            </a:r>
          </a:p>
          <a:p>
            <a:pPr marL="291179" indent="-291179">
              <a:buFont typeface="Arial" panose="020B0604020202020204" pitchFamily="34" charset="0"/>
              <a:buChar char="•"/>
            </a:pPr>
            <a:r>
              <a:rPr lang="en-US" sz="1800" dirty="0">
                <a:latin typeface="TimesNewRomanPSMT"/>
              </a:rPr>
              <a:t>Jeremiah in a dungeon</a:t>
            </a:r>
          </a:p>
          <a:p>
            <a:pPr marL="291179" indent="-291179">
              <a:buFont typeface="Arial" panose="020B0604020202020204" pitchFamily="34" charset="0"/>
              <a:buChar char="•"/>
            </a:pPr>
            <a:r>
              <a:rPr lang="en-US" sz="1800" dirty="0">
                <a:latin typeface="TimesNewRomanPSMT"/>
              </a:rPr>
              <a:t>Daniel on a hillside and in a palace</a:t>
            </a:r>
          </a:p>
          <a:p>
            <a:pPr marL="291179" indent="-291179">
              <a:buFont typeface="Arial" panose="020B0604020202020204" pitchFamily="34" charset="0"/>
              <a:buChar char="•"/>
            </a:pPr>
            <a:r>
              <a:rPr lang="en-US" sz="1800" dirty="0">
                <a:latin typeface="TimesNewRomanPSMT"/>
              </a:rPr>
              <a:t>Paul inside prison walls</a:t>
            </a:r>
          </a:p>
          <a:p>
            <a:pPr marL="291179" indent="-291179">
              <a:buFont typeface="Arial" panose="020B0604020202020204" pitchFamily="34" charset="0"/>
              <a:buChar char="•"/>
            </a:pPr>
            <a:r>
              <a:rPr lang="en-US" sz="1800" dirty="0">
                <a:latin typeface="TimesNewRomanPSMT"/>
              </a:rPr>
              <a:t>Luke while traveling</a:t>
            </a:r>
          </a:p>
          <a:p>
            <a:pPr marL="291179" indent="-291179">
              <a:buFont typeface="Arial" panose="020B0604020202020204" pitchFamily="34" charset="0"/>
              <a:buChar char="•"/>
            </a:pPr>
            <a:r>
              <a:rPr lang="en-US" sz="1800" dirty="0">
                <a:latin typeface="TimesNewRomanPSMT"/>
              </a:rPr>
              <a:t>John on the isle of Patmos</a:t>
            </a:r>
          </a:p>
          <a:p>
            <a:pPr marL="291179" indent="-291179">
              <a:buFont typeface="Arial" panose="020B0604020202020204" pitchFamily="34" charset="0"/>
              <a:buChar char="•"/>
            </a:pPr>
            <a:r>
              <a:rPr lang="en-US" sz="1800" dirty="0">
                <a:latin typeface="TimesNewRomanPSMT"/>
              </a:rPr>
              <a:t>Others in the rigors of a military campaign</a:t>
            </a:r>
          </a:p>
          <a:p>
            <a:pPr marL="291179" indent="-291179">
              <a:buFont typeface="Arial" panose="020B0604020202020204" pitchFamily="34" charset="0"/>
              <a:buChar char="•"/>
            </a:pPr>
            <a:endParaRPr lang="en-US" sz="1800" dirty="0">
              <a:latin typeface="TimesNewRomanPSMT"/>
            </a:endParaRPr>
          </a:p>
          <a:p>
            <a:pPr algn="l"/>
            <a:r>
              <a:rPr lang="en-US" sz="1800" dirty="0">
                <a:latin typeface="TimesNewRomanPSMT"/>
              </a:rPr>
              <a:t>There is one unfolding story: "God’s redemption of man.“ Geisler and Nix put it this way: "</a:t>
            </a:r>
            <a:r>
              <a:rPr lang="en-US" sz="1800" b="1" dirty="0" err="1">
                <a:latin typeface="TimesNewRomanPSMT"/>
              </a:rPr>
              <a:t>The'Paradise</a:t>
            </a:r>
            <a:r>
              <a:rPr lang="en-US" sz="1800" b="1" dirty="0">
                <a:latin typeface="TimesNewRomanPSMT"/>
              </a:rPr>
              <a:t> Lost</a:t>
            </a:r>
            <a:r>
              <a:rPr lang="en-US" sz="1800" dirty="0">
                <a:latin typeface="TimesNewRomanPSMT"/>
              </a:rPr>
              <a:t>' of the Genesis becomes the </a:t>
            </a:r>
            <a:r>
              <a:rPr lang="en-US" sz="1800" b="1" dirty="0">
                <a:latin typeface="TimesNewRomanPSMT"/>
              </a:rPr>
              <a:t>'Paradise Regained</a:t>
            </a:r>
            <a:r>
              <a:rPr lang="en-US" sz="1800" dirty="0">
                <a:latin typeface="TimesNewRomanPSMT"/>
              </a:rPr>
              <a:t>' of Revelation. Whereas the gate to the </a:t>
            </a:r>
            <a:r>
              <a:rPr lang="en-US" sz="1800" b="1" dirty="0">
                <a:latin typeface="TimesNewRomanPSMT"/>
              </a:rPr>
              <a:t>tree of life is closed in Genesis, it is opened forevermore in Revelation</a:t>
            </a:r>
            <a:r>
              <a:rPr lang="en-US" sz="1800" dirty="0">
                <a:latin typeface="TimesNewRomanPSMT"/>
              </a:rPr>
              <a:t>."</a:t>
            </a:r>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16</a:t>
            </a:fld>
            <a:endParaRPr lang="en-US" dirty="0"/>
          </a:p>
        </p:txBody>
      </p:sp>
    </p:spTree>
    <p:extLst>
      <p:ext uri="{BB962C8B-B14F-4D97-AF65-F5344CB8AC3E}">
        <p14:creationId xmlns:p14="http://schemas.microsoft.com/office/powerpoint/2010/main" val="134330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17</a:t>
            </a:fld>
            <a:endParaRPr lang="en-US" dirty="0"/>
          </a:p>
        </p:txBody>
      </p:sp>
    </p:spTree>
    <p:extLst>
      <p:ext uri="{BB962C8B-B14F-4D97-AF65-F5344CB8AC3E}">
        <p14:creationId xmlns:p14="http://schemas.microsoft.com/office/powerpoint/2010/main" val="237823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BF6B3765-1535-41FB-A927-AAD2D1E85382}" type="slidenum">
              <a:rPr lang="en-US" smtClean="0"/>
              <a:t>4</a:t>
            </a:fld>
            <a:endParaRPr lang="en-US" dirty="0"/>
          </a:p>
        </p:txBody>
      </p:sp>
    </p:spTree>
    <p:extLst>
      <p:ext uri="{BB962C8B-B14F-4D97-AF65-F5344CB8AC3E}">
        <p14:creationId xmlns:p14="http://schemas.microsoft.com/office/powerpoint/2010/main" val="30109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not only applies to bible times but to us in the 21</a:t>
            </a:r>
            <a:r>
              <a:rPr lang="en-US" baseline="30000" dirty="0"/>
              <a:t>st</a:t>
            </a:r>
            <a:r>
              <a:rPr lang="en-US" dirty="0"/>
              <a:t> century. </a:t>
            </a:r>
          </a:p>
          <a:p>
            <a:endParaRPr lang="en-US" dirty="0"/>
          </a:p>
          <a:p>
            <a:r>
              <a:rPr lang="en-US" dirty="0"/>
              <a:t>Has God spoken a message to us as well?</a:t>
            </a:r>
          </a:p>
        </p:txBody>
      </p:sp>
      <p:sp>
        <p:nvSpPr>
          <p:cNvPr id="4" name="Slide Number Placeholder 3"/>
          <p:cNvSpPr>
            <a:spLocks noGrp="1"/>
          </p:cNvSpPr>
          <p:nvPr>
            <p:ph type="sldNum" sz="quarter" idx="5"/>
          </p:nvPr>
        </p:nvSpPr>
        <p:spPr/>
        <p:txBody>
          <a:bodyPr/>
          <a:lstStyle/>
          <a:p>
            <a:fld id="{BF6B3765-1535-41FB-A927-AAD2D1E85382}" type="slidenum">
              <a:rPr lang="en-US" smtClean="0"/>
              <a:t>5</a:t>
            </a:fld>
            <a:endParaRPr lang="en-US" dirty="0"/>
          </a:p>
        </p:txBody>
      </p:sp>
    </p:spTree>
    <p:extLst>
      <p:ext uri="{BB962C8B-B14F-4D97-AF65-F5344CB8AC3E}">
        <p14:creationId xmlns:p14="http://schemas.microsoft.com/office/powerpoint/2010/main" val="342931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up to God and each of us to reveal ourselves to the extent we wish to. </a:t>
            </a:r>
          </a:p>
        </p:txBody>
      </p:sp>
      <p:sp>
        <p:nvSpPr>
          <p:cNvPr id="4" name="Slide Number Placeholder 3"/>
          <p:cNvSpPr>
            <a:spLocks noGrp="1"/>
          </p:cNvSpPr>
          <p:nvPr>
            <p:ph type="sldNum" sz="quarter" idx="5"/>
          </p:nvPr>
        </p:nvSpPr>
        <p:spPr/>
        <p:txBody>
          <a:bodyPr/>
          <a:lstStyle/>
          <a:p>
            <a:fld id="{BF6B3765-1535-41FB-A927-AAD2D1E85382}" type="slidenum">
              <a:rPr lang="en-US" smtClean="0"/>
              <a:t>6</a:t>
            </a:fld>
            <a:endParaRPr lang="en-US" dirty="0"/>
          </a:p>
        </p:txBody>
      </p:sp>
    </p:spTree>
    <p:extLst>
      <p:ext uri="{BB962C8B-B14F-4D97-AF65-F5344CB8AC3E}">
        <p14:creationId xmlns:p14="http://schemas.microsoft.com/office/powerpoint/2010/main" val="167729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So the question is, has God willed to reveal Himself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“Of this church I was made a minister according to the stewardship from God bestowed on me for your benefit, so that I might fully carry out the preaching of the word of God, 26 that is, </a:t>
            </a:r>
            <a:r>
              <a:rPr lang="en-US" sz="1400" b="1" i="1" dirty="0"/>
              <a:t>the mystery which has been hidden from the past ages</a:t>
            </a:r>
            <a:r>
              <a:rPr lang="en-US" sz="1400" i="1" dirty="0"/>
              <a:t> and generations, </a:t>
            </a:r>
            <a:r>
              <a:rPr lang="en-US" sz="1400" b="1" i="1" dirty="0"/>
              <a:t>but has now been manifested to His saints</a:t>
            </a:r>
            <a:r>
              <a:rPr lang="en-US" sz="1400" i="1" dirty="0"/>
              <a:t>, 27 to </a:t>
            </a:r>
            <a:r>
              <a:rPr lang="en-US" sz="1400" b="1" i="1" dirty="0">
                <a:solidFill>
                  <a:schemeClr val="accent5">
                    <a:lumMod val="60000"/>
                    <a:lumOff val="40000"/>
                  </a:schemeClr>
                </a:solidFill>
              </a:rPr>
              <a:t>whom God willed to make known</a:t>
            </a:r>
            <a:r>
              <a:rPr lang="en-US" sz="1400" b="1" i="1" dirty="0"/>
              <a:t> what is the riches of the glory of this mystery </a:t>
            </a:r>
            <a:r>
              <a:rPr lang="en-US" sz="1400" i="1" dirty="0"/>
              <a:t>among the Gentiles, which is Christ in you, the hope of glory.” </a:t>
            </a:r>
            <a:r>
              <a:rPr lang="en-US" sz="1400" b="1" dirty="0"/>
              <a:t>(Colossians 1:25-27)</a:t>
            </a:r>
          </a:p>
          <a:p>
            <a:endParaRPr lang="en-US" sz="1400" dirty="0"/>
          </a:p>
          <a:p>
            <a:r>
              <a:rPr lang="en-US" sz="1400" dirty="0"/>
              <a:t>Note:</a:t>
            </a:r>
          </a:p>
          <a:p>
            <a:pPr marL="285750" indent="-285750">
              <a:buFont typeface="Arial" panose="020B0604020202020204" pitchFamily="34" charset="0"/>
              <a:buChar char="•"/>
            </a:pPr>
            <a:r>
              <a:rPr lang="en-US" sz="1400" dirty="0"/>
              <a:t>Mystery - things not yet revealed.</a:t>
            </a:r>
          </a:p>
          <a:p>
            <a:pPr marL="285750" indent="-285750">
              <a:buFont typeface="Arial" panose="020B0604020202020204" pitchFamily="34" charset="0"/>
              <a:buChar char="•"/>
            </a:pPr>
            <a:r>
              <a:rPr lang="en-US" sz="1400" dirty="0"/>
              <a:t>What God wants us to know? “The riches of the glory” that He has to offer. “The hope of glory”.</a:t>
            </a:r>
          </a:p>
          <a:p>
            <a:pPr marL="285750" indent="-285750">
              <a:buFont typeface="Arial" panose="020B0604020202020204" pitchFamily="34" charset="0"/>
              <a:buChar char="•"/>
            </a:pPr>
            <a:endParaRPr lang="en-US" sz="1400" dirty="0"/>
          </a:p>
          <a:p>
            <a:endParaRPr lang="en-US" sz="1400" dirty="0"/>
          </a:p>
          <a:p>
            <a:r>
              <a:rPr lang="en-US" sz="1400" dirty="0"/>
              <a:t>Does God want us to know anything about Him beyond what the power and majesty of His creation proclaims?</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7</a:t>
            </a:fld>
            <a:endParaRPr lang="en-US" dirty="0"/>
          </a:p>
        </p:txBody>
      </p:sp>
    </p:spTree>
    <p:extLst>
      <p:ext uri="{BB962C8B-B14F-4D97-AF65-F5344CB8AC3E}">
        <p14:creationId xmlns:p14="http://schemas.microsoft.com/office/powerpoint/2010/main" val="317087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vs. 8 - we need God’s revelation because His thoughts are not our thoughts. God’s words would go from His mouth and they would accomplish what He sent them for.</a:t>
            </a:r>
          </a:p>
          <a:p>
            <a:endParaRPr lang="en-US" dirty="0"/>
          </a:p>
          <a:p>
            <a:r>
              <a:rPr lang="en-US" dirty="0"/>
              <a:t>Not always true for us!</a:t>
            </a:r>
          </a:p>
          <a:p>
            <a:endParaRPr lang="en-US" dirty="0"/>
          </a:p>
          <a:p>
            <a:r>
              <a:rPr lang="en-US" dirty="0"/>
              <a:t>If not, we’re back to square one and leaves us without knowing God’s will. </a:t>
            </a:r>
          </a:p>
        </p:txBody>
      </p:sp>
      <p:sp>
        <p:nvSpPr>
          <p:cNvPr id="4" name="Slide Number Placeholder 3"/>
          <p:cNvSpPr>
            <a:spLocks noGrp="1"/>
          </p:cNvSpPr>
          <p:nvPr>
            <p:ph type="sldNum" sz="quarter" idx="5"/>
          </p:nvPr>
        </p:nvSpPr>
        <p:spPr/>
        <p:txBody>
          <a:bodyPr/>
          <a:lstStyle/>
          <a:p>
            <a:fld id="{BF6B3765-1535-41FB-A927-AAD2D1E85382}" type="slidenum">
              <a:rPr lang="en-US" smtClean="0"/>
              <a:t>8</a:t>
            </a:fld>
            <a:endParaRPr lang="en-US" dirty="0"/>
          </a:p>
        </p:txBody>
      </p:sp>
    </p:spTree>
    <p:extLst>
      <p:ext uri="{BB962C8B-B14F-4D97-AF65-F5344CB8AC3E}">
        <p14:creationId xmlns:p14="http://schemas.microsoft.com/office/powerpoint/2010/main" val="2974155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“Then the Lord came down in a pillar of cloud and stood at the doorway of the tent, and He called Aaron and Miriam. When they had both come forward, 6 He said, ‘Hear now My words: If there is a prophet among you, I, the Lord, shall make Myself known to him in a vision. I shall speak with him in a dream. 7 Not so, with My servant Moses, he is faithful in all My household; 8 With him I speak mouth to mouth, even openly, and not in dark sayings, and he beholds the form of the Lord. Why then were you not afraid to speak against My servant, against Moses?” </a:t>
            </a:r>
            <a:r>
              <a:rPr lang="en-US" sz="1200" dirty="0"/>
              <a:t>(Numbers 12:5-8)</a:t>
            </a:r>
          </a:p>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9</a:t>
            </a:fld>
            <a:endParaRPr lang="en-US" dirty="0"/>
          </a:p>
        </p:txBody>
      </p:sp>
    </p:spTree>
    <p:extLst>
      <p:ext uri="{BB962C8B-B14F-4D97-AF65-F5344CB8AC3E}">
        <p14:creationId xmlns:p14="http://schemas.microsoft.com/office/powerpoint/2010/main" val="36475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for us: since the time of Christ, God chose to reveal Himself through His Son and those His Son designated. </a:t>
            </a:r>
          </a:p>
        </p:txBody>
      </p:sp>
      <p:sp>
        <p:nvSpPr>
          <p:cNvPr id="4" name="Slide Number Placeholder 3"/>
          <p:cNvSpPr>
            <a:spLocks noGrp="1"/>
          </p:cNvSpPr>
          <p:nvPr>
            <p:ph type="sldNum" sz="quarter" idx="5"/>
          </p:nvPr>
        </p:nvSpPr>
        <p:spPr/>
        <p:txBody>
          <a:bodyPr/>
          <a:lstStyle/>
          <a:p>
            <a:fld id="{BF6B3765-1535-41FB-A927-AAD2D1E85382}" type="slidenum">
              <a:rPr lang="en-US" smtClean="0"/>
              <a:t>10</a:t>
            </a:fld>
            <a:endParaRPr lang="en-US" dirty="0"/>
          </a:p>
        </p:txBody>
      </p:sp>
    </p:spTree>
    <p:extLst>
      <p:ext uri="{BB962C8B-B14F-4D97-AF65-F5344CB8AC3E}">
        <p14:creationId xmlns:p14="http://schemas.microsoft.com/office/powerpoint/2010/main" val="231639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God who made the world and gave life to us wants to reveal His will to us! He is the Great Revealer</a:t>
            </a:r>
          </a:p>
          <a:p>
            <a:endParaRPr lang="en-US" sz="1400" dirty="0"/>
          </a:p>
          <a:p>
            <a:r>
              <a:rPr lang="en-US" sz="1400" dirty="0"/>
              <a:t>Dan 2:29</a:t>
            </a:r>
          </a:p>
          <a:p>
            <a:r>
              <a:rPr lang="en-US" sz="1400" dirty="0"/>
              <a:t>As for you, O king, while on your bed your thoughts turned to what would take place in the future; and </a:t>
            </a:r>
            <a:r>
              <a:rPr lang="en-US" sz="1400" b="1" dirty="0"/>
              <a:t>He who reveals mysteries has made known to you </a:t>
            </a:r>
            <a:r>
              <a:rPr lang="en-US" sz="1400" dirty="0"/>
              <a:t>what will take place</a:t>
            </a:r>
          </a:p>
          <a:p>
            <a:endParaRPr lang="en-US" sz="1400" dirty="0"/>
          </a:p>
          <a:p>
            <a:pPr defTabSz="931774"/>
            <a:r>
              <a:rPr lang="en-US" sz="1400" i="1" dirty="0"/>
              <a:t>“The king answered Daniel and said, ‘</a:t>
            </a:r>
            <a:r>
              <a:rPr lang="en-US" sz="1400" b="1" i="1" dirty="0"/>
              <a:t>Surely your God is a God of gods and a Lord of kings and a revealer of mysteries</a:t>
            </a:r>
            <a:r>
              <a:rPr lang="en-US" sz="1400" i="1" dirty="0"/>
              <a:t>, since you have been able to reveal this mystery.’” </a:t>
            </a:r>
            <a:r>
              <a:rPr lang="en-US" sz="3300" dirty="0"/>
              <a:t>(Daniel 2:47)</a:t>
            </a:r>
          </a:p>
          <a:p>
            <a:endParaRPr lang="en-US" sz="1400" dirty="0"/>
          </a:p>
          <a:p>
            <a:endParaRPr lang="en-US" sz="1400" dirty="0"/>
          </a:p>
          <a:p>
            <a:r>
              <a:rPr lang="en-US" sz="1400" dirty="0"/>
              <a:t>Ps 25:14</a:t>
            </a:r>
          </a:p>
          <a:p>
            <a:r>
              <a:rPr lang="en-US" sz="1400" dirty="0"/>
              <a:t>“The secret of the Lord is for those who fear Him, and </a:t>
            </a:r>
            <a:r>
              <a:rPr lang="en-US" sz="1400" b="1" dirty="0"/>
              <a:t>He will make them know His covenant</a:t>
            </a:r>
            <a:r>
              <a:rPr lang="en-US" sz="1400" dirty="0"/>
              <a:t>.”</a:t>
            </a:r>
          </a:p>
          <a:p>
            <a:endParaRPr lang="en-US" sz="1400" dirty="0"/>
          </a:p>
        </p:txBody>
      </p:sp>
      <p:sp>
        <p:nvSpPr>
          <p:cNvPr id="4" name="Slide Number Placeholder 3"/>
          <p:cNvSpPr>
            <a:spLocks noGrp="1"/>
          </p:cNvSpPr>
          <p:nvPr>
            <p:ph type="sldNum" sz="quarter" idx="5"/>
          </p:nvPr>
        </p:nvSpPr>
        <p:spPr/>
        <p:txBody>
          <a:bodyPr/>
          <a:lstStyle/>
          <a:p>
            <a:fld id="{BF6B3765-1535-41FB-A927-AAD2D1E85382}" type="slidenum">
              <a:rPr lang="en-US" smtClean="0"/>
              <a:t>11</a:t>
            </a:fld>
            <a:endParaRPr lang="en-US" dirty="0"/>
          </a:p>
        </p:txBody>
      </p:sp>
    </p:spTree>
    <p:extLst>
      <p:ext uri="{BB962C8B-B14F-4D97-AF65-F5344CB8AC3E}">
        <p14:creationId xmlns:p14="http://schemas.microsoft.com/office/powerpoint/2010/main" val="175022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Hebrews 1:1-2</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Has God Spoken?</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9FA8-7F9A-4FB8-AD8E-529E049F5A17}"/>
              </a:ext>
            </a:extLst>
          </p:cNvPr>
          <p:cNvSpPr>
            <a:spLocks noGrp="1"/>
          </p:cNvSpPr>
          <p:nvPr>
            <p:ph type="title"/>
          </p:nvPr>
        </p:nvSpPr>
        <p:spPr/>
        <p:txBody>
          <a:bodyPr/>
          <a:lstStyle/>
          <a:p>
            <a:r>
              <a:rPr lang="en-US" dirty="0"/>
              <a:t>How God Reveals Himself…</a:t>
            </a:r>
          </a:p>
        </p:txBody>
      </p:sp>
      <p:sp>
        <p:nvSpPr>
          <p:cNvPr id="3" name="Content Placeholder 2">
            <a:extLst>
              <a:ext uri="{FF2B5EF4-FFF2-40B4-BE49-F238E27FC236}">
                <a16:creationId xmlns:a16="http://schemas.microsoft.com/office/drawing/2014/main" id="{515158F5-40C6-4BC7-93FA-AD556FF84733}"/>
              </a:ext>
            </a:extLst>
          </p:cNvPr>
          <p:cNvSpPr>
            <a:spLocks noGrp="1"/>
          </p:cNvSpPr>
          <p:nvPr>
            <p:ph idx="1"/>
          </p:nvPr>
        </p:nvSpPr>
        <p:spPr/>
        <p:txBody>
          <a:bodyPr>
            <a:normAutofit/>
          </a:bodyPr>
          <a:lstStyle/>
          <a:p>
            <a:pPr marL="0" indent="0">
              <a:buNone/>
            </a:pPr>
            <a:r>
              <a:rPr lang="en-US" sz="3600" dirty="0"/>
              <a:t>God has the right to choose when, where and how He speaks:</a:t>
            </a:r>
          </a:p>
          <a:p>
            <a:pPr marL="0" indent="0">
              <a:buNone/>
            </a:pPr>
            <a:r>
              <a:rPr lang="en-US" sz="3600" i="1" dirty="0"/>
              <a:t>“God, </a:t>
            </a:r>
            <a:r>
              <a:rPr lang="en-US" sz="3600" b="1" i="1" dirty="0"/>
              <a:t>after He spoke long ago </a:t>
            </a:r>
            <a:r>
              <a:rPr lang="en-US" sz="3600" i="1" dirty="0"/>
              <a:t>to the fathers in the prophets </a:t>
            </a:r>
            <a:r>
              <a:rPr lang="en-US" sz="3600" b="1" i="1" dirty="0"/>
              <a:t>in many portions and in many ways</a:t>
            </a:r>
            <a:r>
              <a:rPr lang="en-US" sz="3600" i="1" dirty="0"/>
              <a:t>, 2 </a:t>
            </a:r>
            <a:r>
              <a:rPr lang="en-US" sz="3600" b="1" i="1" dirty="0"/>
              <a:t>in these last days has spoken to us in His Son</a:t>
            </a:r>
            <a:r>
              <a:rPr lang="en-US" sz="3600" i="1" dirty="0"/>
              <a:t>, whom He appointed heir of all things, through whom also He made the world</a:t>
            </a:r>
            <a:r>
              <a:rPr lang="en-US" sz="3600" dirty="0"/>
              <a:t>.” (Hebrews 1:1-2; cf., Matthew 17:5)</a:t>
            </a:r>
          </a:p>
        </p:txBody>
      </p:sp>
    </p:spTree>
    <p:extLst>
      <p:ext uri="{BB962C8B-B14F-4D97-AF65-F5344CB8AC3E}">
        <p14:creationId xmlns:p14="http://schemas.microsoft.com/office/powerpoint/2010/main" val="354773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D80A-0344-45E8-80A4-907F805BEF91}"/>
              </a:ext>
            </a:extLst>
          </p:cNvPr>
          <p:cNvSpPr>
            <a:spLocks noGrp="1"/>
          </p:cNvSpPr>
          <p:nvPr>
            <p:ph type="title"/>
          </p:nvPr>
        </p:nvSpPr>
        <p:spPr/>
        <p:txBody>
          <a:bodyPr/>
          <a:lstStyle/>
          <a:p>
            <a:r>
              <a:rPr lang="en-US" dirty="0"/>
              <a:t>God The Revealer…</a:t>
            </a:r>
          </a:p>
        </p:txBody>
      </p:sp>
      <p:sp>
        <p:nvSpPr>
          <p:cNvPr id="3" name="Content Placeholder 2">
            <a:extLst>
              <a:ext uri="{FF2B5EF4-FFF2-40B4-BE49-F238E27FC236}">
                <a16:creationId xmlns:a16="http://schemas.microsoft.com/office/drawing/2014/main" id="{C802E9DA-CD80-4CE0-9AD0-5509C537CC49}"/>
              </a:ext>
            </a:extLst>
          </p:cNvPr>
          <p:cNvSpPr>
            <a:spLocks noGrp="1"/>
          </p:cNvSpPr>
          <p:nvPr>
            <p:ph idx="1"/>
          </p:nvPr>
        </p:nvSpPr>
        <p:spPr>
          <a:xfrm>
            <a:off x="529389" y="1825625"/>
            <a:ext cx="11106209" cy="4667250"/>
          </a:xfrm>
        </p:spPr>
        <p:txBody>
          <a:bodyPr>
            <a:normAutofit/>
          </a:bodyPr>
          <a:lstStyle/>
          <a:p>
            <a:pPr marL="0" indent="0">
              <a:buNone/>
            </a:pPr>
            <a:r>
              <a:rPr lang="en-US" sz="3600" i="1" dirty="0"/>
              <a:t>“Let the name of God be blessed forever and ever, for </a:t>
            </a:r>
            <a:r>
              <a:rPr lang="en-US" sz="3600" b="1" i="1" dirty="0"/>
              <a:t>wisdom and power belong to Him</a:t>
            </a:r>
            <a:r>
              <a:rPr lang="en-US" sz="3600" i="1" dirty="0"/>
              <a:t>. 21 It is He who changes the times and the epochs; He removes kings and establishes kings; He gives wisdom to wise men and knowledge to men of understanding. 22 </a:t>
            </a:r>
            <a:r>
              <a:rPr lang="en-US" sz="3600" b="1" i="1" dirty="0"/>
              <a:t>It is He who reveals the profound and hidden things</a:t>
            </a:r>
            <a:r>
              <a:rPr lang="en-US" sz="3600" i="1" dirty="0"/>
              <a:t>; He knows what is in the darkness, and the light dwells with Him… 29 </a:t>
            </a:r>
            <a:r>
              <a:rPr lang="en-US" sz="3600" b="1" i="1" dirty="0"/>
              <a:t>He who reveals mysteries has made known to you</a:t>
            </a:r>
            <a:r>
              <a:rPr lang="en-US" sz="3600" i="1" dirty="0"/>
              <a:t>…”  </a:t>
            </a:r>
            <a:r>
              <a:rPr lang="en-US" dirty="0"/>
              <a:t>(Daniel 2:20-22, 29; cf., Daniel 2:47; Psalms 25:14)</a:t>
            </a:r>
          </a:p>
        </p:txBody>
      </p:sp>
    </p:spTree>
    <p:extLst>
      <p:ext uri="{BB962C8B-B14F-4D97-AF65-F5344CB8AC3E}">
        <p14:creationId xmlns:p14="http://schemas.microsoft.com/office/powerpoint/2010/main" val="290589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fontScale="90000"/>
          </a:bodyPr>
          <a:lstStyle/>
          <a:p>
            <a:pPr marL="0" indent="0">
              <a:spcAft>
                <a:spcPts val="1200"/>
              </a:spcAft>
              <a:buNone/>
            </a:pPr>
            <a:r>
              <a:rPr lang="en-US" sz="5400" b="1" dirty="0"/>
              <a:t>Does He have something to say to His creation?</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1120000" y="2055811"/>
            <a:ext cx="10233800" cy="4802187"/>
          </a:xfrm>
        </p:spPr>
        <p:txBody>
          <a:bodyPr>
            <a:normAutofit/>
          </a:bodyPr>
          <a:lstStyle/>
          <a:p>
            <a:pPr>
              <a:spcAft>
                <a:spcPts val="1200"/>
              </a:spcAft>
            </a:pPr>
            <a:r>
              <a:rPr lang="en-US" sz="3600" b="1" dirty="0"/>
              <a:t>God has extended to us an invitation</a:t>
            </a:r>
            <a:r>
              <a:rPr lang="en-US" sz="3600" dirty="0"/>
              <a:t>. </a:t>
            </a:r>
            <a:br>
              <a:rPr lang="en-US" sz="3600" dirty="0"/>
            </a:br>
            <a:r>
              <a:rPr lang="en-US" sz="3600" dirty="0"/>
              <a:t>(Romans 8:28-30; cf., Matthew 22:1-14)</a:t>
            </a:r>
          </a:p>
          <a:p>
            <a:pPr>
              <a:spcAft>
                <a:spcPts val="1200"/>
              </a:spcAft>
            </a:pPr>
            <a:r>
              <a:rPr lang="en-US" sz="3600" b="1" dirty="0"/>
              <a:t>God is calling us into </a:t>
            </a:r>
            <a:r>
              <a:rPr lang="en-US" sz="3600" b="1" i="1" dirty="0"/>
              <a:t>“fellowship with His Son”</a:t>
            </a:r>
            <a:r>
              <a:rPr lang="en-US" sz="3600" b="1" dirty="0"/>
              <a:t> </a:t>
            </a:r>
            <a:br>
              <a:rPr lang="en-US" sz="3600" b="1" dirty="0"/>
            </a:br>
            <a:r>
              <a:rPr lang="en-US" sz="3600" b="1" dirty="0"/>
              <a:t>(1 Corinthians 1:9) and to share in His glory! </a:t>
            </a:r>
            <a:br>
              <a:rPr lang="en-US" sz="3600" b="1" dirty="0"/>
            </a:br>
            <a:r>
              <a:rPr lang="en-US" sz="3600" b="1" dirty="0"/>
              <a:t>(1 Peter 5:10; 1 Thessalonians 2:12)</a:t>
            </a:r>
          </a:p>
          <a:p>
            <a:pPr>
              <a:spcAft>
                <a:spcPts val="1200"/>
              </a:spcAft>
            </a:pPr>
            <a:r>
              <a:rPr lang="en-US" sz="3600" b="1" dirty="0"/>
              <a:t>Through the gospel. (2 Thessalonians 2:14)</a:t>
            </a:r>
          </a:p>
        </p:txBody>
      </p:sp>
    </p:spTree>
    <p:extLst>
      <p:ext uri="{BB962C8B-B14F-4D97-AF65-F5344CB8AC3E}">
        <p14:creationId xmlns:p14="http://schemas.microsoft.com/office/powerpoint/2010/main" val="312826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r>
              <a:rPr lang="en-US" dirty="0"/>
              <a:t>God’s Revelation</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702644" y="1825625"/>
            <a:ext cx="10651156" cy="4594426"/>
          </a:xfrm>
        </p:spPr>
        <p:txBody>
          <a:bodyPr>
            <a:normAutofit/>
          </a:bodyPr>
          <a:lstStyle/>
          <a:p>
            <a:pPr>
              <a:spcAft>
                <a:spcPts val="1200"/>
              </a:spcAft>
            </a:pPr>
            <a:r>
              <a:rPr lang="en-US" sz="3600" b="1" dirty="0"/>
              <a:t>Standards of right and wrong </a:t>
            </a:r>
            <a:r>
              <a:rPr lang="en-US" sz="3600" dirty="0"/>
              <a:t>- what is morally right and pure. (Micah 6:8; Matthew 5:21ff)</a:t>
            </a:r>
          </a:p>
          <a:p>
            <a:pPr>
              <a:spcAft>
                <a:spcPts val="1200"/>
              </a:spcAft>
            </a:pPr>
            <a:r>
              <a:rPr lang="en-US" sz="3600" b="1" dirty="0"/>
              <a:t>Justice and judgment - </a:t>
            </a:r>
            <a:r>
              <a:rPr lang="en-US" sz="3600" dirty="0"/>
              <a:t>(Acts 17:30-32)</a:t>
            </a:r>
          </a:p>
          <a:p>
            <a:pPr>
              <a:spcAft>
                <a:spcPts val="1200"/>
              </a:spcAft>
            </a:pPr>
            <a:r>
              <a:rPr lang="en-US" sz="3600" b="1" dirty="0"/>
              <a:t>Means of achieving righteousness and reconciliation - </a:t>
            </a:r>
            <a:r>
              <a:rPr lang="en-US" sz="3600" dirty="0"/>
              <a:t>(2 Corinthians 5:17-21; Isaiah 56:1-2; Romans 1:16-17)</a:t>
            </a:r>
          </a:p>
        </p:txBody>
      </p:sp>
    </p:spTree>
    <p:extLst>
      <p:ext uri="{BB962C8B-B14F-4D97-AF65-F5344CB8AC3E}">
        <p14:creationId xmlns:p14="http://schemas.microsoft.com/office/powerpoint/2010/main" val="380009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fontScale="90000"/>
          </a:bodyPr>
          <a:lstStyle/>
          <a:p>
            <a:pPr marL="0" indent="0">
              <a:spcAft>
                <a:spcPts val="1200"/>
              </a:spcAft>
              <a:buNone/>
            </a:pPr>
            <a:r>
              <a:rPr lang="en-US" sz="5400" b="1" dirty="0"/>
              <a:t>Can God understand what man needs to know?</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1120000" y="2055811"/>
            <a:ext cx="10233800" cy="4121151"/>
          </a:xfrm>
        </p:spPr>
        <p:txBody>
          <a:bodyPr>
            <a:normAutofit/>
          </a:bodyPr>
          <a:lstStyle/>
          <a:p>
            <a:pPr marL="0" indent="0">
              <a:spcAft>
                <a:spcPts val="1200"/>
              </a:spcAft>
              <a:buNone/>
            </a:pPr>
            <a:r>
              <a:rPr lang="en-US" sz="3600" b="1" dirty="0"/>
              <a:t>TMI or TLI?</a:t>
            </a:r>
          </a:p>
          <a:p>
            <a:pPr marL="0" indent="0">
              <a:spcAft>
                <a:spcPts val="1200"/>
              </a:spcAft>
              <a:buNone/>
            </a:pPr>
            <a:r>
              <a:rPr lang="en-US" sz="3600" i="1" dirty="0"/>
              <a:t>“The </a:t>
            </a:r>
            <a:r>
              <a:rPr lang="en-US" sz="3600" b="1" i="1" dirty="0"/>
              <a:t>secret things belong to the Lord our God</a:t>
            </a:r>
            <a:r>
              <a:rPr lang="en-US" sz="3600" i="1" dirty="0"/>
              <a:t>, but </a:t>
            </a:r>
            <a:r>
              <a:rPr lang="en-US" sz="3600" b="1" i="1" dirty="0"/>
              <a:t>the things revealed belong to us and to our sons forever</a:t>
            </a:r>
            <a:r>
              <a:rPr lang="en-US" sz="3600" i="1" dirty="0"/>
              <a:t>, that we may observe all the words of this law.”</a:t>
            </a:r>
            <a:r>
              <a:rPr lang="en-US" sz="3600" dirty="0"/>
              <a:t>  (Deuteronomy 29:29; cf., Acts 1:7)</a:t>
            </a:r>
            <a:endParaRPr lang="en-US" sz="3600" i="1" dirty="0"/>
          </a:p>
          <a:p>
            <a:pPr marL="0" indent="0">
              <a:spcAft>
                <a:spcPts val="1200"/>
              </a:spcAft>
              <a:buNone/>
            </a:pPr>
            <a:r>
              <a:rPr lang="en-US" sz="3600" b="1" dirty="0"/>
              <a:t>Can we trust God or do we need to speculate? </a:t>
            </a:r>
            <a:br>
              <a:rPr lang="en-US" sz="3600" b="1" dirty="0"/>
            </a:br>
            <a:r>
              <a:rPr lang="en-US" sz="3600" dirty="0"/>
              <a:t>(1 Timothy 1:4; 2 Timothy 2:23)</a:t>
            </a:r>
            <a:endParaRPr lang="en-US" sz="3600" b="1" dirty="0"/>
          </a:p>
        </p:txBody>
      </p:sp>
    </p:spTree>
    <p:extLst>
      <p:ext uri="{BB962C8B-B14F-4D97-AF65-F5344CB8AC3E}">
        <p14:creationId xmlns:p14="http://schemas.microsoft.com/office/powerpoint/2010/main" val="226811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581891" y="365125"/>
            <a:ext cx="11055927" cy="1325563"/>
          </a:xfrm>
        </p:spPr>
        <p:txBody>
          <a:bodyPr>
            <a:normAutofit/>
          </a:bodyPr>
          <a:lstStyle/>
          <a:p>
            <a:pPr marL="0" indent="0">
              <a:spcAft>
                <a:spcPts val="1200"/>
              </a:spcAft>
              <a:buNone/>
            </a:pPr>
            <a:r>
              <a:rPr lang="en-US" sz="5400" b="1" dirty="0"/>
              <a:t>Has God Spoken Through The Bible?</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1120000" y="2055811"/>
            <a:ext cx="10233800" cy="4121151"/>
          </a:xfrm>
        </p:spPr>
        <p:txBody>
          <a:bodyPr>
            <a:normAutofit/>
          </a:bodyPr>
          <a:lstStyle/>
          <a:p>
            <a:pPr marL="0" indent="0">
              <a:spcAft>
                <a:spcPts val="1200"/>
              </a:spcAft>
              <a:buNone/>
            </a:pPr>
            <a:endParaRPr lang="en-US" sz="3600" b="1" dirty="0"/>
          </a:p>
          <a:p>
            <a:pPr>
              <a:spcAft>
                <a:spcPts val="1200"/>
              </a:spcAft>
            </a:pPr>
            <a:endParaRPr lang="en-US" dirty="0"/>
          </a:p>
        </p:txBody>
      </p:sp>
      <p:sp>
        <p:nvSpPr>
          <p:cNvPr id="6" name="Content Placeholder 4">
            <a:extLst>
              <a:ext uri="{FF2B5EF4-FFF2-40B4-BE49-F238E27FC236}">
                <a16:creationId xmlns:a16="http://schemas.microsoft.com/office/drawing/2014/main" id="{08C7293D-8816-4C21-9230-9C9440E3DBFF}"/>
              </a:ext>
            </a:extLst>
          </p:cNvPr>
          <p:cNvSpPr txBox="1">
            <a:spLocks/>
          </p:cNvSpPr>
          <p:nvPr/>
        </p:nvSpPr>
        <p:spPr>
          <a:xfrm>
            <a:off x="838200" y="1922604"/>
            <a:ext cx="10233800" cy="412115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b="1" dirty="0"/>
              <a:t>Is the word of God inspired? (2 Timothy 3:16-17)</a:t>
            </a:r>
          </a:p>
          <a:p>
            <a:pPr marL="0" indent="0">
              <a:spcAft>
                <a:spcPts val="1200"/>
              </a:spcAft>
              <a:buFont typeface="Arial" panose="020B0604020202020204" pitchFamily="34" charset="0"/>
              <a:buNone/>
            </a:pPr>
            <a:r>
              <a:rPr lang="en-US" sz="3600" i="1" dirty="0"/>
              <a:t>“For this reason we also constantly thank God that when you received the word of God which you heard from us, </a:t>
            </a:r>
            <a:r>
              <a:rPr lang="en-US" sz="3600" b="1" i="1" dirty="0"/>
              <a:t>you accepted it not as the word of men, but for what it really is, the word of God</a:t>
            </a:r>
            <a:r>
              <a:rPr lang="en-US" sz="3600" i="1" dirty="0"/>
              <a:t>, which also performs its work in you who believe.” </a:t>
            </a:r>
            <a:r>
              <a:rPr lang="en-US" sz="3600" dirty="0"/>
              <a:t>(1 Thessalonians 2:1)</a:t>
            </a:r>
          </a:p>
          <a:p>
            <a:pPr marL="0" indent="0">
              <a:spcAft>
                <a:spcPts val="1200"/>
              </a:spcAft>
              <a:buFont typeface="Arial" panose="020B0604020202020204" pitchFamily="34" charset="0"/>
              <a:buNone/>
            </a:pPr>
            <a:r>
              <a:rPr lang="en-US" sz="3600" b="1" dirty="0"/>
              <a:t>Look to the evidence:</a:t>
            </a:r>
          </a:p>
          <a:p>
            <a:pPr marL="0" indent="0">
              <a:spcAft>
                <a:spcPts val="1200"/>
              </a:spcAft>
              <a:buFont typeface="Arial" panose="020B0604020202020204" pitchFamily="34" charset="0"/>
              <a:buNone/>
            </a:pPr>
            <a:endParaRPr lang="en-US" sz="3600" b="1" i="1" dirty="0"/>
          </a:p>
          <a:p>
            <a:pPr marL="0" indent="0">
              <a:spcAft>
                <a:spcPts val="1200"/>
              </a:spcAft>
              <a:buFont typeface="Arial" panose="020B0604020202020204" pitchFamily="34" charset="0"/>
              <a:buNone/>
            </a:pPr>
            <a:endParaRPr lang="en-US" sz="3600" b="1" dirty="0"/>
          </a:p>
          <a:p>
            <a:pPr>
              <a:spcAft>
                <a:spcPts val="1200"/>
              </a:spcAft>
            </a:pPr>
            <a:endParaRPr lang="en-US" dirty="0"/>
          </a:p>
        </p:txBody>
      </p:sp>
    </p:spTree>
    <p:extLst>
      <p:ext uri="{BB962C8B-B14F-4D97-AF65-F5344CB8AC3E}">
        <p14:creationId xmlns:p14="http://schemas.microsoft.com/office/powerpoint/2010/main" val="9464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65F4-BA6F-4B65-B396-879314BA103A}"/>
              </a:ext>
            </a:extLst>
          </p:cNvPr>
          <p:cNvSpPr>
            <a:spLocks noGrp="1"/>
          </p:cNvSpPr>
          <p:nvPr>
            <p:ph type="title"/>
          </p:nvPr>
        </p:nvSpPr>
        <p:spPr/>
        <p:txBody>
          <a:bodyPr/>
          <a:lstStyle/>
          <a:p>
            <a:r>
              <a:rPr lang="en-US" dirty="0"/>
              <a:t>Physical Evidence</a:t>
            </a:r>
          </a:p>
        </p:txBody>
      </p:sp>
      <p:sp>
        <p:nvSpPr>
          <p:cNvPr id="3" name="Content Placeholder 2">
            <a:extLst>
              <a:ext uri="{FF2B5EF4-FFF2-40B4-BE49-F238E27FC236}">
                <a16:creationId xmlns:a16="http://schemas.microsoft.com/office/drawing/2014/main" id="{CA6CB407-5F28-4EB5-8B9D-23C131461C09}"/>
              </a:ext>
            </a:extLst>
          </p:cNvPr>
          <p:cNvSpPr>
            <a:spLocks noGrp="1"/>
          </p:cNvSpPr>
          <p:nvPr>
            <p:ph idx="1"/>
          </p:nvPr>
        </p:nvSpPr>
        <p:spPr>
          <a:xfrm>
            <a:off x="279133" y="1690688"/>
            <a:ext cx="11550315" cy="5018120"/>
          </a:xfrm>
        </p:spPr>
        <p:txBody>
          <a:bodyPr>
            <a:normAutofit lnSpcReduction="10000"/>
          </a:bodyPr>
          <a:lstStyle/>
          <a:p>
            <a:r>
              <a:rPr lang="en-US" dirty="0"/>
              <a:t>A </a:t>
            </a:r>
            <a:r>
              <a:rPr lang="en-US" b="1" dirty="0"/>
              <a:t>cohesive historical document </a:t>
            </a:r>
            <a:r>
              <a:rPr lang="en-US" dirty="0"/>
              <a:t>of 66 books spanning at least 1500 years of time with 40 different authors from various walks of life with a singular focus and purpose.</a:t>
            </a:r>
          </a:p>
          <a:p>
            <a:r>
              <a:rPr lang="en-US" b="1" dirty="0"/>
              <a:t>Recognition by both Christian and non-Christian scholars</a:t>
            </a:r>
            <a:r>
              <a:rPr lang="en-US" dirty="0"/>
              <a:t> as a reliable and valid historical document</a:t>
            </a:r>
          </a:p>
          <a:p>
            <a:r>
              <a:rPr lang="en-US" dirty="0"/>
              <a:t>Strict and disciplined transcription practices over the centuries.</a:t>
            </a:r>
          </a:p>
          <a:p>
            <a:r>
              <a:rPr lang="en-US" b="1" dirty="0"/>
              <a:t>Unparalleled amounts of early manuscripts &amp; fragments in the original languages </a:t>
            </a:r>
          </a:p>
          <a:p>
            <a:r>
              <a:rPr lang="en-US" dirty="0"/>
              <a:t>Overwhelming </a:t>
            </a:r>
            <a:r>
              <a:rPr lang="en-US" b="1" dirty="0"/>
              <a:t>archeological evidence </a:t>
            </a:r>
            <a:r>
              <a:rPr lang="en-US" dirty="0"/>
              <a:t>confirming Biblical accounts</a:t>
            </a:r>
          </a:p>
          <a:p>
            <a:r>
              <a:rPr lang="en-US" dirty="0"/>
              <a:t>Old Testament prophets who spoke with amazing specificity decades and centuries before fulfillment. </a:t>
            </a:r>
          </a:p>
          <a:p>
            <a:r>
              <a:rPr lang="en-US" dirty="0"/>
              <a:t>Hundreds of fulfilled messianic prophecies in Jesus</a:t>
            </a:r>
          </a:p>
        </p:txBody>
      </p:sp>
    </p:spTree>
    <p:extLst>
      <p:ext uri="{BB962C8B-B14F-4D97-AF65-F5344CB8AC3E}">
        <p14:creationId xmlns:p14="http://schemas.microsoft.com/office/powerpoint/2010/main" val="6835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65F4-BA6F-4B65-B396-879314BA103A}"/>
              </a:ext>
            </a:extLst>
          </p:cNvPr>
          <p:cNvSpPr>
            <a:spLocks noGrp="1"/>
          </p:cNvSpPr>
          <p:nvPr>
            <p:ph type="title"/>
          </p:nvPr>
        </p:nvSpPr>
        <p:spPr>
          <a:xfrm>
            <a:off x="4479078" y="1580934"/>
            <a:ext cx="3233843" cy="1325563"/>
          </a:xfrm>
        </p:spPr>
        <p:txBody>
          <a:bodyPr/>
          <a:lstStyle/>
          <a:p>
            <a:r>
              <a:rPr lang="en-US" b="1" dirty="0"/>
              <a:t>Resources</a:t>
            </a:r>
          </a:p>
        </p:txBody>
      </p:sp>
      <p:pic>
        <p:nvPicPr>
          <p:cNvPr id="6" name="Picture 5">
            <a:extLst>
              <a:ext uri="{FF2B5EF4-FFF2-40B4-BE49-F238E27FC236}">
                <a16:creationId xmlns:a16="http://schemas.microsoft.com/office/drawing/2014/main" id="{43A700E3-53B5-4259-9AB1-766CB1D92D23}"/>
              </a:ext>
            </a:extLst>
          </p:cNvPr>
          <p:cNvPicPr>
            <a:picLocks noChangeAspect="1"/>
          </p:cNvPicPr>
          <p:nvPr/>
        </p:nvPicPr>
        <p:blipFill>
          <a:blip r:embed="rId3"/>
          <a:stretch>
            <a:fillRect/>
          </a:stretch>
        </p:blipFill>
        <p:spPr>
          <a:xfrm>
            <a:off x="755072" y="738187"/>
            <a:ext cx="2680855" cy="3686176"/>
          </a:xfrm>
          <a:prstGeom prst="rect">
            <a:avLst/>
          </a:prstGeom>
        </p:spPr>
      </p:pic>
      <p:pic>
        <p:nvPicPr>
          <p:cNvPr id="7" name="Picture 6">
            <a:extLst>
              <a:ext uri="{FF2B5EF4-FFF2-40B4-BE49-F238E27FC236}">
                <a16:creationId xmlns:a16="http://schemas.microsoft.com/office/drawing/2014/main" id="{0EA7D235-DC32-4B92-9316-6C9573F65068}"/>
              </a:ext>
            </a:extLst>
          </p:cNvPr>
          <p:cNvPicPr>
            <a:picLocks noChangeAspect="1"/>
          </p:cNvPicPr>
          <p:nvPr/>
        </p:nvPicPr>
        <p:blipFill>
          <a:blip r:embed="rId4"/>
          <a:stretch>
            <a:fillRect/>
          </a:stretch>
        </p:blipFill>
        <p:spPr>
          <a:xfrm>
            <a:off x="8997334" y="577310"/>
            <a:ext cx="2439594" cy="3847052"/>
          </a:xfrm>
          <a:prstGeom prst="rect">
            <a:avLst/>
          </a:prstGeom>
        </p:spPr>
      </p:pic>
      <p:pic>
        <p:nvPicPr>
          <p:cNvPr id="9" name="Picture 8">
            <a:extLst>
              <a:ext uri="{FF2B5EF4-FFF2-40B4-BE49-F238E27FC236}">
                <a16:creationId xmlns:a16="http://schemas.microsoft.com/office/drawing/2014/main" id="{015F7FE6-1D24-4A4C-843D-D653C80A56B7}"/>
              </a:ext>
            </a:extLst>
          </p:cNvPr>
          <p:cNvPicPr>
            <a:picLocks noChangeAspect="1"/>
          </p:cNvPicPr>
          <p:nvPr/>
        </p:nvPicPr>
        <p:blipFill rotWithShape="1">
          <a:blip r:embed="rId5"/>
          <a:srcRect r="70227" b="81636"/>
          <a:stretch/>
        </p:blipFill>
        <p:spPr>
          <a:xfrm>
            <a:off x="755072" y="4614284"/>
            <a:ext cx="9975812" cy="2022331"/>
          </a:xfrm>
          <a:prstGeom prst="rect">
            <a:avLst/>
          </a:prstGeom>
        </p:spPr>
      </p:pic>
    </p:spTree>
    <p:extLst>
      <p:ext uri="{BB962C8B-B14F-4D97-AF65-F5344CB8AC3E}">
        <p14:creationId xmlns:p14="http://schemas.microsoft.com/office/powerpoint/2010/main" val="87001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BE3B-CEC7-4443-944B-1972495D8F1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B62C805-9192-4B43-90D9-72E659925ADE}"/>
              </a:ext>
            </a:extLst>
          </p:cNvPr>
          <p:cNvSpPr>
            <a:spLocks noGrp="1"/>
          </p:cNvSpPr>
          <p:nvPr>
            <p:ph idx="1"/>
          </p:nvPr>
        </p:nvSpPr>
        <p:spPr/>
        <p:txBody>
          <a:bodyPr/>
          <a:lstStyle/>
          <a:p>
            <a:r>
              <a:rPr lang="en-US" dirty="0"/>
              <a:t>The God who created the world and all things in it wants to communicate with man  who  He is, what He expects from us, what He is inviting us to  and how we can be made righteous when we have sinned. </a:t>
            </a:r>
          </a:p>
          <a:p>
            <a:r>
              <a:rPr lang="en-US" dirty="0"/>
              <a:t>God is able to clearly communicate His will that is both powerful and timeless.</a:t>
            </a:r>
          </a:p>
          <a:p>
            <a:r>
              <a:rPr lang="en-US" dirty="0"/>
              <a:t>God wants you to know how much He loves you and how much He desires that you become part of His family. (Romans 8:14-17)</a:t>
            </a:r>
          </a:p>
        </p:txBody>
      </p:sp>
    </p:spTree>
    <p:extLst>
      <p:ext uri="{BB962C8B-B14F-4D97-AF65-F5344CB8AC3E}">
        <p14:creationId xmlns:p14="http://schemas.microsoft.com/office/powerpoint/2010/main" val="119253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B1E258E-2103-483B-9056-2170218564C6}"/>
              </a:ext>
            </a:extLst>
          </p:cNvPr>
          <p:cNvGraphicFramePr/>
          <p:nvPr>
            <p:extLst>
              <p:ext uri="{D42A27DB-BD31-4B8C-83A1-F6EECF244321}">
                <p14:modId xmlns:p14="http://schemas.microsoft.com/office/powerpoint/2010/main" val="2025100891"/>
              </p:ext>
            </p:extLst>
          </p:nvPr>
        </p:nvGraphicFramePr>
        <p:xfrm>
          <a:off x="587829" y="0"/>
          <a:ext cx="1073331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CAA15E8-52DE-4951-8A9A-74C751E4C907}"/>
              </a:ext>
            </a:extLst>
          </p:cNvPr>
          <p:cNvSpPr txBox="1"/>
          <p:nvPr/>
        </p:nvSpPr>
        <p:spPr>
          <a:xfrm>
            <a:off x="7945821" y="457200"/>
            <a:ext cx="3658350" cy="1815882"/>
          </a:xfrm>
          <a:prstGeom prst="rect">
            <a:avLst/>
          </a:prstGeom>
          <a:noFill/>
        </p:spPr>
        <p:txBody>
          <a:bodyPr wrap="square" rtlCol="0">
            <a:spAutoFit/>
          </a:bodyPr>
          <a:lstStyle/>
          <a:p>
            <a:pPr algn="ctr"/>
            <a:r>
              <a:rPr lang="en-US" sz="2800" dirty="0"/>
              <a:t>Did this Life-giving Designer also communicate with those  He gave life to?</a:t>
            </a:r>
          </a:p>
        </p:txBody>
      </p:sp>
    </p:spTree>
    <p:extLst>
      <p:ext uri="{BB962C8B-B14F-4D97-AF65-F5344CB8AC3E}">
        <p14:creationId xmlns:p14="http://schemas.microsoft.com/office/powerpoint/2010/main" val="34934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pPr algn="ctr"/>
            <a:r>
              <a:rPr lang="en-US" dirty="0"/>
              <a:t>Satan Seeks To Cause Doubt</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p:txBody>
          <a:bodyPr>
            <a:normAutofit/>
          </a:bodyPr>
          <a:lstStyle/>
          <a:p>
            <a:pPr marL="0" indent="0" algn="ctr">
              <a:spcBef>
                <a:spcPts val="1800"/>
              </a:spcBef>
              <a:spcAft>
                <a:spcPts val="2400"/>
              </a:spcAft>
              <a:buNone/>
            </a:pPr>
            <a:r>
              <a:rPr lang="en-US" sz="4400" b="1" dirty="0"/>
              <a:t>Satan’s first words to man</a:t>
            </a:r>
          </a:p>
          <a:p>
            <a:pPr marL="0" indent="0" algn="ctr">
              <a:spcBef>
                <a:spcPts val="1800"/>
              </a:spcBef>
              <a:spcAft>
                <a:spcPts val="2400"/>
              </a:spcAft>
              <a:buNone/>
            </a:pPr>
            <a:r>
              <a:rPr lang="en-US" sz="5400" b="1" i="1" dirty="0">
                <a:solidFill>
                  <a:srgbClr val="FFFF00"/>
                </a:solidFill>
              </a:rPr>
              <a:t>“Has God said?”</a:t>
            </a:r>
          </a:p>
          <a:p>
            <a:pPr marL="0" indent="0" algn="ctr">
              <a:spcBef>
                <a:spcPts val="1800"/>
              </a:spcBef>
              <a:spcAft>
                <a:spcPts val="2400"/>
              </a:spcAft>
              <a:buNone/>
            </a:pPr>
            <a:r>
              <a:rPr lang="en-US" sz="4400" b="1" dirty="0"/>
              <a:t>(Genesis 3:1)</a:t>
            </a:r>
          </a:p>
        </p:txBody>
      </p:sp>
    </p:spTree>
    <p:extLst>
      <p:ext uri="{BB962C8B-B14F-4D97-AF65-F5344CB8AC3E}">
        <p14:creationId xmlns:p14="http://schemas.microsoft.com/office/powerpoint/2010/main" val="823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r>
              <a:rPr lang="en-US" b="1" dirty="0"/>
              <a:t>What If God Hasn’t Spoken?</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1120000" y="1825625"/>
            <a:ext cx="10233800" cy="4667250"/>
          </a:xfrm>
        </p:spPr>
        <p:txBody>
          <a:bodyPr>
            <a:normAutofit lnSpcReduction="10000"/>
          </a:bodyPr>
          <a:lstStyle/>
          <a:p>
            <a:pPr marL="0" indent="0">
              <a:spcAft>
                <a:spcPts val="1200"/>
              </a:spcAft>
              <a:buNone/>
            </a:pPr>
            <a:r>
              <a:rPr lang="en-US" sz="4000" dirty="0"/>
              <a:t>The conclusion is the same </a:t>
            </a:r>
            <a:r>
              <a:rPr lang="en-US" sz="4000" b="1" dirty="0"/>
              <a:t>if God hasn’t spoken </a:t>
            </a:r>
            <a:r>
              <a:rPr lang="en-US" sz="4000" dirty="0"/>
              <a:t>or revealed Himself to man or </a:t>
            </a:r>
            <a:r>
              <a:rPr lang="en-US" sz="4000" b="1" dirty="0"/>
              <a:t>if there is no God at all</a:t>
            </a:r>
            <a:r>
              <a:rPr lang="en-US" sz="4000" dirty="0"/>
              <a:t>!</a:t>
            </a:r>
          </a:p>
          <a:p>
            <a:pPr marL="0" indent="0">
              <a:spcAft>
                <a:spcPts val="1200"/>
              </a:spcAft>
              <a:buNone/>
            </a:pPr>
            <a:r>
              <a:rPr lang="en-US" sz="4000" b="1" dirty="0"/>
              <a:t>We are unaccountable under either scenario</a:t>
            </a:r>
            <a:r>
              <a:rPr lang="en-US" sz="4000" dirty="0"/>
              <a:t>.</a:t>
            </a:r>
          </a:p>
          <a:p>
            <a:pPr marL="0" indent="0">
              <a:spcAft>
                <a:spcPts val="1200"/>
              </a:spcAft>
              <a:buNone/>
            </a:pPr>
            <a:r>
              <a:rPr lang="en-US" sz="4000" dirty="0"/>
              <a:t>The evidence is overwhelming that there is a God who spoke all things into existence and I believe there is also the same volume of evidence that He has spoken to us. </a:t>
            </a:r>
          </a:p>
        </p:txBody>
      </p:sp>
    </p:spTree>
    <p:extLst>
      <p:ext uri="{BB962C8B-B14F-4D97-AF65-F5344CB8AC3E}">
        <p14:creationId xmlns:p14="http://schemas.microsoft.com/office/powerpoint/2010/main" val="25700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pPr marL="0" indent="0">
              <a:spcAft>
                <a:spcPts val="1200"/>
              </a:spcAft>
              <a:buNone/>
            </a:pPr>
            <a:r>
              <a:rPr lang="en-US" sz="5400" b="1" dirty="0"/>
              <a:t>Is God able to reveal Himself?</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p:txBody>
          <a:bodyPr>
            <a:normAutofit/>
          </a:bodyPr>
          <a:lstStyle/>
          <a:p>
            <a:pPr>
              <a:spcAft>
                <a:spcPts val="1200"/>
              </a:spcAft>
            </a:pPr>
            <a:r>
              <a:rPr lang="en-US" sz="3600" b="1" dirty="0"/>
              <a:t>What if God was unable?</a:t>
            </a:r>
          </a:p>
          <a:p>
            <a:pPr>
              <a:spcAft>
                <a:spcPts val="1200"/>
              </a:spcAft>
            </a:pPr>
            <a:r>
              <a:rPr lang="en-US" sz="3600" b="1" dirty="0"/>
              <a:t>A God who has the power, wisdom and might to create the world, would He not be able to give mankind a clear, accurate and consistent revelation? (cf., Isaiah 40:26; Proverbs 3:19-20)</a:t>
            </a:r>
          </a:p>
        </p:txBody>
      </p:sp>
    </p:spTree>
    <p:extLst>
      <p:ext uri="{BB962C8B-B14F-4D97-AF65-F5344CB8AC3E}">
        <p14:creationId xmlns:p14="http://schemas.microsoft.com/office/powerpoint/2010/main" val="41794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3A7A-9075-4F3C-842D-5433B5B1FFCC}"/>
              </a:ext>
            </a:extLst>
          </p:cNvPr>
          <p:cNvSpPr>
            <a:spLocks noGrp="1"/>
          </p:cNvSpPr>
          <p:nvPr>
            <p:ph type="title"/>
          </p:nvPr>
        </p:nvSpPr>
        <p:spPr/>
        <p:txBody>
          <a:bodyPr>
            <a:normAutofit fontScale="90000"/>
          </a:bodyPr>
          <a:lstStyle/>
          <a:p>
            <a:pPr marL="0" indent="0">
              <a:buNone/>
            </a:pPr>
            <a:r>
              <a:rPr lang="en-US" sz="5400" b="1" dirty="0"/>
              <a:t>How can we know the mind of God? </a:t>
            </a:r>
          </a:p>
        </p:txBody>
      </p:sp>
      <p:sp>
        <p:nvSpPr>
          <p:cNvPr id="3" name="Content Placeholder 2">
            <a:extLst>
              <a:ext uri="{FF2B5EF4-FFF2-40B4-BE49-F238E27FC236}">
                <a16:creationId xmlns:a16="http://schemas.microsoft.com/office/drawing/2014/main" id="{1409F4D0-4C3D-42F3-B5DD-8554684F9BC1}"/>
              </a:ext>
            </a:extLst>
          </p:cNvPr>
          <p:cNvSpPr>
            <a:spLocks noGrp="1"/>
          </p:cNvSpPr>
          <p:nvPr>
            <p:ph idx="1"/>
          </p:nvPr>
        </p:nvSpPr>
        <p:spPr>
          <a:xfrm>
            <a:off x="683394" y="1835249"/>
            <a:ext cx="10931089" cy="4854309"/>
          </a:xfrm>
        </p:spPr>
        <p:txBody>
          <a:bodyPr>
            <a:normAutofit/>
          </a:bodyPr>
          <a:lstStyle/>
          <a:p>
            <a:pPr marL="0" indent="0">
              <a:buNone/>
            </a:pPr>
            <a:r>
              <a:rPr lang="en-US" sz="3600" i="1" dirty="0"/>
              <a:t>“For who among men knows the thoughts of a man except the spirit of the man which is in him? </a:t>
            </a:r>
            <a:r>
              <a:rPr lang="en-US" sz="3600" b="1" i="1" dirty="0"/>
              <a:t>Even so the thoughts of God no one knows except the Spirit of God.</a:t>
            </a:r>
            <a:r>
              <a:rPr lang="en-US" sz="3600" i="1" dirty="0"/>
              <a:t> 12 Now we have received, not the spirit of the world, but the Spirit who is from God, so </a:t>
            </a:r>
            <a:r>
              <a:rPr lang="en-US" sz="3600" b="1" i="1" dirty="0"/>
              <a:t>that we may know the things freely given to us by God</a:t>
            </a:r>
            <a:r>
              <a:rPr lang="en-US" sz="3600" i="1" dirty="0"/>
              <a:t>.” </a:t>
            </a:r>
            <a:r>
              <a:rPr lang="en-US" sz="3600" dirty="0"/>
              <a:t>(</a:t>
            </a:r>
            <a:r>
              <a:rPr lang="en-US" sz="3600" b="1" dirty="0"/>
              <a:t>1 Corinthians 2:11-12</a:t>
            </a:r>
            <a:r>
              <a:rPr lang="en-US" sz="3600" dirty="0"/>
              <a:t>)</a:t>
            </a:r>
          </a:p>
          <a:p>
            <a:pPr marL="0" indent="0">
              <a:buNone/>
            </a:pPr>
            <a:r>
              <a:rPr lang="en-US" sz="3600" dirty="0"/>
              <a:t>The revelation of God was and is utterly distinct from human reasonings. The two have nothing in common. (Isaiah 55:8-9).</a:t>
            </a:r>
          </a:p>
        </p:txBody>
      </p:sp>
    </p:spTree>
    <p:extLst>
      <p:ext uri="{BB962C8B-B14F-4D97-AF65-F5344CB8AC3E}">
        <p14:creationId xmlns:p14="http://schemas.microsoft.com/office/powerpoint/2010/main" val="34027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a:bodyPr>
          <a:lstStyle/>
          <a:p>
            <a:pPr marL="0" indent="0">
              <a:spcAft>
                <a:spcPts val="1200"/>
              </a:spcAft>
              <a:buNone/>
            </a:pPr>
            <a:r>
              <a:rPr lang="en-US" sz="5400" b="1" dirty="0"/>
              <a:t>Does God want to reveal Himself? </a:t>
            </a:r>
          </a:p>
        </p:txBody>
      </p:sp>
      <p:sp>
        <p:nvSpPr>
          <p:cNvPr id="5" name="Content Placeholder 4">
            <a:extLst>
              <a:ext uri="{FF2B5EF4-FFF2-40B4-BE49-F238E27FC236}">
                <a16:creationId xmlns:a16="http://schemas.microsoft.com/office/drawing/2014/main" id="{40081984-21CF-4E59-A9BA-AC2105E43881}"/>
              </a:ext>
            </a:extLst>
          </p:cNvPr>
          <p:cNvSpPr>
            <a:spLocks noGrp="1"/>
          </p:cNvSpPr>
          <p:nvPr>
            <p:ph idx="1"/>
          </p:nvPr>
        </p:nvSpPr>
        <p:spPr>
          <a:xfrm>
            <a:off x="1120000" y="1690688"/>
            <a:ext cx="10233800" cy="5167311"/>
          </a:xfrm>
        </p:spPr>
        <p:txBody>
          <a:bodyPr>
            <a:normAutofit/>
          </a:bodyPr>
          <a:lstStyle/>
          <a:p>
            <a:pPr marL="0" indent="0">
              <a:spcAft>
                <a:spcPts val="1200"/>
              </a:spcAft>
              <a:buNone/>
            </a:pPr>
            <a:r>
              <a:rPr lang="en-US" sz="3900" i="1" dirty="0"/>
              <a:t>“…the preaching of the word of God, 26 that is, </a:t>
            </a:r>
            <a:r>
              <a:rPr lang="en-US" sz="3900" b="1" i="1" dirty="0"/>
              <a:t>the mystery which has been hidden from the past ages</a:t>
            </a:r>
            <a:r>
              <a:rPr lang="en-US" sz="3900" i="1" dirty="0"/>
              <a:t> and generations, </a:t>
            </a:r>
            <a:r>
              <a:rPr lang="en-US" sz="3900" b="1" i="1" dirty="0"/>
              <a:t>but has now been manifested to His saints</a:t>
            </a:r>
            <a:r>
              <a:rPr lang="en-US" sz="3900" i="1" dirty="0"/>
              <a:t>, 27 to </a:t>
            </a:r>
            <a:r>
              <a:rPr lang="en-US" sz="3900" b="1" i="1" dirty="0">
                <a:solidFill>
                  <a:schemeClr val="accent5">
                    <a:lumMod val="60000"/>
                    <a:lumOff val="40000"/>
                  </a:schemeClr>
                </a:solidFill>
              </a:rPr>
              <a:t>whom God willed to make known</a:t>
            </a:r>
            <a:r>
              <a:rPr lang="en-US" sz="3900" b="1" i="1" dirty="0"/>
              <a:t> what is the riches of the glory of this mystery </a:t>
            </a:r>
            <a:r>
              <a:rPr lang="en-US" sz="3900" i="1" dirty="0"/>
              <a:t>among the Gentiles, which is Christ in you, the hope of glory.” </a:t>
            </a:r>
            <a:r>
              <a:rPr lang="en-US" sz="3900" b="1" dirty="0"/>
              <a:t>(Colossians 1:25-27)</a:t>
            </a:r>
            <a:endParaRPr lang="en-US" sz="3600" b="1" dirty="0"/>
          </a:p>
        </p:txBody>
      </p:sp>
    </p:spTree>
    <p:extLst>
      <p:ext uri="{BB962C8B-B14F-4D97-AF65-F5344CB8AC3E}">
        <p14:creationId xmlns:p14="http://schemas.microsoft.com/office/powerpoint/2010/main" val="37221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3A7A-9075-4F3C-842D-5433B5B1FFCC}"/>
              </a:ext>
            </a:extLst>
          </p:cNvPr>
          <p:cNvSpPr>
            <a:spLocks noGrp="1"/>
          </p:cNvSpPr>
          <p:nvPr>
            <p:ph type="title"/>
          </p:nvPr>
        </p:nvSpPr>
        <p:spPr>
          <a:xfrm>
            <a:off x="595148" y="437950"/>
            <a:ext cx="11001704" cy="1325563"/>
          </a:xfrm>
        </p:spPr>
        <p:txBody>
          <a:bodyPr>
            <a:normAutofit/>
          </a:bodyPr>
          <a:lstStyle/>
          <a:p>
            <a:r>
              <a:rPr lang="en-US" b="1" dirty="0"/>
              <a:t>Can God successfully reveal Himself?</a:t>
            </a:r>
          </a:p>
        </p:txBody>
      </p:sp>
      <p:sp>
        <p:nvSpPr>
          <p:cNvPr id="3" name="Content Placeholder 2">
            <a:extLst>
              <a:ext uri="{FF2B5EF4-FFF2-40B4-BE49-F238E27FC236}">
                <a16:creationId xmlns:a16="http://schemas.microsoft.com/office/drawing/2014/main" id="{1409F4D0-4C3D-42F3-B5DD-8554684F9BC1}"/>
              </a:ext>
            </a:extLst>
          </p:cNvPr>
          <p:cNvSpPr>
            <a:spLocks noGrp="1"/>
          </p:cNvSpPr>
          <p:nvPr>
            <p:ph idx="1"/>
          </p:nvPr>
        </p:nvSpPr>
        <p:spPr>
          <a:xfrm>
            <a:off x="838200" y="2112579"/>
            <a:ext cx="10758652" cy="4307471"/>
          </a:xfrm>
        </p:spPr>
        <p:txBody>
          <a:bodyPr>
            <a:normAutofit/>
          </a:bodyPr>
          <a:lstStyle/>
          <a:p>
            <a:pPr marL="0" indent="0">
              <a:buNone/>
            </a:pPr>
            <a:r>
              <a:rPr lang="en-US" sz="3600" i="1" dirty="0"/>
              <a:t>“So will </a:t>
            </a:r>
            <a:r>
              <a:rPr lang="en-US" sz="3600" b="1" i="1" dirty="0"/>
              <a:t>My word </a:t>
            </a:r>
            <a:r>
              <a:rPr lang="en-US" sz="3600" i="1" dirty="0"/>
              <a:t>be </a:t>
            </a:r>
            <a:r>
              <a:rPr lang="en-US" sz="3600" b="1" i="1" dirty="0"/>
              <a:t>which goes forth from My mouth</a:t>
            </a:r>
            <a:r>
              <a:rPr lang="en-US" sz="3600" i="1" dirty="0"/>
              <a:t>; </a:t>
            </a:r>
            <a:r>
              <a:rPr lang="en-US" sz="3600" b="1" i="1" dirty="0"/>
              <a:t>It will not return to Me empty</a:t>
            </a:r>
            <a:r>
              <a:rPr lang="en-US" sz="3600" i="1" dirty="0"/>
              <a:t>, without </a:t>
            </a:r>
            <a:r>
              <a:rPr lang="en-US" sz="3600" b="1" i="1" dirty="0">
                <a:solidFill>
                  <a:schemeClr val="accent5">
                    <a:lumMod val="60000"/>
                    <a:lumOff val="40000"/>
                  </a:schemeClr>
                </a:solidFill>
              </a:rPr>
              <a:t>accomplishing what I desire</a:t>
            </a:r>
            <a:r>
              <a:rPr lang="en-US" sz="3600" i="1" dirty="0"/>
              <a:t>, and without </a:t>
            </a:r>
            <a:r>
              <a:rPr lang="en-US" sz="3600" b="1" i="1" dirty="0">
                <a:solidFill>
                  <a:schemeClr val="accent5">
                    <a:lumMod val="60000"/>
                    <a:lumOff val="40000"/>
                  </a:schemeClr>
                </a:solidFill>
              </a:rPr>
              <a:t>succeeding in the matter for which I sent it</a:t>
            </a:r>
            <a:r>
              <a:rPr lang="en-US" sz="3600" i="1" dirty="0"/>
              <a:t>.” </a:t>
            </a:r>
            <a:r>
              <a:rPr lang="en-US" sz="3600" dirty="0"/>
              <a:t>(Isaiah 55:11)</a:t>
            </a:r>
          </a:p>
          <a:p>
            <a:pPr marL="0" indent="0">
              <a:buNone/>
            </a:pPr>
            <a:r>
              <a:rPr lang="en-US" sz="3600" b="1" dirty="0"/>
              <a:t>Can we understand </a:t>
            </a:r>
            <a:r>
              <a:rPr lang="en-US" sz="3600" dirty="0"/>
              <a:t>the word which goes forth from His mouth? (Ephesians 3:3-5; 5:17)</a:t>
            </a:r>
          </a:p>
          <a:p>
            <a:pPr marL="0" indent="0">
              <a:buNone/>
            </a:pPr>
            <a:r>
              <a:rPr lang="en-US" sz="3600" dirty="0"/>
              <a:t>Can God communicate in such a way that </a:t>
            </a:r>
            <a:r>
              <a:rPr lang="en-US" sz="3600" b="1" dirty="0"/>
              <a:t>men of every generation can know His will</a:t>
            </a:r>
            <a:r>
              <a:rPr lang="en-US" sz="3600" dirty="0"/>
              <a:t>? (Jude 3; 1 Peter 1:23-25)</a:t>
            </a:r>
          </a:p>
          <a:p>
            <a:pPr marL="0" indent="0">
              <a:buNone/>
            </a:pPr>
            <a:endParaRPr lang="en-US" sz="3200" i="1" dirty="0"/>
          </a:p>
          <a:p>
            <a:pPr marL="0" indent="0">
              <a:buNone/>
            </a:pPr>
            <a:endParaRPr lang="en-US" sz="3200" dirty="0"/>
          </a:p>
        </p:txBody>
      </p:sp>
    </p:spTree>
    <p:extLst>
      <p:ext uri="{BB962C8B-B14F-4D97-AF65-F5344CB8AC3E}">
        <p14:creationId xmlns:p14="http://schemas.microsoft.com/office/powerpoint/2010/main" val="256613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9FA8-7F9A-4FB8-AD8E-529E049F5A17}"/>
              </a:ext>
            </a:extLst>
          </p:cNvPr>
          <p:cNvSpPr>
            <a:spLocks noGrp="1"/>
          </p:cNvSpPr>
          <p:nvPr>
            <p:ph type="title"/>
          </p:nvPr>
        </p:nvSpPr>
        <p:spPr/>
        <p:txBody>
          <a:bodyPr/>
          <a:lstStyle/>
          <a:p>
            <a:r>
              <a:rPr lang="en-US" dirty="0"/>
              <a:t>How God Reveals Himself…</a:t>
            </a:r>
          </a:p>
        </p:txBody>
      </p:sp>
      <p:sp>
        <p:nvSpPr>
          <p:cNvPr id="3" name="Content Placeholder 2">
            <a:extLst>
              <a:ext uri="{FF2B5EF4-FFF2-40B4-BE49-F238E27FC236}">
                <a16:creationId xmlns:a16="http://schemas.microsoft.com/office/drawing/2014/main" id="{515158F5-40C6-4BC7-93FA-AD556FF84733}"/>
              </a:ext>
            </a:extLst>
          </p:cNvPr>
          <p:cNvSpPr>
            <a:spLocks noGrp="1"/>
          </p:cNvSpPr>
          <p:nvPr>
            <p:ph idx="1"/>
          </p:nvPr>
        </p:nvSpPr>
        <p:spPr>
          <a:xfrm>
            <a:off x="1120000" y="1825625"/>
            <a:ext cx="10233800" cy="4667250"/>
          </a:xfrm>
        </p:spPr>
        <p:txBody>
          <a:bodyPr>
            <a:normAutofit/>
          </a:bodyPr>
          <a:lstStyle/>
          <a:p>
            <a:pPr marL="0" indent="0">
              <a:buNone/>
            </a:pPr>
            <a:r>
              <a:rPr lang="en-US" sz="3600" dirty="0"/>
              <a:t>Sometimes God spoke in dreams, visions and with some, </a:t>
            </a:r>
            <a:r>
              <a:rPr lang="en-US" sz="3600" b="1" i="1" dirty="0"/>
              <a:t>“mouth to mouth”</a:t>
            </a:r>
            <a:r>
              <a:rPr lang="en-US" sz="3600" dirty="0"/>
              <a:t>. </a:t>
            </a:r>
          </a:p>
          <a:p>
            <a:pPr marL="0" indent="0">
              <a:buNone/>
            </a:pPr>
            <a:r>
              <a:rPr lang="en-US" sz="3600" i="1" dirty="0"/>
              <a:t>“He said, ‘Hear now My words: If there is a prophet among you, </a:t>
            </a:r>
            <a:r>
              <a:rPr lang="en-US" sz="3600" b="1" i="1" dirty="0"/>
              <a:t>I, the Lord, shall make Myself known to him in a vision</a:t>
            </a:r>
            <a:r>
              <a:rPr lang="en-US" sz="3600" i="1" dirty="0"/>
              <a:t>. I shall speak with him </a:t>
            </a:r>
            <a:r>
              <a:rPr lang="en-US" sz="3600" b="1" i="1" dirty="0"/>
              <a:t>in a dream</a:t>
            </a:r>
            <a:r>
              <a:rPr lang="en-US" sz="3600" i="1" dirty="0"/>
              <a:t>. 7 Not so, with My servant Moses, he is faithful in all My household; 8 </a:t>
            </a:r>
            <a:r>
              <a:rPr lang="en-US" sz="3600" b="1" i="1" dirty="0"/>
              <a:t>With him I speak mouth to mouth, even openly</a:t>
            </a:r>
            <a:r>
              <a:rPr lang="en-US" sz="3600" i="1" dirty="0"/>
              <a:t>, and not in dark sayings, and he beholds the form of the Lord.” </a:t>
            </a:r>
            <a:r>
              <a:rPr lang="en-US" sz="3600" dirty="0"/>
              <a:t>(Numbers 12:6-8)</a:t>
            </a:r>
            <a:endParaRPr lang="en-US" dirty="0"/>
          </a:p>
        </p:txBody>
      </p:sp>
    </p:spTree>
    <p:extLst>
      <p:ext uri="{BB962C8B-B14F-4D97-AF65-F5344CB8AC3E}">
        <p14:creationId xmlns:p14="http://schemas.microsoft.com/office/powerpoint/2010/main" val="376421383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3287</TotalTime>
  <Words>2610</Words>
  <Application>Microsoft Office PowerPoint</Application>
  <PresentationFormat>Widescreen</PresentationFormat>
  <Paragraphs>172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TimesNewRomanPSMT</vt:lpstr>
      <vt:lpstr>Depth</vt:lpstr>
      <vt:lpstr>Has God Spoken?</vt:lpstr>
      <vt:lpstr>PowerPoint Presentation</vt:lpstr>
      <vt:lpstr>Satan Seeks To Cause Doubt</vt:lpstr>
      <vt:lpstr>What If God Hasn’t Spoken?</vt:lpstr>
      <vt:lpstr>Is God able to reveal Himself?</vt:lpstr>
      <vt:lpstr>How can we know the mind of God? </vt:lpstr>
      <vt:lpstr>Does God want to reveal Himself? </vt:lpstr>
      <vt:lpstr>Can God successfully reveal Himself?</vt:lpstr>
      <vt:lpstr>How God Reveals Himself…</vt:lpstr>
      <vt:lpstr>How God Reveals Himself…</vt:lpstr>
      <vt:lpstr>God The Revealer…</vt:lpstr>
      <vt:lpstr>Does He have something to say to His creation?</vt:lpstr>
      <vt:lpstr>God’s Revelation</vt:lpstr>
      <vt:lpstr>Can God understand what man needs to know?</vt:lpstr>
      <vt:lpstr>Has God Spoken Through The Bible?</vt:lpstr>
      <vt:lpstr>Physical Evidence</vt:lpstr>
      <vt:lpstr>Resources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God Spoken?</dc:title>
  <dc:creator>Chris Simmons</dc:creator>
  <cp:lastModifiedBy>Chris Simmons</cp:lastModifiedBy>
  <cp:revision>40</cp:revision>
  <cp:lastPrinted>2021-02-13T19:47:21Z</cp:lastPrinted>
  <dcterms:created xsi:type="dcterms:W3CDTF">2021-02-11T20:12:13Z</dcterms:created>
  <dcterms:modified xsi:type="dcterms:W3CDTF">2022-03-30T00:45:32Z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