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4"/>
  </p:notesMasterIdLst>
  <p:handoutMasterIdLst>
    <p:handoutMasterId r:id="rId15"/>
  </p:handoutMasterIdLst>
  <p:sldIdLst>
    <p:sldId id="256" r:id="rId2"/>
    <p:sldId id="257" r:id="rId3"/>
    <p:sldId id="258" r:id="rId4"/>
    <p:sldId id="259" r:id="rId5"/>
    <p:sldId id="261" r:id="rId6"/>
    <p:sldId id="262" r:id="rId7"/>
    <p:sldId id="263" r:id="rId8"/>
    <p:sldId id="275" r:id="rId9"/>
    <p:sldId id="264" r:id="rId10"/>
    <p:sldId id="265" r:id="rId11"/>
    <p:sldId id="266" r:id="rId12"/>
    <p:sldId id="26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818" autoAdjust="0"/>
  </p:normalViewPr>
  <p:slideViewPr>
    <p:cSldViewPr snapToGrid="0">
      <p:cViewPr>
        <p:scale>
          <a:sx n="70" d="100"/>
          <a:sy n="70" d="100"/>
        </p:scale>
        <p:origin x="660" y="-72"/>
      </p:cViewPr>
      <p:guideLst/>
    </p:cSldViewPr>
  </p:slideViewPr>
  <p:outlineViewPr>
    <p:cViewPr>
      <p:scale>
        <a:sx n="33" d="100"/>
        <a:sy n="33" d="100"/>
      </p:scale>
      <p:origin x="0" y="-87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80EB0F-3CC4-4242-8DC0-1D96A13FB9B1}"/>
              </a:ext>
            </a:extLst>
          </p:cNvPr>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a:p>
        </p:txBody>
      </p:sp>
      <p:sp>
        <p:nvSpPr>
          <p:cNvPr id="3" name="Date Placeholder 2">
            <a:extLst>
              <a:ext uri="{FF2B5EF4-FFF2-40B4-BE49-F238E27FC236}">
                <a16:creationId xmlns:a16="http://schemas.microsoft.com/office/drawing/2014/main" id="{7E19FF76-2EAB-4607-A488-356233346E56}"/>
              </a:ext>
            </a:extLst>
          </p:cNvPr>
          <p:cNvSpPr>
            <a:spLocks noGrp="1"/>
          </p:cNvSpPr>
          <p:nvPr>
            <p:ph type="dt" sz="quarter" idx="1"/>
          </p:nvPr>
        </p:nvSpPr>
        <p:spPr>
          <a:xfrm>
            <a:off x="3970576" y="0"/>
            <a:ext cx="3038258" cy="465292"/>
          </a:xfrm>
          <a:prstGeom prst="rect">
            <a:avLst/>
          </a:prstGeom>
        </p:spPr>
        <p:txBody>
          <a:bodyPr vert="horz" lIns="90416" tIns="45208" rIns="90416" bIns="45208" rtlCol="0"/>
          <a:lstStyle>
            <a:lvl1pPr algn="r">
              <a:defRPr sz="1200"/>
            </a:lvl1pPr>
          </a:lstStyle>
          <a:p>
            <a:r>
              <a:rPr lang="en-US"/>
              <a:t>3/27/2022 am</a:t>
            </a:r>
          </a:p>
        </p:txBody>
      </p:sp>
      <p:sp>
        <p:nvSpPr>
          <p:cNvPr id="4" name="Footer Placeholder 3">
            <a:extLst>
              <a:ext uri="{FF2B5EF4-FFF2-40B4-BE49-F238E27FC236}">
                <a16:creationId xmlns:a16="http://schemas.microsoft.com/office/drawing/2014/main" id="{54D161CD-387C-4477-95A2-4BE25CD9C027}"/>
              </a:ext>
            </a:extLst>
          </p:cNvPr>
          <p:cNvSpPr>
            <a:spLocks noGrp="1"/>
          </p:cNvSpPr>
          <p:nvPr>
            <p:ph type="ftr" sz="quarter" idx="2"/>
          </p:nvPr>
        </p:nvSpPr>
        <p:spPr>
          <a:xfrm>
            <a:off x="1" y="8831108"/>
            <a:ext cx="3038258" cy="465292"/>
          </a:xfrm>
          <a:prstGeom prst="rect">
            <a:avLst/>
          </a:prstGeom>
        </p:spPr>
        <p:txBody>
          <a:bodyPr vert="horz" lIns="90416" tIns="45208" rIns="90416" bIns="45208" rtlCol="0" anchor="b"/>
          <a:lstStyle>
            <a:lvl1pPr algn="l">
              <a:defRPr sz="1200"/>
            </a:lvl1pPr>
          </a:lstStyle>
          <a:p>
            <a:r>
              <a:rPr lang="en-US"/>
              <a:t>A Beautiful Life</a:t>
            </a:r>
          </a:p>
        </p:txBody>
      </p:sp>
      <p:sp>
        <p:nvSpPr>
          <p:cNvPr id="5" name="Slide Number Placeholder 4">
            <a:extLst>
              <a:ext uri="{FF2B5EF4-FFF2-40B4-BE49-F238E27FC236}">
                <a16:creationId xmlns:a16="http://schemas.microsoft.com/office/drawing/2014/main" id="{BE680E65-52E7-4DCC-BD05-6820A1CF5F6F}"/>
              </a:ext>
            </a:extLst>
          </p:cNvPr>
          <p:cNvSpPr>
            <a:spLocks noGrp="1"/>
          </p:cNvSpPr>
          <p:nvPr>
            <p:ph type="sldNum" sz="quarter" idx="3"/>
          </p:nvPr>
        </p:nvSpPr>
        <p:spPr>
          <a:xfrm>
            <a:off x="3970576" y="8831108"/>
            <a:ext cx="3038258" cy="465292"/>
          </a:xfrm>
          <a:prstGeom prst="rect">
            <a:avLst/>
          </a:prstGeom>
        </p:spPr>
        <p:txBody>
          <a:bodyPr vert="horz" lIns="90416" tIns="45208" rIns="90416" bIns="45208" rtlCol="0" anchor="b"/>
          <a:lstStyle>
            <a:lvl1pPr algn="r">
              <a:defRPr sz="1200"/>
            </a:lvl1pPr>
          </a:lstStyle>
          <a:p>
            <a:fld id="{C4F907C5-A1DC-4B7E-BB28-9CF2D7F0F76C}" type="slidenum">
              <a:rPr lang="en-US" smtClean="0"/>
              <a:t>‹#›</a:t>
            </a:fld>
            <a:endParaRPr lang="en-US"/>
          </a:p>
        </p:txBody>
      </p:sp>
    </p:spTree>
    <p:extLst>
      <p:ext uri="{BB962C8B-B14F-4D97-AF65-F5344CB8AC3E}">
        <p14:creationId xmlns:p14="http://schemas.microsoft.com/office/powerpoint/2010/main" val="23948944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r>
              <a:rPr lang="en-US"/>
              <a:t>3/27/2022 am</a:t>
            </a: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r>
              <a:rPr lang="en-US"/>
              <a:t>A Beautiful Life</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B03D041F-34DA-40E9-ABB9-FF1CCCDB3974}" type="slidenum">
              <a:rPr lang="en-US" smtClean="0"/>
              <a:t>‹#›</a:t>
            </a:fld>
            <a:endParaRPr lang="en-US"/>
          </a:p>
        </p:txBody>
      </p:sp>
    </p:spTree>
    <p:extLst>
      <p:ext uri="{BB962C8B-B14F-4D97-AF65-F5344CB8AC3E}">
        <p14:creationId xmlns:p14="http://schemas.microsoft.com/office/powerpoint/2010/main" val="278445746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3D041F-34DA-40E9-ABB9-FF1CCCDB3974}" type="slidenum">
              <a:rPr lang="en-US" smtClean="0"/>
              <a:t>1</a:t>
            </a:fld>
            <a:endParaRPr lang="en-US"/>
          </a:p>
        </p:txBody>
      </p:sp>
      <p:sp>
        <p:nvSpPr>
          <p:cNvPr id="5" name="Date Placeholder 4">
            <a:extLst>
              <a:ext uri="{FF2B5EF4-FFF2-40B4-BE49-F238E27FC236}">
                <a16:creationId xmlns:a16="http://schemas.microsoft.com/office/drawing/2014/main" id="{58235859-2DFB-4ACA-A345-0CBF842B5D2A}"/>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C4043023-4FB2-4A94-98AC-55D3A849EC9A}"/>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3323709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0" indent="-174700">
              <a:buFont typeface="Arial" panose="020B0604020202020204" pitchFamily="34" charset="0"/>
              <a:buChar char="•"/>
            </a:pPr>
            <a:r>
              <a:rPr lang="en-US" sz="1300" dirty="0"/>
              <a:t>Sorrow - i.e., </a:t>
            </a:r>
            <a:r>
              <a:rPr lang="en-US" sz="1300" b="1" dirty="0"/>
              <a:t>the lusts that end in "sorrow</a:t>
            </a:r>
            <a:r>
              <a:rPr lang="en-US" sz="1300" dirty="0"/>
              <a:t>," opposed to "rejoice," and "heart cheer thee" (Eccl 11:9); i.e., "</a:t>
            </a:r>
            <a:r>
              <a:rPr lang="en-US" sz="1300" b="1" dirty="0"/>
              <a:t>Remove" all "the ways of thine heart:" "remove," etc., is thus opposed to "walk in,"</a:t>
            </a:r>
            <a:r>
              <a:rPr lang="en-US" sz="1300" dirty="0"/>
              <a:t> etc. (Eccl 11:9). The Hebrew for "sorrow" or 'anger' [</a:t>
            </a:r>
            <a:r>
              <a:rPr lang="en-US" sz="1300" dirty="0" err="1"/>
              <a:t>ka±ac</a:t>
            </a:r>
            <a:r>
              <a:rPr lang="en-US" sz="1300" dirty="0"/>
              <a:t>] expresses </a:t>
            </a:r>
            <a:r>
              <a:rPr lang="en-US" sz="1300" b="1" dirty="0"/>
              <a:t>any mental excitement</a:t>
            </a:r>
            <a:r>
              <a:rPr lang="en-US" sz="1300" dirty="0"/>
              <a:t>, whether from anger (a tendency of the young especially), </a:t>
            </a:r>
            <a:r>
              <a:rPr lang="en-US" sz="1300" b="1" dirty="0"/>
              <a:t>jealousy, ambition</a:t>
            </a:r>
            <a:r>
              <a:rPr lang="en-US" sz="1300" dirty="0"/>
              <a:t>, etc. </a:t>
            </a:r>
            <a:r>
              <a:rPr lang="en-US" sz="1300" b="1" dirty="0"/>
              <a:t>Remove these, and all the self-indulgences that cause them, and retain the serene </a:t>
            </a:r>
            <a:r>
              <a:rPr lang="en-US" sz="1300" b="1" dirty="0" err="1"/>
              <a:t>tranquillity</a:t>
            </a:r>
            <a:r>
              <a:rPr lang="en-US" sz="1300" b="1" dirty="0"/>
              <a:t> of a godly mind. </a:t>
            </a:r>
            <a:r>
              <a:rPr lang="en-US" sz="1300" dirty="0"/>
              <a:t>(from Jamieson, Fausset, and Brown Commentary,.)</a:t>
            </a:r>
          </a:p>
          <a:p>
            <a:pPr marL="174700" indent="-174700">
              <a:buFont typeface="Arial" panose="020B0604020202020204" pitchFamily="34" charset="0"/>
              <a:buChar char="•"/>
            </a:pPr>
            <a:r>
              <a:rPr lang="en-US" sz="1300" dirty="0"/>
              <a:t>“The sense appears to be, "</a:t>
            </a:r>
            <a:r>
              <a:rPr lang="en-US" sz="1300" b="1" dirty="0"/>
              <a:t>Let the timely recollection of God's judgment, and of the fleeting character of youth, so influence your conduct that you will refrain from acts which entail future remorse and pain</a:t>
            </a:r>
            <a:r>
              <a:rPr lang="en-US" sz="1300" dirty="0"/>
              <a:t>."  (from Barnes' Notes)</a:t>
            </a:r>
          </a:p>
          <a:p>
            <a:pPr marL="174700" indent="-174700">
              <a:buFont typeface="Arial" panose="020B0604020202020204" pitchFamily="34" charset="0"/>
              <a:buChar char="•"/>
            </a:pPr>
            <a:r>
              <a:rPr lang="en-US" sz="1300" dirty="0"/>
              <a:t>Rather than viewing our youth as a time to “sow our wild oats” and then “pray for a crop failure”, we’re exhorted not to sow those seeds that we will in the bigger picture regret. </a:t>
            </a:r>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10</a:t>
            </a:fld>
            <a:endParaRPr lang="en-US"/>
          </a:p>
        </p:txBody>
      </p:sp>
      <p:sp>
        <p:nvSpPr>
          <p:cNvPr id="5" name="Date Placeholder 4">
            <a:extLst>
              <a:ext uri="{FF2B5EF4-FFF2-40B4-BE49-F238E27FC236}">
                <a16:creationId xmlns:a16="http://schemas.microsoft.com/office/drawing/2014/main" id="{3D42114B-E7AD-48F5-8479-3A6D4E8DC57D}"/>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0F5C4FE3-A498-4DE6-8F14-4E382757EADE}"/>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2533347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0" indent="-174700">
              <a:buFont typeface="Arial" panose="020B0604020202020204" pitchFamily="34" charset="0"/>
              <a:buChar char="•"/>
            </a:pPr>
            <a:r>
              <a:rPr lang="en-US" dirty="0"/>
              <a:t> Don’t forget that the blessed life you enjoy is God’s blessing</a:t>
            </a:r>
          </a:p>
          <a:p>
            <a:pPr marL="174700" indent="-174700">
              <a:buFont typeface="Arial" panose="020B0604020202020204" pitchFamily="34" charset="0"/>
              <a:buChar char="•"/>
            </a:pPr>
            <a:endParaRPr lang="en-US" dirty="0"/>
          </a:p>
          <a:p>
            <a:pPr marL="174700" indent="-174700">
              <a:buFont typeface="Arial" panose="020B0604020202020204" pitchFamily="34" charset="0"/>
              <a:buChar char="•"/>
            </a:pPr>
            <a:endParaRPr lang="en-US" dirty="0"/>
          </a:p>
          <a:p>
            <a:pPr marL="174700" indent="-1747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11</a:t>
            </a:fld>
            <a:endParaRPr lang="en-US"/>
          </a:p>
        </p:txBody>
      </p:sp>
      <p:sp>
        <p:nvSpPr>
          <p:cNvPr id="5" name="Date Placeholder 4">
            <a:extLst>
              <a:ext uri="{FF2B5EF4-FFF2-40B4-BE49-F238E27FC236}">
                <a16:creationId xmlns:a16="http://schemas.microsoft.com/office/drawing/2014/main" id="{FAC7EFCE-F6EE-46F3-9BC2-9F2DA1692DE5}"/>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15F2E2FC-8634-4458-B53E-7CD37DE35271}"/>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2682258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0" indent="-174700">
              <a:buFont typeface="Arial" panose="020B0604020202020204" pitchFamily="34" charset="0"/>
              <a:buChar char="•"/>
            </a:pPr>
            <a:r>
              <a:rPr lang="en-US" dirty="0"/>
              <a:t> </a:t>
            </a:r>
          </a:p>
          <a:p>
            <a:pPr marL="174700" indent="-174700">
              <a:buFont typeface="Arial" panose="020B0604020202020204" pitchFamily="34" charset="0"/>
              <a:buChar char="•"/>
            </a:pPr>
            <a:endParaRPr lang="en-US" dirty="0"/>
          </a:p>
          <a:p>
            <a:pPr marL="174700" indent="-174700">
              <a:buFont typeface="Arial" panose="020B0604020202020204" pitchFamily="34" charset="0"/>
              <a:buChar char="•"/>
            </a:pPr>
            <a:endParaRPr lang="en-US" dirty="0"/>
          </a:p>
          <a:p>
            <a:pPr marL="174700" indent="-1747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12</a:t>
            </a:fld>
            <a:endParaRPr lang="en-US"/>
          </a:p>
        </p:txBody>
      </p:sp>
      <p:sp>
        <p:nvSpPr>
          <p:cNvPr id="5" name="Date Placeholder 4">
            <a:extLst>
              <a:ext uri="{FF2B5EF4-FFF2-40B4-BE49-F238E27FC236}">
                <a16:creationId xmlns:a16="http://schemas.microsoft.com/office/drawing/2014/main" id="{490D1CF6-9508-4F9E-AA6C-0F0B15BDB093}"/>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8FE38275-187E-48D8-9AEE-A168B5559A9D}"/>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343368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3D041F-34DA-40E9-ABB9-FF1CCCDB3974}" type="slidenum">
              <a:rPr lang="en-US" smtClean="0"/>
              <a:t>2</a:t>
            </a:fld>
            <a:endParaRPr lang="en-US"/>
          </a:p>
        </p:txBody>
      </p:sp>
      <p:sp>
        <p:nvSpPr>
          <p:cNvPr id="5" name="Date Placeholder 4">
            <a:extLst>
              <a:ext uri="{FF2B5EF4-FFF2-40B4-BE49-F238E27FC236}">
                <a16:creationId xmlns:a16="http://schemas.microsoft.com/office/drawing/2014/main" id="{D1A0D671-BB5E-4AD6-98AB-F60A6E144180}"/>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79BAF307-D10D-4B84-9DD5-8F63C685D80B}"/>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306101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Happy? Defined by Merriam-Webster; “</a:t>
            </a:r>
            <a:r>
              <a:rPr lang="en-US" sz="1400" b="1" dirty="0"/>
              <a:t>favored by luck or fortune</a:t>
            </a:r>
            <a:r>
              <a:rPr lang="en-US" sz="1400" dirty="0"/>
              <a:t>: fortunate – </a:t>
            </a:r>
            <a:r>
              <a:rPr lang="en-US" sz="1400" b="1" dirty="0"/>
              <a:t>a happy circumstance</a:t>
            </a:r>
            <a:r>
              <a:rPr lang="en-US" sz="1400" dirty="0"/>
              <a:t>. </a:t>
            </a:r>
          </a:p>
          <a:p>
            <a:r>
              <a:rPr lang="en-US" sz="1400" dirty="0"/>
              <a:t>Being blessed is </a:t>
            </a:r>
            <a:r>
              <a:rPr lang="en-US" sz="1400" b="1" dirty="0"/>
              <a:t>the effect of God's approval on your life </a:t>
            </a:r>
            <a:r>
              <a:rPr lang="en-US" sz="1400" dirty="0"/>
              <a:t>- that if you submit to His will by faith, God will extend His favor to you and bless you. </a:t>
            </a:r>
          </a:p>
          <a:p>
            <a:r>
              <a:rPr lang="en-US" sz="1400" b="1" dirty="0"/>
              <a:t>It's not circumstantial </a:t>
            </a:r>
            <a:r>
              <a:rPr lang="en-US" sz="1400" dirty="0"/>
              <a:t>(in terms of earthly things; (Matthew 6:19-34) </a:t>
            </a:r>
            <a:r>
              <a:rPr lang="en-US" sz="1400" b="1" dirty="0"/>
              <a:t>nor is it something that is affected by how you feel</a:t>
            </a:r>
            <a:r>
              <a:rPr lang="en-US" sz="1400" dirty="0"/>
              <a:t>. </a:t>
            </a:r>
          </a:p>
          <a:p>
            <a:r>
              <a:rPr lang="en-US" sz="1400" dirty="0"/>
              <a:t>It’s able to </a:t>
            </a:r>
            <a:r>
              <a:rPr lang="en-US" sz="1400" b="1" dirty="0"/>
              <a:t>transcend all fleshly experiences</a:t>
            </a:r>
            <a:r>
              <a:rPr lang="en-US" sz="1400" dirty="0"/>
              <a:t>. (James 1:12; 1 Peter 3:14; 4:14; Rev. 14:13)</a:t>
            </a:r>
          </a:p>
          <a:p>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3</a:t>
            </a:fld>
            <a:endParaRPr lang="en-US"/>
          </a:p>
        </p:txBody>
      </p:sp>
      <p:sp>
        <p:nvSpPr>
          <p:cNvPr id="5" name="Date Placeholder 4">
            <a:extLst>
              <a:ext uri="{FF2B5EF4-FFF2-40B4-BE49-F238E27FC236}">
                <a16:creationId xmlns:a16="http://schemas.microsoft.com/office/drawing/2014/main" id="{2F9A6C9D-A527-4BFD-83D7-09F2DE9B984F}"/>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A6335D22-762E-4979-BAC5-2CD46BAF7EC2}"/>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3730923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3D041F-34DA-40E9-ABB9-FF1CCCDB3974}" type="slidenum">
              <a:rPr lang="en-US" smtClean="0"/>
              <a:t>4</a:t>
            </a:fld>
            <a:endParaRPr lang="en-US"/>
          </a:p>
        </p:txBody>
      </p:sp>
      <p:sp>
        <p:nvSpPr>
          <p:cNvPr id="5" name="Date Placeholder 4">
            <a:extLst>
              <a:ext uri="{FF2B5EF4-FFF2-40B4-BE49-F238E27FC236}">
                <a16:creationId xmlns:a16="http://schemas.microsoft.com/office/drawing/2014/main" id="{78DC810B-CA79-40B5-A2B3-CBF33D10145C}"/>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878A3972-97DA-4A70-BBAA-A94555AB04B8}"/>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171528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11:24-27</a:t>
            </a:r>
          </a:p>
          <a:p>
            <a:r>
              <a:rPr lang="en-US" dirty="0"/>
              <a:t>By faith Moses, when he had grown up, refused to be called the son of Pharaoh's daughter, 25 choosing rather to endure ill-treatment with the people of God than to enjoy the passing pleasures of sin, 26 considering the reproach of Christ greater riches than the treasures of Egypt; for he was looking to the reward. </a:t>
            </a:r>
          </a:p>
          <a:p>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5</a:t>
            </a:fld>
            <a:endParaRPr lang="en-US"/>
          </a:p>
        </p:txBody>
      </p:sp>
      <p:sp>
        <p:nvSpPr>
          <p:cNvPr id="5" name="Date Placeholder 4">
            <a:extLst>
              <a:ext uri="{FF2B5EF4-FFF2-40B4-BE49-F238E27FC236}">
                <a16:creationId xmlns:a16="http://schemas.microsoft.com/office/drawing/2014/main" id="{0F40853D-321E-4F70-8272-D9441BB442DE}"/>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67D7BF85-ADFF-4AE7-B831-EFF9E44DC373}"/>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2238980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Ecclesiastes 3:12-14</a:t>
            </a:r>
          </a:p>
          <a:p>
            <a:r>
              <a:rPr lang="en-US" b="1" dirty="0"/>
              <a:t>Solomon is encouraging not pagan hedonism, but rather the practice of enjoying God's gifts as the fruit of one's labor</a:t>
            </a:r>
            <a:r>
              <a:rPr lang="en-US" dirty="0"/>
              <a:t>, </a:t>
            </a:r>
            <a:r>
              <a:rPr lang="en-US" b="1" dirty="0"/>
              <a:t>no matter how difficult life may be</a:t>
            </a:r>
            <a:r>
              <a:rPr lang="en-US" dirty="0"/>
              <a:t>. Life appears to be transitory, </a:t>
            </a:r>
            <a:r>
              <a:rPr lang="en-US" b="1" dirty="0"/>
              <a:t>but whatever God does is forever, so when we live for Him and let Him have His way, life is meaningful and manageable</a:t>
            </a:r>
            <a:r>
              <a:rPr lang="en-US" dirty="0"/>
              <a:t>. Instead of </a:t>
            </a:r>
            <a:r>
              <a:rPr lang="en-US" b="1" dirty="0"/>
              <a:t>complaining about what we don't have, let's enjoy what we do have and thank God for it</a:t>
            </a:r>
            <a:r>
              <a:rPr lang="en-US" dirty="0"/>
              <a:t>.</a:t>
            </a:r>
          </a:p>
          <a:p>
            <a:r>
              <a:rPr lang="en-US" dirty="0"/>
              <a:t>(from The Bible Exposition Commentary: Old Testament © 2001-2004 by Warren W. </a:t>
            </a:r>
            <a:r>
              <a:rPr lang="en-US" dirty="0" err="1"/>
              <a:t>Wiersbe</a:t>
            </a:r>
            <a:r>
              <a:rPr lang="en-US" dirty="0"/>
              <a:t>. All rights reserved.)</a:t>
            </a:r>
          </a:p>
          <a:p>
            <a:endParaRPr lang="en-US" dirty="0"/>
          </a:p>
          <a:p>
            <a:r>
              <a:rPr lang="en-US" dirty="0"/>
              <a:t>How can life be meaningless and monotonous for you when God has made you a part of His eternal plan? You are not an insignificant insect, crawling from one sad annihilation to another. If you have trusted Jesus Christ, you are a child of God being prepared for an eternal home (John 14:1-6; 2 Cor 4:1). The Puritan pastor Thomas Watson said, "Eternity to the godly is a day that has no sunset; eternity to the wicked is a night that has no sunrise."</a:t>
            </a:r>
          </a:p>
          <a:p>
            <a:r>
              <a:rPr lang="en-US" dirty="0"/>
              <a:t>(from The Bible Exposition Commentary: Old Testament © 2001-2004 by Warren W. </a:t>
            </a:r>
            <a:r>
              <a:rPr lang="en-US" dirty="0" err="1"/>
              <a:t>Wiersbe</a:t>
            </a:r>
            <a:r>
              <a:rPr lang="en-US" dirty="0"/>
              <a:t>. All rights reserved.)</a:t>
            </a:r>
          </a:p>
          <a:p>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6</a:t>
            </a:fld>
            <a:endParaRPr lang="en-US"/>
          </a:p>
        </p:txBody>
      </p:sp>
      <p:sp>
        <p:nvSpPr>
          <p:cNvPr id="5" name="Date Placeholder 4">
            <a:extLst>
              <a:ext uri="{FF2B5EF4-FFF2-40B4-BE49-F238E27FC236}">
                <a16:creationId xmlns:a16="http://schemas.microsoft.com/office/drawing/2014/main" id="{CD3C2006-EAAA-4437-A3AA-EFDA1694F508}"/>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B693477F-58AF-4770-806A-E69CE6DD16EA}"/>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765463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00" indent="-349400">
              <a:lnSpc>
                <a:spcPct val="107000"/>
              </a:lnSpc>
              <a:buFont typeface="Symbol" panose="05050102010706020507" pitchFamily="18" charset="2"/>
              <a:buChar char=""/>
            </a:pPr>
            <a:r>
              <a:rPr lang="en-US" sz="1300" dirty="0">
                <a:latin typeface="Calibri" panose="020F0502020204030204" pitchFamily="34" charset="0"/>
                <a:ea typeface="Calibri" panose="020F0502020204030204" pitchFamily="34" charset="0"/>
                <a:cs typeface="Times New Roman" panose="02020603050405020304" pitchFamily="18" charset="0"/>
              </a:rPr>
              <a:t>The days will pass smoothly and pleasantly, while he lives in the consciousness of God's favor. (Barnes' Notes)</a:t>
            </a:r>
          </a:p>
          <a:p>
            <a:pPr marL="349400" indent="-349400">
              <a:lnSpc>
                <a:spcPct val="107000"/>
              </a:lnSpc>
              <a:buFont typeface="Symbol" panose="05050102010706020507" pitchFamily="18" charset="2"/>
              <a:buChar char=""/>
            </a:pPr>
            <a:r>
              <a:rPr lang="en-US" sz="1300" dirty="0">
                <a:latin typeface="Calibri" panose="020F0502020204030204" pitchFamily="34" charset="0"/>
                <a:ea typeface="Calibri" panose="020F0502020204030204" pitchFamily="34" charset="0"/>
                <a:cs typeface="Times New Roman" panose="02020603050405020304" pitchFamily="18" charset="0"/>
              </a:rPr>
              <a:t>This is in contrast to the man in </a:t>
            </a:r>
            <a:r>
              <a:rPr lang="en-US" sz="1300" b="1" dirty="0">
                <a:latin typeface="Calibri" panose="020F0502020204030204" pitchFamily="34" charset="0"/>
                <a:ea typeface="Calibri" panose="020F0502020204030204" pitchFamily="34" charset="0"/>
                <a:cs typeface="Times New Roman" panose="02020603050405020304" pitchFamily="18" charset="0"/>
              </a:rPr>
              <a:t>the parable in Luke 18:16ff</a:t>
            </a:r>
            <a:r>
              <a:rPr lang="en-US" sz="1300" dirty="0">
                <a:latin typeface="Calibri" panose="020F0502020204030204" pitchFamily="34" charset="0"/>
                <a:ea typeface="Calibri" panose="020F0502020204030204" pitchFamily="34" charset="0"/>
                <a:cs typeface="Times New Roman" panose="02020603050405020304" pitchFamily="18" charset="0"/>
              </a:rPr>
              <a:t> warning about greed when He told the parable of the man, who already rich, wasn’t going to enjoy his blessings until he had even more and was able to tear down his barns and build bigger ones.</a:t>
            </a:r>
          </a:p>
          <a:p>
            <a:pPr marL="349400" indent="-349400">
              <a:lnSpc>
                <a:spcPct val="107000"/>
              </a:lnSpc>
              <a:spcAft>
                <a:spcPts val="815"/>
              </a:spcAft>
              <a:buFont typeface="Symbol" panose="05050102010706020507" pitchFamily="18" charset="2"/>
              <a:buChar char=""/>
            </a:pPr>
            <a:r>
              <a:rPr lang="en-US" sz="1300" dirty="0">
                <a:latin typeface="Calibri" panose="020F0502020204030204" pitchFamily="34" charset="0"/>
                <a:ea typeface="Calibri" panose="020F0502020204030204" pitchFamily="34" charset="0"/>
                <a:cs typeface="Times New Roman" panose="02020603050405020304" pitchFamily="18" charset="0"/>
              </a:rPr>
              <a:t>Get busy living or get busy dying.</a:t>
            </a:r>
          </a:p>
          <a:p>
            <a:pPr marL="174700" indent="-174700">
              <a:buFont typeface="Arial" panose="020B0604020202020204" pitchFamily="34" charset="0"/>
              <a:buChar char="•"/>
            </a:pPr>
            <a:r>
              <a:rPr lang="en-US" sz="1300" dirty="0"/>
              <a:t>Empowered - to have dominion over. God has given us the dominion to “eat”, “</a:t>
            </a:r>
            <a:r>
              <a:rPr lang="en-US" sz="1300" dirty="0" err="1"/>
              <a:t>reeive</a:t>
            </a:r>
            <a:r>
              <a:rPr lang="en-US" sz="1300" dirty="0"/>
              <a:t> his reward” and “rejoice”. Makes me think of Acts 5:4 and Peter’s comment that after Ananias and Saphira sold their property, “While it remained… did it not remain your own? And after it was sold, was it not under your control?”</a:t>
            </a:r>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r>
              <a:rPr lang="en-US" sz="1300" dirty="0"/>
              <a:t>Regarding our “control” - think of the parable of the talents in Matthew 25. </a:t>
            </a:r>
          </a:p>
          <a:p>
            <a:pPr marL="174700" indent="-174700">
              <a:buFont typeface="Arial" panose="020B0604020202020204" pitchFamily="34" charset="0"/>
              <a:buChar char="•"/>
            </a:pPr>
            <a:r>
              <a:rPr lang="en-US" sz="1300" dirty="0"/>
              <a:t>“Power" - literally, dominion or rule (</a:t>
            </a:r>
            <a:r>
              <a:rPr lang="en-US" sz="1300" dirty="0" err="1"/>
              <a:t>Hishlit</a:t>
            </a:r>
            <a:r>
              <a:rPr lang="en-US" sz="1300" dirty="0"/>
              <a:t>, to make to rule) - </a:t>
            </a:r>
            <a:r>
              <a:rPr lang="en-US" sz="1300" b="1" dirty="0"/>
              <a:t>namely, over one's own heart, so as not to be the slave of wealth, but its master, using it freely and rightly</a:t>
            </a:r>
            <a:r>
              <a:rPr lang="en-US" sz="1300" dirty="0"/>
              <a:t>.” (from Jamieson, Fausset, and Brown Commentary)</a:t>
            </a:r>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r>
              <a:rPr lang="en-US" sz="1300" dirty="0"/>
              <a:t>Ecclesiastes 5:20</a:t>
            </a:r>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r>
              <a:rPr lang="en-US" sz="1300" dirty="0"/>
              <a:t>“He shall not much remember. He will not remember much (looking back with disappointment, as the ungodly do, Eccl 2:11, on) the days of his life. Life is long to the wretched, short to the happy. He will not vex himself with the remembrance of the unhappy days which he has passed. Nor will he be anxious about the future, but enjoys thankfully the present goods of life, and waits for the better and eternal life.” (from Jamieson, Fausset, and Brown Commentary)</a:t>
            </a:r>
          </a:p>
          <a:p>
            <a:pPr marL="174700" indent="-1747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7</a:t>
            </a:fld>
            <a:endParaRPr lang="en-US"/>
          </a:p>
        </p:txBody>
      </p:sp>
      <p:sp>
        <p:nvSpPr>
          <p:cNvPr id="5" name="Date Placeholder 4">
            <a:extLst>
              <a:ext uri="{FF2B5EF4-FFF2-40B4-BE49-F238E27FC236}">
                <a16:creationId xmlns:a16="http://schemas.microsoft.com/office/drawing/2014/main" id="{245B6E92-6D94-4DB7-BB0B-2A9EC576B485}"/>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97760488-78B3-4DBD-9F63-C256CEB0F496}"/>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275439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0" indent="-174700">
              <a:buFont typeface="Arial" panose="020B0604020202020204" pitchFamily="34" charset="0"/>
              <a:buChar char="•"/>
            </a:pPr>
            <a:r>
              <a:rPr lang="en-US" dirty="0"/>
              <a:t>Verse 8. White garments and perfume are simply an expressive sign of joy. (from Barnes' Notes,) </a:t>
            </a:r>
            <a:r>
              <a:rPr lang="en-US" b="1" dirty="0"/>
              <a:t>white garments signify purity and holiness</a:t>
            </a:r>
            <a:r>
              <a:rPr lang="en-US" dirty="0"/>
              <a:t>. Rev. 3:4-5, 18; 7:13-14</a:t>
            </a:r>
          </a:p>
          <a:p>
            <a:pPr marL="174700" indent="-174700">
              <a:buFont typeface="Arial" panose="020B0604020202020204" pitchFamily="34" charset="0"/>
              <a:buChar char="•"/>
            </a:pPr>
            <a:r>
              <a:rPr lang="en-US" dirty="0"/>
              <a:t>so the </a:t>
            </a:r>
            <a:r>
              <a:rPr lang="en-US" b="1" dirty="0"/>
              <a:t>white garments here express the continual and confident anticipation of glory which the people of God have</a:t>
            </a:r>
            <a:r>
              <a:rPr lang="en-US" dirty="0"/>
              <a:t>. The gloomy present should never be let rob them of the </a:t>
            </a:r>
            <a:r>
              <a:rPr lang="en-US" b="1" i="0" dirty="0"/>
              <a:t>festive joyousness of spirit which faith gives</a:t>
            </a:r>
            <a:r>
              <a:rPr lang="en-US" dirty="0"/>
              <a:t>. (from Jamieson, Fausset, and Brown Commentary)</a:t>
            </a:r>
          </a:p>
          <a:p>
            <a:pPr marL="174700" indent="-174700">
              <a:buFont typeface="Arial" panose="020B0604020202020204" pitchFamily="34" charset="0"/>
              <a:buChar char="•"/>
            </a:pPr>
            <a:r>
              <a:rPr lang="en-US" dirty="0"/>
              <a:t>Enjoy life with your spouse whom God has given (within the proper bounds of marriage - from the beginning). Understand the significance of a spouse whose heart is not directed towards God! Solomon came to understand that sad reality later in life. </a:t>
            </a:r>
          </a:p>
          <a:p>
            <a:pPr marL="174700" indent="-174700">
              <a:buFont typeface="Arial" panose="020B0604020202020204" pitchFamily="34" charset="0"/>
              <a:buChar char="•"/>
            </a:pPr>
            <a:r>
              <a:rPr lang="en-US" dirty="0"/>
              <a:t>Enjoy the blessings of family that God gives you!</a:t>
            </a:r>
          </a:p>
          <a:p>
            <a:pPr marL="174700" indent="-174700">
              <a:buFont typeface="Arial" panose="020B0604020202020204" pitchFamily="34" charset="0"/>
              <a:buChar char="•"/>
            </a:pPr>
            <a:r>
              <a:rPr lang="en-US" sz="1300" dirty="0"/>
              <a:t>Prov 5:18 - Let your fountain be blessed, And rejoice in the wife of your youth. </a:t>
            </a:r>
          </a:p>
          <a:p>
            <a:pPr marL="174700" indent="-174700">
              <a:buFont typeface="Arial" panose="020B0604020202020204" pitchFamily="34" charset="0"/>
              <a:buChar char="•"/>
            </a:pPr>
            <a:r>
              <a:rPr lang="en-US" sz="1300" dirty="0"/>
              <a:t>Ps 127:3-5 - Behold, children are a gift of the Lord, The fruit of the womb is a reward. 4 Like arrows in the hand of a warrior, So are the children of one's youth.  5 How blessed is the man whose quiver is full of them; They will not be ashamed When they speak with their enemies in the gate.</a:t>
            </a:r>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r>
              <a:rPr lang="en-US" sz="1300" dirty="0"/>
              <a:t>Ps 128 How blessed is everyone who fears the Lord, Who walks in His ways.  </a:t>
            </a:r>
            <a:br>
              <a:rPr lang="en-US" sz="1300" dirty="0"/>
            </a:br>
            <a:r>
              <a:rPr lang="en-US" sz="1300" dirty="0"/>
              <a:t>2 When you shall eat of the fruit of your hands, You will be happy and it will be well with you. </a:t>
            </a:r>
            <a:br>
              <a:rPr lang="en-US" sz="1300" dirty="0"/>
            </a:br>
            <a:r>
              <a:rPr lang="en-US" sz="1300" dirty="0"/>
              <a:t>3 Your wife shall be like a fruitful vine Within your house, Your children like olive plants Around your table. </a:t>
            </a:r>
            <a:br>
              <a:rPr lang="en-US" sz="1300" dirty="0"/>
            </a:br>
            <a:r>
              <a:rPr lang="en-US" sz="1300" dirty="0"/>
              <a:t>4 Behold, for thus shall the man be blessed Who fears the Lord. </a:t>
            </a:r>
            <a:br>
              <a:rPr lang="en-US" sz="1300" dirty="0"/>
            </a:br>
            <a:r>
              <a:rPr lang="en-US" sz="1300" dirty="0"/>
              <a:t>5 The Lord bless you from Zion, And may you see the prosperity of Jerusalem all the days of your life. </a:t>
            </a:r>
            <a:br>
              <a:rPr lang="en-US" sz="1300" dirty="0"/>
            </a:br>
            <a:r>
              <a:rPr lang="en-US" sz="1300" dirty="0"/>
              <a:t>6 Indeed, may you see your children's children. Peace be upon Israel!</a:t>
            </a:r>
          </a:p>
          <a:p>
            <a:endParaRPr lang="en-US" sz="1300" dirty="0"/>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8</a:t>
            </a:fld>
            <a:endParaRPr lang="en-US"/>
          </a:p>
        </p:txBody>
      </p:sp>
      <p:sp>
        <p:nvSpPr>
          <p:cNvPr id="5" name="Date Placeholder 4">
            <a:extLst>
              <a:ext uri="{FF2B5EF4-FFF2-40B4-BE49-F238E27FC236}">
                <a16:creationId xmlns:a16="http://schemas.microsoft.com/office/drawing/2014/main" id="{2B10595B-E70E-464D-86FE-6B55B3152405}"/>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B0B09403-9927-4A69-B847-65BA67A0D8D8}"/>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1567177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0" indent="-174700">
              <a:buFont typeface="Arial" panose="020B0604020202020204" pitchFamily="34" charset="0"/>
              <a:buChar char="•"/>
            </a:pPr>
            <a:r>
              <a:rPr lang="en-US" sz="1300" dirty="0"/>
              <a:t>Sorrow - i.e., the lusts that end in "sorrow," opposed to "rejoice," and "heart cheer thee" (Eccl 11:9); i.e., "Remove" all "the ways of thine heart:" "remove," etc., is thus opposed to "walk in," etc. (Eccl 11:9). The Hebrew for "sorrow" or 'anger' [</a:t>
            </a:r>
            <a:r>
              <a:rPr lang="en-US" sz="1300" dirty="0" err="1"/>
              <a:t>ka±ac</a:t>
            </a:r>
            <a:r>
              <a:rPr lang="en-US" sz="1300" dirty="0"/>
              <a:t>] expresses any mental excitement, whether from anger (a tendency of the young especially), jealousy, ambition, etc. Remove these, and all the self-indulgences that cause them, and retain the serene </a:t>
            </a:r>
            <a:r>
              <a:rPr lang="en-US" sz="1300" dirty="0" err="1"/>
              <a:t>tranquillity</a:t>
            </a:r>
            <a:r>
              <a:rPr lang="en-US" sz="1300" dirty="0"/>
              <a:t> of a godly mind. (from Jamieson, Fausset, and Brown Commentary,.)</a:t>
            </a:r>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endParaRPr lang="en-US" sz="1300" dirty="0"/>
          </a:p>
          <a:p>
            <a:pPr marL="174700" indent="-1747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3D041F-34DA-40E9-ABB9-FF1CCCDB3974}" type="slidenum">
              <a:rPr lang="en-US" smtClean="0"/>
              <a:t>9</a:t>
            </a:fld>
            <a:endParaRPr lang="en-US"/>
          </a:p>
        </p:txBody>
      </p:sp>
      <p:sp>
        <p:nvSpPr>
          <p:cNvPr id="5" name="Date Placeholder 4">
            <a:extLst>
              <a:ext uri="{FF2B5EF4-FFF2-40B4-BE49-F238E27FC236}">
                <a16:creationId xmlns:a16="http://schemas.microsoft.com/office/drawing/2014/main" id="{7F93BD58-7987-475C-9954-F4469796AC28}"/>
              </a:ext>
            </a:extLst>
          </p:cNvPr>
          <p:cNvSpPr>
            <a:spLocks noGrp="1"/>
          </p:cNvSpPr>
          <p:nvPr>
            <p:ph type="dt" idx="1"/>
          </p:nvPr>
        </p:nvSpPr>
        <p:spPr/>
        <p:txBody>
          <a:bodyPr/>
          <a:lstStyle/>
          <a:p>
            <a:r>
              <a:rPr lang="en-US"/>
              <a:t>3/27/2022 am</a:t>
            </a:r>
          </a:p>
        </p:txBody>
      </p:sp>
      <p:sp>
        <p:nvSpPr>
          <p:cNvPr id="6" name="Footer Placeholder 5">
            <a:extLst>
              <a:ext uri="{FF2B5EF4-FFF2-40B4-BE49-F238E27FC236}">
                <a16:creationId xmlns:a16="http://schemas.microsoft.com/office/drawing/2014/main" id="{A6F030A7-A2E4-4511-AE20-F8DAA90F90FB}"/>
              </a:ext>
            </a:extLst>
          </p:cNvPr>
          <p:cNvSpPr>
            <a:spLocks noGrp="1"/>
          </p:cNvSpPr>
          <p:nvPr>
            <p:ph type="ftr" sz="quarter" idx="4"/>
          </p:nvPr>
        </p:nvSpPr>
        <p:spPr/>
        <p:txBody>
          <a:bodyPr/>
          <a:lstStyle/>
          <a:p>
            <a:r>
              <a:rPr lang="en-US"/>
              <a:t>A Beautiful Life</a:t>
            </a:r>
          </a:p>
        </p:txBody>
      </p:sp>
    </p:spTree>
    <p:extLst>
      <p:ext uri="{BB962C8B-B14F-4D97-AF65-F5344CB8AC3E}">
        <p14:creationId xmlns:p14="http://schemas.microsoft.com/office/powerpoint/2010/main" val="1380318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06D8BB37-67E1-420F-B488-3DE93FA3DF1F}" type="datetimeFigureOut">
              <a:rPr lang="en-US" dirty="0"/>
              <a:t>3/23/2022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96382-B15D-466F-9E7D-0603461872B7}"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8672AE-FC7B-40BA-8844-0693A2434617}"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68EC8D-9508-4A2C-8FBC-4C089BA52EE5}"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7A1C89-C29A-4D79-B5A1-1F424905E9A1}"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ECC248-0691-4AB1-BB8B-882D656FF160}" type="datetimeFigureOut">
              <a:rPr lang="en-US" dirty="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E54B09-E178-460F-B46D-023FA9745608}" type="datetimeFigureOut">
              <a:rPr lang="en-US" dirty="0"/>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D62E06-21B3-4A3D-A6C8-F0DFEB8AB04D}" type="datetimeFigureOut">
              <a:rPr lang="en-US" dirty="0"/>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CC01-41FD-4607-B8B1-976991065B2D}" type="datetimeFigureOut">
              <a:rPr lang="en-US" dirty="0"/>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6740A7-C153-476A-BA27-5BE657EA7C21}" type="datetimeFigureOut">
              <a:rPr lang="en-US" dirty="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6C2EC-F3EA-4AFE-88D7-51A6BBFDBA8B}" type="datetimeFigureOut">
              <a:rPr lang="en-US" dirty="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BF2EAB5F-78EB-45CA-9E26-D1BAA0AA6EEC}" type="datetimeFigureOut">
              <a:rPr lang="en-US" dirty="0"/>
              <a:t>3/23/2022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1604-858C-4039-86E0-0AB3A3CD7A7A}"/>
              </a:ext>
            </a:extLst>
          </p:cNvPr>
          <p:cNvSpPr>
            <a:spLocks noGrp="1"/>
          </p:cNvSpPr>
          <p:nvPr>
            <p:ph type="ctrTitle"/>
          </p:nvPr>
        </p:nvSpPr>
        <p:spPr/>
        <p:txBody>
          <a:bodyPr/>
          <a:lstStyle/>
          <a:p>
            <a:r>
              <a:rPr lang="en-US" dirty="0"/>
              <a:t>A Beautiful Life</a:t>
            </a:r>
          </a:p>
        </p:txBody>
      </p:sp>
      <p:sp>
        <p:nvSpPr>
          <p:cNvPr id="3" name="Subtitle 2">
            <a:extLst>
              <a:ext uri="{FF2B5EF4-FFF2-40B4-BE49-F238E27FC236}">
                <a16:creationId xmlns:a16="http://schemas.microsoft.com/office/drawing/2014/main" id="{0C213D96-883F-447E-BC22-16EAEAD74ECE}"/>
              </a:ext>
            </a:extLst>
          </p:cNvPr>
          <p:cNvSpPr>
            <a:spLocks noGrp="1"/>
          </p:cNvSpPr>
          <p:nvPr>
            <p:ph type="subTitle" idx="1"/>
          </p:nvPr>
        </p:nvSpPr>
        <p:spPr>
          <a:xfrm>
            <a:off x="1261871" y="4800600"/>
            <a:ext cx="9861053" cy="1691640"/>
          </a:xfrm>
        </p:spPr>
        <p:txBody>
          <a:bodyPr>
            <a:normAutofit/>
          </a:bodyPr>
          <a:lstStyle/>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God’s Promises For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This Present Life </a:t>
            </a:r>
            <a:r>
              <a:rPr lang="en-US" sz="3200" dirty="0">
                <a:effectLst/>
                <a:latin typeface="Calibri" panose="020F0502020204030204" pitchFamily="34" charset="0"/>
                <a:ea typeface="Calibri" panose="020F0502020204030204" pitchFamily="34" charset="0"/>
                <a:cs typeface="Times New Roman" panose="02020603050405020304" pitchFamily="18" charset="0"/>
              </a:rPr>
              <a:t>&amp;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The Life To Come</a:t>
            </a:r>
            <a:r>
              <a:rPr lang="en-US" sz="2400" dirty="0">
                <a:effectLst/>
                <a:latin typeface="Calibri" panose="020F0502020204030204" pitchFamily="34" charset="0"/>
                <a:ea typeface="Calibri" panose="020F0502020204030204" pitchFamily="34" charset="0"/>
                <a:cs typeface="Times New Roman" panose="02020603050405020304" pitchFamily="18" charset="0"/>
              </a:rPr>
              <a:t> (1 Timothy 4:8)</a:t>
            </a:r>
          </a:p>
        </p:txBody>
      </p:sp>
    </p:spTree>
    <p:extLst>
      <p:ext uri="{BB962C8B-B14F-4D97-AF65-F5344CB8AC3E}">
        <p14:creationId xmlns:p14="http://schemas.microsoft.com/office/powerpoint/2010/main" val="1153410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832514" y="1828800"/>
            <a:ext cx="10249468" cy="4766807"/>
          </a:xfrm>
        </p:spPr>
        <p:txBody>
          <a:bodyPr>
            <a:normAutofit lnSpcReduction="10000"/>
          </a:bodyPr>
          <a:lstStyle/>
          <a:p>
            <a:pPr marL="0" indent="0">
              <a:buNone/>
            </a:pPr>
            <a:r>
              <a:rPr lang="en-US" sz="2800" b="1" dirty="0">
                <a:solidFill>
                  <a:schemeClr val="tx1"/>
                </a:solidFill>
              </a:rPr>
              <a:t>Ecclesiastes 11:10, </a:t>
            </a:r>
            <a:r>
              <a:rPr lang="en-US" sz="2800" i="1" dirty="0">
                <a:solidFill>
                  <a:schemeClr val="tx1"/>
                </a:solidFill>
              </a:rPr>
              <a:t>“So, </a:t>
            </a:r>
            <a:r>
              <a:rPr lang="en-US" sz="2800" b="1" i="1" dirty="0">
                <a:solidFill>
                  <a:schemeClr val="accent6">
                    <a:lumMod val="75000"/>
                  </a:schemeClr>
                </a:solidFill>
              </a:rPr>
              <a:t>remove</a:t>
            </a:r>
            <a:r>
              <a:rPr lang="en-US" sz="2800" i="1" dirty="0">
                <a:solidFill>
                  <a:schemeClr val="tx1"/>
                </a:solidFill>
              </a:rPr>
              <a:t> grief and anger from your heart and put away pain from your body, because childhood and the prime of life are fleeting.” </a:t>
            </a:r>
          </a:p>
          <a:p>
            <a:r>
              <a:rPr lang="en-US" sz="2800" b="1" i="1" dirty="0">
                <a:solidFill>
                  <a:schemeClr val="tx1"/>
                </a:solidFill>
              </a:rPr>
              <a:t>“So…”</a:t>
            </a:r>
            <a:r>
              <a:rPr lang="en-US" sz="2800" i="1" dirty="0">
                <a:solidFill>
                  <a:schemeClr val="tx1"/>
                </a:solidFill>
              </a:rPr>
              <a:t> </a:t>
            </a:r>
            <a:r>
              <a:rPr lang="en-US" sz="2800" dirty="0">
                <a:solidFill>
                  <a:schemeClr val="tx1"/>
                </a:solidFill>
              </a:rPr>
              <a:t>because of the </a:t>
            </a:r>
            <a:r>
              <a:rPr lang="en-US" sz="2800" i="1" dirty="0">
                <a:solidFill>
                  <a:schemeClr val="tx1"/>
                </a:solidFill>
              </a:rPr>
              <a:t>“</a:t>
            </a:r>
            <a:r>
              <a:rPr lang="en-US" sz="2800" b="1" i="1" dirty="0">
                <a:solidFill>
                  <a:schemeClr val="tx1"/>
                </a:solidFill>
              </a:rPr>
              <a:t>judgment for all these things.”</a:t>
            </a:r>
          </a:p>
          <a:p>
            <a:r>
              <a:rPr lang="en-US" sz="2800" dirty="0">
                <a:solidFill>
                  <a:schemeClr val="tx1"/>
                </a:solidFill>
              </a:rPr>
              <a:t>What</a:t>
            </a:r>
            <a:r>
              <a:rPr lang="en-US" sz="2800" b="1" i="1" dirty="0">
                <a:solidFill>
                  <a:schemeClr val="tx1"/>
                </a:solidFill>
              </a:rPr>
              <a:t> “grief and anger… and pain” </a:t>
            </a:r>
            <a:r>
              <a:rPr lang="en-US" sz="2800" dirty="0">
                <a:solidFill>
                  <a:schemeClr val="tx1"/>
                </a:solidFill>
              </a:rPr>
              <a:t>is to be </a:t>
            </a:r>
            <a:r>
              <a:rPr lang="en-US" sz="2800" b="1" i="1" dirty="0">
                <a:solidFill>
                  <a:schemeClr val="tx1"/>
                </a:solidFill>
              </a:rPr>
              <a:t>“removed”? </a:t>
            </a:r>
            <a:r>
              <a:rPr lang="en-US" sz="2800" dirty="0">
                <a:solidFill>
                  <a:schemeClr val="tx1"/>
                </a:solidFill>
              </a:rPr>
              <a:t>(Galatians 6:8; 1 Peter 4:15) </a:t>
            </a:r>
          </a:p>
          <a:p>
            <a:r>
              <a:rPr lang="en-US" sz="2800" dirty="0">
                <a:solidFill>
                  <a:schemeClr val="tx1"/>
                </a:solidFill>
              </a:rPr>
              <a:t>Those</a:t>
            </a:r>
            <a:r>
              <a:rPr lang="en-US" sz="2800" b="1" i="1" dirty="0">
                <a:solidFill>
                  <a:schemeClr val="tx1"/>
                </a:solidFill>
              </a:rPr>
              <a:t> “impulses of (the) heart” </a:t>
            </a:r>
            <a:r>
              <a:rPr lang="en-US" sz="2800" dirty="0">
                <a:solidFill>
                  <a:schemeClr val="tx1"/>
                </a:solidFill>
              </a:rPr>
              <a:t>that will bring about eternal consequences! </a:t>
            </a:r>
          </a:p>
          <a:p>
            <a:r>
              <a:rPr lang="en-US" sz="2800" dirty="0">
                <a:solidFill>
                  <a:schemeClr val="tx1"/>
                </a:solidFill>
              </a:rPr>
              <a:t>Our responsibilities to God include both to </a:t>
            </a:r>
            <a:r>
              <a:rPr lang="en-US" sz="2800" b="1" i="1" dirty="0">
                <a:solidFill>
                  <a:schemeClr val="tx1"/>
                </a:solidFill>
              </a:rPr>
              <a:t>“flee”</a:t>
            </a:r>
            <a:r>
              <a:rPr lang="en-US" sz="2800" dirty="0">
                <a:solidFill>
                  <a:schemeClr val="tx1"/>
                </a:solidFill>
              </a:rPr>
              <a:t> and </a:t>
            </a:r>
            <a:r>
              <a:rPr lang="en-US" sz="2800" b="1" i="1" dirty="0">
                <a:solidFill>
                  <a:schemeClr val="tx1"/>
                </a:solidFill>
              </a:rPr>
              <a:t>“pursue”</a:t>
            </a:r>
            <a:r>
              <a:rPr lang="en-US" sz="2800" dirty="0">
                <a:solidFill>
                  <a:schemeClr val="tx1"/>
                </a:solidFill>
              </a:rPr>
              <a:t> (1 Timothy 6:11; 2 Timothy 2:22)</a:t>
            </a:r>
          </a:p>
        </p:txBody>
      </p:sp>
    </p:spTree>
    <p:extLst>
      <p:ext uri="{BB962C8B-B14F-4D97-AF65-F5344CB8AC3E}">
        <p14:creationId xmlns:p14="http://schemas.microsoft.com/office/powerpoint/2010/main" val="192068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a:xfrm>
            <a:off x="614149" y="262393"/>
            <a:ext cx="10340363" cy="1361691"/>
          </a:xfrm>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614149" y="1828800"/>
            <a:ext cx="10440538" cy="4653887"/>
          </a:xfrm>
        </p:spPr>
        <p:txBody>
          <a:bodyPr>
            <a:normAutofit fontScale="92500" lnSpcReduction="20000"/>
          </a:bodyPr>
          <a:lstStyle/>
          <a:p>
            <a:pPr marL="0" indent="0">
              <a:buNone/>
            </a:pPr>
            <a:r>
              <a:rPr lang="en-US" sz="2800" b="1" dirty="0">
                <a:solidFill>
                  <a:schemeClr val="tx1"/>
                </a:solidFill>
              </a:rPr>
              <a:t>Ecclesiastes 12:1, </a:t>
            </a:r>
            <a:r>
              <a:rPr lang="en-US" sz="2800" i="1" dirty="0">
                <a:solidFill>
                  <a:schemeClr val="tx1"/>
                </a:solidFill>
              </a:rPr>
              <a:t>“</a:t>
            </a:r>
            <a:r>
              <a:rPr lang="en-US" sz="2800" b="1" i="1" dirty="0">
                <a:solidFill>
                  <a:schemeClr val="accent6">
                    <a:lumMod val="75000"/>
                  </a:schemeClr>
                </a:solidFill>
              </a:rPr>
              <a:t>Remember</a:t>
            </a:r>
            <a:r>
              <a:rPr lang="en-US" sz="2800" i="1" dirty="0">
                <a:solidFill>
                  <a:schemeClr val="tx1"/>
                </a:solidFill>
              </a:rPr>
              <a:t> </a:t>
            </a:r>
            <a:r>
              <a:rPr lang="en-US" sz="2800" b="1" i="1" dirty="0">
                <a:solidFill>
                  <a:schemeClr val="tx1"/>
                </a:solidFill>
              </a:rPr>
              <a:t>your Creator </a:t>
            </a:r>
            <a:r>
              <a:rPr lang="en-US" sz="2800" i="1" dirty="0">
                <a:solidFill>
                  <a:schemeClr val="tx1"/>
                </a:solidFill>
              </a:rPr>
              <a:t>in the days of your youth, before the evil days come and the years draw near when you will say, ‘I have no delight in them’”. </a:t>
            </a:r>
          </a:p>
          <a:p>
            <a:pPr marL="0" indent="0">
              <a:buNone/>
            </a:pPr>
            <a:r>
              <a:rPr lang="en-US" sz="2800" b="1" dirty="0">
                <a:solidFill>
                  <a:schemeClr val="tx1"/>
                </a:solidFill>
              </a:rPr>
              <a:t>Remember we are not our own</a:t>
            </a:r>
            <a:r>
              <a:rPr lang="en-US" sz="2800" dirty="0">
                <a:solidFill>
                  <a:schemeClr val="tx1"/>
                </a:solidFill>
              </a:rPr>
              <a:t>! (Psalms 95:6-7; 100; 119:73ff; 1 Corinthians 6:19)</a:t>
            </a:r>
          </a:p>
          <a:p>
            <a:pPr marL="0" indent="0">
              <a:buNone/>
            </a:pPr>
            <a:r>
              <a:rPr lang="en-US" sz="2800" dirty="0">
                <a:solidFill>
                  <a:schemeClr val="tx1"/>
                </a:solidFill>
              </a:rPr>
              <a:t>(Warnings about forgetting </a:t>
            </a:r>
            <a:r>
              <a:rPr lang="en-US" sz="2800" b="1" dirty="0">
                <a:solidFill>
                  <a:srgbClr val="C00000"/>
                </a:solidFill>
              </a:rPr>
              <a:t>our Creator</a:t>
            </a:r>
            <a:r>
              <a:rPr lang="en-US" sz="2800" dirty="0">
                <a:solidFill>
                  <a:schemeClr val="tx1"/>
                </a:solidFill>
              </a:rPr>
              <a:t>… Deut. 8:18)</a:t>
            </a:r>
          </a:p>
          <a:p>
            <a:pPr marL="0" indent="0">
              <a:buNone/>
            </a:pPr>
            <a:r>
              <a:rPr lang="en-US" sz="2800" dirty="0">
                <a:solidFill>
                  <a:schemeClr val="tx1"/>
                </a:solidFill>
              </a:rPr>
              <a:t>It doesn’t get easier to serve God later in life! Note the </a:t>
            </a:r>
            <a:r>
              <a:rPr lang="en-US" sz="2800" b="1" i="1" dirty="0">
                <a:solidFill>
                  <a:schemeClr val="tx1"/>
                </a:solidFill>
              </a:rPr>
              <a:t>“evil days”</a:t>
            </a:r>
            <a:r>
              <a:rPr lang="en-US" sz="2800" dirty="0">
                <a:solidFill>
                  <a:schemeClr val="tx1"/>
                </a:solidFill>
              </a:rPr>
              <a:t> in light of Ephesians 5:16. </a:t>
            </a:r>
          </a:p>
          <a:p>
            <a:pPr marL="0" indent="0">
              <a:buNone/>
            </a:pPr>
            <a:r>
              <a:rPr lang="en-US" sz="2800" dirty="0">
                <a:solidFill>
                  <a:schemeClr val="tx1"/>
                </a:solidFill>
              </a:rPr>
              <a:t>A lifetime of walking by the flesh will not easily give way to a life of walking by the Spirit!</a:t>
            </a:r>
          </a:p>
          <a:p>
            <a:pPr marL="0" indent="0">
              <a:buNone/>
            </a:pPr>
            <a:r>
              <a:rPr lang="en-US" sz="2800" b="1" dirty="0">
                <a:solidFill>
                  <a:srgbClr val="C00000"/>
                </a:solidFill>
              </a:rPr>
              <a:t>God the Creator of all!</a:t>
            </a:r>
          </a:p>
        </p:txBody>
      </p:sp>
    </p:spTree>
    <p:extLst>
      <p:ext uri="{BB962C8B-B14F-4D97-AF65-F5344CB8AC3E}">
        <p14:creationId xmlns:p14="http://schemas.microsoft.com/office/powerpoint/2010/main" val="9036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a:xfrm>
            <a:off x="655093" y="262393"/>
            <a:ext cx="10299419" cy="1428929"/>
          </a:xfrm>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655093" y="1828800"/>
            <a:ext cx="10399594" cy="4653887"/>
          </a:xfrm>
        </p:spPr>
        <p:txBody>
          <a:bodyPr>
            <a:normAutofit/>
          </a:bodyPr>
          <a:lstStyle/>
          <a:p>
            <a:pPr marL="0" indent="0">
              <a:buNone/>
            </a:pPr>
            <a:r>
              <a:rPr lang="en-US" sz="3200" i="1" dirty="0">
                <a:solidFill>
                  <a:schemeClr val="tx1"/>
                </a:solidFill>
              </a:rPr>
              <a:t>“</a:t>
            </a:r>
            <a:r>
              <a:rPr lang="en-US" sz="3200" b="1" i="1" dirty="0">
                <a:solidFill>
                  <a:schemeClr val="tx1"/>
                </a:solidFill>
              </a:rPr>
              <a:t>The conclusion, when all has been heard</a:t>
            </a:r>
            <a:r>
              <a:rPr lang="en-US" sz="3200" i="1" dirty="0">
                <a:solidFill>
                  <a:schemeClr val="tx1"/>
                </a:solidFill>
              </a:rPr>
              <a:t>…” </a:t>
            </a:r>
          </a:p>
          <a:p>
            <a:pPr marL="0" indent="0">
              <a:buNone/>
            </a:pPr>
            <a:r>
              <a:rPr lang="en-US" sz="3200" dirty="0">
                <a:solidFill>
                  <a:schemeClr val="tx1"/>
                </a:solidFill>
              </a:rPr>
              <a:t>(Ecclesiastes 12:13-14)</a:t>
            </a:r>
          </a:p>
          <a:p>
            <a:pPr marL="0" indent="0">
              <a:buNone/>
            </a:pPr>
            <a:r>
              <a:rPr lang="en-US" sz="3200" dirty="0">
                <a:solidFill>
                  <a:schemeClr val="tx1"/>
                </a:solidFill>
              </a:rPr>
              <a:t>“…</a:t>
            </a:r>
            <a:r>
              <a:rPr lang="en-US" sz="3200" b="1" i="1" dirty="0">
                <a:solidFill>
                  <a:schemeClr val="tx1"/>
                </a:solidFill>
              </a:rPr>
              <a:t>fear God and keep His commandments</a:t>
            </a:r>
            <a:r>
              <a:rPr lang="en-US" sz="3200" i="1" dirty="0">
                <a:solidFill>
                  <a:schemeClr val="tx1"/>
                </a:solidFill>
              </a:rPr>
              <a:t>, because this applies to every person (for this is the whole duty of man, </a:t>
            </a:r>
            <a:r>
              <a:rPr lang="en-US" sz="1400" i="1" dirty="0">
                <a:solidFill>
                  <a:schemeClr val="tx1"/>
                </a:solidFill>
              </a:rPr>
              <a:t>ESV</a:t>
            </a:r>
            <a:r>
              <a:rPr lang="en-US" sz="3200" i="1" dirty="0">
                <a:solidFill>
                  <a:schemeClr val="tx1"/>
                </a:solidFill>
              </a:rPr>
              <a:t>; for this is the whole of man, </a:t>
            </a:r>
            <a:r>
              <a:rPr lang="en-US" sz="1400" i="1" dirty="0">
                <a:solidFill>
                  <a:schemeClr val="tx1"/>
                </a:solidFill>
              </a:rPr>
              <a:t>ASV</a:t>
            </a:r>
            <a:r>
              <a:rPr lang="en-US" sz="3200" i="1" dirty="0">
                <a:solidFill>
                  <a:schemeClr val="tx1"/>
                </a:solidFill>
              </a:rPr>
              <a:t>; for this is man’s all, </a:t>
            </a:r>
            <a:r>
              <a:rPr lang="en-US" sz="1400" i="1" dirty="0">
                <a:solidFill>
                  <a:schemeClr val="tx1"/>
                </a:solidFill>
              </a:rPr>
              <a:t>NKJV</a:t>
            </a:r>
            <a:r>
              <a:rPr lang="en-US" sz="3200" i="1" dirty="0">
                <a:solidFill>
                  <a:schemeClr val="tx1"/>
                </a:solidFill>
              </a:rPr>
              <a:t>). </a:t>
            </a:r>
            <a:r>
              <a:rPr lang="en-US" sz="3200" b="1" i="1" dirty="0">
                <a:solidFill>
                  <a:schemeClr val="tx1"/>
                </a:solidFill>
              </a:rPr>
              <a:t>For God will bring every act to judgment</a:t>
            </a:r>
            <a:r>
              <a:rPr lang="en-US" sz="3200" i="1" dirty="0">
                <a:solidFill>
                  <a:schemeClr val="tx1"/>
                </a:solidFill>
              </a:rPr>
              <a:t>, everything which is hidden, whether it is good or evil</a:t>
            </a:r>
            <a:r>
              <a:rPr lang="en-US" sz="3200" dirty="0">
                <a:solidFill>
                  <a:schemeClr val="tx1"/>
                </a:solidFill>
              </a:rPr>
              <a:t>.” </a:t>
            </a:r>
          </a:p>
        </p:txBody>
      </p:sp>
    </p:spTree>
    <p:extLst>
      <p:ext uri="{BB962C8B-B14F-4D97-AF65-F5344CB8AC3E}">
        <p14:creationId xmlns:p14="http://schemas.microsoft.com/office/powerpoint/2010/main" val="2785319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33DC8-C990-45B4-A7D7-0230DBD00113}"/>
              </a:ext>
            </a:extLst>
          </p:cNvPr>
          <p:cNvSpPr>
            <a:spLocks noGrp="1"/>
          </p:cNvSpPr>
          <p:nvPr>
            <p:ph type="title"/>
          </p:nvPr>
        </p:nvSpPr>
        <p:spPr>
          <a:xfrm>
            <a:off x="941696" y="262393"/>
            <a:ext cx="10012816" cy="1428929"/>
          </a:xfrm>
        </p:spPr>
        <p:txBody>
          <a:bodyPr/>
          <a:lstStyle/>
          <a:p>
            <a:r>
              <a:rPr lang="en-US" dirty="0"/>
              <a:t>The Life That Now Is…</a:t>
            </a:r>
          </a:p>
        </p:txBody>
      </p:sp>
      <p:sp>
        <p:nvSpPr>
          <p:cNvPr id="3" name="Content Placeholder 2">
            <a:extLst>
              <a:ext uri="{FF2B5EF4-FFF2-40B4-BE49-F238E27FC236}">
                <a16:creationId xmlns:a16="http://schemas.microsoft.com/office/drawing/2014/main" id="{91876BF1-8E57-41D2-B6E7-871084056C33}"/>
              </a:ext>
            </a:extLst>
          </p:cNvPr>
          <p:cNvSpPr>
            <a:spLocks noGrp="1"/>
          </p:cNvSpPr>
          <p:nvPr>
            <p:ph idx="1"/>
          </p:nvPr>
        </p:nvSpPr>
        <p:spPr>
          <a:xfrm>
            <a:off x="941695" y="1828800"/>
            <a:ext cx="10331356" cy="4351337"/>
          </a:xfrm>
        </p:spPr>
        <p:txBody>
          <a:bodyPr>
            <a:normAutofit/>
          </a:bodyPr>
          <a:lstStyle/>
          <a:p>
            <a:pPr marL="342900" marR="0" lvl="0" indent="-342900">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Calibri" panose="020F0502020204030204" pitchFamily="34" charset="0"/>
              </a:rPr>
              <a:t>In Luke 18:29-30; Jesus addressed both </a:t>
            </a:r>
            <a:r>
              <a:rPr lang="en-US" sz="2800" b="1" i="1" dirty="0">
                <a:solidFill>
                  <a:srgbClr val="000000"/>
                </a:solidFill>
                <a:effectLst/>
                <a:latin typeface="+mj-lt"/>
                <a:ea typeface="Times New Roman" panose="02020603050405020304" pitchFamily="18" charset="0"/>
                <a:cs typeface="Calibri" panose="020F0502020204030204" pitchFamily="34" charset="0"/>
              </a:rPr>
              <a:t>“the present life”</a:t>
            </a:r>
            <a:r>
              <a:rPr lang="en-US" sz="2800" dirty="0">
                <a:solidFill>
                  <a:srgbClr val="000000"/>
                </a:solidFill>
                <a:effectLst/>
                <a:latin typeface="+mj-lt"/>
                <a:ea typeface="Times New Roman" panose="02020603050405020304" pitchFamily="18" charset="0"/>
                <a:cs typeface="Calibri" panose="020F0502020204030204" pitchFamily="34" charset="0"/>
              </a:rPr>
              <a:t> and </a:t>
            </a:r>
            <a:r>
              <a:rPr lang="en-US" sz="2800" b="1" i="1" dirty="0">
                <a:solidFill>
                  <a:srgbClr val="000000"/>
                </a:solidFill>
                <a:effectLst/>
                <a:latin typeface="+mj-lt"/>
                <a:ea typeface="Times New Roman" panose="02020603050405020304" pitchFamily="18" charset="0"/>
                <a:cs typeface="Calibri" panose="020F0502020204030204" pitchFamily="34" charset="0"/>
              </a:rPr>
              <a:t>“the life to come” </a:t>
            </a:r>
            <a:r>
              <a:rPr lang="en-US" sz="2800" dirty="0">
                <a:solidFill>
                  <a:srgbClr val="000000"/>
                </a:solidFill>
                <a:effectLst/>
                <a:latin typeface="+mj-lt"/>
                <a:ea typeface="Times New Roman" panose="02020603050405020304" pitchFamily="18" charset="0"/>
                <a:cs typeface="Calibri" panose="020F0502020204030204" pitchFamily="34" charset="0"/>
              </a:rPr>
              <a:t>in promising God’s blessings.</a:t>
            </a:r>
            <a:endParaRPr lang="en-US" sz="2800" dirty="0">
              <a:effectLst/>
              <a:latin typeface="+mj-lt"/>
              <a:ea typeface="Times New Roman" panose="02020603050405020304" pitchFamily="18" charset="0"/>
              <a:cs typeface="Calibri" panose="020F0502020204030204" pitchFamily="34" charset="0"/>
            </a:endParaRPr>
          </a:p>
          <a:p>
            <a:pPr marL="342900" marR="0" lvl="0" indent="-342900">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Calibri" panose="020F0502020204030204" pitchFamily="34" charset="0"/>
              </a:rPr>
              <a:t>How are Christians today to manage their </a:t>
            </a:r>
            <a:r>
              <a:rPr lang="en-US" sz="2800" b="1" i="1" dirty="0">
                <a:solidFill>
                  <a:srgbClr val="000000"/>
                </a:solidFill>
                <a:effectLst/>
                <a:latin typeface="+mj-lt"/>
                <a:ea typeface="Times New Roman" panose="02020603050405020304" pitchFamily="18" charset="0"/>
                <a:cs typeface="Calibri" panose="020F0502020204030204" pitchFamily="34" charset="0"/>
              </a:rPr>
              <a:t>“present life” </a:t>
            </a:r>
            <a:r>
              <a:rPr lang="en-US" sz="2800" dirty="0">
                <a:solidFill>
                  <a:srgbClr val="000000"/>
                </a:solidFill>
                <a:effectLst/>
                <a:latin typeface="+mj-lt"/>
                <a:ea typeface="Times New Roman" panose="02020603050405020304" pitchFamily="18" charset="0"/>
                <a:cs typeface="Calibri" panose="020F0502020204030204" pitchFamily="34" charset="0"/>
              </a:rPr>
              <a:t>while keeping focused on the </a:t>
            </a:r>
            <a:r>
              <a:rPr lang="en-US" sz="2800" b="1" i="1" dirty="0">
                <a:solidFill>
                  <a:srgbClr val="000000"/>
                </a:solidFill>
                <a:effectLst/>
                <a:latin typeface="+mj-lt"/>
                <a:ea typeface="Times New Roman" panose="02020603050405020304" pitchFamily="18" charset="0"/>
                <a:cs typeface="Calibri" panose="020F0502020204030204" pitchFamily="34" charset="0"/>
              </a:rPr>
              <a:t>“life to come”</a:t>
            </a:r>
            <a:r>
              <a:rPr lang="en-US" sz="2800" b="1" dirty="0">
                <a:solidFill>
                  <a:srgbClr val="000000"/>
                </a:solidFill>
                <a:effectLst/>
                <a:latin typeface="+mj-lt"/>
                <a:ea typeface="Times New Roman" panose="02020603050405020304" pitchFamily="18" charset="0"/>
                <a:cs typeface="Calibri" panose="020F0502020204030204" pitchFamily="34" charset="0"/>
              </a:rPr>
              <a:t>? </a:t>
            </a:r>
            <a:endParaRPr lang="en-US" sz="2800" b="1" dirty="0">
              <a:effectLst/>
              <a:latin typeface="+mj-lt"/>
              <a:ea typeface="Times New Roman" panose="02020603050405020304" pitchFamily="18" charset="0"/>
              <a:cs typeface="Calibri" panose="020F0502020204030204" pitchFamily="34" charset="0"/>
            </a:endParaRPr>
          </a:p>
          <a:p>
            <a:pPr marL="342900" marR="0" lvl="0" indent="-342900">
              <a:buFont typeface="Symbol" panose="05050102010706020507" pitchFamily="18" charset="2"/>
              <a:buChar char=""/>
            </a:pPr>
            <a:r>
              <a:rPr lang="en-US" sz="2800" b="1" dirty="0">
                <a:solidFill>
                  <a:srgbClr val="000000"/>
                </a:solidFill>
                <a:effectLst/>
                <a:latin typeface="+mj-lt"/>
                <a:ea typeface="Times New Roman" panose="02020603050405020304" pitchFamily="18" charset="0"/>
                <a:cs typeface="Calibri" panose="020F0502020204030204" pitchFamily="34" charset="0"/>
              </a:rPr>
              <a:t>They understood the challenge </a:t>
            </a:r>
            <a:r>
              <a:rPr lang="en-US" sz="2800" dirty="0">
                <a:solidFill>
                  <a:srgbClr val="000000"/>
                </a:solidFill>
                <a:effectLst/>
                <a:latin typeface="+mj-lt"/>
                <a:ea typeface="Times New Roman" panose="02020603050405020304" pitchFamily="18" charset="0"/>
                <a:cs typeface="Calibri" panose="020F0502020204030204" pitchFamily="34" charset="0"/>
              </a:rPr>
              <a:t>&amp; it is so for us as well. </a:t>
            </a:r>
            <a:endParaRPr lang="en-US" sz="2800" dirty="0">
              <a:effectLst/>
              <a:latin typeface="+mj-lt"/>
              <a:ea typeface="Times New Roman" panose="02020603050405020304" pitchFamily="18" charset="0"/>
              <a:cs typeface="Calibri" panose="020F0502020204030204" pitchFamily="34" charset="0"/>
            </a:endParaRPr>
          </a:p>
          <a:p>
            <a:pPr marL="342900" marR="0" lvl="0" indent="-342900">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Calibri" panose="020F0502020204030204" pitchFamily="34" charset="0"/>
              </a:rPr>
              <a:t>Being disciples of Christ and believers in the word of God, </a:t>
            </a:r>
            <a:r>
              <a:rPr lang="en-US" sz="2800" b="1" dirty="0">
                <a:solidFill>
                  <a:srgbClr val="000000"/>
                </a:solidFill>
                <a:effectLst/>
                <a:latin typeface="+mj-lt"/>
                <a:ea typeface="Times New Roman" panose="02020603050405020304" pitchFamily="18" charset="0"/>
                <a:cs typeface="Calibri" panose="020F0502020204030204" pitchFamily="34" charset="0"/>
              </a:rPr>
              <a:t>we need to look to the Bible to help navigate our life here </a:t>
            </a:r>
            <a:r>
              <a:rPr lang="en-US" sz="2800" dirty="0">
                <a:solidFill>
                  <a:srgbClr val="000000"/>
                </a:solidFill>
                <a:effectLst/>
                <a:latin typeface="+mj-lt"/>
                <a:ea typeface="Times New Roman" panose="02020603050405020304" pitchFamily="18" charset="0"/>
                <a:cs typeface="Calibri" panose="020F0502020204030204" pitchFamily="34" charset="0"/>
              </a:rPr>
              <a:t>in </a:t>
            </a:r>
            <a:r>
              <a:rPr lang="en-US" sz="2800" b="1" dirty="0">
                <a:solidFill>
                  <a:srgbClr val="000000"/>
                </a:solidFill>
                <a:effectLst/>
                <a:latin typeface="+mj-lt"/>
                <a:ea typeface="Times New Roman" panose="02020603050405020304" pitchFamily="18" charset="0"/>
                <a:cs typeface="Calibri" panose="020F0502020204030204" pitchFamily="34" charset="0"/>
              </a:rPr>
              <a:t>preparation for the life to come</a:t>
            </a:r>
            <a:r>
              <a:rPr lang="en-US" sz="2800" dirty="0">
                <a:solidFill>
                  <a:srgbClr val="000000"/>
                </a:solidFill>
                <a:effectLst/>
                <a:latin typeface="+mj-lt"/>
                <a:ea typeface="Times New Roman" panose="02020603050405020304" pitchFamily="18" charset="0"/>
                <a:cs typeface="Calibri" panose="020F0502020204030204" pitchFamily="34" charset="0"/>
              </a:rPr>
              <a:t>.</a:t>
            </a:r>
            <a:endParaRPr lang="en-US" sz="2800" dirty="0">
              <a:effectLst/>
              <a:latin typeface="+mj-l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950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a:xfrm>
            <a:off x="627798" y="262393"/>
            <a:ext cx="10326714" cy="1428929"/>
          </a:xfrm>
        </p:spPr>
        <p:txBody>
          <a:bodyPr/>
          <a:lstStyle/>
          <a:p>
            <a:r>
              <a:rPr lang="en-US" dirty="0"/>
              <a:t>What Are We Seeking?</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627798" y="1828800"/>
            <a:ext cx="10586020" cy="5029200"/>
          </a:xfrm>
        </p:spPr>
        <p:txBody>
          <a:bodyPr>
            <a:normAutofit/>
          </a:bodyPr>
          <a:lstStyle/>
          <a:p>
            <a:r>
              <a:rPr lang="en-US" sz="2800" b="1" dirty="0">
                <a:solidFill>
                  <a:schemeClr val="tx1"/>
                </a:solidFill>
              </a:rPr>
              <a:t>Happiness vs. Blessedness. </a:t>
            </a:r>
          </a:p>
          <a:p>
            <a:r>
              <a:rPr lang="en-US" sz="2800" dirty="0">
                <a:solidFill>
                  <a:schemeClr val="tx1"/>
                </a:solidFill>
              </a:rPr>
              <a:t>Key contrast: </a:t>
            </a:r>
            <a:r>
              <a:rPr lang="en-US" sz="2800" b="1" dirty="0">
                <a:solidFill>
                  <a:schemeClr val="tx1"/>
                </a:solidFill>
              </a:rPr>
              <a:t>happiness is circumstantial </a:t>
            </a:r>
            <a:r>
              <a:rPr lang="en-US" sz="2800" dirty="0">
                <a:solidFill>
                  <a:schemeClr val="tx1"/>
                </a:solidFill>
              </a:rPr>
              <a:t>while </a:t>
            </a:r>
            <a:r>
              <a:rPr lang="en-US" sz="2800" b="1" dirty="0">
                <a:solidFill>
                  <a:schemeClr val="tx1"/>
                </a:solidFill>
              </a:rPr>
              <a:t>blessedness transcends temporal circumstances</a:t>
            </a:r>
            <a:r>
              <a:rPr lang="en-US" sz="2800" dirty="0">
                <a:solidFill>
                  <a:schemeClr val="tx1"/>
                </a:solidFill>
              </a:rPr>
              <a:t>.</a:t>
            </a:r>
          </a:p>
          <a:p>
            <a:r>
              <a:rPr lang="en-US" sz="2800" dirty="0">
                <a:solidFill>
                  <a:schemeClr val="tx1"/>
                </a:solidFill>
              </a:rPr>
              <a:t>“</a:t>
            </a:r>
            <a:r>
              <a:rPr lang="en-US" sz="2800" b="1" dirty="0">
                <a:solidFill>
                  <a:schemeClr val="tx1"/>
                </a:solidFill>
              </a:rPr>
              <a:t>Blessed</a:t>
            </a:r>
            <a:r>
              <a:rPr lang="en-US" sz="2800" dirty="0">
                <a:solidFill>
                  <a:schemeClr val="tx1"/>
                </a:solidFill>
              </a:rPr>
              <a:t>” - “The state of the believer in Christ… ’ </a:t>
            </a:r>
            <a:r>
              <a:rPr lang="en-US" sz="2800" b="1" dirty="0">
                <a:solidFill>
                  <a:schemeClr val="tx1"/>
                </a:solidFill>
              </a:rPr>
              <a:t>Makarios’ differs from happy because happy is the person who has good luck </a:t>
            </a:r>
            <a:r>
              <a:rPr lang="en-US" sz="2800" dirty="0">
                <a:solidFill>
                  <a:schemeClr val="tx1"/>
                </a:solidFill>
              </a:rPr>
              <a:t>(from the root ‘hap’, favorable circumstances). A blessed person is one whom God makes fully satisfied, </a:t>
            </a:r>
            <a:r>
              <a:rPr lang="en-US" sz="2800" b="1" dirty="0">
                <a:solidFill>
                  <a:schemeClr val="tx1"/>
                </a:solidFill>
              </a:rPr>
              <a:t>not because of favorable circumstances</a:t>
            </a:r>
            <a:r>
              <a:rPr lang="en-US" sz="2800" dirty="0">
                <a:solidFill>
                  <a:schemeClr val="tx1"/>
                </a:solidFill>
              </a:rPr>
              <a:t>, but because” of the fellowship enjoyed through Christ… “ </a:t>
            </a:r>
            <a:r>
              <a:rPr lang="en-US" sz="2800" b="1" dirty="0">
                <a:solidFill>
                  <a:schemeClr val="tx1"/>
                </a:solidFill>
              </a:rPr>
              <a:t>his satisfaction comes from God and not from favorable circumstances</a:t>
            </a:r>
            <a:r>
              <a:rPr lang="en-US" sz="2800" dirty="0">
                <a:solidFill>
                  <a:schemeClr val="tx1"/>
                </a:solidFill>
              </a:rPr>
              <a:t>.” </a:t>
            </a:r>
            <a:r>
              <a:rPr lang="en-US" sz="1400" dirty="0">
                <a:solidFill>
                  <a:schemeClr val="tx1"/>
                </a:solidFill>
              </a:rPr>
              <a:t>(Zodhiates)</a:t>
            </a:r>
            <a:endParaRPr lang="en-US" sz="2800" dirty="0">
              <a:solidFill>
                <a:schemeClr val="tx1"/>
              </a:solidFill>
            </a:endParaRPr>
          </a:p>
        </p:txBody>
      </p:sp>
    </p:spTree>
    <p:extLst>
      <p:ext uri="{BB962C8B-B14F-4D97-AF65-F5344CB8AC3E}">
        <p14:creationId xmlns:p14="http://schemas.microsoft.com/office/powerpoint/2010/main" val="239777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1261872" y="1828800"/>
            <a:ext cx="8741110" cy="4351337"/>
          </a:xfrm>
        </p:spPr>
        <p:txBody>
          <a:bodyPr>
            <a:normAutofit/>
          </a:bodyPr>
          <a:lstStyle/>
          <a:p>
            <a:r>
              <a:rPr lang="en-US" sz="2800" dirty="0">
                <a:solidFill>
                  <a:schemeClr val="tx1"/>
                </a:solidFill>
              </a:rPr>
              <a:t>Solomon sought answers on what is best for man in his days on earth – described as </a:t>
            </a:r>
            <a:r>
              <a:rPr lang="en-US" sz="2800" b="1" i="1" dirty="0">
                <a:solidFill>
                  <a:schemeClr val="tx1"/>
                </a:solidFill>
              </a:rPr>
              <a:t>“life under the sun”</a:t>
            </a:r>
            <a:r>
              <a:rPr lang="en-US" sz="2800" dirty="0">
                <a:solidFill>
                  <a:schemeClr val="tx1"/>
                </a:solidFill>
              </a:rPr>
              <a:t>.</a:t>
            </a:r>
          </a:p>
          <a:p>
            <a:r>
              <a:rPr lang="en-US" sz="2800" dirty="0">
                <a:solidFill>
                  <a:schemeClr val="tx1"/>
                </a:solidFill>
              </a:rPr>
              <a:t>Solomon sought ultimate fulfillment by not withholding anything from his eyes and found </a:t>
            </a:r>
            <a:r>
              <a:rPr lang="en-US" sz="2800" i="1" dirty="0">
                <a:solidFill>
                  <a:schemeClr val="tx1"/>
                </a:solidFill>
              </a:rPr>
              <a:t>“</a:t>
            </a:r>
            <a:r>
              <a:rPr lang="en-US" sz="2800" b="1" i="1" dirty="0">
                <a:solidFill>
                  <a:schemeClr val="tx1"/>
                </a:solidFill>
              </a:rPr>
              <a:t>all was vanity and striving after wind and there was no profit under the sun</a:t>
            </a:r>
            <a:r>
              <a:rPr lang="en-US" sz="2800" i="1" dirty="0">
                <a:solidFill>
                  <a:schemeClr val="tx1"/>
                </a:solidFill>
              </a:rPr>
              <a:t>.”</a:t>
            </a:r>
            <a:r>
              <a:rPr lang="en-US" sz="2800" dirty="0">
                <a:solidFill>
                  <a:schemeClr val="tx1"/>
                </a:solidFill>
              </a:rPr>
              <a:t> (Ecclesiastes 2:1-11)</a:t>
            </a:r>
          </a:p>
        </p:txBody>
      </p:sp>
    </p:spTree>
    <p:extLst>
      <p:ext uri="{BB962C8B-B14F-4D97-AF65-F5344CB8AC3E}">
        <p14:creationId xmlns:p14="http://schemas.microsoft.com/office/powerpoint/2010/main" val="166698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1261872" y="1828800"/>
            <a:ext cx="9588098" cy="4766807"/>
          </a:xfrm>
        </p:spPr>
        <p:txBody>
          <a:bodyPr>
            <a:normAutofit/>
          </a:bodyPr>
          <a:lstStyle/>
          <a:p>
            <a:r>
              <a:rPr lang="en-US" sz="2800" b="1" dirty="0">
                <a:solidFill>
                  <a:schemeClr val="tx1"/>
                </a:solidFill>
              </a:rPr>
              <a:t>Without God</a:t>
            </a:r>
            <a:r>
              <a:rPr lang="en-US" sz="2800" dirty="0">
                <a:solidFill>
                  <a:schemeClr val="tx1"/>
                </a:solidFill>
              </a:rPr>
              <a:t>, the pursuit of temporal pleasures will not provide lasting satisfaction. </a:t>
            </a:r>
          </a:p>
          <a:p>
            <a:r>
              <a:rPr lang="en-US" sz="2800" dirty="0">
                <a:solidFill>
                  <a:schemeClr val="tx1"/>
                </a:solidFill>
              </a:rPr>
              <a:t>Solomon eventually realized that </a:t>
            </a:r>
            <a:r>
              <a:rPr lang="en-US" sz="2800" b="1" dirty="0">
                <a:solidFill>
                  <a:schemeClr val="tx1"/>
                </a:solidFill>
              </a:rPr>
              <a:t>only with God </a:t>
            </a:r>
            <a:r>
              <a:rPr lang="en-US" sz="2800" dirty="0">
                <a:solidFill>
                  <a:schemeClr val="tx1"/>
                </a:solidFill>
              </a:rPr>
              <a:t>can we find true fulfillment. </a:t>
            </a:r>
          </a:p>
          <a:p>
            <a:pPr lvl="2"/>
            <a:r>
              <a:rPr lang="en-US" sz="2800" dirty="0">
                <a:solidFill>
                  <a:schemeClr val="tx1"/>
                </a:solidFill>
              </a:rPr>
              <a:t>Note: temporal pleasures and satisfaction of fleshly lusts do provide some </a:t>
            </a:r>
            <a:r>
              <a:rPr lang="en-US" sz="2800" b="1" i="1" dirty="0">
                <a:solidFill>
                  <a:schemeClr val="tx1"/>
                </a:solidFill>
              </a:rPr>
              <a:t>“passing pleasures”</a:t>
            </a:r>
            <a:r>
              <a:rPr lang="en-US" sz="2800" dirty="0">
                <a:solidFill>
                  <a:schemeClr val="tx1"/>
                </a:solidFill>
              </a:rPr>
              <a:t>. (Hebrews 11:25)</a:t>
            </a:r>
          </a:p>
          <a:p>
            <a:r>
              <a:rPr lang="en-US" sz="2800" i="1" dirty="0">
                <a:solidFill>
                  <a:schemeClr val="tx1"/>
                </a:solidFill>
              </a:rPr>
              <a:t>“This also I have seen that </a:t>
            </a:r>
            <a:r>
              <a:rPr lang="en-US" sz="2800" b="1" i="1" dirty="0">
                <a:solidFill>
                  <a:schemeClr val="tx1"/>
                </a:solidFill>
              </a:rPr>
              <a:t>it is from the hand of God</a:t>
            </a:r>
            <a:r>
              <a:rPr lang="en-US" sz="2800" i="1" dirty="0">
                <a:solidFill>
                  <a:schemeClr val="tx1"/>
                </a:solidFill>
              </a:rPr>
              <a:t>. For </a:t>
            </a:r>
            <a:r>
              <a:rPr lang="en-US" sz="2800" b="1" i="1" dirty="0">
                <a:solidFill>
                  <a:schemeClr val="tx1"/>
                </a:solidFill>
              </a:rPr>
              <a:t>who can eat and who can have enjoyment without Him</a:t>
            </a:r>
            <a:r>
              <a:rPr lang="en-US" sz="2800" i="1" dirty="0">
                <a:solidFill>
                  <a:schemeClr val="tx1"/>
                </a:solidFill>
              </a:rPr>
              <a:t>?” </a:t>
            </a:r>
            <a:r>
              <a:rPr lang="en-US" sz="2800" dirty="0">
                <a:solidFill>
                  <a:schemeClr val="tx1"/>
                </a:solidFill>
              </a:rPr>
              <a:t>(Ecclesiastes 2:24-26)</a:t>
            </a:r>
          </a:p>
        </p:txBody>
      </p:sp>
    </p:spTree>
    <p:extLst>
      <p:ext uri="{BB962C8B-B14F-4D97-AF65-F5344CB8AC3E}">
        <p14:creationId xmlns:p14="http://schemas.microsoft.com/office/powerpoint/2010/main" val="321827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1261872" y="1828800"/>
            <a:ext cx="8754964" cy="4351337"/>
          </a:xfrm>
        </p:spPr>
        <p:txBody>
          <a:bodyPr>
            <a:normAutofit lnSpcReduction="10000"/>
          </a:bodyPr>
          <a:lstStyle/>
          <a:p>
            <a:pPr marL="0" indent="0">
              <a:buNone/>
            </a:pPr>
            <a:r>
              <a:rPr lang="en-US" sz="3000" b="1" dirty="0">
                <a:solidFill>
                  <a:schemeClr val="tx1"/>
                </a:solidFill>
              </a:rPr>
              <a:t>Only with God…</a:t>
            </a:r>
          </a:p>
          <a:p>
            <a:r>
              <a:rPr lang="en-US" sz="3000" dirty="0">
                <a:solidFill>
                  <a:schemeClr val="tx1"/>
                </a:solidFill>
              </a:rPr>
              <a:t>Ecclesiastes 3:12; </a:t>
            </a:r>
            <a:r>
              <a:rPr lang="en-US" sz="3000" i="1" dirty="0">
                <a:solidFill>
                  <a:schemeClr val="tx1"/>
                </a:solidFill>
              </a:rPr>
              <a:t>“I know that there is nothing better for them than to </a:t>
            </a:r>
            <a:r>
              <a:rPr lang="en-US" sz="3000" b="1" i="1" dirty="0">
                <a:solidFill>
                  <a:schemeClr val="tx1"/>
                </a:solidFill>
              </a:rPr>
              <a:t>rejoice and to do good in one’s lifetime</a:t>
            </a:r>
            <a:r>
              <a:rPr lang="en-US" sz="3000" i="1" dirty="0">
                <a:solidFill>
                  <a:schemeClr val="tx1"/>
                </a:solidFill>
              </a:rPr>
              <a:t>; moreover, that every man who eats and drinks </a:t>
            </a:r>
            <a:r>
              <a:rPr lang="en-US" sz="3000" b="1" i="1" dirty="0">
                <a:solidFill>
                  <a:schemeClr val="tx1"/>
                </a:solidFill>
              </a:rPr>
              <a:t>sees good in all his labor </a:t>
            </a:r>
            <a:r>
              <a:rPr lang="en-US" sz="3000" i="1" dirty="0">
                <a:solidFill>
                  <a:schemeClr val="tx1"/>
                </a:solidFill>
              </a:rPr>
              <a:t>– </a:t>
            </a:r>
            <a:r>
              <a:rPr lang="en-US" sz="3000" b="1" i="1" dirty="0">
                <a:solidFill>
                  <a:schemeClr val="tx1"/>
                </a:solidFill>
              </a:rPr>
              <a:t>it is the gift of God</a:t>
            </a:r>
            <a:r>
              <a:rPr lang="en-US" sz="3000" i="1" dirty="0">
                <a:solidFill>
                  <a:schemeClr val="tx1"/>
                </a:solidFill>
              </a:rPr>
              <a:t>.”</a:t>
            </a:r>
          </a:p>
          <a:p>
            <a:r>
              <a:rPr lang="en-US" sz="3000" dirty="0">
                <a:solidFill>
                  <a:schemeClr val="tx1"/>
                </a:solidFill>
              </a:rPr>
              <a:t>God has given to man the blessing of enjoying the fruit of his labor and using his blessings for “</a:t>
            </a:r>
            <a:r>
              <a:rPr lang="en-US" sz="3000" b="1" i="1" dirty="0">
                <a:solidFill>
                  <a:schemeClr val="tx1"/>
                </a:solidFill>
              </a:rPr>
              <a:t>good</a:t>
            </a:r>
            <a:r>
              <a:rPr lang="en-US" sz="3000" dirty="0">
                <a:solidFill>
                  <a:schemeClr val="tx1"/>
                </a:solidFill>
              </a:rPr>
              <a:t>”. (Galatians 6:10)</a:t>
            </a:r>
          </a:p>
        </p:txBody>
      </p:sp>
    </p:spTree>
    <p:extLst>
      <p:ext uri="{BB962C8B-B14F-4D97-AF65-F5344CB8AC3E}">
        <p14:creationId xmlns:p14="http://schemas.microsoft.com/office/powerpoint/2010/main" val="283547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1261871" y="1828800"/>
            <a:ext cx="9321462" cy="4351337"/>
          </a:xfrm>
        </p:spPr>
        <p:txBody>
          <a:bodyPr>
            <a:normAutofit/>
          </a:bodyPr>
          <a:lstStyle/>
          <a:p>
            <a:pPr marL="0" indent="0">
              <a:buNone/>
            </a:pPr>
            <a:r>
              <a:rPr lang="en-US" sz="2800" b="1" dirty="0">
                <a:solidFill>
                  <a:schemeClr val="tx1"/>
                </a:solidFill>
              </a:rPr>
              <a:t>Only with God…</a:t>
            </a:r>
          </a:p>
          <a:p>
            <a:pPr marL="0" indent="0">
              <a:buNone/>
            </a:pPr>
            <a:r>
              <a:rPr lang="en-US" sz="2800" i="1" dirty="0">
                <a:solidFill>
                  <a:schemeClr val="tx1"/>
                </a:solidFill>
              </a:rPr>
              <a:t>“Furthermore, as for every man to whom God has given riches and wealth, </a:t>
            </a:r>
            <a:r>
              <a:rPr lang="en-US" sz="2800" b="1" i="1" dirty="0">
                <a:solidFill>
                  <a:schemeClr val="tx1"/>
                </a:solidFill>
              </a:rPr>
              <a:t>He has also empowered </a:t>
            </a:r>
            <a:r>
              <a:rPr lang="en-US" sz="2800" i="1" dirty="0">
                <a:solidFill>
                  <a:schemeClr val="tx1"/>
                </a:solidFill>
              </a:rPr>
              <a:t>him to eat from them and to receive his reward and rejoice in his labor; </a:t>
            </a:r>
            <a:r>
              <a:rPr lang="en-US" sz="2800" b="1" i="1" dirty="0">
                <a:solidFill>
                  <a:schemeClr val="tx1"/>
                </a:solidFill>
              </a:rPr>
              <a:t>this is the gift of God</a:t>
            </a:r>
            <a:r>
              <a:rPr lang="en-US" sz="2800" i="1" dirty="0">
                <a:solidFill>
                  <a:schemeClr val="tx1"/>
                </a:solidFill>
              </a:rPr>
              <a:t>. 20 For h</a:t>
            </a:r>
            <a:r>
              <a:rPr lang="en-US" sz="2800" b="1" i="1" dirty="0">
                <a:solidFill>
                  <a:schemeClr val="tx1"/>
                </a:solidFill>
              </a:rPr>
              <a:t>e will not often consider the years of his life</a:t>
            </a:r>
            <a:r>
              <a:rPr lang="en-US" sz="2800" i="1" dirty="0">
                <a:solidFill>
                  <a:schemeClr val="tx1"/>
                </a:solidFill>
              </a:rPr>
              <a:t>, because </a:t>
            </a:r>
            <a:r>
              <a:rPr lang="en-US" sz="2800" b="1" i="1" dirty="0">
                <a:solidFill>
                  <a:schemeClr val="tx1"/>
                </a:solidFill>
              </a:rPr>
              <a:t>God keeps him occupied with the gladness of his heart</a:t>
            </a:r>
            <a:r>
              <a:rPr lang="en-US" sz="2800" i="1" dirty="0">
                <a:solidFill>
                  <a:schemeClr val="tx1"/>
                </a:solidFill>
              </a:rPr>
              <a:t>.” </a:t>
            </a:r>
            <a:r>
              <a:rPr lang="en-US" sz="2800" dirty="0">
                <a:solidFill>
                  <a:schemeClr val="tx1"/>
                </a:solidFill>
              </a:rPr>
              <a:t>(Ecclesiastes 5:19-20; cf., 6:2 &amp; Luke 12:16-21)</a:t>
            </a:r>
          </a:p>
        </p:txBody>
      </p:sp>
    </p:spTree>
    <p:extLst>
      <p:ext uri="{BB962C8B-B14F-4D97-AF65-F5344CB8AC3E}">
        <p14:creationId xmlns:p14="http://schemas.microsoft.com/office/powerpoint/2010/main" val="116043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a:xfrm>
            <a:off x="890693" y="262393"/>
            <a:ext cx="10063819" cy="1428929"/>
          </a:xfrm>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890693" y="1828800"/>
            <a:ext cx="9692640" cy="4766807"/>
          </a:xfrm>
        </p:spPr>
        <p:txBody>
          <a:bodyPr>
            <a:normAutofit fontScale="92500" lnSpcReduction="10000"/>
          </a:bodyPr>
          <a:lstStyle/>
          <a:p>
            <a:pPr marL="0" indent="0">
              <a:buNone/>
            </a:pPr>
            <a:r>
              <a:rPr lang="en-US" sz="2800" b="1" dirty="0">
                <a:solidFill>
                  <a:schemeClr val="tx1"/>
                </a:solidFill>
              </a:rPr>
              <a:t>Only with God…</a:t>
            </a:r>
          </a:p>
          <a:p>
            <a:pPr marL="0" indent="0">
              <a:buNone/>
            </a:pPr>
            <a:r>
              <a:rPr lang="en-US" sz="2800" i="1" dirty="0">
                <a:solidFill>
                  <a:schemeClr val="tx1"/>
                </a:solidFill>
              </a:rPr>
              <a:t>“Let your clothes be white all the time, and let not oil be lacking on your head. 9 </a:t>
            </a:r>
            <a:r>
              <a:rPr lang="en-US" sz="2800" b="1" i="1" dirty="0">
                <a:solidFill>
                  <a:schemeClr val="tx1"/>
                </a:solidFill>
              </a:rPr>
              <a:t>Enjoy life with the woman whom you love all the days of your fleeting life</a:t>
            </a:r>
            <a:r>
              <a:rPr lang="en-US" sz="2800" i="1" dirty="0">
                <a:solidFill>
                  <a:schemeClr val="tx1"/>
                </a:solidFill>
              </a:rPr>
              <a:t> which He has given to you under the sun; </a:t>
            </a:r>
            <a:r>
              <a:rPr lang="en-US" sz="2800" b="1" i="1" dirty="0">
                <a:solidFill>
                  <a:schemeClr val="tx1"/>
                </a:solidFill>
              </a:rPr>
              <a:t>for this is your reward in life</a:t>
            </a:r>
            <a:r>
              <a:rPr lang="en-US" sz="2800" i="1" dirty="0">
                <a:solidFill>
                  <a:schemeClr val="tx1"/>
                </a:solidFill>
              </a:rPr>
              <a:t> and in your toil in which you have labored under the sun. 10 </a:t>
            </a:r>
            <a:r>
              <a:rPr lang="en-US" sz="2800" b="1" i="1" dirty="0">
                <a:solidFill>
                  <a:schemeClr val="tx1"/>
                </a:solidFill>
              </a:rPr>
              <a:t>Whatever your hand finds to do, do it with all your might</a:t>
            </a:r>
            <a:r>
              <a:rPr lang="en-US" sz="2800" i="1" dirty="0">
                <a:solidFill>
                  <a:schemeClr val="tx1"/>
                </a:solidFill>
              </a:rPr>
              <a:t>; for there is no activity or planning or knowledge or wisdom in </a:t>
            </a:r>
            <a:r>
              <a:rPr lang="en-US" sz="2800" i="1" dirty="0" err="1">
                <a:solidFill>
                  <a:schemeClr val="tx1"/>
                </a:solidFill>
              </a:rPr>
              <a:t>Sheol</a:t>
            </a:r>
            <a:r>
              <a:rPr lang="en-US" sz="2800" i="1" dirty="0">
                <a:solidFill>
                  <a:schemeClr val="tx1"/>
                </a:solidFill>
              </a:rPr>
              <a:t> where you are going.” </a:t>
            </a:r>
            <a:r>
              <a:rPr lang="en-US" sz="2800" dirty="0">
                <a:solidFill>
                  <a:schemeClr val="tx1"/>
                </a:solidFill>
              </a:rPr>
              <a:t>(Ecclesiastes 9:8-10; Proverbs 5:18; Psalms 127:3-5; 128)</a:t>
            </a:r>
          </a:p>
          <a:p>
            <a:pPr marL="0" indent="0">
              <a:buNone/>
            </a:pPr>
            <a:r>
              <a:rPr lang="en-US" sz="2800" dirty="0">
                <a:solidFill>
                  <a:schemeClr val="tx1"/>
                </a:solidFill>
              </a:rPr>
              <a:t>Enjoy the gift from God of family and work while keeping your loyalty with God. (Remember Luke 14:19, 26)</a:t>
            </a:r>
          </a:p>
        </p:txBody>
      </p:sp>
    </p:spTree>
    <p:extLst>
      <p:ext uri="{BB962C8B-B14F-4D97-AF65-F5344CB8AC3E}">
        <p14:creationId xmlns:p14="http://schemas.microsoft.com/office/powerpoint/2010/main" val="64706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BB7-BB79-4466-A8BC-B914C1288739}"/>
              </a:ext>
            </a:extLst>
          </p:cNvPr>
          <p:cNvSpPr>
            <a:spLocks noGrp="1"/>
          </p:cNvSpPr>
          <p:nvPr>
            <p:ph type="title"/>
          </p:nvPr>
        </p:nvSpPr>
        <p:spPr>
          <a:xfrm>
            <a:off x="655093" y="262393"/>
            <a:ext cx="10299419" cy="1428929"/>
          </a:xfrm>
        </p:spPr>
        <p:txBody>
          <a:bodyPr/>
          <a:lstStyle/>
          <a:p>
            <a:r>
              <a:rPr lang="en-US" dirty="0"/>
              <a:t>The Wisdom of Solomon</a:t>
            </a:r>
          </a:p>
        </p:txBody>
      </p:sp>
      <p:sp>
        <p:nvSpPr>
          <p:cNvPr id="3" name="Content Placeholder 2">
            <a:extLst>
              <a:ext uri="{FF2B5EF4-FFF2-40B4-BE49-F238E27FC236}">
                <a16:creationId xmlns:a16="http://schemas.microsoft.com/office/drawing/2014/main" id="{FD7AF994-6183-412B-80B7-C3BE47AFFFF3}"/>
              </a:ext>
            </a:extLst>
          </p:cNvPr>
          <p:cNvSpPr>
            <a:spLocks noGrp="1"/>
          </p:cNvSpPr>
          <p:nvPr>
            <p:ph idx="1"/>
          </p:nvPr>
        </p:nvSpPr>
        <p:spPr>
          <a:xfrm>
            <a:off x="655093" y="1828800"/>
            <a:ext cx="10577014" cy="4872251"/>
          </a:xfrm>
        </p:spPr>
        <p:txBody>
          <a:bodyPr>
            <a:normAutofit/>
          </a:bodyPr>
          <a:lstStyle/>
          <a:p>
            <a:pPr marL="0" indent="0">
              <a:buNone/>
            </a:pPr>
            <a:r>
              <a:rPr lang="en-US" sz="2800" b="1" dirty="0">
                <a:solidFill>
                  <a:schemeClr val="tx1"/>
                </a:solidFill>
              </a:rPr>
              <a:t>Ecclesiastes 11:9, </a:t>
            </a:r>
            <a:r>
              <a:rPr lang="en-US" sz="2800" i="1" dirty="0">
                <a:solidFill>
                  <a:schemeClr val="tx1"/>
                </a:solidFill>
              </a:rPr>
              <a:t>“</a:t>
            </a:r>
            <a:r>
              <a:rPr lang="en-US" sz="2800" b="1" i="1" dirty="0">
                <a:solidFill>
                  <a:schemeClr val="accent6">
                    <a:lumMod val="75000"/>
                  </a:schemeClr>
                </a:solidFill>
              </a:rPr>
              <a:t>Rejoice</a:t>
            </a:r>
            <a:r>
              <a:rPr lang="en-US" sz="2800" i="1" dirty="0">
                <a:solidFill>
                  <a:schemeClr val="tx1"/>
                </a:solidFill>
              </a:rPr>
              <a:t>, young man, during your childhood (youth), and let your heart be pleasant (cheer you) during the days of young manhood (youth). And follow the impulses of your heart and the desires of your eyes. </a:t>
            </a:r>
            <a:r>
              <a:rPr lang="en-US" sz="2800" b="1" i="1" dirty="0">
                <a:solidFill>
                  <a:schemeClr val="tx1"/>
                </a:solidFill>
              </a:rPr>
              <a:t>Yet know that God will bring you to judgment for all these thing</a:t>
            </a:r>
            <a:r>
              <a:rPr lang="en-US" sz="2800" i="1" dirty="0">
                <a:solidFill>
                  <a:schemeClr val="tx1"/>
                </a:solidFill>
              </a:rPr>
              <a:t>s.”</a:t>
            </a:r>
          </a:p>
          <a:p>
            <a:r>
              <a:rPr lang="en-US" sz="2800" dirty="0">
                <a:solidFill>
                  <a:schemeClr val="tx1"/>
                </a:solidFill>
              </a:rPr>
              <a:t>Rejoice in the time God gives you</a:t>
            </a:r>
            <a:r>
              <a:rPr lang="en-US" sz="2800" i="1" dirty="0">
                <a:solidFill>
                  <a:schemeClr val="tx1"/>
                </a:solidFill>
              </a:rPr>
              <a:t> “under the sun” </a:t>
            </a:r>
            <a:r>
              <a:rPr lang="en-US" sz="2800" dirty="0">
                <a:solidFill>
                  <a:schemeClr val="tx1"/>
                </a:solidFill>
              </a:rPr>
              <a:t>yet keep in mind that the God who blesses also judges. </a:t>
            </a:r>
          </a:p>
          <a:p>
            <a:r>
              <a:rPr lang="en-US" sz="2800" dirty="0">
                <a:solidFill>
                  <a:schemeClr val="tx1"/>
                </a:solidFill>
              </a:rPr>
              <a:t>To consider what we DO and DON”T DO!</a:t>
            </a:r>
          </a:p>
          <a:p>
            <a:r>
              <a:rPr lang="en-US" sz="3200" b="1" dirty="0">
                <a:solidFill>
                  <a:srgbClr val="C00000"/>
                </a:solidFill>
              </a:rPr>
              <a:t>God the Judge of all!</a:t>
            </a:r>
          </a:p>
        </p:txBody>
      </p:sp>
    </p:spTree>
    <p:extLst>
      <p:ext uri="{BB962C8B-B14F-4D97-AF65-F5344CB8AC3E}">
        <p14:creationId xmlns:p14="http://schemas.microsoft.com/office/powerpoint/2010/main" val="3403131099"/>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6105</TotalTime>
  <Words>2584</Words>
  <Application>Microsoft Office PowerPoint</Application>
  <PresentationFormat>Widescreen</PresentationFormat>
  <Paragraphs>131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Schoolbook</vt:lpstr>
      <vt:lpstr>Symbol</vt:lpstr>
      <vt:lpstr>Wingdings 2</vt:lpstr>
      <vt:lpstr>View</vt:lpstr>
      <vt:lpstr>A Beautiful Life</vt:lpstr>
      <vt:lpstr>The Life That Now Is…</vt:lpstr>
      <vt:lpstr>What Are We Seeking?</vt:lpstr>
      <vt:lpstr>The Wisdom of Solomon</vt:lpstr>
      <vt:lpstr>The Wisdom of Solomon</vt:lpstr>
      <vt:lpstr>The Wisdom of Solomon</vt:lpstr>
      <vt:lpstr>The Wisdom of Solomon</vt:lpstr>
      <vt:lpstr>The Wisdom of Solomon</vt:lpstr>
      <vt:lpstr>The Wisdom of Solomon</vt:lpstr>
      <vt:lpstr>The Wisdom of Solomon</vt:lpstr>
      <vt:lpstr>The Wisdom of Solomon</vt:lpstr>
      <vt:lpstr>The Wisdom of Solomon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Beautiful Life</dc:title>
  <dc:creator>Chris Simmons</dc:creator>
  <cp:lastModifiedBy>Chris Simmons</cp:lastModifiedBy>
  <cp:revision>12</cp:revision>
  <cp:lastPrinted>2022-03-27T21:48:50Z</cp:lastPrinted>
  <dcterms:created xsi:type="dcterms:W3CDTF">2022-03-23T16:05:16Z</dcterms:created>
  <dcterms:modified xsi:type="dcterms:W3CDTF">2022-03-27T21:50:18Z</dcterms:modified>
</cp:coreProperties>
</file>