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12"/>
  </p:notesMasterIdLst>
  <p:handoutMasterIdLst>
    <p:handoutMasterId r:id="rId13"/>
  </p:handoutMasterIdLst>
  <p:sldIdLst>
    <p:sldId id="311" r:id="rId2"/>
    <p:sldId id="300" r:id="rId3"/>
    <p:sldId id="301" r:id="rId4"/>
    <p:sldId id="302" r:id="rId5"/>
    <p:sldId id="305" r:id="rId6"/>
    <p:sldId id="306" r:id="rId7"/>
    <p:sldId id="307" r:id="rId8"/>
    <p:sldId id="309" r:id="rId9"/>
    <p:sldId id="308" r:id="rId10"/>
    <p:sldId id="310" r:id="rId11"/>
  </p:sldIdLst>
  <p:sldSz cx="9144000" cy="5143500" type="screen16x9"/>
  <p:notesSz cx="7010400" cy="9296400"/>
  <p:embeddedFontLst>
    <p:embeddedFont>
      <p:font typeface="Calibri" panose="020F0502020204030204" pitchFamily="34" charset="0"/>
      <p:regular r:id="rId14"/>
      <p:bold r:id="rId15"/>
      <p:italic r:id="rId16"/>
      <p:boldItalic r:id="rId17"/>
    </p:embeddedFont>
    <p:embeddedFont>
      <p:font typeface="Dosis" pitchFamily="2" charset="0"/>
      <p:regular r:id="rId18"/>
      <p:bold r:id="rId19"/>
    </p:embeddedFont>
    <p:embeddedFont>
      <p:font typeface="Roboto" panose="02000000000000000000" pitchFamily="2"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F57B9CE-27B7-45A4-9341-B09BDB51A24E}">
  <a:tblStyle styleId="{AF57B9CE-27B7-45A4-9341-B09BDB51A24E}"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2091BD0C-065F-43EE-8344-79AE29CD5F3C}"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5875" autoAdjust="0"/>
  </p:normalViewPr>
  <p:slideViewPr>
    <p:cSldViewPr snapToGrid="0">
      <p:cViewPr varScale="1">
        <p:scale>
          <a:sx n="68" d="100"/>
          <a:sy n="68" d="100"/>
        </p:scale>
        <p:origin x="1386" y="66"/>
      </p:cViewPr>
      <p:guideLst/>
    </p:cSldViewPr>
  </p:slideViewPr>
  <p:outlineViewPr>
    <p:cViewPr>
      <p:scale>
        <a:sx n="33" d="100"/>
        <a:sy n="33" d="100"/>
      </p:scale>
      <p:origin x="0" y="-7164"/>
    </p:cViewPr>
  </p:outlineViewPr>
  <p:notesTextViewPr>
    <p:cViewPr>
      <p:scale>
        <a:sx n="1" d="1"/>
        <a:sy n="1" d="1"/>
      </p:scale>
      <p:origin x="0" y="0"/>
    </p:cViewPr>
  </p:notesTextViewPr>
  <p:sorterViewPr>
    <p:cViewPr>
      <p:scale>
        <a:sx n="100" d="100"/>
        <a:sy n="100" d="100"/>
      </p:scale>
      <p:origin x="0" y="-103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font" Target="fonts/font5.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4.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font" Target="fonts/font10.fntdata"/><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font" Target="fonts/font9.fntdata"/><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FD58E7D-0B02-459C-BC54-084863D32E6B}"/>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BF74049-53AC-4B89-80CF-A1F393007647}"/>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r>
              <a:rPr lang="en-US"/>
              <a:t>The Faith of Abraham</a:t>
            </a:r>
          </a:p>
        </p:txBody>
      </p:sp>
      <p:sp>
        <p:nvSpPr>
          <p:cNvPr id="4" name="Footer Placeholder 3">
            <a:extLst>
              <a:ext uri="{FF2B5EF4-FFF2-40B4-BE49-F238E27FC236}">
                <a16:creationId xmlns:a16="http://schemas.microsoft.com/office/drawing/2014/main" id="{ABFEDD46-D5CE-4D2D-B344-329D5D7E78F9}"/>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r>
              <a:rPr lang="en-US"/>
              <a:t>10-10-21 pm</a:t>
            </a:r>
          </a:p>
        </p:txBody>
      </p:sp>
      <p:sp>
        <p:nvSpPr>
          <p:cNvPr id="5" name="Slide Number Placeholder 4">
            <a:extLst>
              <a:ext uri="{FF2B5EF4-FFF2-40B4-BE49-F238E27FC236}">
                <a16:creationId xmlns:a16="http://schemas.microsoft.com/office/drawing/2014/main" id="{EFDABD08-DD37-4828-BF2A-6664D6C6724A}"/>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A4EC1925-FDCD-48C5-8208-F1C3EA57FFAD}" type="slidenum">
              <a:rPr lang="en-US" smtClean="0"/>
              <a:t>‹#›</a:t>
            </a:fld>
            <a:endParaRPr lang="en-US"/>
          </a:p>
        </p:txBody>
      </p:sp>
    </p:spTree>
    <p:extLst>
      <p:ext uri="{BB962C8B-B14F-4D97-AF65-F5344CB8AC3E}">
        <p14:creationId xmlns:p14="http://schemas.microsoft.com/office/powerpoint/2010/main" val="393381684"/>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hf hdr="0"/>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35f391192_00: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35f391192_0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9129106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p: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extLst>
      <p:ext uri="{BB962C8B-B14F-4D97-AF65-F5344CB8AC3E}">
        <p14:creationId xmlns:p14="http://schemas.microsoft.com/office/powerpoint/2010/main" val="3166486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p: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US" sz="1400" dirty="0"/>
              <a:t>Gen 22:15-19 - after Abraham was spared from offering his son Isaac.</a:t>
            </a:r>
          </a:p>
          <a:p>
            <a:pPr marL="0" indent="0">
              <a:buNone/>
            </a:pPr>
            <a:r>
              <a:rPr lang="en-US" sz="1400" dirty="0"/>
              <a:t>Then the angel of the Lord called to Abraham a second time from heaven, 16 and said, "By Myself I have sworn, declares the Lord, because you have done this thing and have not withheld your son, your only son, 17 indeed I will greatly bless you, and I will greatly multiply your seed as the stars of the heavens and as the sand which is on the seashore; and your seed shall possess the gate of their enemies. 18 "In your seed all the nations of the earth shall be blessed, because you have obeyed My voice." 19 So Abraham returned to his young men, and they arose and went together to Beersheba; and Abraham lived at Beersheba. </a:t>
            </a:r>
          </a:p>
          <a:p>
            <a:pPr marL="0" indent="0">
              <a:buNone/>
            </a:pPr>
            <a:endParaRPr lang="en-US" sz="1400" dirty="0"/>
          </a:p>
          <a:p>
            <a:pPr marL="0" indent="0">
              <a:buNone/>
            </a:pPr>
            <a:r>
              <a:rPr lang="en-US" sz="1400" dirty="0"/>
              <a:t>Gen 26:3-5 - to Isaac</a:t>
            </a:r>
          </a:p>
          <a:p>
            <a:pPr marL="0" indent="0">
              <a:buNone/>
            </a:pPr>
            <a:r>
              <a:rPr lang="en-US" sz="1400" dirty="0"/>
              <a:t> "Sojourn in this land and I will be with you and bless you, for to you and to your descendants I will give all these lands, and I will establish the oath which I swore to your father Abraham. 4 "I will multiply your descendants as the stars of heaven, and will give your descendants all these lands; and by your descendants all the nations of the earth shall be blessed; 5 because Abraham obeyed Me and kept My charge, My commandments, My statutes and My laws." </a:t>
            </a:r>
          </a:p>
          <a:p>
            <a:pPr marL="0" indent="0">
              <a:buNone/>
            </a:pPr>
            <a:endParaRPr lang="en-US" dirty="0"/>
          </a:p>
          <a:p>
            <a:pPr marL="0" indent="0">
              <a:buNone/>
            </a:pPr>
            <a:r>
              <a:rPr lang="en-US" sz="1400" dirty="0"/>
              <a:t>Gen 28:13-16</a:t>
            </a:r>
          </a:p>
          <a:p>
            <a:pPr marL="0" indent="0">
              <a:buNone/>
            </a:pPr>
            <a:r>
              <a:rPr lang="en-US" sz="1400" dirty="0"/>
              <a:t> And behold, the Lord stood above it and said, "I am the Lord, the God of your father Abraham and the God of Isaac; the land on which you lie, I will give it to you and to your descendants. 14 "Your descendants will also be like the dust of the earth, and you will spread out to the west and to the east and to the north and to the south; and in you and in your descendants shall all the families of the earth be blessed. 15 "Behold, I am with you and will keep you wherever you go, and will bring you back to this land; for I will not leave you until I have done what I have promised you." </a:t>
            </a:r>
          </a:p>
          <a:p>
            <a:pPr marL="0" indent="0">
              <a:buNone/>
            </a:pPr>
            <a:endParaRPr lang="en-US" dirty="0"/>
          </a:p>
          <a:p>
            <a:pPr marL="0" indent="0">
              <a:buNone/>
            </a:pPr>
            <a:r>
              <a:rPr lang="en-US" dirty="0"/>
              <a:t>Gen 15:13-18</a:t>
            </a:r>
          </a:p>
          <a:p>
            <a:pPr marL="0" indent="0">
              <a:buNone/>
            </a:pPr>
            <a:r>
              <a:rPr lang="en-US" sz="1400" dirty="0"/>
              <a:t> God said to Abram, "Know for certain that your descendants will be strangers in a land that is not theirs, where they will be enslaved and oppressed four hundred years. 14 "But I will also judge the nation whom they will serve, and afterward they will come out with many possessions. 15 "As for you, you shall go to your fathers in peace; you will be buried at a good old age. 16 "Then in the fourth generation they will return here, for the iniquity of the Amorite is not yet complete." </a:t>
            </a:r>
          </a:p>
          <a:p>
            <a:pPr marL="0" indent="0">
              <a:buNone/>
            </a:pPr>
            <a:r>
              <a:rPr lang="en-US" sz="1400" dirty="0"/>
              <a:t>17 It came about when the sun had set, that it was very dark, and behold, there appeared a smoking oven and a flaming torch which passed between these pieces. 18 On that day the Lord made a covenant with Abram, saying, "To your descendants I have given this land, From the river of Egypt as far as the great river, the river Euphrates: </a:t>
            </a:r>
          </a:p>
          <a:p>
            <a:pPr marL="0" indent="0">
              <a:buNone/>
            </a:pPr>
            <a:endParaRPr lang="en-US" sz="1400" dirty="0"/>
          </a:p>
          <a:p>
            <a:pPr marL="0" indent="0">
              <a:buNone/>
            </a:pPr>
            <a:r>
              <a:rPr lang="en-US" sz="1400" dirty="0"/>
              <a:t>Gen 24:5-7</a:t>
            </a:r>
          </a:p>
          <a:p>
            <a:pPr marL="0" indent="0">
              <a:buNone/>
            </a:pPr>
            <a:r>
              <a:rPr lang="en-US" sz="1400" dirty="0"/>
              <a:t> The servant said to him, "Suppose the woman is not willing to follow me to this land; should I take your son back to the land from where you came?" 6 Then Abraham said to him, "Beware that you do not take my son back there! 7 "The Lord, the God of heaven, who took me from my father's house and from the land of my birth, and who spoke to me and who swore to me, saying, 'To your descendants I will give this land,' He will send His angel before you, and you will take a wife for my son from there</a:t>
            </a:r>
          </a:p>
          <a:p>
            <a:pPr marL="0" indent="0">
              <a:buNone/>
            </a:pPr>
            <a:endParaRPr lang="en-US" sz="1400" dirty="0"/>
          </a:p>
          <a:p>
            <a:pPr marL="0" indent="0">
              <a:buNone/>
            </a:pPr>
            <a:r>
              <a:rPr lang="en-US" sz="1400" dirty="0" err="1"/>
              <a:t>Deut</a:t>
            </a:r>
            <a:r>
              <a:rPr lang="en-US" sz="1400" dirty="0"/>
              <a:t> 34:4</a:t>
            </a:r>
          </a:p>
          <a:p>
            <a:pPr marL="0" indent="0">
              <a:buNone/>
            </a:pPr>
            <a:r>
              <a:rPr lang="en-US" sz="1400" dirty="0"/>
              <a:t>4 Then the Lord said to him, "This is the land which I swore to Abraham, Isaac, and Jacob, saying, 'I will give it to your descendants'; I have let you see it with your eyes, but you shall not go over there.</a:t>
            </a:r>
          </a:p>
          <a:p>
            <a:pPr marL="0" indent="0">
              <a:buNone/>
            </a:pPr>
            <a:endParaRPr lang="en-US" sz="1400" dirty="0"/>
          </a:p>
        </p:txBody>
      </p:sp>
    </p:spTree>
    <p:extLst>
      <p:ext uri="{BB962C8B-B14F-4D97-AF65-F5344CB8AC3E}">
        <p14:creationId xmlns:p14="http://schemas.microsoft.com/office/powerpoint/2010/main" val="1236756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p: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US" sz="1400" dirty="0"/>
              <a:t>Gen 17:18-21</a:t>
            </a:r>
          </a:p>
          <a:p>
            <a:pPr marL="0" indent="0">
              <a:buNone/>
            </a:pPr>
            <a:r>
              <a:rPr lang="en-US" sz="1400" dirty="0"/>
              <a:t>And Abraham said to God, "Oh that Ishmael might live before You!" 19 But God said, "No, but Sarah your wife will bear you a son, and you shall call his name Isaac; and I will establish My covenant with him for an everlasting covenant for his descendants after him. 20 "As for Ishmael, I have heard you; behold, I will bless him, and will make him fruitful and will multiply him exceedingly. He shall become the father of twelve princes, and I will make him a great nation. 21 "But My covenant I will establish with Isaac, whom Sarah will bear to you at this season next year."</a:t>
            </a:r>
          </a:p>
          <a:p>
            <a:pPr marL="0" indent="0">
              <a:buNone/>
            </a:pPr>
            <a:endParaRPr lang="en-US" sz="1400" dirty="0"/>
          </a:p>
          <a:p>
            <a:pPr marL="0" indent="0">
              <a:buNone/>
            </a:pPr>
            <a:r>
              <a:rPr lang="en-US" sz="1400" dirty="0"/>
              <a:t>Gen 46:3-4</a:t>
            </a:r>
          </a:p>
          <a:p>
            <a:pPr marL="0" indent="0">
              <a:buNone/>
            </a:pPr>
            <a:r>
              <a:rPr lang="en-US" sz="1400" dirty="0"/>
              <a:t>He said, "I am God, the God of your father; do not be afraid to go down to Egypt, for I will make you a great nation there. </a:t>
            </a:r>
          </a:p>
          <a:p>
            <a:pPr marL="0" indent="0">
              <a:buNone/>
            </a:pPr>
            <a:endParaRPr lang="en-US" sz="1400" dirty="0"/>
          </a:p>
          <a:p>
            <a:pPr marL="0" indent="0">
              <a:buNone/>
            </a:pPr>
            <a:r>
              <a:rPr lang="en-US" sz="1400" dirty="0"/>
              <a:t>Ex 19:5-6</a:t>
            </a:r>
          </a:p>
          <a:p>
            <a:pPr marL="0" indent="0">
              <a:buNone/>
            </a:pPr>
            <a:r>
              <a:rPr lang="en-US" sz="1400" dirty="0"/>
              <a:t>Now then, if you will indeed obey My voice and keep My covenant, then you shall be My own possession among all the peoples, for all the earth is Mine; 6 and you shall be to Me a kingdom of priests and a holy nation.' These are the words that you shall speak to the sons of Israel." </a:t>
            </a:r>
          </a:p>
          <a:p>
            <a:pPr marL="0" indent="0">
              <a:buNone/>
            </a:pPr>
            <a:endParaRPr lang="en-US" dirty="0"/>
          </a:p>
        </p:txBody>
      </p:sp>
    </p:spTree>
    <p:extLst>
      <p:ext uri="{BB962C8B-B14F-4D97-AF65-F5344CB8AC3E}">
        <p14:creationId xmlns:p14="http://schemas.microsoft.com/office/powerpoint/2010/main" val="6613135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p: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33893075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p: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100" dirty="0"/>
              <a:t>Look at all that Abraham gave up!</a:t>
            </a:r>
          </a:p>
          <a:p>
            <a:pPr marL="0" indent="0">
              <a:buNone/>
            </a:pPr>
            <a:endParaRPr dirty="0"/>
          </a:p>
        </p:txBody>
      </p:sp>
    </p:spTree>
    <p:extLst>
      <p:ext uri="{BB962C8B-B14F-4D97-AF65-F5344CB8AC3E}">
        <p14:creationId xmlns:p14="http://schemas.microsoft.com/office/powerpoint/2010/main" val="28087087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p: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US" sz="1400" dirty="0"/>
              <a:t>What would he eat?</a:t>
            </a:r>
          </a:p>
          <a:p>
            <a:pPr marL="0" indent="0">
              <a:buNone/>
            </a:pPr>
            <a:r>
              <a:rPr lang="en-US" sz="1400" dirty="0"/>
              <a:t>Where would he stay?</a:t>
            </a:r>
          </a:p>
          <a:p>
            <a:pPr marL="0" indent="0">
              <a:buNone/>
            </a:pPr>
            <a:r>
              <a:rPr lang="en-US" sz="1400" dirty="0"/>
              <a:t>How would he provide for his family?</a:t>
            </a:r>
          </a:p>
          <a:p>
            <a:pPr marL="0" indent="0">
              <a:buNone/>
            </a:pPr>
            <a:r>
              <a:rPr lang="en-US" sz="1400" dirty="0"/>
              <a:t>Would he ever return home? Note Hebrews 11:15</a:t>
            </a:r>
          </a:p>
          <a:p>
            <a:pPr marL="0" indent="0">
              <a:buNone/>
            </a:pPr>
            <a:endParaRPr lang="en-US" sz="1400" dirty="0"/>
          </a:p>
          <a:p>
            <a:pPr marL="0" indent="0">
              <a:buNone/>
            </a:pPr>
            <a:r>
              <a:rPr lang="en-US" sz="1400" dirty="0"/>
              <a:t>Heb 11:19</a:t>
            </a:r>
          </a:p>
          <a:p>
            <a:pPr marL="0" indent="0">
              <a:buNone/>
            </a:pPr>
            <a:r>
              <a:rPr lang="en-US" sz="1400" dirty="0"/>
              <a:t>He considered that God is able to raise people even from the dead, from which he also received him back as a type</a:t>
            </a:r>
          </a:p>
          <a:p>
            <a:pPr marL="0" indent="0">
              <a:buNone/>
            </a:pPr>
            <a:endParaRPr lang="en-US" dirty="0"/>
          </a:p>
        </p:txBody>
      </p:sp>
    </p:spTree>
    <p:extLst>
      <p:ext uri="{BB962C8B-B14F-4D97-AF65-F5344CB8AC3E}">
        <p14:creationId xmlns:p14="http://schemas.microsoft.com/office/powerpoint/2010/main" val="34381597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p: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240048" indent="-240048">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a:t>
            </a:r>
            <a:r>
              <a:rPr lang="en-US" sz="1400" b="1" i="1" dirty="0">
                <a:latin typeface="Calibri" panose="020F0502020204030204" pitchFamily="34" charset="0"/>
                <a:ea typeface="Calibri" panose="020F0502020204030204" pitchFamily="34" charset="0"/>
                <a:cs typeface="Times New Roman" panose="02020603050405020304" pitchFamily="18" charset="0"/>
              </a:rPr>
              <a:t>Confessed</a:t>
            </a:r>
            <a:r>
              <a:rPr lang="en-US" sz="1400" dirty="0">
                <a:latin typeface="Calibri" panose="020F0502020204030204" pitchFamily="34" charset="0"/>
                <a:ea typeface="Calibri" panose="020F0502020204030204" pitchFamily="34" charset="0"/>
                <a:cs typeface="Times New Roman" panose="02020603050405020304" pitchFamily="18" charset="0"/>
              </a:rPr>
              <a:t>” – to concede, to profess. </a:t>
            </a:r>
          </a:p>
          <a:p>
            <a:pPr marL="720145" lvl="1" indent="-240048">
              <a:lnSpc>
                <a:spcPct val="107000"/>
              </a:lnSpc>
              <a:spcBef>
                <a:spcPts val="630"/>
              </a:spcBef>
              <a:spcAft>
                <a:spcPts val="630"/>
              </a:spcAft>
              <a:buFont typeface="Symbol" panose="05050102010706020507" pitchFamily="18" charset="2"/>
              <a:buChar char=""/>
            </a:pPr>
            <a:r>
              <a:rPr lang="en-US" sz="1400" dirty="0">
                <a:latin typeface="Calibri" panose="020F0502020204030204" pitchFamily="34" charset="0"/>
                <a:ea typeface="Calibri" panose="020F0502020204030204" pitchFamily="34" charset="0"/>
                <a:cs typeface="Times New Roman" panose="02020603050405020304" pitchFamily="18" charset="0"/>
              </a:rPr>
              <a:t>“</a:t>
            </a:r>
            <a:r>
              <a:rPr lang="en-US" sz="1400" b="1"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Strangers</a:t>
            </a:r>
            <a:r>
              <a:rPr lang="en-US" sz="1400" dirty="0">
                <a:latin typeface="Calibri" panose="020F0502020204030204" pitchFamily="34" charset="0"/>
                <a:ea typeface="Calibri" panose="020F0502020204030204" pitchFamily="34" charset="0"/>
                <a:cs typeface="Times New Roman" panose="02020603050405020304" pitchFamily="18" charset="0"/>
              </a:rPr>
              <a:t>” – </a:t>
            </a:r>
            <a:r>
              <a:rPr lang="en-US" sz="1400" b="1" u="sng" dirty="0">
                <a:latin typeface="Calibri" panose="020F0502020204030204" pitchFamily="34" charset="0"/>
                <a:ea typeface="Calibri" panose="020F0502020204030204" pitchFamily="34" charset="0"/>
                <a:cs typeface="Times New Roman" panose="02020603050405020304" pitchFamily="18" charset="0"/>
              </a:rPr>
              <a:t>3581</a:t>
            </a:r>
            <a:r>
              <a:rPr lang="en-US" sz="1400" dirty="0">
                <a:latin typeface="Calibri" panose="020F0502020204030204" pitchFamily="34" charset="0"/>
                <a:ea typeface="Calibri" panose="020F0502020204030204" pitchFamily="34" charset="0"/>
                <a:cs typeface="Times New Roman" panose="02020603050405020304" pitchFamily="18" charset="0"/>
              </a:rPr>
              <a:t> - to be </a:t>
            </a:r>
            <a:r>
              <a:rPr lang="en-US" sz="1400" b="1" dirty="0">
                <a:latin typeface="Calibri" panose="020F0502020204030204" pitchFamily="34" charset="0"/>
                <a:ea typeface="Calibri" panose="020F0502020204030204" pitchFamily="34" charset="0"/>
                <a:cs typeface="Times New Roman" panose="02020603050405020304" pitchFamily="18" charset="0"/>
              </a:rPr>
              <a:t>a guest as a foreigner</a:t>
            </a:r>
            <a:r>
              <a:rPr lang="en-US" sz="1400" dirty="0">
                <a:latin typeface="Calibri" panose="020F0502020204030204" pitchFamily="34" charset="0"/>
                <a:ea typeface="Calibri" panose="020F0502020204030204" pitchFamily="34" charset="0"/>
                <a:cs typeface="Times New Roman" panose="02020603050405020304" pitchFamily="18" charset="0"/>
              </a:rPr>
              <a:t>. A guest or stranger. </a:t>
            </a:r>
          </a:p>
          <a:p>
            <a:pPr marL="1200241" lvl="2" indent="-240048">
              <a:lnSpc>
                <a:spcPct val="107000"/>
              </a:lnSpc>
              <a:spcBef>
                <a:spcPts val="630"/>
              </a:spcBef>
              <a:spcAft>
                <a:spcPts val="630"/>
              </a:spcAft>
              <a:buFont typeface="Courier New" panose="02070309020205020404" pitchFamily="49" charset="0"/>
              <a:buChar char="o"/>
            </a:pPr>
            <a:r>
              <a:rPr lang="en-US" sz="1400" dirty="0">
                <a:latin typeface="Calibri" panose="020F0502020204030204" pitchFamily="34" charset="0"/>
                <a:ea typeface="Calibri" panose="020F0502020204030204" pitchFamily="34" charset="0"/>
                <a:cs typeface="Times New Roman" panose="02020603050405020304" pitchFamily="18" charset="0"/>
              </a:rPr>
              <a:t>Used in Matthew 25:35, 38, 43, 44 – “</a:t>
            </a:r>
            <a:r>
              <a:rPr lang="en-US" sz="1400" i="1" dirty="0">
                <a:latin typeface="Calibri" panose="020F0502020204030204" pitchFamily="34" charset="0"/>
                <a:ea typeface="Calibri" panose="020F0502020204030204" pitchFamily="34" charset="0"/>
                <a:cs typeface="Times New Roman" panose="02020603050405020304" pitchFamily="18" charset="0"/>
              </a:rPr>
              <a:t>I was a stranger and you invited me in</a:t>
            </a:r>
            <a:r>
              <a:rPr lang="en-US" sz="1400" dirty="0">
                <a:latin typeface="Calibri" panose="020F0502020204030204" pitchFamily="34" charset="0"/>
                <a:ea typeface="Calibri" panose="020F0502020204030204" pitchFamily="34" charset="0"/>
                <a:cs typeface="Times New Roman" panose="02020603050405020304" pitchFamily="18" charset="0"/>
              </a:rPr>
              <a:t>.” (Ephesians 2:12, 19; Acts 2:10)</a:t>
            </a:r>
          </a:p>
          <a:p>
            <a:pPr marL="720145" lvl="1" indent="-240048">
              <a:lnSpc>
                <a:spcPct val="107000"/>
              </a:lnSpc>
              <a:spcBef>
                <a:spcPts val="630"/>
              </a:spcBef>
              <a:spcAft>
                <a:spcPts val="630"/>
              </a:spcAft>
              <a:buFont typeface="Symbol" panose="05050102010706020507" pitchFamily="18" charset="2"/>
              <a:buChar char=""/>
            </a:pPr>
            <a:r>
              <a:rPr lang="en-US" sz="1400" dirty="0">
                <a:latin typeface="Calibri" panose="020F0502020204030204" pitchFamily="34" charset="0"/>
                <a:ea typeface="Calibri" panose="020F0502020204030204" pitchFamily="34" charset="0"/>
                <a:cs typeface="Times New Roman" panose="02020603050405020304" pitchFamily="18" charset="0"/>
              </a:rPr>
              <a:t>“</a:t>
            </a:r>
            <a:r>
              <a:rPr lang="en-US" sz="1400" b="1" i="1" dirty="0">
                <a:solidFill>
                  <a:srgbClr val="2F5597"/>
                </a:solidFill>
                <a:latin typeface="Calibri" panose="020F0502020204030204" pitchFamily="34" charset="0"/>
                <a:ea typeface="Calibri" panose="020F0502020204030204" pitchFamily="34" charset="0"/>
                <a:cs typeface="Times New Roman" panose="02020603050405020304" pitchFamily="18" charset="0"/>
              </a:rPr>
              <a:t>Exiles</a:t>
            </a:r>
            <a:r>
              <a:rPr lang="en-US" sz="1400" dirty="0">
                <a:latin typeface="Calibri" panose="020F0502020204030204" pitchFamily="34" charset="0"/>
                <a:ea typeface="Calibri" panose="020F0502020204030204" pitchFamily="34" charset="0"/>
                <a:cs typeface="Times New Roman" panose="02020603050405020304" pitchFamily="18" charset="0"/>
              </a:rPr>
              <a:t>” – </a:t>
            </a:r>
            <a:r>
              <a:rPr lang="en-US" sz="1400" b="1" dirty="0">
                <a:latin typeface="Calibri" panose="020F0502020204030204" pitchFamily="34" charset="0"/>
                <a:ea typeface="Calibri" panose="020F0502020204030204" pitchFamily="34" charset="0"/>
                <a:cs typeface="Times New Roman" panose="02020603050405020304" pitchFamily="18" charset="0"/>
              </a:rPr>
              <a:t>3927</a:t>
            </a:r>
            <a:r>
              <a:rPr lang="en-US" sz="1400" dirty="0">
                <a:latin typeface="Calibri" panose="020F0502020204030204" pitchFamily="34" charset="0"/>
                <a:ea typeface="Calibri" panose="020F0502020204030204" pitchFamily="34" charset="0"/>
                <a:cs typeface="Times New Roman" panose="02020603050405020304" pitchFamily="18" charset="0"/>
              </a:rPr>
              <a:t> – Hebrews 11:13; 1 Peter 1:1; “a foreigner who has settled down, however briefly, </a:t>
            </a:r>
            <a:r>
              <a:rPr lang="en-US" sz="1400"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next to or among the native people</a:t>
            </a:r>
            <a:r>
              <a:rPr lang="en-US" sz="1400" dirty="0">
                <a:latin typeface="Calibri" panose="020F0502020204030204" pitchFamily="34" charset="0"/>
                <a:ea typeface="Calibri" panose="020F0502020204030204" pitchFamily="34" charset="0"/>
                <a:cs typeface="Times New Roman" panose="02020603050405020304" pitchFamily="18" charset="0"/>
              </a:rPr>
              <a:t>.” </a:t>
            </a:r>
          </a:p>
          <a:p>
            <a:pPr marL="720145" lvl="1" indent="-240048">
              <a:lnSpc>
                <a:spcPct val="107000"/>
              </a:lnSpc>
              <a:spcBef>
                <a:spcPts val="630"/>
              </a:spcBef>
              <a:spcAft>
                <a:spcPts val="630"/>
              </a:spcAft>
              <a:buFont typeface="Symbol" panose="05050102010706020507" pitchFamily="18" charset="2"/>
              <a:buChar char=""/>
            </a:pPr>
            <a:r>
              <a:rPr lang="en-US" sz="1400" dirty="0">
                <a:latin typeface="Calibri" panose="020F0502020204030204" pitchFamily="34" charset="0"/>
                <a:ea typeface="Calibri" panose="020F0502020204030204" pitchFamily="34" charset="0"/>
                <a:cs typeface="Times New Roman" panose="02020603050405020304" pitchFamily="18" charset="0"/>
              </a:rPr>
              <a:t>“</a:t>
            </a:r>
            <a:r>
              <a:rPr lang="en-US" sz="1400" b="1" i="1" dirty="0">
                <a:latin typeface="Calibri" panose="020F0502020204030204" pitchFamily="34" charset="0"/>
                <a:ea typeface="Calibri" panose="020F0502020204030204" pitchFamily="34" charset="0"/>
                <a:cs typeface="Times New Roman" panose="02020603050405020304" pitchFamily="18" charset="0"/>
              </a:rPr>
              <a:t>On </a:t>
            </a:r>
            <a:r>
              <a:rPr lang="en-US" sz="1400" b="1" i="1" dirty="0">
                <a:solidFill>
                  <a:srgbClr val="7C7C7C"/>
                </a:solidFill>
                <a:latin typeface="Calibri" panose="020F0502020204030204" pitchFamily="34" charset="0"/>
                <a:ea typeface="Calibri" panose="020F0502020204030204" pitchFamily="34" charset="0"/>
                <a:cs typeface="Times New Roman" panose="02020603050405020304" pitchFamily="18" charset="0"/>
              </a:rPr>
              <a:t>earth</a:t>
            </a:r>
            <a:r>
              <a:rPr lang="en-US" sz="1400" dirty="0">
                <a:latin typeface="Calibri" panose="020F0502020204030204" pitchFamily="34" charset="0"/>
                <a:ea typeface="Calibri" panose="020F0502020204030204" pitchFamily="34" charset="0"/>
                <a:cs typeface="Times New Roman" panose="02020603050405020304" pitchFamily="18" charset="0"/>
              </a:rPr>
              <a:t>” – these examples of faith </a:t>
            </a:r>
          </a:p>
          <a:p>
            <a:pPr marL="1200241" lvl="2" indent="-240048">
              <a:lnSpc>
                <a:spcPct val="107000"/>
              </a:lnSpc>
              <a:spcBef>
                <a:spcPts val="630"/>
              </a:spcBef>
              <a:spcAft>
                <a:spcPts val="630"/>
              </a:spcAft>
              <a:buFont typeface="Courier New" panose="02070309020205020404" pitchFamily="49" charset="0"/>
              <a:buChar char="o"/>
            </a:pPr>
            <a:r>
              <a:rPr lang="en-US" sz="1400" dirty="0">
                <a:latin typeface="Calibri" panose="020F0502020204030204" pitchFamily="34" charset="0"/>
                <a:ea typeface="Calibri" panose="020F0502020204030204" pitchFamily="34" charset="0"/>
                <a:cs typeface="Times New Roman" panose="02020603050405020304" pitchFamily="18" charset="0"/>
              </a:rPr>
              <a:t>recognized that their entire life upon earth was to be viewed from this perspective. </a:t>
            </a:r>
          </a:p>
          <a:p>
            <a:pPr marL="1200241" lvl="2" indent="-240048">
              <a:lnSpc>
                <a:spcPct val="107000"/>
              </a:lnSpc>
              <a:spcBef>
                <a:spcPts val="630"/>
              </a:spcBef>
              <a:spcAft>
                <a:spcPts val="630"/>
              </a:spcAft>
              <a:buFont typeface="Courier New" panose="02070309020205020404" pitchFamily="49" charset="0"/>
              <a:buChar char="o"/>
            </a:pPr>
            <a:r>
              <a:rPr lang="en-US" sz="1400" dirty="0">
                <a:latin typeface="Calibri" panose="020F0502020204030204" pitchFamily="34" charset="0"/>
                <a:ea typeface="Calibri" panose="020F0502020204030204" pitchFamily="34" charset="0"/>
                <a:cs typeface="Times New Roman" panose="02020603050405020304" pitchFamily="18" charset="0"/>
              </a:rPr>
              <a:t>They saw their entire human, fleshly experience as one of a stranger and exile or sojourner.</a:t>
            </a:r>
          </a:p>
          <a:p>
            <a:pPr marL="0" indent="0">
              <a:buNone/>
            </a:pPr>
            <a:endParaRPr lang="en-US" dirty="0"/>
          </a:p>
          <a:p>
            <a:pPr marL="0" indent="0">
              <a:buNone/>
            </a:pPr>
            <a:r>
              <a:rPr lang="en-US" dirty="0"/>
              <a:t>Did acting by faith make good financial sense? What did his financial advisors say?</a:t>
            </a:r>
            <a:endParaRPr dirty="0"/>
          </a:p>
        </p:txBody>
      </p:sp>
    </p:spTree>
    <p:extLst>
      <p:ext uri="{BB962C8B-B14F-4D97-AF65-F5344CB8AC3E}">
        <p14:creationId xmlns:p14="http://schemas.microsoft.com/office/powerpoint/2010/main" val="10272601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p: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lnSpc>
                <a:spcPct val="107000"/>
              </a:lnSpc>
              <a:buFont typeface="Wingdings" panose="05000000000000000000" pitchFamily="2" charset="2"/>
              <a:buNone/>
            </a:pPr>
            <a:r>
              <a:rPr lang="en-US" dirty="0"/>
              <a:t>Note - Sarah also acted by faith. </a:t>
            </a:r>
            <a:endParaRPr dirty="0"/>
          </a:p>
        </p:txBody>
      </p:sp>
    </p:spTree>
    <p:extLst>
      <p:ext uri="{BB962C8B-B14F-4D97-AF65-F5344CB8AC3E}">
        <p14:creationId xmlns:p14="http://schemas.microsoft.com/office/powerpoint/2010/main" val="16099695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p: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extLst>
      <p:ext uri="{BB962C8B-B14F-4D97-AF65-F5344CB8AC3E}">
        <p14:creationId xmlns:p14="http://schemas.microsoft.com/office/powerpoint/2010/main" val="3229089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rgbClr val="222222"/>
        </a:solidFill>
        <a:effectLst/>
      </p:bgPr>
    </p:bg>
    <p:spTree>
      <p:nvGrpSpPr>
        <p:cNvPr id="1" name="Shape 9"/>
        <p:cNvGrpSpPr/>
        <p:nvPr/>
      </p:nvGrpSpPr>
      <p:grpSpPr>
        <a:xfrm>
          <a:off x="0" y="0"/>
          <a:ext cx="0" cy="0"/>
          <a:chOff x="0" y="0"/>
          <a:chExt cx="0" cy="0"/>
        </a:xfrm>
      </p:grpSpPr>
      <p:sp>
        <p:nvSpPr>
          <p:cNvPr id="10" name="Google Shape;10;p2"/>
          <p:cNvSpPr/>
          <p:nvPr/>
        </p:nvSpPr>
        <p:spPr>
          <a:xfrm>
            <a:off x="-11025" y="-11025"/>
            <a:ext cx="9144000" cy="5143500"/>
          </a:xfrm>
          <a:prstGeom prst="rect">
            <a:avLst/>
          </a:prstGeom>
          <a:solidFill>
            <a:srgbClr val="222222">
              <a:alpha val="646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5086350" y="-38100"/>
            <a:ext cx="4114800" cy="5219700"/>
          </a:xfrm>
          <a:custGeom>
            <a:avLst/>
            <a:gdLst/>
            <a:ahLst/>
            <a:cxnLst/>
            <a:rect l="l" t="t" r="r" b="b"/>
            <a:pathLst>
              <a:path w="164592" h="208788" extrusionOk="0">
                <a:moveTo>
                  <a:pt x="0" y="1524"/>
                </a:moveTo>
                <a:lnTo>
                  <a:pt x="107442" y="208788"/>
                </a:lnTo>
                <a:lnTo>
                  <a:pt x="164592" y="208788"/>
                </a:lnTo>
                <a:lnTo>
                  <a:pt x="164592" y="0"/>
                </a:lnTo>
                <a:close/>
              </a:path>
            </a:pathLst>
          </a:custGeom>
          <a:solidFill>
            <a:schemeClr val="accent1"/>
          </a:solidFill>
          <a:ln>
            <a:noFill/>
          </a:ln>
        </p:spPr>
      </p:sp>
      <p:sp>
        <p:nvSpPr>
          <p:cNvPr id="12" name="Google Shape;12;p2"/>
          <p:cNvSpPr/>
          <p:nvPr/>
        </p:nvSpPr>
        <p:spPr>
          <a:xfrm flipH="1">
            <a:off x="-418950" y="4394400"/>
            <a:ext cx="8172300" cy="749100"/>
          </a:xfrm>
          <a:prstGeom prst="parallelogram">
            <a:avLst>
              <a:gd name="adj" fmla="val 51542"/>
            </a:avLst>
          </a:prstGeom>
          <a:solidFill>
            <a:srgbClr val="FFFFFF">
              <a:alpha val="17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4343"/>
              </a:solidFill>
            </a:endParaRPr>
          </a:p>
        </p:txBody>
      </p:sp>
      <p:sp>
        <p:nvSpPr>
          <p:cNvPr id="13" name="Google Shape;13;p2"/>
          <p:cNvSpPr/>
          <p:nvPr/>
        </p:nvSpPr>
        <p:spPr>
          <a:xfrm flipH="1">
            <a:off x="1028475" y="4166400"/>
            <a:ext cx="8369700" cy="228000"/>
          </a:xfrm>
          <a:prstGeom prst="parallelogram">
            <a:avLst>
              <a:gd name="adj" fmla="val 51542"/>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txBox="1">
            <a:spLocks noGrp="1"/>
          </p:cNvSpPr>
          <p:nvPr>
            <p:ph type="ctrTitle"/>
          </p:nvPr>
        </p:nvSpPr>
        <p:spPr>
          <a:xfrm>
            <a:off x="1028475" y="0"/>
            <a:ext cx="5238600" cy="4020000"/>
          </a:xfrm>
          <a:prstGeom prst="rect">
            <a:avLst/>
          </a:prstGeom>
        </p:spPr>
        <p:txBody>
          <a:bodyPr spcFirstLastPara="1" wrap="square" lIns="91425" tIns="91425" rIns="91425" bIns="91425" anchor="b" anchorCtr="0">
            <a:noAutofit/>
          </a:bodyPr>
          <a:lstStyle>
            <a:lvl1pPr lvl="0">
              <a:spcBef>
                <a:spcPts val="0"/>
              </a:spcBef>
              <a:spcAft>
                <a:spcPts val="0"/>
              </a:spcAft>
              <a:buSzPts val="5200"/>
              <a:buNone/>
              <a:defRPr sz="5200"/>
            </a:lvl1pPr>
            <a:lvl2pPr lvl="1">
              <a:spcBef>
                <a:spcPts val="0"/>
              </a:spcBef>
              <a:spcAft>
                <a:spcPts val="0"/>
              </a:spcAft>
              <a:buSzPts val="5200"/>
              <a:buNone/>
              <a:defRPr sz="5200"/>
            </a:lvl2pPr>
            <a:lvl3pPr lvl="2">
              <a:spcBef>
                <a:spcPts val="0"/>
              </a:spcBef>
              <a:spcAft>
                <a:spcPts val="0"/>
              </a:spcAft>
              <a:buSzPts val="5200"/>
              <a:buNone/>
              <a:defRPr sz="5200"/>
            </a:lvl3pPr>
            <a:lvl4pPr lvl="3">
              <a:spcBef>
                <a:spcPts val="0"/>
              </a:spcBef>
              <a:spcAft>
                <a:spcPts val="0"/>
              </a:spcAft>
              <a:buSzPts val="5200"/>
              <a:buNone/>
              <a:defRPr sz="5200"/>
            </a:lvl4pPr>
            <a:lvl5pPr lvl="4">
              <a:spcBef>
                <a:spcPts val="0"/>
              </a:spcBef>
              <a:spcAft>
                <a:spcPts val="0"/>
              </a:spcAft>
              <a:buSzPts val="5200"/>
              <a:buNone/>
              <a:defRPr sz="5200"/>
            </a:lvl5pPr>
            <a:lvl6pPr lvl="5">
              <a:spcBef>
                <a:spcPts val="0"/>
              </a:spcBef>
              <a:spcAft>
                <a:spcPts val="0"/>
              </a:spcAft>
              <a:buSzPts val="5200"/>
              <a:buNone/>
              <a:defRPr sz="5200"/>
            </a:lvl6pPr>
            <a:lvl7pPr lvl="6">
              <a:spcBef>
                <a:spcPts val="0"/>
              </a:spcBef>
              <a:spcAft>
                <a:spcPts val="0"/>
              </a:spcAft>
              <a:buSzPts val="5200"/>
              <a:buNone/>
              <a:defRPr sz="5200"/>
            </a:lvl7pPr>
            <a:lvl8pPr lvl="7">
              <a:spcBef>
                <a:spcPts val="0"/>
              </a:spcBef>
              <a:spcAft>
                <a:spcPts val="0"/>
              </a:spcAft>
              <a:buSzPts val="5200"/>
              <a:buNone/>
              <a:defRPr sz="5200"/>
            </a:lvl8pPr>
            <a:lvl9pPr lvl="8">
              <a:spcBef>
                <a:spcPts val="0"/>
              </a:spcBef>
              <a:spcAft>
                <a:spcPts val="0"/>
              </a:spcAft>
              <a:buSzPts val="5200"/>
              <a:buNone/>
              <a:defRPr sz="52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30"/>
        <p:cNvGrpSpPr/>
        <p:nvPr/>
      </p:nvGrpSpPr>
      <p:grpSpPr>
        <a:xfrm>
          <a:off x="0" y="0"/>
          <a:ext cx="0" cy="0"/>
          <a:chOff x="0" y="0"/>
          <a:chExt cx="0" cy="0"/>
        </a:xfrm>
      </p:grpSpPr>
      <p:grpSp>
        <p:nvGrpSpPr>
          <p:cNvPr id="31" name="Google Shape;31;p5"/>
          <p:cNvGrpSpPr/>
          <p:nvPr/>
        </p:nvGrpSpPr>
        <p:grpSpPr>
          <a:xfrm>
            <a:off x="-903537" y="-38100"/>
            <a:ext cx="10524355" cy="5214650"/>
            <a:chOff x="-903537" y="-38100"/>
            <a:chExt cx="10524355" cy="5214650"/>
          </a:xfrm>
        </p:grpSpPr>
        <p:sp>
          <p:nvSpPr>
            <p:cNvPr id="32" name="Google Shape;32;p5"/>
            <p:cNvSpPr/>
            <p:nvPr/>
          </p:nvSpPr>
          <p:spPr>
            <a:xfrm>
              <a:off x="-55075" y="-38100"/>
              <a:ext cx="3312625" cy="5214650"/>
            </a:xfrm>
            <a:custGeom>
              <a:avLst/>
              <a:gdLst/>
              <a:ahLst/>
              <a:cxnLst/>
              <a:rect l="l" t="t" r="r" b="b"/>
              <a:pathLst>
                <a:path w="132505" h="208586" extrusionOk="0">
                  <a:moveTo>
                    <a:pt x="132505" y="207264"/>
                  </a:moveTo>
                  <a:lnTo>
                    <a:pt x="25063" y="0"/>
                  </a:lnTo>
                  <a:lnTo>
                    <a:pt x="0" y="202"/>
                  </a:lnTo>
                  <a:lnTo>
                    <a:pt x="1322" y="208586"/>
                  </a:lnTo>
                  <a:close/>
                </a:path>
              </a:pathLst>
            </a:custGeom>
            <a:solidFill>
              <a:schemeClr val="lt2"/>
            </a:solidFill>
            <a:ln>
              <a:noFill/>
            </a:ln>
          </p:spPr>
        </p:sp>
        <p:sp>
          <p:nvSpPr>
            <p:cNvPr id="33" name="Google Shape;33;p5"/>
            <p:cNvSpPr/>
            <p:nvPr/>
          </p:nvSpPr>
          <p:spPr>
            <a:xfrm flipH="1">
              <a:off x="-903537" y="-17561"/>
              <a:ext cx="1759200" cy="749100"/>
            </a:xfrm>
            <a:prstGeom prst="parallelogram">
              <a:avLst>
                <a:gd name="adj" fmla="val 51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5"/>
            <p:cNvSpPr/>
            <p:nvPr/>
          </p:nvSpPr>
          <p:spPr>
            <a:xfrm flipH="1">
              <a:off x="472134" y="-9525"/>
              <a:ext cx="518400" cy="749100"/>
            </a:xfrm>
            <a:prstGeom prst="parallelogram">
              <a:avLst>
                <a:gd name="adj" fmla="val 75009"/>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5"/>
            <p:cNvSpPr/>
            <p:nvPr/>
          </p:nvSpPr>
          <p:spPr>
            <a:xfrm flipH="1">
              <a:off x="742953" y="272850"/>
              <a:ext cx="7505700" cy="749100"/>
            </a:xfrm>
            <a:prstGeom prst="parallelogram">
              <a:avLst>
                <a:gd name="adj" fmla="val 51542"/>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5"/>
            <p:cNvSpPr/>
            <p:nvPr/>
          </p:nvSpPr>
          <p:spPr>
            <a:xfrm flipH="1">
              <a:off x="7861618" y="272850"/>
              <a:ext cx="1759200" cy="749100"/>
            </a:xfrm>
            <a:prstGeom prst="parallelogram">
              <a:avLst>
                <a:gd name="adj" fmla="val 51542"/>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5"/>
            <p:cNvSpPr/>
            <p:nvPr/>
          </p:nvSpPr>
          <p:spPr>
            <a:xfrm flipH="1">
              <a:off x="990375" y="4925850"/>
              <a:ext cx="8369700" cy="228000"/>
            </a:xfrm>
            <a:prstGeom prst="parallelogram">
              <a:avLst>
                <a:gd name="adj" fmla="val 51542"/>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8" name="Google Shape;38;p5"/>
          <p:cNvSpPr txBox="1">
            <a:spLocks noGrp="1"/>
          </p:cNvSpPr>
          <p:nvPr>
            <p:ph type="title"/>
          </p:nvPr>
        </p:nvSpPr>
        <p:spPr>
          <a:xfrm>
            <a:off x="1104900" y="276075"/>
            <a:ext cx="6724500" cy="749100"/>
          </a:xfrm>
          <a:prstGeom prst="rect">
            <a:avLst/>
          </a:prstGeom>
        </p:spPr>
        <p:txBody>
          <a:bodyPr spcFirstLastPara="1" wrap="square" lIns="91425" tIns="91425" rIns="91425" bIns="91425" anchor="ctr" anchorCtr="0">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sp>
        <p:nvSpPr>
          <p:cNvPr id="39" name="Google Shape;39;p5"/>
          <p:cNvSpPr txBox="1">
            <a:spLocks noGrp="1"/>
          </p:cNvSpPr>
          <p:nvPr>
            <p:ph type="body" idx="1"/>
          </p:nvPr>
        </p:nvSpPr>
        <p:spPr>
          <a:xfrm>
            <a:off x="1104900" y="1277625"/>
            <a:ext cx="7581900" cy="3648300"/>
          </a:xfrm>
          <a:prstGeom prst="rect">
            <a:avLst/>
          </a:prstGeom>
        </p:spPr>
        <p:txBody>
          <a:bodyPr spcFirstLastPara="1" wrap="square" lIns="91425" tIns="91425" rIns="91425" bIns="91425" anchor="t" anchorCtr="0">
            <a:noAutofit/>
          </a:bodyPr>
          <a:lstStyle>
            <a:lvl1pPr marL="457200" lvl="0" indent="-419100">
              <a:spcBef>
                <a:spcPts val="600"/>
              </a:spcBef>
              <a:spcAft>
                <a:spcPts val="0"/>
              </a:spcAft>
              <a:buSzPts val="30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40" name="Google Shape;40;p5"/>
          <p:cNvSpPr txBox="1">
            <a:spLocks noGrp="1"/>
          </p:cNvSpPr>
          <p:nvPr>
            <p:ph type="sldNum" idx="12"/>
          </p:nvPr>
        </p:nvSpPr>
        <p:spPr>
          <a:xfrm>
            <a:off x="0" y="0"/>
            <a:ext cx="594900" cy="731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104900" y="276075"/>
            <a:ext cx="6724500" cy="7491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Clr>
                <a:schemeClr val="lt1"/>
              </a:buClr>
              <a:buSzPts val="2400"/>
              <a:buFont typeface="Dosis"/>
              <a:buNone/>
              <a:defRPr sz="2400">
                <a:solidFill>
                  <a:schemeClr val="lt1"/>
                </a:solidFill>
                <a:latin typeface="Dosis"/>
                <a:ea typeface="Dosis"/>
                <a:cs typeface="Dosis"/>
                <a:sym typeface="Dosis"/>
              </a:defRPr>
            </a:lvl1pPr>
            <a:lvl2pPr lvl="1">
              <a:spcBef>
                <a:spcPts val="0"/>
              </a:spcBef>
              <a:spcAft>
                <a:spcPts val="0"/>
              </a:spcAft>
              <a:buClr>
                <a:schemeClr val="lt1"/>
              </a:buClr>
              <a:buSzPts val="2400"/>
              <a:buFont typeface="Dosis"/>
              <a:buNone/>
              <a:defRPr sz="2400">
                <a:solidFill>
                  <a:schemeClr val="lt1"/>
                </a:solidFill>
                <a:latin typeface="Dosis"/>
                <a:ea typeface="Dosis"/>
                <a:cs typeface="Dosis"/>
                <a:sym typeface="Dosis"/>
              </a:defRPr>
            </a:lvl2pPr>
            <a:lvl3pPr lvl="2">
              <a:spcBef>
                <a:spcPts val="0"/>
              </a:spcBef>
              <a:spcAft>
                <a:spcPts val="0"/>
              </a:spcAft>
              <a:buClr>
                <a:schemeClr val="lt1"/>
              </a:buClr>
              <a:buSzPts val="2400"/>
              <a:buFont typeface="Dosis"/>
              <a:buNone/>
              <a:defRPr sz="2400">
                <a:solidFill>
                  <a:schemeClr val="lt1"/>
                </a:solidFill>
                <a:latin typeface="Dosis"/>
                <a:ea typeface="Dosis"/>
                <a:cs typeface="Dosis"/>
                <a:sym typeface="Dosis"/>
              </a:defRPr>
            </a:lvl3pPr>
            <a:lvl4pPr lvl="3">
              <a:spcBef>
                <a:spcPts val="0"/>
              </a:spcBef>
              <a:spcAft>
                <a:spcPts val="0"/>
              </a:spcAft>
              <a:buClr>
                <a:schemeClr val="lt1"/>
              </a:buClr>
              <a:buSzPts val="2400"/>
              <a:buFont typeface="Dosis"/>
              <a:buNone/>
              <a:defRPr sz="2400">
                <a:solidFill>
                  <a:schemeClr val="lt1"/>
                </a:solidFill>
                <a:latin typeface="Dosis"/>
                <a:ea typeface="Dosis"/>
                <a:cs typeface="Dosis"/>
                <a:sym typeface="Dosis"/>
              </a:defRPr>
            </a:lvl4pPr>
            <a:lvl5pPr lvl="4">
              <a:spcBef>
                <a:spcPts val="0"/>
              </a:spcBef>
              <a:spcAft>
                <a:spcPts val="0"/>
              </a:spcAft>
              <a:buClr>
                <a:schemeClr val="lt1"/>
              </a:buClr>
              <a:buSzPts val="2400"/>
              <a:buFont typeface="Dosis"/>
              <a:buNone/>
              <a:defRPr sz="2400">
                <a:solidFill>
                  <a:schemeClr val="lt1"/>
                </a:solidFill>
                <a:latin typeface="Dosis"/>
                <a:ea typeface="Dosis"/>
                <a:cs typeface="Dosis"/>
                <a:sym typeface="Dosis"/>
              </a:defRPr>
            </a:lvl5pPr>
            <a:lvl6pPr lvl="5">
              <a:spcBef>
                <a:spcPts val="0"/>
              </a:spcBef>
              <a:spcAft>
                <a:spcPts val="0"/>
              </a:spcAft>
              <a:buClr>
                <a:schemeClr val="lt1"/>
              </a:buClr>
              <a:buSzPts val="2400"/>
              <a:buFont typeface="Dosis"/>
              <a:buNone/>
              <a:defRPr sz="2400">
                <a:solidFill>
                  <a:schemeClr val="lt1"/>
                </a:solidFill>
                <a:latin typeface="Dosis"/>
                <a:ea typeface="Dosis"/>
                <a:cs typeface="Dosis"/>
                <a:sym typeface="Dosis"/>
              </a:defRPr>
            </a:lvl6pPr>
            <a:lvl7pPr lvl="6">
              <a:spcBef>
                <a:spcPts val="0"/>
              </a:spcBef>
              <a:spcAft>
                <a:spcPts val="0"/>
              </a:spcAft>
              <a:buClr>
                <a:schemeClr val="lt1"/>
              </a:buClr>
              <a:buSzPts val="2400"/>
              <a:buFont typeface="Dosis"/>
              <a:buNone/>
              <a:defRPr sz="2400">
                <a:solidFill>
                  <a:schemeClr val="lt1"/>
                </a:solidFill>
                <a:latin typeface="Dosis"/>
                <a:ea typeface="Dosis"/>
                <a:cs typeface="Dosis"/>
                <a:sym typeface="Dosis"/>
              </a:defRPr>
            </a:lvl7pPr>
            <a:lvl8pPr lvl="7">
              <a:spcBef>
                <a:spcPts val="0"/>
              </a:spcBef>
              <a:spcAft>
                <a:spcPts val="0"/>
              </a:spcAft>
              <a:buClr>
                <a:schemeClr val="lt1"/>
              </a:buClr>
              <a:buSzPts val="2400"/>
              <a:buFont typeface="Dosis"/>
              <a:buNone/>
              <a:defRPr sz="2400">
                <a:solidFill>
                  <a:schemeClr val="lt1"/>
                </a:solidFill>
                <a:latin typeface="Dosis"/>
                <a:ea typeface="Dosis"/>
                <a:cs typeface="Dosis"/>
                <a:sym typeface="Dosis"/>
              </a:defRPr>
            </a:lvl8pPr>
            <a:lvl9pPr lvl="8">
              <a:spcBef>
                <a:spcPts val="0"/>
              </a:spcBef>
              <a:spcAft>
                <a:spcPts val="0"/>
              </a:spcAft>
              <a:buClr>
                <a:schemeClr val="lt1"/>
              </a:buClr>
              <a:buSzPts val="2400"/>
              <a:buFont typeface="Dosis"/>
              <a:buNone/>
              <a:defRPr sz="2400">
                <a:solidFill>
                  <a:schemeClr val="lt1"/>
                </a:solidFill>
                <a:latin typeface="Dosis"/>
                <a:ea typeface="Dosis"/>
                <a:cs typeface="Dosis"/>
                <a:sym typeface="Dosis"/>
              </a:defRPr>
            </a:lvl9pPr>
          </a:lstStyle>
          <a:p>
            <a:endParaRPr/>
          </a:p>
        </p:txBody>
      </p:sp>
      <p:sp>
        <p:nvSpPr>
          <p:cNvPr id="7" name="Google Shape;7;p1"/>
          <p:cNvSpPr txBox="1">
            <a:spLocks noGrp="1"/>
          </p:cNvSpPr>
          <p:nvPr>
            <p:ph type="body" idx="1"/>
          </p:nvPr>
        </p:nvSpPr>
        <p:spPr>
          <a:xfrm>
            <a:off x="1104900" y="1200150"/>
            <a:ext cx="7581900" cy="3725700"/>
          </a:xfrm>
          <a:prstGeom prst="rect">
            <a:avLst/>
          </a:prstGeom>
          <a:noFill/>
          <a:ln>
            <a:noFill/>
          </a:ln>
        </p:spPr>
        <p:txBody>
          <a:bodyPr spcFirstLastPara="1" wrap="square" lIns="91425" tIns="91425" rIns="91425" bIns="91425" anchor="t" anchorCtr="0">
            <a:noAutofit/>
          </a:bodyPr>
          <a:lstStyle>
            <a:lvl1pPr marL="457200" lvl="0" indent="-419100">
              <a:spcBef>
                <a:spcPts val="600"/>
              </a:spcBef>
              <a:spcAft>
                <a:spcPts val="0"/>
              </a:spcAft>
              <a:buClr>
                <a:schemeClr val="accent1"/>
              </a:buClr>
              <a:buSzPts val="3000"/>
              <a:buFont typeface="Roboto"/>
              <a:buChar char="▸"/>
              <a:defRPr sz="3000">
                <a:solidFill>
                  <a:schemeClr val="dk1"/>
                </a:solidFill>
                <a:latin typeface="Roboto"/>
                <a:ea typeface="Roboto"/>
                <a:cs typeface="Roboto"/>
                <a:sym typeface="Roboto"/>
              </a:defRPr>
            </a:lvl1pPr>
            <a:lvl2pPr marL="914400" lvl="1" indent="-381000">
              <a:spcBef>
                <a:spcPts val="0"/>
              </a:spcBef>
              <a:spcAft>
                <a:spcPts val="0"/>
              </a:spcAft>
              <a:buClr>
                <a:schemeClr val="accent2"/>
              </a:buClr>
              <a:buSzPts val="2400"/>
              <a:buFont typeface="Roboto"/>
              <a:buChar char="▹"/>
              <a:defRPr sz="2400">
                <a:solidFill>
                  <a:schemeClr val="dk1"/>
                </a:solidFill>
                <a:latin typeface="Roboto"/>
                <a:ea typeface="Roboto"/>
                <a:cs typeface="Roboto"/>
                <a:sym typeface="Roboto"/>
              </a:defRPr>
            </a:lvl2pPr>
            <a:lvl3pPr marL="1371600" lvl="2" indent="-381000">
              <a:spcBef>
                <a:spcPts val="0"/>
              </a:spcBef>
              <a:spcAft>
                <a:spcPts val="0"/>
              </a:spcAft>
              <a:buClr>
                <a:schemeClr val="accent5"/>
              </a:buClr>
              <a:buSzPts val="2400"/>
              <a:buFont typeface="Roboto"/>
              <a:buChar char="▹"/>
              <a:defRPr sz="2400">
                <a:solidFill>
                  <a:schemeClr val="dk1"/>
                </a:solidFill>
                <a:latin typeface="Roboto"/>
                <a:ea typeface="Roboto"/>
                <a:cs typeface="Roboto"/>
                <a:sym typeface="Roboto"/>
              </a:defRPr>
            </a:lvl3pPr>
            <a:lvl4pPr marL="1828800" lvl="3" indent="-342900">
              <a:spcBef>
                <a:spcPts val="0"/>
              </a:spcBef>
              <a:spcAft>
                <a:spcPts val="0"/>
              </a:spcAft>
              <a:buClr>
                <a:schemeClr val="accent5"/>
              </a:buClr>
              <a:buSzPts val="1800"/>
              <a:buFont typeface="Roboto"/>
              <a:buChar char="▹"/>
              <a:defRPr sz="1800">
                <a:solidFill>
                  <a:schemeClr val="dk1"/>
                </a:solidFill>
                <a:latin typeface="Roboto"/>
                <a:ea typeface="Roboto"/>
                <a:cs typeface="Roboto"/>
                <a:sym typeface="Roboto"/>
              </a:defRPr>
            </a:lvl4pPr>
            <a:lvl5pPr marL="2286000" lvl="4" indent="-342900">
              <a:spcBef>
                <a:spcPts val="0"/>
              </a:spcBef>
              <a:spcAft>
                <a:spcPts val="0"/>
              </a:spcAft>
              <a:buClr>
                <a:schemeClr val="accent5"/>
              </a:buClr>
              <a:buSzPts val="1800"/>
              <a:buFont typeface="Roboto"/>
              <a:buChar char="▹"/>
              <a:defRPr sz="1800">
                <a:solidFill>
                  <a:schemeClr val="dk1"/>
                </a:solidFill>
                <a:latin typeface="Roboto"/>
                <a:ea typeface="Roboto"/>
                <a:cs typeface="Roboto"/>
                <a:sym typeface="Roboto"/>
              </a:defRPr>
            </a:lvl5pPr>
            <a:lvl6pPr marL="2743200" lvl="5" indent="-342900">
              <a:spcBef>
                <a:spcPts val="0"/>
              </a:spcBef>
              <a:spcAft>
                <a:spcPts val="0"/>
              </a:spcAft>
              <a:buClr>
                <a:schemeClr val="accent5"/>
              </a:buClr>
              <a:buSzPts val="1800"/>
              <a:buFont typeface="Roboto"/>
              <a:buChar char="▹"/>
              <a:defRPr sz="1800">
                <a:solidFill>
                  <a:schemeClr val="dk1"/>
                </a:solidFill>
                <a:latin typeface="Roboto"/>
                <a:ea typeface="Roboto"/>
                <a:cs typeface="Roboto"/>
                <a:sym typeface="Roboto"/>
              </a:defRPr>
            </a:lvl6pPr>
            <a:lvl7pPr marL="3200400" lvl="6" indent="-342900">
              <a:spcBef>
                <a:spcPts val="0"/>
              </a:spcBef>
              <a:spcAft>
                <a:spcPts val="0"/>
              </a:spcAft>
              <a:buClr>
                <a:schemeClr val="accent5"/>
              </a:buClr>
              <a:buSzPts val="1800"/>
              <a:buFont typeface="Roboto"/>
              <a:buChar char="▹"/>
              <a:defRPr sz="1800">
                <a:solidFill>
                  <a:schemeClr val="dk1"/>
                </a:solidFill>
                <a:latin typeface="Roboto"/>
                <a:ea typeface="Roboto"/>
                <a:cs typeface="Roboto"/>
                <a:sym typeface="Roboto"/>
              </a:defRPr>
            </a:lvl7pPr>
            <a:lvl8pPr marL="3657600" lvl="7" indent="-342900">
              <a:spcBef>
                <a:spcPts val="0"/>
              </a:spcBef>
              <a:spcAft>
                <a:spcPts val="0"/>
              </a:spcAft>
              <a:buClr>
                <a:schemeClr val="accent5"/>
              </a:buClr>
              <a:buSzPts val="1800"/>
              <a:buFont typeface="Roboto"/>
              <a:buChar char="▹"/>
              <a:defRPr sz="1800">
                <a:solidFill>
                  <a:schemeClr val="dk1"/>
                </a:solidFill>
                <a:latin typeface="Roboto"/>
                <a:ea typeface="Roboto"/>
                <a:cs typeface="Roboto"/>
                <a:sym typeface="Roboto"/>
              </a:defRPr>
            </a:lvl8pPr>
            <a:lvl9pPr marL="4114800" lvl="8" indent="-342900">
              <a:spcBef>
                <a:spcPts val="0"/>
              </a:spcBef>
              <a:spcAft>
                <a:spcPts val="0"/>
              </a:spcAft>
              <a:buClr>
                <a:schemeClr val="accent5"/>
              </a:buClr>
              <a:buSzPts val="1800"/>
              <a:buFont typeface="Roboto"/>
              <a:buChar char="▹"/>
              <a:defRPr sz="1800">
                <a:solidFill>
                  <a:schemeClr val="dk1"/>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0" y="0"/>
            <a:ext cx="594900" cy="731700"/>
          </a:xfrm>
          <a:prstGeom prst="rect">
            <a:avLst/>
          </a:prstGeom>
          <a:noFill/>
          <a:ln>
            <a:noFill/>
          </a:ln>
        </p:spPr>
        <p:txBody>
          <a:bodyPr spcFirstLastPara="1" wrap="square" lIns="91425" tIns="91425" rIns="91425" bIns="91425" anchor="ctr" anchorCtr="0">
            <a:noAutofit/>
          </a:bodyPr>
          <a:lstStyle>
            <a:lvl1pPr lvl="0" algn="ctr">
              <a:buNone/>
              <a:defRPr sz="1300" b="1">
                <a:solidFill>
                  <a:schemeClr val="lt1"/>
                </a:solidFill>
                <a:latin typeface="Roboto"/>
                <a:ea typeface="Roboto"/>
                <a:cs typeface="Roboto"/>
                <a:sym typeface="Roboto"/>
              </a:defRPr>
            </a:lvl1pPr>
            <a:lvl2pPr lvl="1" algn="ctr">
              <a:buNone/>
              <a:defRPr sz="1300" b="1">
                <a:solidFill>
                  <a:schemeClr val="lt1"/>
                </a:solidFill>
                <a:latin typeface="Roboto"/>
                <a:ea typeface="Roboto"/>
                <a:cs typeface="Roboto"/>
                <a:sym typeface="Roboto"/>
              </a:defRPr>
            </a:lvl2pPr>
            <a:lvl3pPr lvl="2" algn="ctr">
              <a:buNone/>
              <a:defRPr sz="1300" b="1">
                <a:solidFill>
                  <a:schemeClr val="lt1"/>
                </a:solidFill>
                <a:latin typeface="Roboto"/>
                <a:ea typeface="Roboto"/>
                <a:cs typeface="Roboto"/>
                <a:sym typeface="Roboto"/>
              </a:defRPr>
            </a:lvl3pPr>
            <a:lvl4pPr lvl="3" algn="ctr">
              <a:buNone/>
              <a:defRPr sz="1300" b="1">
                <a:solidFill>
                  <a:schemeClr val="lt1"/>
                </a:solidFill>
                <a:latin typeface="Roboto"/>
                <a:ea typeface="Roboto"/>
                <a:cs typeface="Roboto"/>
                <a:sym typeface="Roboto"/>
              </a:defRPr>
            </a:lvl4pPr>
            <a:lvl5pPr lvl="4" algn="ctr">
              <a:buNone/>
              <a:defRPr sz="1300" b="1">
                <a:solidFill>
                  <a:schemeClr val="lt1"/>
                </a:solidFill>
                <a:latin typeface="Roboto"/>
                <a:ea typeface="Roboto"/>
                <a:cs typeface="Roboto"/>
                <a:sym typeface="Roboto"/>
              </a:defRPr>
            </a:lvl5pPr>
            <a:lvl6pPr lvl="5" algn="ctr">
              <a:buNone/>
              <a:defRPr sz="1300" b="1">
                <a:solidFill>
                  <a:schemeClr val="lt1"/>
                </a:solidFill>
                <a:latin typeface="Roboto"/>
                <a:ea typeface="Roboto"/>
                <a:cs typeface="Roboto"/>
                <a:sym typeface="Roboto"/>
              </a:defRPr>
            </a:lvl6pPr>
            <a:lvl7pPr lvl="6" algn="ctr">
              <a:buNone/>
              <a:defRPr sz="1300" b="1">
                <a:solidFill>
                  <a:schemeClr val="lt1"/>
                </a:solidFill>
                <a:latin typeface="Roboto"/>
                <a:ea typeface="Roboto"/>
                <a:cs typeface="Roboto"/>
                <a:sym typeface="Roboto"/>
              </a:defRPr>
            </a:lvl7pPr>
            <a:lvl8pPr lvl="7" algn="ctr">
              <a:buNone/>
              <a:defRPr sz="1300" b="1">
                <a:solidFill>
                  <a:schemeClr val="lt1"/>
                </a:solidFill>
                <a:latin typeface="Roboto"/>
                <a:ea typeface="Roboto"/>
                <a:cs typeface="Roboto"/>
                <a:sym typeface="Roboto"/>
              </a:defRPr>
            </a:lvl8pPr>
            <a:lvl9pPr lvl="8" algn="ctr">
              <a:buNone/>
              <a:defRPr sz="1300" b="1">
                <a:solidFill>
                  <a:schemeClr val="lt1"/>
                </a:solidFill>
                <a:latin typeface="Roboto"/>
                <a:ea typeface="Roboto"/>
                <a:cs typeface="Roboto"/>
                <a:sym typeface="Roboto"/>
              </a:defRPr>
            </a:lvl9pPr>
          </a:lstStyle>
          <a:p>
            <a:pPr marL="0" lvl="0" indent="0" algn="ct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2" name="Trapezoid 1">
            <a:extLst>
              <a:ext uri="{FF2B5EF4-FFF2-40B4-BE49-F238E27FC236}">
                <a16:creationId xmlns:a16="http://schemas.microsoft.com/office/drawing/2014/main" id="{75298AD5-D87B-47A2-A746-C1F21BD19378}"/>
              </a:ext>
            </a:extLst>
          </p:cNvPr>
          <p:cNvSpPr/>
          <p:nvPr/>
        </p:nvSpPr>
        <p:spPr>
          <a:xfrm>
            <a:off x="-1" y="-1"/>
            <a:ext cx="6739467" cy="4154311"/>
          </a:xfrm>
          <a:prstGeom prst="trapezoid">
            <a:avLst>
              <a:gd name="adj" fmla="val 0"/>
            </a:avLst>
          </a:prstGeom>
          <a:solidFill>
            <a:schemeClr val="tx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Google Shape;109;p13"/>
          <p:cNvSpPr txBox="1">
            <a:spLocks noGrp="1"/>
          </p:cNvSpPr>
          <p:nvPr>
            <p:ph type="ctrTitle"/>
          </p:nvPr>
        </p:nvSpPr>
        <p:spPr>
          <a:xfrm>
            <a:off x="1028475" y="0"/>
            <a:ext cx="5238600" cy="4020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Lessons Learned From The Faith Of Abraham</a:t>
            </a:r>
            <a:br>
              <a:rPr lang="en" dirty="0"/>
            </a:br>
            <a:endParaRPr dirty="0"/>
          </a:p>
        </p:txBody>
      </p:sp>
      <p:sp>
        <p:nvSpPr>
          <p:cNvPr id="3" name="TextBox 2">
            <a:extLst>
              <a:ext uri="{FF2B5EF4-FFF2-40B4-BE49-F238E27FC236}">
                <a16:creationId xmlns:a16="http://schemas.microsoft.com/office/drawing/2014/main" id="{E99F0200-2723-479B-9E9A-7296403AD550}"/>
              </a:ext>
            </a:extLst>
          </p:cNvPr>
          <p:cNvSpPr txBox="1"/>
          <p:nvPr/>
        </p:nvSpPr>
        <p:spPr>
          <a:xfrm>
            <a:off x="1147285" y="3558335"/>
            <a:ext cx="4730045" cy="461665"/>
          </a:xfrm>
          <a:prstGeom prst="rect">
            <a:avLst/>
          </a:prstGeom>
          <a:noFill/>
        </p:spPr>
        <p:txBody>
          <a:bodyPr wrap="square" rtlCol="0">
            <a:spAutoFit/>
          </a:bodyPr>
          <a:lstStyle/>
          <a:p>
            <a:r>
              <a:rPr lang="en-US" sz="2400" dirty="0">
                <a:solidFill>
                  <a:schemeClr val="bg1"/>
                </a:solidFill>
              </a:rPr>
              <a:t>Hebrews 11:8-19</a:t>
            </a:r>
          </a:p>
        </p:txBody>
      </p:sp>
    </p:spTree>
    <p:extLst>
      <p:ext uri="{BB962C8B-B14F-4D97-AF65-F5344CB8AC3E}">
        <p14:creationId xmlns:p14="http://schemas.microsoft.com/office/powerpoint/2010/main" val="12669266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8"/>
          <p:cNvSpPr txBox="1">
            <a:spLocks noGrp="1"/>
          </p:cNvSpPr>
          <p:nvPr>
            <p:ph type="title"/>
          </p:nvPr>
        </p:nvSpPr>
        <p:spPr>
          <a:xfrm>
            <a:off x="1104900" y="276075"/>
            <a:ext cx="6724500" cy="749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400" b="1" dirty="0"/>
              <a:t>Learning From the Faith of Abraham</a:t>
            </a:r>
            <a:endParaRPr sz="3400" b="1" dirty="0"/>
          </a:p>
        </p:txBody>
      </p:sp>
      <p:sp>
        <p:nvSpPr>
          <p:cNvPr id="144" name="Google Shape;144;p18"/>
          <p:cNvSpPr txBox="1">
            <a:spLocks noGrp="1"/>
          </p:cNvSpPr>
          <p:nvPr>
            <p:ph type="body" idx="1"/>
          </p:nvPr>
        </p:nvSpPr>
        <p:spPr>
          <a:xfrm>
            <a:off x="417690" y="1025175"/>
            <a:ext cx="8182614" cy="3648300"/>
          </a:xfrm>
          <a:prstGeom prst="rect">
            <a:avLst/>
          </a:prstGeom>
        </p:spPr>
        <p:txBody>
          <a:bodyPr spcFirstLastPara="1" wrap="square" lIns="91425" tIns="91425" rIns="91425" bIns="91425" anchor="t" anchorCtr="0">
            <a:noAutofit/>
          </a:bodyPr>
          <a:lstStyle/>
          <a:p>
            <a:pPr marL="552450" lvl="0" indent="-514350" algn="l" rtl="0">
              <a:spcBef>
                <a:spcPts val="600"/>
              </a:spcBef>
              <a:spcAft>
                <a:spcPts val="0"/>
              </a:spcAft>
              <a:buSzPts val="3000"/>
              <a:buFont typeface="+mj-lt"/>
              <a:buAutoNum type="arabicPeriod" startAt="6"/>
            </a:pPr>
            <a:r>
              <a:rPr lang="en-US" sz="3200" dirty="0"/>
              <a:t>Abraham trusted that </a:t>
            </a:r>
            <a:r>
              <a:rPr lang="en-US" sz="3200" b="1" dirty="0"/>
              <a:t>God would provide for Himself the lamb</a:t>
            </a:r>
            <a:r>
              <a:rPr lang="en-US" sz="3200" dirty="0"/>
              <a:t>. (Genesis 22:8; Isaiah 53:7; John 1:29, 36; 1 Peter 1:19; Revelation 14:4)</a:t>
            </a:r>
            <a:endParaRPr lang="en-US" sz="2600" dirty="0"/>
          </a:p>
        </p:txBody>
      </p:sp>
      <p:sp>
        <p:nvSpPr>
          <p:cNvPr id="145" name="Google Shape;145;p18"/>
          <p:cNvSpPr txBox="1">
            <a:spLocks noGrp="1"/>
          </p:cNvSpPr>
          <p:nvPr>
            <p:ph type="sldNum" idx="12"/>
          </p:nvPr>
        </p:nvSpPr>
        <p:spPr>
          <a:xfrm>
            <a:off x="0" y="0"/>
            <a:ext cx="594900" cy="731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10</a:t>
            </a:fld>
            <a:endParaRPr/>
          </a:p>
        </p:txBody>
      </p:sp>
    </p:spTree>
    <p:extLst>
      <p:ext uri="{BB962C8B-B14F-4D97-AF65-F5344CB8AC3E}">
        <p14:creationId xmlns:p14="http://schemas.microsoft.com/office/powerpoint/2010/main" val="2729070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8"/>
          <p:cNvSpPr txBox="1">
            <a:spLocks noGrp="1"/>
          </p:cNvSpPr>
          <p:nvPr>
            <p:ph type="title"/>
          </p:nvPr>
        </p:nvSpPr>
        <p:spPr>
          <a:xfrm>
            <a:off x="1104900" y="276075"/>
            <a:ext cx="6724500" cy="749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600" b="1" dirty="0"/>
              <a:t>3 Promises</a:t>
            </a:r>
            <a:endParaRPr sz="3600" b="1" dirty="0"/>
          </a:p>
        </p:txBody>
      </p:sp>
      <p:sp>
        <p:nvSpPr>
          <p:cNvPr id="144" name="Google Shape;144;p18"/>
          <p:cNvSpPr txBox="1">
            <a:spLocks noGrp="1"/>
          </p:cNvSpPr>
          <p:nvPr>
            <p:ph type="body" idx="1"/>
          </p:nvPr>
        </p:nvSpPr>
        <p:spPr>
          <a:xfrm>
            <a:off x="417689" y="1025175"/>
            <a:ext cx="8726311" cy="3648300"/>
          </a:xfrm>
          <a:prstGeom prst="rect">
            <a:avLst/>
          </a:prstGeom>
        </p:spPr>
        <p:txBody>
          <a:bodyPr spcFirstLastPara="1" wrap="square" lIns="91425" tIns="91425" rIns="91425" bIns="91425" anchor="t" anchorCtr="0">
            <a:noAutofit/>
          </a:bodyPr>
          <a:lstStyle/>
          <a:p>
            <a:pPr marL="38100" lvl="0" indent="0" algn="l" rtl="0">
              <a:spcBef>
                <a:spcPts val="600"/>
              </a:spcBef>
              <a:spcAft>
                <a:spcPts val="0"/>
              </a:spcAft>
              <a:buSzPts val="3000"/>
              <a:buNone/>
            </a:pPr>
            <a:r>
              <a:rPr lang="en-US" sz="2800" dirty="0"/>
              <a:t>God had Abraham leave Haran for the land of Canaan (Genesis 12:1-7; 22:15-18; 26:3-4; 28:13-14) sharing with him 3 promises:</a:t>
            </a:r>
          </a:p>
          <a:p>
            <a:pPr marL="552450" lvl="0" indent="-514350" algn="l" rtl="0">
              <a:spcBef>
                <a:spcPts val="600"/>
              </a:spcBef>
              <a:spcAft>
                <a:spcPts val="0"/>
              </a:spcAft>
              <a:buSzPts val="3000"/>
              <a:buFont typeface="+mj-lt"/>
              <a:buAutoNum type="arabicPeriod"/>
            </a:pPr>
            <a:r>
              <a:rPr lang="en-US" sz="2800" dirty="0"/>
              <a:t>Promise of a </a:t>
            </a:r>
            <a:r>
              <a:rPr lang="en-US" sz="2800" b="1" i="1" dirty="0"/>
              <a:t>“land”</a:t>
            </a:r>
            <a:r>
              <a:rPr lang="en-US" sz="2800" dirty="0"/>
              <a:t> to be given to him - specifically to his descendants. </a:t>
            </a:r>
            <a:r>
              <a:rPr lang="en-US" sz="2400" dirty="0"/>
              <a:t>(12:5-7; 15:18; 24:7; Deuteronomy 34:1-4; Joshua 21:43-45)</a:t>
            </a:r>
          </a:p>
        </p:txBody>
      </p:sp>
      <p:sp>
        <p:nvSpPr>
          <p:cNvPr id="145" name="Google Shape;145;p18"/>
          <p:cNvSpPr txBox="1">
            <a:spLocks noGrp="1"/>
          </p:cNvSpPr>
          <p:nvPr>
            <p:ph type="sldNum" idx="12"/>
          </p:nvPr>
        </p:nvSpPr>
        <p:spPr>
          <a:xfrm>
            <a:off x="0" y="0"/>
            <a:ext cx="594900" cy="731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2</a:t>
            </a:fld>
            <a:endParaRPr/>
          </a:p>
        </p:txBody>
      </p:sp>
    </p:spTree>
    <p:extLst>
      <p:ext uri="{BB962C8B-B14F-4D97-AF65-F5344CB8AC3E}">
        <p14:creationId xmlns:p14="http://schemas.microsoft.com/office/powerpoint/2010/main" val="3481884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4">
                                            <p:txEl>
                                              <p:pRg st="0" end="0"/>
                                            </p:txEl>
                                          </p:spTgt>
                                        </p:tgtEl>
                                        <p:attrNameLst>
                                          <p:attrName>style.visibility</p:attrName>
                                        </p:attrNameLst>
                                      </p:cBhvr>
                                      <p:to>
                                        <p:strVal val="visible"/>
                                      </p:to>
                                    </p:set>
                                    <p:animEffect transition="in" filter="fade">
                                      <p:cBhvr>
                                        <p:cTn id="7" dur="500"/>
                                        <p:tgtEl>
                                          <p:spTgt spid="14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4">
                                            <p:txEl>
                                              <p:pRg st="1" end="1"/>
                                            </p:txEl>
                                          </p:spTgt>
                                        </p:tgtEl>
                                        <p:attrNameLst>
                                          <p:attrName>style.visibility</p:attrName>
                                        </p:attrNameLst>
                                      </p:cBhvr>
                                      <p:to>
                                        <p:strVal val="visible"/>
                                      </p:to>
                                    </p:set>
                                    <p:animEffect transition="in" filter="fade">
                                      <p:cBhvr>
                                        <p:cTn id="12" dur="500"/>
                                        <p:tgtEl>
                                          <p:spTgt spid="14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8"/>
          <p:cNvSpPr txBox="1">
            <a:spLocks noGrp="1"/>
          </p:cNvSpPr>
          <p:nvPr>
            <p:ph type="title"/>
          </p:nvPr>
        </p:nvSpPr>
        <p:spPr>
          <a:xfrm>
            <a:off x="1104900" y="276075"/>
            <a:ext cx="6724500" cy="749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600" b="1" dirty="0"/>
              <a:t>3 Promises</a:t>
            </a:r>
            <a:endParaRPr sz="3600" b="1" dirty="0"/>
          </a:p>
        </p:txBody>
      </p:sp>
      <p:sp>
        <p:nvSpPr>
          <p:cNvPr id="144" name="Google Shape;144;p18"/>
          <p:cNvSpPr txBox="1">
            <a:spLocks noGrp="1"/>
          </p:cNvSpPr>
          <p:nvPr>
            <p:ph type="body" idx="1"/>
          </p:nvPr>
        </p:nvSpPr>
        <p:spPr>
          <a:xfrm>
            <a:off x="417689" y="1025175"/>
            <a:ext cx="8726311" cy="3648300"/>
          </a:xfrm>
          <a:prstGeom prst="rect">
            <a:avLst/>
          </a:prstGeom>
        </p:spPr>
        <p:txBody>
          <a:bodyPr spcFirstLastPara="1" wrap="square" lIns="91425" tIns="91425" rIns="91425" bIns="91425" anchor="t" anchorCtr="0">
            <a:noAutofit/>
          </a:bodyPr>
          <a:lstStyle/>
          <a:p>
            <a:pPr marL="38100" lvl="0" indent="0" algn="l" rtl="0">
              <a:spcBef>
                <a:spcPts val="600"/>
              </a:spcBef>
              <a:spcAft>
                <a:spcPts val="0"/>
              </a:spcAft>
              <a:buSzPts val="3000"/>
              <a:buNone/>
            </a:pPr>
            <a:r>
              <a:rPr lang="en-US" sz="2800" dirty="0"/>
              <a:t>3 Promises </a:t>
            </a:r>
            <a:r>
              <a:rPr lang="en-US" sz="2400" dirty="0"/>
              <a:t>(Genesis 12:1-7; 22:15-18; 26:3-4; 28:13-14):</a:t>
            </a:r>
            <a:endParaRPr lang="en-US" sz="2800" dirty="0"/>
          </a:p>
          <a:p>
            <a:pPr marL="552450" lvl="0" indent="-514350" algn="l" rtl="0">
              <a:spcBef>
                <a:spcPts val="2400"/>
              </a:spcBef>
              <a:spcAft>
                <a:spcPts val="0"/>
              </a:spcAft>
              <a:buSzPts val="3000"/>
              <a:buFont typeface="+mj-lt"/>
              <a:buAutoNum type="arabicPeriod" startAt="2"/>
            </a:pPr>
            <a:r>
              <a:rPr lang="en-US" sz="2800" dirty="0"/>
              <a:t>Promise of a </a:t>
            </a:r>
            <a:r>
              <a:rPr lang="en-US" sz="2800" b="1" i="1" dirty="0"/>
              <a:t>“nation” </a:t>
            </a:r>
            <a:r>
              <a:rPr lang="en-US" sz="2400" dirty="0"/>
              <a:t>(12:2; 17:20; 46:3; Exodus 19:6)</a:t>
            </a:r>
          </a:p>
          <a:p>
            <a:pPr>
              <a:spcBef>
                <a:spcPts val="2400"/>
              </a:spcBef>
            </a:pPr>
            <a:r>
              <a:rPr lang="en-US" sz="2400" dirty="0"/>
              <a:t>Christians (those of the faith of Abraham) are God’s “</a:t>
            </a:r>
            <a:r>
              <a:rPr lang="en-US" sz="2400" b="1" i="1" dirty="0"/>
              <a:t>holy nation</a:t>
            </a:r>
            <a:r>
              <a:rPr lang="en-US" sz="2400" dirty="0"/>
              <a:t>” today. (1 Peter 2:9)</a:t>
            </a:r>
            <a:endParaRPr lang="en-US" sz="2800" dirty="0"/>
          </a:p>
        </p:txBody>
      </p:sp>
      <p:sp>
        <p:nvSpPr>
          <p:cNvPr id="145" name="Google Shape;145;p18"/>
          <p:cNvSpPr txBox="1">
            <a:spLocks noGrp="1"/>
          </p:cNvSpPr>
          <p:nvPr>
            <p:ph type="sldNum" idx="12"/>
          </p:nvPr>
        </p:nvSpPr>
        <p:spPr>
          <a:xfrm>
            <a:off x="0" y="0"/>
            <a:ext cx="594900" cy="731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3</a:t>
            </a:fld>
            <a:endParaRPr/>
          </a:p>
        </p:txBody>
      </p:sp>
    </p:spTree>
    <p:extLst>
      <p:ext uri="{BB962C8B-B14F-4D97-AF65-F5344CB8AC3E}">
        <p14:creationId xmlns:p14="http://schemas.microsoft.com/office/powerpoint/2010/main" val="555423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4">
                                            <p:txEl>
                                              <p:pRg st="0" end="0"/>
                                            </p:txEl>
                                          </p:spTgt>
                                        </p:tgtEl>
                                        <p:attrNameLst>
                                          <p:attrName>style.visibility</p:attrName>
                                        </p:attrNameLst>
                                      </p:cBhvr>
                                      <p:to>
                                        <p:strVal val="visible"/>
                                      </p:to>
                                    </p:set>
                                    <p:animEffect transition="in" filter="fade">
                                      <p:cBhvr>
                                        <p:cTn id="7" dur="500"/>
                                        <p:tgtEl>
                                          <p:spTgt spid="14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4">
                                            <p:txEl>
                                              <p:pRg st="1" end="1"/>
                                            </p:txEl>
                                          </p:spTgt>
                                        </p:tgtEl>
                                        <p:attrNameLst>
                                          <p:attrName>style.visibility</p:attrName>
                                        </p:attrNameLst>
                                      </p:cBhvr>
                                      <p:to>
                                        <p:strVal val="visible"/>
                                      </p:to>
                                    </p:set>
                                    <p:animEffect transition="in" filter="fade">
                                      <p:cBhvr>
                                        <p:cTn id="12" dur="500"/>
                                        <p:tgtEl>
                                          <p:spTgt spid="14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4">
                                            <p:txEl>
                                              <p:pRg st="2" end="2"/>
                                            </p:txEl>
                                          </p:spTgt>
                                        </p:tgtEl>
                                        <p:attrNameLst>
                                          <p:attrName>style.visibility</p:attrName>
                                        </p:attrNameLst>
                                      </p:cBhvr>
                                      <p:to>
                                        <p:strVal val="visible"/>
                                      </p:to>
                                    </p:set>
                                    <p:animEffect transition="in" filter="fade">
                                      <p:cBhvr>
                                        <p:cTn id="17" dur="500"/>
                                        <p:tgtEl>
                                          <p:spTgt spid="14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8"/>
          <p:cNvSpPr txBox="1">
            <a:spLocks noGrp="1"/>
          </p:cNvSpPr>
          <p:nvPr>
            <p:ph type="title"/>
          </p:nvPr>
        </p:nvSpPr>
        <p:spPr>
          <a:xfrm>
            <a:off x="1104900" y="276075"/>
            <a:ext cx="6724500" cy="749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600" b="1" dirty="0"/>
              <a:t>3 Promises</a:t>
            </a:r>
            <a:endParaRPr sz="3600" b="1" dirty="0"/>
          </a:p>
        </p:txBody>
      </p:sp>
      <p:sp>
        <p:nvSpPr>
          <p:cNvPr id="144" name="Google Shape;144;p18"/>
          <p:cNvSpPr txBox="1">
            <a:spLocks noGrp="1"/>
          </p:cNvSpPr>
          <p:nvPr>
            <p:ph type="body" idx="1"/>
          </p:nvPr>
        </p:nvSpPr>
        <p:spPr>
          <a:xfrm>
            <a:off x="417689" y="1025175"/>
            <a:ext cx="8726311" cy="3648300"/>
          </a:xfrm>
          <a:prstGeom prst="rect">
            <a:avLst/>
          </a:prstGeom>
        </p:spPr>
        <p:txBody>
          <a:bodyPr spcFirstLastPara="1" wrap="square" lIns="91425" tIns="91425" rIns="91425" bIns="91425" anchor="t" anchorCtr="0">
            <a:noAutofit/>
          </a:bodyPr>
          <a:lstStyle/>
          <a:p>
            <a:pPr marL="38100" lvl="0" indent="0" algn="l" rtl="0">
              <a:spcBef>
                <a:spcPts val="600"/>
              </a:spcBef>
              <a:spcAft>
                <a:spcPts val="0"/>
              </a:spcAft>
              <a:buSzPts val="3000"/>
              <a:buNone/>
            </a:pPr>
            <a:r>
              <a:rPr lang="en-US" sz="2400" dirty="0"/>
              <a:t>(Genesis 12:1-7; 22:15-18; 26:3-4; 28:13-14):</a:t>
            </a:r>
            <a:endParaRPr lang="en-US" sz="3200" dirty="0"/>
          </a:p>
          <a:p>
            <a:pPr marL="552450" lvl="0" indent="-514350" algn="l" rtl="0">
              <a:spcBef>
                <a:spcPts val="2400"/>
              </a:spcBef>
              <a:spcAft>
                <a:spcPts val="0"/>
              </a:spcAft>
              <a:buSzPts val="3000"/>
              <a:buFont typeface="+mj-lt"/>
              <a:buAutoNum type="arabicPeriod" startAt="3"/>
            </a:pPr>
            <a:r>
              <a:rPr lang="en-US" sz="2800" dirty="0"/>
              <a:t>Promise of a blessing that through his seed, </a:t>
            </a:r>
            <a:r>
              <a:rPr lang="en-US" sz="2800" b="1" i="1" dirty="0"/>
              <a:t>“all the families of the earth will be blessed.”</a:t>
            </a:r>
            <a:r>
              <a:rPr lang="en-US" sz="2800" dirty="0"/>
              <a:t> (12:3; Galatians 3:7-9; Acts 3:25-26)</a:t>
            </a:r>
            <a:endParaRPr sz="2800" dirty="0"/>
          </a:p>
        </p:txBody>
      </p:sp>
      <p:sp>
        <p:nvSpPr>
          <p:cNvPr id="145" name="Google Shape;145;p18"/>
          <p:cNvSpPr txBox="1">
            <a:spLocks noGrp="1"/>
          </p:cNvSpPr>
          <p:nvPr>
            <p:ph type="sldNum" idx="12"/>
          </p:nvPr>
        </p:nvSpPr>
        <p:spPr>
          <a:xfrm>
            <a:off x="0" y="0"/>
            <a:ext cx="594900" cy="731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4</a:t>
            </a:fld>
            <a:endParaRPr/>
          </a:p>
        </p:txBody>
      </p:sp>
    </p:spTree>
    <p:extLst>
      <p:ext uri="{BB962C8B-B14F-4D97-AF65-F5344CB8AC3E}">
        <p14:creationId xmlns:p14="http://schemas.microsoft.com/office/powerpoint/2010/main" val="3910618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4">
                                            <p:txEl>
                                              <p:pRg st="0" end="0"/>
                                            </p:txEl>
                                          </p:spTgt>
                                        </p:tgtEl>
                                        <p:attrNameLst>
                                          <p:attrName>style.visibility</p:attrName>
                                        </p:attrNameLst>
                                      </p:cBhvr>
                                      <p:to>
                                        <p:strVal val="visible"/>
                                      </p:to>
                                    </p:set>
                                    <p:animEffect transition="in" filter="fade">
                                      <p:cBhvr>
                                        <p:cTn id="7" dur="500"/>
                                        <p:tgtEl>
                                          <p:spTgt spid="14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4">
                                            <p:txEl>
                                              <p:pRg st="1" end="1"/>
                                            </p:txEl>
                                          </p:spTgt>
                                        </p:tgtEl>
                                        <p:attrNameLst>
                                          <p:attrName>style.visibility</p:attrName>
                                        </p:attrNameLst>
                                      </p:cBhvr>
                                      <p:to>
                                        <p:strVal val="visible"/>
                                      </p:to>
                                    </p:set>
                                    <p:animEffect transition="in" filter="fade">
                                      <p:cBhvr>
                                        <p:cTn id="12" dur="500"/>
                                        <p:tgtEl>
                                          <p:spTgt spid="14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8"/>
          <p:cNvSpPr txBox="1">
            <a:spLocks noGrp="1"/>
          </p:cNvSpPr>
          <p:nvPr>
            <p:ph type="title"/>
          </p:nvPr>
        </p:nvSpPr>
        <p:spPr>
          <a:xfrm>
            <a:off x="1104900" y="276075"/>
            <a:ext cx="6724500" cy="749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400" b="1" dirty="0"/>
              <a:t>Learning From the Faith of Abraham</a:t>
            </a:r>
            <a:endParaRPr sz="3400" b="1" dirty="0"/>
          </a:p>
        </p:txBody>
      </p:sp>
      <p:sp>
        <p:nvSpPr>
          <p:cNvPr id="144" name="Google Shape;144;p18"/>
          <p:cNvSpPr txBox="1">
            <a:spLocks noGrp="1"/>
          </p:cNvSpPr>
          <p:nvPr>
            <p:ph type="body" idx="1"/>
          </p:nvPr>
        </p:nvSpPr>
        <p:spPr>
          <a:xfrm>
            <a:off x="417690" y="1025175"/>
            <a:ext cx="8421510" cy="3648300"/>
          </a:xfrm>
          <a:prstGeom prst="rect">
            <a:avLst/>
          </a:prstGeom>
        </p:spPr>
        <p:txBody>
          <a:bodyPr spcFirstLastPara="1" wrap="square" lIns="91425" tIns="91425" rIns="91425" bIns="91425" anchor="t" anchorCtr="0">
            <a:noAutofit/>
          </a:bodyPr>
          <a:lstStyle/>
          <a:p>
            <a:pPr marL="552450" lvl="0" indent="-514350" algn="l" rtl="0">
              <a:spcBef>
                <a:spcPts val="600"/>
              </a:spcBef>
              <a:spcAft>
                <a:spcPts val="0"/>
              </a:spcAft>
              <a:buSzPts val="3000"/>
              <a:buAutoNum type="arabicPeriod"/>
            </a:pPr>
            <a:r>
              <a:rPr lang="en-US" sz="3200" dirty="0"/>
              <a:t>The faith of Abraham requires sacrifice. </a:t>
            </a:r>
            <a:r>
              <a:rPr lang="en-US" sz="2400" dirty="0"/>
              <a:t>(Genesis 12:1ff; 22:1ff)</a:t>
            </a:r>
          </a:p>
          <a:p>
            <a:pPr>
              <a:buFont typeface="Arial" panose="020B0604020202020204" pitchFamily="34" charset="0"/>
              <a:buChar char="•"/>
            </a:pPr>
            <a:r>
              <a:rPr lang="en-US" sz="2800" dirty="0"/>
              <a:t>Others who didn’t have such faith. (Matt. 19:16ff)</a:t>
            </a:r>
          </a:p>
          <a:p>
            <a:pPr>
              <a:buFont typeface="Arial" panose="020B0604020202020204" pitchFamily="34" charset="0"/>
              <a:buChar char="•"/>
            </a:pPr>
            <a:r>
              <a:rPr lang="en-US" sz="2800" dirty="0"/>
              <a:t>Others who did. (Matthew 19:27; Luke 5:11; </a:t>
            </a:r>
            <a:br>
              <a:rPr lang="en-US" sz="2800" dirty="0"/>
            </a:br>
            <a:r>
              <a:rPr lang="en-US" sz="2800" dirty="0"/>
              <a:t>2 Chronicles 25:9)</a:t>
            </a:r>
          </a:p>
          <a:p>
            <a:pPr>
              <a:buFont typeface="Arial" panose="020B0604020202020204" pitchFamily="34" charset="0"/>
              <a:buChar char="•"/>
            </a:pPr>
            <a:r>
              <a:rPr lang="en-US" sz="2800" dirty="0"/>
              <a:t>The call to be “</a:t>
            </a:r>
            <a:r>
              <a:rPr lang="en-US" sz="2800" b="1" i="1" dirty="0"/>
              <a:t>living and holy sacrifices</a:t>
            </a:r>
            <a:r>
              <a:rPr lang="en-US" sz="2800" dirty="0"/>
              <a:t>” (Romans 12:1-2)</a:t>
            </a:r>
          </a:p>
        </p:txBody>
      </p:sp>
      <p:sp>
        <p:nvSpPr>
          <p:cNvPr id="145" name="Google Shape;145;p18"/>
          <p:cNvSpPr txBox="1">
            <a:spLocks noGrp="1"/>
          </p:cNvSpPr>
          <p:nvPr>
            <p:ph type="sldNum" idx="12"/>
          </p:nvPr>
        </p:nvSpPr>
        <p:spPr>
          <a:xfrm>
            <a:off x="0" y="0"/>
            <a:ext cx="594900" cy="731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5</a:t>
            </a:fld>
            <a:endParaRPr/>
          </a:p>
        </p:txBody>
      </p:sp>
    </p:spTree>
    <p:extLst>
      <p:ext uri="{BB962C8B-B14F-4D97-AF65-F5344CB8AC3E}">
        <p14:creationId xmlns:p14="http://schemas.microsoft.com/office/powerpoint/2010/main" val="1816801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4">
                                            <p:txEl>
                                              <p:pRg st="0" end="0"/>
                                            </p:txEl>
                                          </p:spTgt>
                                        </p:tgtEl>
                                        <p:attrNameLst>
                                          <p:attrName>style.visibility</p:attrName>
                                        </p:attrNameLst>
                                      </p:cBhvr>
                                      <p:to>
                                        <p:strVal val="visible"/>
                                      </p:to>
                                    </p:set>
                                    <p:animEffect transition="in" filter="fade">
                                      <p:cBhvr>
                                        <p:cTn id="7" dur="500"/>
                                        <p:tgtEl>
                                          <p:spTgt spid="14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4">
                                            <p:txEl>
                                              <p:pRg st="1" end="1"/>
                                            </p:txEl>
                                          </p:spTgt>
                                        </p:tgtEl>
                                        <p:attrNameLst>
                                          <p:attrName>style.visibility</p:attrName>
                                        </p:attrNameLst>
                                      </p:cBhvr>
                                      <p:to>
                                        <p:strVal val="visible"/>
                                      </p:to>
                                    </p:set>
                                    <p:animEffect transition="in" filter="fade">
                                      <p:cBhvr>
                                        <p:cTn id="12" dur="500"/>
                                        <p:tgtEl>
                                          <p:spTgt spid="14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4">
                                            <p:txEl>
                                              <p:pRg st="2" end="2"/>
                                            </p:txEl>
                                          </p:spTgt>
                                        </p:tgtEl>
                                        <p:attrNameLst>
                                          <p:attrName>style.visibility</p:attrName>
                                        </p:attrNameLst>
                                      </p:cBhvr>
                                      <p:to>
                                        <p:strVal val="visible"/>
                                      </p:to>
                                    </p:set>
                                    <p:animEffect transition="in" filter="fade">
                                      <p:cBhvr>
                                        <p:cTn id="17" dur="500"/>
                                        <p:tgtEl>
                                          <p:spTgt spid="14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4">
                                            <p:txEl>
                                              <p:pRg st="3" end="3"/>
                                            </p:txEl>
                                          </p:spTgt>
                                        </p:tgtEl>
                                        <p:attrNameLst>
                                          <p:attrName>style.visibility</p:attrName>
                                        </p:attrNameLst>
                                      </p:cBhvr>
                                      <p:to>
                                        <p:strVal val="visible"/>
                                      </p:to>
                                    </p:set>
                                    <p:animEffect transition="in" filter="fade">
                                      <p:cBhvr>
                                        <p:cTn id="22" dur="500"/>
                                        <p:tgtEl>
                                          <p:spTgt spid="14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8"/>
          <p:cNvSpPr txBox="1">
            <a:spLocks noGrp="1"/>
          </p:cNvSpPr>
          <p:nvPr>
            <p:ph type="title"/>
          </p:nvPr>
        </p:nvSpPr>
        <p:spPr>
          <a:xfrm>
            <a:off x="1104900" y="276075"/>
            <a:ext cx="6724500" cy="749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400" b="1" dirty="0"/>
              <a:t>Learning From the Faith of Abraham</a:t>
            </a:r>
            <a:endParaRPr sz="3400" b="1" dirty="0"/>
          </a:p>
        </p:txBody>
      </p:sp>
      <p:sp>
        <p:nvSpPr>
          <p:cNvPr id="144" name="Google Shape;144;p18"/>
          <p:cNvSpPr txBox="1">
            <a:spLocks noGrp="1"/>
          </p:cNvSpPr>
          <p:nvPr>
            <p:ph type="body" idx="1"/>
          </p:nvPr>
        </p:nvSpPr>
        <p:spPr>
          <a:xfrm>
            <a:off x="417688" y="1025175"/>
            <a:ext cx="8726311" cy="3648300"/>
          </a:xfrm>
          <a:prstGeom prst="rect">
            <a:avLst/>
          </a:prstGeom>
        </p:spPr>
        <p:txBody>
          <a:bodyPr spcFirstLastPara="1" wrap="square" lIns="91425" tIns="91425" rIns="91425" bIns="91425" anchor="t" anchorCtr="0">
            <a:noAutofit/>
          </a:bodyPr>
          <a:lstStyle/>
          <a:p>
            <a:pPr marL="552450" lvl="0" indent="-514350" algn="l" rtl="0">
              <a:spcBef>
                <a:spcPts val="600"/>
              </a:spcBef>
              <a:spcAft>
                <a:spcPts val="0"/>
              </a:spcAft>
              <a:buSzPts val="3000"/>
              <a:buFont typeface="+mj-lt"/>
              <a:buAutoNum type="arabicPeriod" startAt="2"/>
            </a:pPr>
            <a:r>
              <a:rPr lang="en-US" sz="3200" dirty="0"/>
              <a:t>The faith of Abraham requires trust.</a:t>
            </a:r>
          </a:p>
          <a:p>
            <a:pPr>
              <a:buFont typeface="Arial" panose="020B0604020202020204" pitchFamily="34" charset="0"/>
              <a:buChar char="•"/>
            </a:pPr>
            <a:r>
              <a:rPr lang="en-US" sz="2800" b="1" i="1" dirty="0"/>
              <a:t>“Not knowing where he was going” </a:t>
            </a:r>
            <a:r>
              <a:rPr lang="en-US" sz="2800" dirty="0"/>
              <a:t>(Hebrews 11:8) …</a:t>
            </a:r>
            <a:r>
              <a:rPr lang="en-US" sz="2800" b="1" i="1" dirty="0"/>
              <a:t> </a:t>
            </a:r>
            <a:r>
              <a:rPr lang="en-US" sz="2800" dirty="0"/>
              <a:t>Abraham went by faith and trusted God with the outcome. (2 Timothy 1:12; 4:7-8) </a:t>
            </a:r>
          </a:p>
          <a:p>
            <a:pPr>
              <a:buFont typeface="Arial" panose="020B0604020202020204" pitchFamily="34" charset="0"/>
              <a:buChar char="•"/>
            </a:pPr>
            <a:r>
              <a:rPr lang="en-US" sz="2800" b="1" dirty="0"/>
              <a:t>God “will” </a:t>
            </a:r>
            <a:r>
              <a:rPr lang="en-US" sz="2800" dirty="0"/>
              <a:t>and </a:t>
            </a:r>
            <a:r>
              <a:rPr lang="en-US" sz="2800" b="1" dirty="0"/>
              <a:t>is “</a:t>
            </a:r>
            <a:r>
              <a:rPr lang="en-US" sz="2800" b="1" i="1" dirty="0"/>
              <a:t>able</a:t>
            </a:r>
            <a:r>
              <a:rPr lang="en-US" sz="2800" b="1" dirty="0"/>
              <a:t>”. </a:t>
            </a:r>
            <a:r>
              <a:rPr lang="en-US" sz="2800" dirty="0"/>
              <a:t>(Heb. 11:19; Rom. 4:18ff)</a:t>
            </a:r>
          </a:p>
          <a:p>
            <a:pPr>
              <a:buFont typeface="Arial" panose="020B0604020202020204" pitchFamily="34" charset="0"/>
              <a:buChar char="•"/>
            </a:pPr>
            <a:r>
              <a:rPr lang="en-US" sz="2800" dirty="0"/>
              <a:t>The need to </a:t>
            </a:r>
            <a:r>
              <a:rPr lang="en-US" sz="2800" b="1" dirty="0"/>
              <a:t>listen only to God</a:t>
            </a:r>
            <a:r>
              <a:rPr lang="en-US" sz="2800" dirty="0"/>
              <a:t>. (Gen. 12:10ff; </a:t>
            </a:r>
            <a:br>
              <a:rPr lang="en-US" sz="2800" dirty="0"/>
            </a:br>
            <a:r>
              <a:rPr lang="en-US" sz="2800" dirty="0"/>
              <a:t>15:1-4; 16:1-2; 17:15-22; Hebrews 11:11)</a:t>
            </a:r>
          </a:p>
        </p:txBody>
      </p:sp>
      <p:sp>
        <p:nvSpPr>
          <p:cNvPr id="145" name="Google Shape;145;p18"/>
          <p:cNvSpPr txBox="1">
            <a:spLocks noGrp="1"/>
          </p:cNvSpPr>
          <p:nvPr>
            <p:ph type="sldNum" idx="12"/>
          </p:nvPr>
        </p:nvSpPr>
        <p:spPr>
          <a:xfrm>
            <a:off x="0" y="0"/>
            <a:ext cx="594900" cy="731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6</a:t>
            </a:fld>
            <a:endParaRPr/>
          </a:p>
        </p:txBody>
      </p:sp>
    </p:spTree>
    <p:extLst>
      <p:ext uri="{BB962C8B-B14F-4D97-AF65-F5344CB8AC3E}">
        <p14:creationId xmlns:p14="http://schemas.microsoft.com/office/powerpoint/2010/main" val="1813927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4">
                                            <p:txEl>
                                              <p:pRg st="0" end="0"/>
                                            </p:txEl>
                                          </p:spTgt>
                                        </p:tgtEl>
                                        <p:attrNameLst>
                                          <p:attrName>style.visibility</p:attrName>
                                        </p:attrNameLst>
                                      </p:cBhvr>
                                      <p:to>
                                        <p:strVal val="visible"/>
                                      </p:to>
                                    </p:set>
                                    <p:animEffect transition="in" filter="fade">
                                      <p:cBhvr>
                                        <p:cTn id="7" dur="500"/>
                                        <p:tgtEl>
                                          <p:spTgt spid="14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4">
                                            <p:txEl>
                                              <p:pRg st="1" end="1"/>
                                            </p:txEl>
                                          </p:spTgt>
                                        </p:tgtEl>
                                        <p:attrNameLst>
                                          <p:attrName>style.visibility</p:attrName>
                                        </p:attrNameLst>
                                      </p:cBhvr>
                                      <p:to>
                                        <p:strVal val="visible"/>
                                      </p:to>
                                    </p:set>
                                    <p:animEffect transition="in" filter="fade">
                                      <p:cBhvr>
                                        <p:cTn id="12" dur="500"/>
                                        <p:tgtEl>
                                          <p:spTgt spid="14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4">
                                            <p:txEl>
                                              <p:pRg st="2" end="2"/>
                                            </p:txEl>
                                          </p:spTgt>
                                        </p:tgtEl>
                                        <p:attrNameLst>
                                          <p:attrName>style.visibility</p:attrName>
                                        </p:attrNameLst>
                                      </p:cBhvr>
                                      <p:to>
                                        <p:strVal val="visible"/>
                                      </p:to>
                                    </p:set>
                                    <p:animEffect transition="in" filter="fade">
                                      <p:cBhvr>
                                        <p:cTn id="17" dur="500"/>
                                        <p:tgtEl>
                                          <p:spTgt spid="14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4">
                                            <p:txEl>
                                              <p:pRg st="3" end="3"/>
                                            </p:txEl>
                                          </p:spTgt>
                                        </p:tgtEl>
                                        <p:attrNameLst>
                                          <p:attrName>style.visibility</p:attrName>
                                        </p:attrNameLst>
                                      </p:cBhvr>
                                      <p:to>
                                        <p:strVal val="visible"/>
                                      </p:to>
                                    </p:set>
                                    <p:animEffect transition="in" filter="fade">
                                      <p:cBhvr>
                                        <p:cTn id="22" dur="500"/>
                                        <p:tgtEl>
                                          <p:spTgt spid="14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8"/>
          <p:cNvSpPr txBox="1">
            <a:spLocks noGrp="1"/>
          </p:cNvSpPr>
          <p:nvPr>
            <p:ph type="title"/>
          </p:nvPr>
        </p:nvSpPr>
        <p:spPr>
          <a:xfrm>
            <a:off x="1104900" y="276075"/>
            <a:ext cx="6724500" cy="749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400" b="1" dirty="0"/>
              <a:t>Learning From the Faith of Abraham</a:t>
            </a:r>
            <a:endParaRPr sz="3400" b="1" dirty="0"/>
          </a:p>
        </p:txBody>
      </p:sp>
      <p:sp>
        <p:nvSpPr>
          <p:cNvPr id="144" name="Google Shape;144;p18"/>
          <p:cNvSpPr txBox="1">
            <a:spLocks noGrp="1"/>
          </p:cNvSpPr>
          <p:nvPr>
            <p:ph type="body" idx="1"/>
          </p:nvPr>
        </p:nvSpPr>
        <p:spPr>
          <a:xfrm>
            <a:off x="417690" y="1025175"/>
            <a:ext cx="8182614" cy="3648300"/>
          </a:xfrm>
          <a:prstGeom prst="rect">
            <a:avLst/>
          </a:prstGeom>
        </p:spPr>
        <p:txBody>
          <a:bodyPr spcFirstLastPara="1" wrap="square" lIns="91425" tIns="91425" rIns="91425" bIns="91425" anchor="t" anchorCtr="0">
            <a:noAutofit/>
          </a:bodyPr>
          <a:lstStyle/>
          <a:p>
            <a:pPr marL="552450" lvl="0" indent="-514350" algn="l" rtl="0">
              <a:spcBef>
                <a:spcPts val="600"/>
              </a:spcBef>
              <a:spcAft>
                <a:spcPts val="0"/>
              </a:spcAft>
              <a:buSzPts val="3000"/>
              <a:buFont typeface="+mj-lt"/>
              <a:buAutoNum type="arabicPeriod" startAt="3"/>
            </a:pPr>
            <a:r>
              <a:rPr lang="en-US" sz="3200" dirty="0"/>
              <a:t>Abraham understood he was but a </a:t>
            </a:r>
            <a:r>
              <a:rPr lang="en-US" sz="3200" b="1" dirty="0"/>
              <a:t>sojourner and pilgrim </a:t>
            </a:r>
            <a:r>
              <a:rPr lang="en-US" sz="3200" dirty="0"/>
              <a:t>here on earth. (Hebrews 11:13; 2 Corinthians 5:1-10)</a:t>
            </a:r>
          </a:p>
          <a:p>
            <a:r>
              <a:rPr lang="en-US" sz="3200" dirty="0"/>
              <a:t>Abraham understood the need to live a righteous life in a foreign land. </a:t>
            </a:r>
            <a:br>
              <a:rPr lang="en-US" sz="3200" dirty="0"/>
            </a:br>
            <a:r>
              <a:rPr lang="en-US" sz="3200" dirty="0"/>
              <a:t>(1 Peter 2:11-12)</a:t>
            </a:r>
          </a:p>
        </p:txBody>
      </p:sp>
      <p:sp>
        <p:nvSpPr>
          <p:cNvPr id="145" name="Google Shape;145;p18"/>
          <p:cNvSpPr txBox="1">
            <a:spLocks noGrp="1"/>
          </p:cNvSpPr>
          <p:nvPr>
            <p:ph type="sldNum" idx="12"/>
          </p:nvPr>
        </p:nvSpPr>
        <p:spPr>
          <a:xfrm>
            <a:off x="0" y="0"/>
            <a:ext cx="594900" cy="731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7</a:t>
            </a:fld>
            <a:endParaRPr/>
          </a:p>
        </p:txBody>
      </p:sp>
    </p:spTree>
    <p:extLst>
      <p:ext uri="{BB962C8B-B14F-4D97-AF65-F5344CB8AC3E}">
        <p14:creationId xmlns:p14="http://schemas.microsoft.com/office/powerpoint/2010/main" val="2552796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8"/>
          <p:cNvSpPr txBox="1">
            <a:spLocks noGrp="1"/>
          </p:cNvSpPr>
          <p:nvPr>
            <p:ph type="title"/>
          </p:nvPr>
        </p:nvSpPr>
        <p:spPr>
          <a:xfrm>
            <a:off x="1104900" y="276075"/>
            <a:ext cx="6724500" cy="749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400" b="1" dirty="0"/>
              <a:t>Learning From the Faith of Abraham</a:t>
            </a:r>
            <a:endParaRPr sz="3400" b="1" dirty="0"/>
          </a:p>
        </p:txBody>
      </p:sp>
      <p:sp>
        <p:nvSpPr>
          <p:cNvPr id="144" name="Google Shape;144;p18"/>
          <p:cNvSpPr txBox="1">
            <a:spLocks noGrp="1"/>
          </p:cNvSpPr>
          <p:nvPr>
            <p:ph type="body" idx="1"/>
          </p:nvPr>
        </p:nvSpPr>
        <p:spPr>
          <a:xfrm>
            <a:off x="417689" y="1025175"/>
            <a:ext cx="8571565" cy="3648300"/>
          </a:xfrm>
          <a:prstGeom prst="rect">
            <a:avLst/>
          </a:prstGeom>
        </p:spPr>
        <p:txBody>
          <a:bodyPr spcFirstLastPara="1" wrap="square" lIns="91425" tIns="91425" rIns="91425" bIns="91425" anchor="t" anchorCtr="0">
            <a:noAutofit/>
          </a:bodyPr>
          <a:lstStyle/>
          <a:p>
            <a:pPr marL="552450" lvl="0" indent="-514350" algn="l" rtl="0">
              <a:spcBef>
                <a:spcPts val="600"/>
              </a:spcBef>
              <a:spcAft>
                <a:spcPts val="0"/>
              </a:spcAft>
              <a:buSzPts val="3000"/>
              <a:buFont typeface="+mj-lt"/>
              <a:buAutoNum type="arabicPeriod" startAt="4"/>
            </a:pPr>
            <a:r>
              <a:rPr lang="en-US" sz="3200" dirty="0"/>
              <a:t>Abraham understood the </a:t>
            </a:r>
            <a:r>
              <a:rPr lang="en-US" sz="3200" b="1" dirty="0"/>
              <a:t>need to teach his children</a:t>
            </a:r>
            <a:r>
              <a:rPr lang="en-US" sz="3200" dirty="0"/>
              <a:t>. (Genesis 18:19; 22:8; Deuteronomy 6:7) </a:t>
            </a:r>
          </a:p>
          <a:p>
            <a:r>
              <a:rPr lang="en-US" sz="3200" dirty="0"/>
              <a:t>The blessing of a faithful wife. (1 Peter 3:6)</a:t>
            </a:r>
          </a:p>
        </p:txBody>
      </p:sp>
      <p:sp>
        <p:nvSpPr>
          <p:cNvPr id="145" name="Google Shape;145;p18"/>
          <p:cNvSpPr txBox="1">
            <a:spLocks noGrp="1"/>
          </p:cNvSpPr>
          <p:nvPr>
            <p:ph type="sldNum" idx="12"/>
          </p:nvPr>
        </p:nvSpPr>
        <p:spPr>
          <a:xfrm>
            <a:off x="0" y="0"/>
            <a:ext cx="594900" cy="731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8</a:t>
            </a:fld>
            <a:endParaRPr/>
          </a:p>
        </p:txBody>
      </p:sp>
    </p:spTree>
    <p:extLst>
      <p:ext uri="{BB962C8B-B14F-4D97-AF65-F5344CB8AC3E}">
        <p14:creationId xmlns:p14="http://schemas.microsoft.com/office/powerpoint/2010/main" val="2991250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8"/>
          <p:cNvSpPr txBox="1">
            <a:spLocks noGrp="1"/>
          </p:cNvSpPr>
          <p:nvPr>
            <p:ph type="title"/>
          </p:nvPr>
        </p:nvSpPr>
        <p:spPr>
          <a:xfrm>
            <a:off x="1104900" y="276075"/>
            <a:ext cx="6724500" cy="749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400" b="1" dirty="0"/>
              <a:t>Learning From the Faith of Abraham</a:t>
            </a:r>
            <a:endParaRPr sz="3400" b="1" dirty="0"/>
          </a:p>
        </p:txBody>
      </p:sp>
      <p:sp>
        <p:nvSpPr>
          <p:cNvPr id="144" name="Google Shape;144;p18"/>
          <p:cNvSpPr txBox="1">
            <a:spLocks noGrp="1"/>
          </p:cNvSpPr>
          <p:nvPr>
            <p:ph type="body" idx="1"/>
          </p:nvPr>
        </p:nvSpPr>
        <p:spPr>
          <a:xfrm>
            <a:off x="417690" y="1025175"/>
            <a:ext cx="8182614" cy="3648300"/>
          </a:xfrm>
          <a:prstGeom prst="rect">
            <a:avLst/>
          </a:prstGeom>
        </p:spPr>
        <p:txBody>
          <a:bodyPr spcFirstLastPara="1" wrap="square" lIns="91425" tIns="91425" rIns="91425" bIns="91425" anchor="t" anchorCtr="0">
            <a:noAutofit/>
          </a:bodyPr>
          <a:lstStyle/>
          <a:p>
            <a:pPr marL="552450" lvl="0" indent="-514350" algn="l" rtl="0">
              <a:spcBef>
                <a:spcPts val="600"/>
              </a:spcBef>
              <a:spcAft>
                <a:spcPts val="0"/>
              </a:spcAft>
              <a:buSzPts val="3000"/>
              <a:buFont typeface="+mj-lt"/>
              <a:buAutoNum type="arabicPeriod" startAt="5"/>
            </a:pPr>
            <a:r>
              <a:rPr lang="en-US" sz="3200" dirty="0"/>
              <a:t>Abraham understood what it meant to </a:t>
            </a:r>
            <a:r>
              <a:rPr lang="en-US" sz="3200" b="1" i="1" dirty="0"/>
              <a:t>“seek first”</a:t>
            </a:r>
            <a:r>
              <a:rPr lang="en-US" sz="3200" dirty="0"/>
              <a:t> his God &amp; righteousness by faith (Matthew 6:33; 10:34-36) and what it means </a:t>
            </a:r>
            <a:r>
              <a:rPr lang="en-US" sz="3200" b="1" dirty="0"/>
              <a:t>to lose your life to find it </a:t>
            </a:r>
            <a:r>
              <a:rPr lang="en-US" sz="3200" dirty="0"/>
              <a:t>(Matthew 10:37-39)</a:t>
            </a:r>
            <a:endParaRPr lang="en-US" sz="2600" dirty="0"/>
          </a:p>
        </p:txBody>
      </p:sp>
      <p:sp>
        <p:nvSpPr>
          <p:cNvPr id="145" name="Google Shape;145;p18"/>
          <p:cNvSpPr txBox="1">
            <a:spLocks noGrp="1"/>
          </p:cNvSpPr>
          <p:nvPr>
            <p:ph type="sldNum" idx="12"/>
          </p:nvPr>
        </p:nvSpPr>
        <p:spPr>
          <a:xfrm>
            <a:off x="0" y="0"/>
            <a:ext cx="594900" cy="731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9</a:t>
            </a:fld>
            <a:endParaRPr/>
          </a:p>
        </p:txBody>
      </p:sp>
    </p:spTree>
    <p:extLst>
      <p:ext uri="{BB962C8B-B14F-4D97-AF65-F5344CB8AC3E}">
        <p14:creationId xmlns:p14="http://schemas.microsoft.com/office/powerpoint/2010/main" val="2435012760"/>
      </p:ext>
    </p:extLst>
  </p:cSld>
  <p:clrMapOvr>
    <a:masterClrMapping/>
  </p:clrMapOvr>
</p:sld>
</file>

<file path=ppt/theme/theme1.xml><?xml version="1.0" encoding="utf-8"?>
<a:theme xmlns:a="http://schemas.openxmlformats.org/drawingml/2006/main" name="William template">
  <a:themeElements>
    <a:clrScheme name="Custom 347">
      <a:dk1>
        <a:srgbClr val="222222"/>
      </a:dk1>
      <a:lt1>
        <a:srgbClr val="FFFFFF"/>
      </a:lt1>
      <a:dk2>
        <a:srgbClr val="666666"/>
      </a:dk2>
      <a:lt2>
        <a:srgbClr val="F3F3F3"/>
      </a:lt2>
      <a:accent1>
        <a:srgbClr val="FF8700"/>
      </a:accent1>
      <a:accent2>
        <a:srgbClr val="FFB840"/>
      </a:accent2>
      <a:accent3>
        <a:srgbClr val="333333"/>
      </a:accent3>
      <a:accent4>
        <a:srgbClr val="9B9796"/>
      </a:accent4>
      <a:accent5>
        <a:srgbClr val="C9C3BD"/>
      </a:accent5>
      <a:accent6>
        <a:srgbClr val="96C94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6711</TotalTime>
  <Words>1684</Words>
  <Application>Microsoft Office PowerPoint</Application>
  <PresentationFormat>On-screen Show (16:9)</PresentationFormat>
  <Paragraphs>85</Paragraphs>
  <Slides>10</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Roboto</vt:lpstr>
      <vt:lpstr>Symbol</vt:lpstr>
      <vt:lpstr>Arial</vt:lpstr>
      <vt:lpstr>Wingdings</vt:lpstr>
      <vt:lpstr>Dosis</vt:lpstr>
      <vt:lpstr>Calibri</vt:lpstr>
      <vt:lpstr>Courier New</vt:lpstr>
      <vt:lpstr>William template</vt:lpstr>
      <vt:lpstr>Lessons Learned From The Faith Of Abraham </vt:lpstr>
      <vt:lpstr>3 Promises</vt:lpstr>
      <vt:lpstr>3 Promises</vt:lpstr>
      <vt:lpstr>3 Promises</vt:lpstr>
      <vt:lpstr>Learning From the Faith of Abraham</vt:lpstr>
      <vt:lpstr>Learning From the Faith of Abraham</vt:lpstr>
      <vt:lpstr>Learning From the Faith of Abraham</vt:lpstr>
      <vt:lpstr>Learning From the Faith of Abraham</vt:lpstr>
      <vt:lpstr>Learning From the Faith of Abraham</vt:lpstr>
      <vt:lpstr>Learning From the Faith of Abraham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Chris Simmons</dc:creator>
  <cp:lastModifiedBy>Chris Simmons</cp:lastModifiedBy>
  <cp:revision>19</cp:revision>
  <cp:lastPrinted>2021-10-10T19:56:15Z</cp:lastPrinted>
  <dcterms:modified xsi:type="dcterms:W3CDTF">2022-04-03T13:22:58Z</dcterms:modified>
</cp:coreProperties>
</file>