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9"/>
  </p:notesMasterIdLst>
  <p:handoutMasterIdLst>
    <p:handoutMasterId r:id="rId20"/>
  </p:handoutMasterIdLst>
  <p:sldIdLst>
    <p:sldId id="453" r:id="rId2"/>
    <p:sldId id="454" r:id="rId3"/>
    <p:sldId id="445" r:id="rId4"/>
    <p:sldId id="437" r:id="rId5"/>
    <p:sldId id="438" r:id="rId6"/>
    <p:sldId id="446" r:id="rId7"/>
    <p:sldId id="439" r:id="rId8"/>
    <p:sldId id="452" r:id="rId9"/>
    <p:sldId id="440" r:id="rId10"/>
    <p:sldId id="441" r:id="rId11"/>
    <p:sldId id="442" r:id="rId12"/>
    <p:sldId id="262" r:id="rId13"/>
    <p:sldId id="263" r:id="rId14"/>
    <p:sldId id="264" r:id="rId15"/>
    <p:sldId id="265" r:id="rId16"/>
    <p:sldId id="266" r:id="rId17"/>
    <p:sldId id="451" r:id="rId18"/>
  </p:sldIdLst>
  <p:sldSz cx="9144000" cy="5143500" type="screen16x9"/>
  <p:notesSz cx="7102475" cy="9388475"/>
  <p:embeddedFontLst>
    <p:embeddedFont>
      <p:font typeface="Calibri" panose="020F0502020204030204" pitchFamily="34" charset="0"/>
      <p:regular r:id="rId21"/>
      <p:bold r:id="rId22"/>
      <p:italic r:id="rId23"/>
      <p:boldItalic r:id="rId24"/>
    </p:embeddedFont>
    <p:embeddedFont>
      <p:font typeface="Open Sans" panose="020B0606030504020204" pitchFamily="34" charset="0"/>
      <p:regular r:id="rId25"/>
      <p:bold r:id="rId26"/>
      <p:italic r:id="rId27"/>
      <p:boldItalic r:id="rId28"/>
    </p:embeddedFont>
    <p:embeddedFont>
      <p:font typeface="Quicksand" panose="020B0604020202020204" charset="0"/>
      <p:regular r:id="rId29"/>
      <p:bold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CE042EE-030E-48AD-AEE1-48DBF1C2F338}">
  <a:tblStyle styleId="{8CE042EE-030E-48AD-AEE1-48DBF1C2F338}"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E71A6B3E-507F-4017-96D8-7895C4FAF287}"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86372" autoAdjust="0"/>
  </p:normalViewPr>
  <p:slideViewPr>
    <p:cSldViewPr snapToGrid="0">
      <p:cViewPr varScale="1">
        <p:scale>
          <a:sx n="91" d="100"/>
          <a:sy n="91" d="100"/>
        </p:scale>
        <p:origin x="726" y="84"/>
      </p:cViewPr>
      <p:guideLst/>
    </p:cSldViewPr>
  </p:slideViewPr>
  <p:outlineViewPr>
    <p:cViewPr>
      <p:scale>
        <a:sx n="33" d="100"/>
        <a:sy n="33" d="100"/>
      </p:scale>
      <p:origin x="0" y="-133560"/>
    </p:cViewPr>
  </p:outlineViewPr>
  <p:notesTextViewPr>
    <p:cViewPr>
      <p:scale>
        <a:sx n="1" d="1"/>
        <a:sy n="1" d="1"/>
      </p:scale>
      <p:origin x="0" y="0"/>
    </p:cViewPr>
  </p:notesTextViewPr>
  <p:notesViewPr>
    <p:cSldViewPr snapToGrid="0">
      <p:cViewPr>
        <p:scale>
          <a:sx n="80" d="100"/>
          <a:sy n="80" d="100"/>
        </p:scale>
        <p:origin x="2196" y="-13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29"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font" Target="fonts/font10.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8CBE7F-6660-4D3F-8B11-15A218A72333}"/>
              </a:ext>
            </a:extLst>
          </p:cNvPr>
          <p:cNvSpPr>
            <a:spLocks noGrp="1"/>
          </p:cNvSpPr>
          <p:nvPr>
            <p:ph type="hdr" sz="quarter"/>
          </p:nvPr>
        </p:nvSpPr>
        <p:spPr>
          <a:xfrm>
            <a:off x="1" y="0"/>
            <a:ext cx="3078163" cy="469900"/>
          </a:xfrm>
          <a:prstGeom prst="rect">
            <a:avLst/>
          </a:prstGeom>
        </p:spPr>
        <p:txBody>
          <a:bodyPr vert="horz" lIns="91429" tIns="45714" rIns="91429" bIns="45714" rtlCol="0"/>
          <a:lstStyle>
            <a:lvl1pPr algn="l">
              <a:defRPr sz="1200"/>
            </a:lvl1pPr>
          </a:lstStyle>
          <a:p>
            <a:endParaRPr lang="en-US"/>
          </a:p>
        </p:txBody>
      </p:sp>
      <p:sp>
        <p:nvSpPr>
          <p:cNvPr id="3" name="Date Placeholder 2">
            <a:extLst>
              <a:ext uri="{FF2B5EF4-FFF2-40B4-BE49-F238E27FC236}">
                <a16:creationId xmlns:a16="http://schemas.microsoft.com/office/drawing/2014/main" id="{61EF7BAD-B77F-468A-B69C-D4A6E57256EF}"/>
              </a:ext>
            </a:extLst>
          </p:cNvPr>
          <p:cNvSpPr>
            <a:spLocks noGrp="1"/>
          </p:cNvSpPr>
          <p:nvPr>
            <p:ph type="dt" sz="quarter" idx="1"/>
          </p:nvPr>
        </p:nvSpPr>
        <p:spPr>
          <a:xfrm>
            <a:off x="4022726" y="0"/>
            <a:ext cx="3078163" cy="469900"/>
          </a:xfrm>
          <a:prstGeom prst="rect">
            <a:avLst/>
          </a:prstGeom>
        </p:spPr>
        <p:txBody>
          <a:bodyPr vert="horz" lIns="91429" tIns="45714" rIns="91429" bIns="45714" rtlCol="0"/>
          <a:lstStyle>
            <a:lvl1pPr algn="r">
              <a:defRPr sz="1200"/>
            </a:lvl1pPr>
          </a:lstStyle>
          <a:p>
            <a:r>
              <a:rPr lang="en-US"/>
              <a:t>2/13/22 am</a:t>
            </a:r>
          </a:p>
        </p:txBody>
      </p:sp>
      <p:sp>
        <p:nvSpPr>
          <p:cNvPr id="4" name="Footer Placeholder 3">
            <a:extLst>
              <a:ext uri="{FF2B5EF4-FFF2-40B4-BE49-F238E27FC236}">
                <a16:creationId xmlns:a16="http://schemas.microsoft.com/office/drawing/2014/main" id="{234C9651-65C1-40FA-AF7B-588865582E28}"/>
              </a:ext>
            </a:extLst>
          </p:cNvPr>
          <p:cNvSpPr>
            <a:spLocks noGrp="1"/>
          </p:cNvSpPr>
          <p:nvPr>
            <p:ph type="ftr" sz="quarter" idx="2"/>
          </p:nvPr>
        </p:nvSpPr>
        <p:spPr>
          <a:xfrm>
            <a:off x="1" y="8918575"/>
            <a:ext cx="3078163" cy="469900"/>
          </a:xfrm>
          <a:prstGeom prst="rect">
            <a:avLst/>
          </a:prstGeom>
        </p:spPr>
        <p:txBody>
          <a:bodyPr vert="horz" lIns="91429" tIns="45714" rIns="91429" bIns="45714" rtlCol="0" anchor="b"/>
          <a:lstStyle>
            <a:lvl1pPr algn="l">
              <a:defRPr sz="1200"/>
            </a:lvl1pPr>
          </a:lstStyle>
          <a:p>
            <a:r>
              <a:rPr lang="en-US"/>
              <a:t>Preaching The Second Coming Of Jesus Christ</a:t>
            </a:r>
          </a:p>
        </p:txBody>
      </p:sp>
      <p:sp>
        <p:nvSpPr>
          <p:cNvPr id="5" name="Slide Number Placeholder 4">
            <a:extLst>
              <a:ext uri="{FF2B5EF4-FFF2-40B4-BE49-F238E27FC236}">
                <a16:creationId xmlns:a16="http://schemas.microsoft.com/office/drawing/2014/main" id="{F7C4CE35-62E8-458D-A311-B998BD92517E}"/>
              </a:ext>
            </a:extLst>
          </p:cNvPr>
          <p:cNvSpPr>
            <a:spLocks noGrp="1"/>
          </p:cNvSpPr>
          <p:nvPr>
            <p:ph type="sldNum" sz="quarter" idx="3"/>
          </p:nvPr>
        </p:nvSpPr>
        <p:spPr>
          <a:xfrm>
            <a:off x="4022726" y="8918575"/>
            <a:ext cx="3078163" cy="469900"/>
          </a:xfrm>
          <a:prstGeom prst="rect">
            <a:avLst/>
          </a:prstGeom>
        </p:spPr>
        <p:txBody>
          <a:bodyPr vert="horz" lIns="91429" tIns="45714" rIns="91429" bIns="45714" rtlCol="0" anchor="b"/>
          <a:lstStyle>
            <a:lvl1pPr algn="r">
              <a:defRPr sz="1200"/>
            </a:lvl1pPr>
          </a:lstStyle>
          <a:p>
            <a:fld id="{66550FCF-5888-4B85-B4DE-561837CCF835}" type="slidenum">
              <a:rPr lang="en-US" smtClean="0"/>
              <a:t>‹#›</a:t>
            </a:fld>
            <a:endParaRPr lang="en-US"/>
          </a:p>
        </p:txBody>
      </p:sp>
    </p:spTree>
    <p:extLst>
      <p:ext uri="{BB962C8B-B14F-4D97-AF65-F5344CB8AC3E}">
        <p14:creationId xmlns:p14="http://schemas.microsoft.com/office/powerpoint/2010/main" val="203718072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193" tIns="94193" rIns="94193" bIns="9419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hf hdr="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5f391192_00: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5f391192_00: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buNone/>
            </a:pPr>
            <a:endParaRPr/>
          </a:p>
        </p:txBody>
      </p:sp>
    </p:spTree>
    <p:extLst>
      <p:ext uri="{BB962C8B-B14F-4D97-AF65-F5344CB8AC3E}">
        <p14:creationId xmlns:p14="http://schemas.microsoft.com/office/powerpoint/2010/main" val="28705120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300" kern="1200" dirty="0">
                <a:solidFill>
                  <a:schemeClr val="tx1"/>
                </a:solidFill>
                <a:effectLst/>
                <a:latin typeface="+mn-lt"/>
                <a:ea typeface="+mn-ea"/>
                <a:cs typeface="+mn-cs"/>
              </a:rPr>
              <a:t>the idea of </a:t>
            </a:r>
            <a:r>
              <a:rPr lang="en-US" sz="1300" b="1" kern="1200" dirty="0">
                <a:solidFill>
                  <a:schemeClr val="tx1"/>
                </a:solidFill>
                <a:effectLst/>
                <a:latin typeface="+mn-lt"/>
                <a:ea typeface="+mn-ea"/>
                <a:cs typeface="+mn-cs"/>
              </a:rPr>
              <a:t>earnest money </a:t>
            </a:r>
            <a:r>
              <a:rPr lang="en-US" sz="1300" kern="1200" dirty="0">
                <a:solidFill>
                  <a:schemeClr val="tx1"/>
                </a:solidFill>
                <a:effectLst/>
                <a:latin typeface="+mn-lt"/>
                <a:ea typeface="+mn-ea"/>
                <a:cs typeface="+mn-cs"/>
              </a:rPr>
              <a:t>is about showing our intention or purpose to buy property.</a:t>
            </a:r>
          </a:p>
          <a:p>
            <a:r>
              <a:rPr lang="en-US" sz="1300" kern="1200" dirty="0">
                <a:solidFill>
                  <a:schemeClr val="tx1"/>
                </a:solidFill>
                <a:effectLst/>
                <a:latin typeface="+mn-lt"/>
                <a:ea typeface="+mn-ea"/>
                <a:cs typeface="+mn-cs"/>
              </a:rPr>
              <a:t>Not flippant, or casual. Taking it to heart.</a:t>
            </a:r>
          </a:p>
          <a:p>
            <a:pPr lvl="1"/>
            <a:r>
              <a:rPr lang="en-US" sz="1300" dirty="0">
                <a:effectLst/>
              </a:rPr>
              <a:t>Mal 2:1-7</a:t>
            </a:r>
          </a:p>
          <a:p>
            <a:pPr lvl="1"/>
            <a:r>
              <a:rPr lang="en-US" sz="1300" dirty="0">
                <a:effectLst/>
              </a:rPr>
              <a:t>And now this commandment is for you, O priests. 2 "If you do not listen, and if </a:t>
            </a:r>
            <a:r>
              <a:rPr lang="en-US" sz="1300" b="1" dirty="0">
                <a:effectLst/>
              </a:rPr>
              <a:t>you do not take it to heart to give honor to My name</a:t>
            </a:r>
            <a:r>
              <a:rPr lang="en-US" sz="1300" dirty="0">
                <a:effectLst/>
              </a:rPr>
              <a:t>," says the Lord of hosts, "then I will send the curse upon you and I will curse your blessings; and indeed, I have cursed them already, because </a:t>
            </a:r>
            <a:r>
              <a:rPr lang="en-US" sz="1300" b="1" dirty="0">
                <a:effectLst/>
              </a:rPr>
              <a:t>you are not taking it to heart</a:t>
            </a:r>
            <a:r>
              <a:rPr lang="en-US" sz="1300" dirty="0">
                <a:effectLst/>
              </a:rPr>
              <a:t>. 3 "Behold, I am going to rebuke your offspring, and I will spread refuse on your faces, the refuse of your feasts; and you will be taken away with it. 4 "Then you will know that I have sent this commandment to you, that My covenant may continue with Levi," says the Lord of hosts. 5 "</a:t>
            </a:r>
            <a:r>
              <a:rPr lang="en-US" sz="1300" b="1" dirty="0">
                <a:effectLst/>
              </a:rPr>
              <a:t>My covenant </a:t>
            </a:r>
            <a:r>
              <a:rPr lang="en-US" sz="1300" dirty="0">
                <a:effectLst/>
              </a:rPr>
              <a:t>with him was one of life and peace, </a:t>
            </a:r>
            <a:r>
              <a:rPr lang="en-US" sz="1300" b="1" dirty="0">
                <a:effectLst/>
              </a:rPr>
              <a:t>and I gave them to him as an object of reverence</a:t>
            </a:r>
            <a:r>
              <a:rPr lang="en-US" sz="1300" dirty="0">
                <a:effectLst/>
              </a:rPr>
              <a:t>; so he revered Me and stood in awe of My name. 6 "</a:t>
            </a:r>
            <a:r>
              <a:rPr lang="en-US" sz="1300" b="1" dirty="0">
                <a:effectLst/>
              </a:rPr>
              <a:t>True instruction </a:t>
            </a:r>
            <a:r>
              <a:rPr lang="en-US" sz="1300" dirty="0">
                <a:effectLst/>
              </a:rPr>
              <a:t>was in his mouth and unrighteousness was not found on his lips; he walked with Me in peace and uprightness, and he </a:t>
            </a:r>
            <a:r>
              <a:rPr lang="en-US" sz="1300" b="1" dirty="0">
                <a:effectLst/>
              </a:rPr>
              <a:t>turned many back from iniquity</a:t>
            </a:r>
            <a:r>
              <a:rPr lang="en-US" sz="1300" dirty="0">
                <a:effectLst/>
              </a:rPr>
              <a:t>. 7 "For the lips of a priest should </a:t>
            </a:r>
            <a:r>
              <a:rPr lang="en-US" sz="1300" b="1" dirty="0">
                <a:effectLst/>
              </a:rPr>
              <a:t>preserve knowledge</a:t>
            </a:r>
            <a:r>
              <a:rPr lang="en-US" sz="1300" dirty="0">
                <a:effectLst/>
              </a:rPr>
              <a:t>, and men should </a:t>
            </a:r>
            <a:r>
              <a:rPr lang="en-US" sz="1300" b="1" dirty="0">
                <a:effectLst/>
              </a:rPr>
              <a:t>seek instruction </a:t>
            </a:r>
            <a:r>
              <a:rPr lang="en-US" sz="1300" dirty="0">
                <a:effectLst/>
              </a:rPr>
              <a:t>from his mouth; for he is the messenger of the Lord of hosts.</a:t>
            </a:r>
          </a:p>
          <a:p>
            <a:pPr lvl="1"/>
            <a:r>
              <a:rPr lang="en-US" sz="1300" dirty="0" err="1">
                <a:effectLst/>
              </a:rPr>
              <a:t>Deut</a:t>
            </a:r>
            <a:r>
              <a:rPr lang="en-US" sz="1300" dirty="0">
                <a:effectLst/>
              </a:rPr>
              <a:t> 32:44-47</a:t>
            </a:r>
          </a:p>
          <a:p>
            <a:pPr lvl="1"/>
            <a:r>
              <a:rPr lang="en-US" sz="1300" dirty="0">
                <a:effectLst/>
              </a:rPr>
              <a:t>Then Moses came and spoke all the words of this song in the hearing of the people, he, with Joshua the son of Nun. 45 When Moses had finished speaking all these words to all Israel, 46 he said to them, "Take to your heart all the words with which I am warning you today, which you shall command your sons to observe carefully, even all the words of this law. 47 "For it is not an idle word for you; indeed it is your life. And by this word you will prolong your days in the land, which you are about to cross the Jordan to possess." </a:t>
            </a:r>
          </a:p>
          <a:p>
            <a:pPr lvl="1"/>
            <a:r>
              <a:rPr lang="en-US" sz="1300" dirty="0">
                <a:effectLst/>
              </a:rPr>
              <a:t>Isa 57:1-2</a:t>
            </a:r>
          </a:p>
          <a:p>
            <a:pPr lvl="1"/>
            <a:r>
              <a:rPr lang="en-US" sz="1300" dirty="0">
                <a:effectLst/>
              </a:rPr>
              <a:t> The righteous man perishes, and </a:t>
            </a:r>
            <a:r>
              <a:rPr lang="en-US" sz="1300" b="1" dirty="0">
                <a:effectLst/>
              </a:rPr>
              <a:t>no man takes it to heart</a:t>
            </a:r>
            <a:r>
              <a:rPr lang="en-US" sz="1300" dirty="0">
                <a:effectLst/>
              </a:rPr>
              <a:t>; And devout men are taken away, while no one understands. For the righteous man is taken away from evil, </a:t>
            </a:r>
          </a:p>
          <a:p>
            <a:pPr lvl="1"/>
            <a:r>
              <a:rPr lang="en-US" sz="1300" dirty="0">
                <a:effectLst/>
              </a:rPr>
              <a:t>2 He enters into peace; </a:t>
            </a:r>
            <a:r>
              <a:rPr lang="en-US" sz="1300" b="1" dirty="0">
                <a:effectLst/>
              </a:rPr>
              <a:t>They rest in their beds, Each one who walked in his upright way</a:t>
            </a:r>
            <a:r>
              <a:rPr lang="en-US" sz="1300" dirty="0">
                <a:effectLst/>
              </a:rPr>
              <a:t>. </a:t>
            </a:r>
          </a:p>
          <a:p>
            <a:r>
              <a:rPr lang="en-US" sz="1300" kern="1200" dirty="0">
                <a:solidFill>
                  <a:schemeClr val="tx1"/>
                </a:solidFill>
                <a:effectLst/>
                <a:latin typeface="+mn-lt"/>
                <a:ea typeface="+mn-ea"/>
                <a:cs typeface="+mn-cs"/>
              </a:rPr>
              <a:t>Same word used in </a:t>
            </a:r>
            <a:r>
              <a:rPr lang="en-US" sz="1300" b="1" kern="1200" dirty="0">
                <a:solidFill>
                  <a:schemeClr val="tx1"/>
                </a:solidFill>
                <a:effectLst/>
                <a:latin typeface="+mn-lt"/>
                <a:ea typeface="+mn-ea"/>
                <a:cs typeface="+mn-cs"/>
              </a:rPr>
              <a:t>2 Peter 1:5</a:t>
            </a:r>
            <a:r>
              <a:rPr lang="en-US" sz="1300" kern="1200" dirty="0">
                <a:solidFill>
                  <a:schemeClr val="tx1"/>
                </a:solidFill>
                <a:effectLst/>
                <a:latin typeface="+mn-lt"/>
                <a:ea typeface="+mn-ea"/>
                <a:cs typeface="+mn-cs"/>
              </a:rPr>
              <a:t> about the urgency of orchestrating the spiritual virtues to our life  – “</a:t>
            </a:r>
            <a:r>
              <a:rPr lang="en-US" sz="1300" b="1" i="1" kern="1200" dirty="0">
                <a:solidFill>
                  <a:schemeClr val="tx1"/>
                </a:solidFill>
                <a:effectLst/>
                <a:latin typeface="+mn-lt"/>
                <a:ea typeface="+mn-ea"/>
                <a:cs typeface="+mn-cs"/>
              </a:rPr>
              <a:t>applying all diligence</a:t>
            </a:r>
            <a:r>
              <a:rPr lang="en-US" sz="1300" kern="1200" dirty="0">
                <a:solidFill>
                  <a:schemeClr val="tx1"/>
                </a:solidFill>
                <a:effectLst/>
                <a:latin typeface="+mn-lt"/>
                <a:ea typeface="+mn-ea"/>
                <a:cs typeface="+mn-cs"/>
              </a:rPr>
              <a:t>”. </a:t>
            </a:r>
            <a:endParaRPr lang="en-US" sz="1300" dirty="0">
              <a:effectLst/>
            </a:endParaRPr>
          </a:p>
          <a:p>
            <a:r>
              <a:rPr lang="en-US" sz="1300" kern="1200" dirty="0">
                <a:solidFill>
                  <a:schemeClr val="tx1"/>
                </a:solidFill>
                <a:effectLst/>
                <a:latin typeface="+mn-lt"/>
                <a:ea typeface="+mn-ea"/>
                <a:cs typeface="+mn-cs"/>
              </a:rPr>
              <a:t>Thus the word for earnest or diligence not only deals with degree of effort but the timing of it – </a:t>
            </a:r>
            <a:r>
              <a:rPr lang="en-US" sz="1300" b="1" kern="1200" dirty="0">
                <a:solidFill>
                  <a:schemeClr val="tx1"/>
                </a:solidFill>
                <a:effectLst/>
                <a:latin typeface="+mn-lt"/>
                <a:ea typeface="+mn-ea"/>
                <a:cs typeface="+mn-cs"/>
              </a:rPr>
              <a:t>our decision to make haste</a:t>
            </a:r>
            <a:r>
              <a:rPr lang="en-US" sz="1300" kern="1200" dirty="0">
                <a:solidFill>
                  <a:schemeClr val="tx1"/>
                </a:solidFill>
                <a:effectLst/>
                <a:latin typeface="+mn-lt"/>
                <a:ea typeface="+mn-ea"/>
                <a:cs typeface="+mn-cs"/>
              </a:rPr>
              <a:t>.</a:t>
            </a:r>
            <a:endParaRPr lang="en-US" sz="1300" dirty="0">
              <a:effectLst/>
            </a:endParaRPr>
          </a:p>
          <a:p>
            <a:r>
              <a:rPr lang="en-US" sz="1300" kern="1200" dirty="0">
                <a:solidFill>
                  <a:schemeClr val="tx1"/>
                </a:solidFill>
                <a:effectLst/>
                <a:latin typeface="+mn-lt"/>
                <a:ea typeface="+mn-ea"/>
                <a:cs typeface="+mn-cs"/>
              </a:rPr>
              <a:t>Repentance may not be consummated overnight but it can be started immediately. See Ezra 10:10-13.</a:t>
            </a:r>
            <a:endParaRPr lang="en-US" sz="1300" dirty="0">
              <a:effectLst/>
            </a:endParaRPr>
          </a:p>
          <a:p>
            <a:pPr lvl="1"/>
            <a:r>
              <a:rPr lang="en-US" sz="1300" kern="1200" dirty="0">
                <a:solidFill>
                  <a:schemeClr val="tx1"/>
                </a:solidFill>
                <a:effectLst/>
                <a:latin typeface="+mn-lt"/>
                <a:ea typeface="+mn-ea"/>
                <a:cs typeface="+mn-cs"/>
              </a:rPr>
              <a:t>And it should be definitive. “In-sliding”? Not true repentance.</a:t>
            </a:r>
            <a:endParaRPr lang="en-US" sz="1300" dirty="0">
              <a:effectLst/>
            </a:endParaRPr>
          </a:p>
          <a:p>
            <a:r>
              <a:rPr lang="en-US" sz="1300" kern="1200" dirty="0">
                <a:solidFill>
                  <a:schemeClr val="tx1"/>
                </a:solidFill>
                <a:effectLst/>
                <a:latin typeface="+mn-lt"/>
                <a:ea typeface="+mn-ea"/>
                <a:cs typeface="+mn-cs"/>
              </a:rPr>
              <a:t>Anxiousness to demonstrate our disapproval of the sin</a:t>
            </a:r>
            <a:endParaRPr lang="en-US" sz="1300" dirty="0">
              <a:effectLst/>
            </a:endParaRPr>
          </a:p>
          <a:p>
            <a:r>
              <a:rPr lang="en-US" sz="1300" kern="1200" dirty="0">
                <a:solidFill>
                  <a:schemeClr val="tx1"/>
                </a:solidFill>
                <a:latin typeface="+mn-lt"/>
                <a:ea typeface="+mn-ea"/>
                <a:cs typeface="+mn-cs"/>
              </a:rPr>
              <a:t>Eph 4:17-18 -  Now this I say and testify in the Lord, that </a:t>
            </a:r>
            <a:r>
              <a:rPr lang="en-US" sz="1300" b="1" kern="1200" dirty="0">
                <a:solidFill>
                  <a:schemeClr val="tx1"/>
                </a:solidFill>
                <a:latin typeface="+mn-lt"/>
                <a:ea typeface="+mn-ea"/>
                <a:cs typeface="+mn-cs"/>
              </a:rPr>
              <a:t>you must no longer walk as the Gentiles do</a:t>
            </a:r>
            <a:r>
              <a:rPr lang="en-US" sz="1300" kern="1200" dirty="0">
                <a:solidFill>
                  <a:schemeClr val="tx1"/>
                </a:solidFill>
                <a:latin typeface="+mn-lt"/>
                <a:ea typeface="+mn-ea"/>
                <a:cs typeface="+mn-cs"/>
              </a:rPr>
              <a:t>, in the futility of their minds. ESV</a:t>
            </a:r>
          </a:p>
          <a:p>
            <a:r>
              <a:rPr lang="en-US" sz="1300" kern="1200" dirty="0">
                <a:solidFill>
                  <a:schemeClr val="tx1"/>
                </a:solidFill>
                <a:effectLst/>
                <a:latin typeface="+mn-lt"/>
                <a:ea typeface="+mn-ea"/>
                <a:cs typeface="+mn-cs"/>
              </a:rPr>
              <a:t>There will be a time when it will be too late. Heb. 12:17, </a:t>
            </a:r>
            <a:r>
              <a:rPr lang="en-US" sz="1300" b="1" kern="1200" dirty="0">
                <a:solidFill>
                  <a:schemeClr val="tx1"/>
                </a:solidFill>
                <a:effectLst/>
                <a:latin typeface="+mn-lt"/>
                <a:ea typeface="+mn-ea"/>
                <a:cs typeface="+mn-cs"/>
              </a:rPr>
              <a:t>Esau</a:t>
            </a:r>
            <a:r>
              <a:rPr lang="en-US" sz="1300" kern="1200" dirty="0">
                <a:solidFill>
                  <a:schemeClr val="tx1"/>
                </a:solidFill>
                <a:effectLst/>
                <a:latin typeface="+mn-lt"/>
                <a:ea typeface="+mn-ea"/>
                <a:cs typeface="+mn-cs"/>
              </a:rPr>
              <a:t> sought for it too late. </a:t>
            </a:r>
            <a:endParaRPr lang="en-US" sz="1300" dirty="0">
              <a:effectLst/>
            </a:endParaRPr>
          </a:p>
          <a:p>
            <a:r>
              <a:rPr lang="en-US" sz="1300" kern="1200" dirty="0">
                <a:solidFill>
                  <a:schemeClr val="tx1"/>
                </a:solidFill>
                <a:effectLst/>
                <a:latin typeface="+mn-lt"/>
                <a:ea typeface="+mn-ea"/>
                <a:cs typeface="+mn-cs"/>
              </a:rPr>
              <a:t>“</a:t>
            </a:r>
            <a:r>
              <a:rPr lang="en-US" sz="1300" b="1" kern="1200" dirty="0">
                <a:solidFill>
                  <a:schemeClr val="tx1"/>
                </a:solidFill>
                <a:effectLst/>
                <a:latin typeface="+mn-lt"/>
                <a:ea typeface="+mn-ea"/>
                <a:cs typeface="+mn-cs"/>
              </a:rPr>
              <a:t>When the time came that he would have inherited the blessing, he saw his decision in the full light of day and realized its consequences</a:t>
            </a:r>
            <a:r>
              <a:rPr lang="en-US" sz="1300" kern="1200" dirty="0">
                <a:solidFill>
                  <a:schemeClr val="tx1"/>
                </a:solidFill>
                <a:effectLst/>
                <a:latin typeface="+mn-lt"/>
                <a:ea typeface="+mn-ea"/>
                <a:cs typeface="+mn-cs"/>
              </a:rPr>
              <a:t> went far beyond a mere determination to fill his belly with a tasty stew. It was a life-altering choice. It changed the direction of his life and that of his children forever. Esau became the consummate sellout. His outward </a:t>
            </a:r>
            <a:r>
              <a:rPr lang="en-US" sz="1300" b="1" kern="1200" dirty="0">
                <a:solidFill>
                  <a:schemeClr val="tx1"/>
                </a:solidFill>
                <a:effectLst/>
                <a:latin typeface="+mn-lt"/>
                <a:ea typeface="+mn-ea"/>
                <a:cs typeface="+mn-cs"/>
              </a:rPr>
              <a:t>tears</a:t>
            </a:r>
            <a:r>
              <a:rPr lang="en-US" sz="1300" kern="1200" dirty="0">
                <a:solidFill>
                  <a:schemeClr val="tx1"/>
                </a:solidFill>
                <a:effectLst/>
                <a:latin typeface="+mn-lt"/>
                <a:ea typeface="+mn-ea"/>
                <a:cs typeface="+mn-cs"/>
              </a:rPr>
              <a:t>, the only sign of contrition or regret, changed absolutely nothing.” (Commentary by Daniel King)</a:t>
            </a:r>
          </a:p>
          <a:p>
            <a:pPr marL="139700" indent="0">
              <a:buNone/>
            </a:pPr>
            <a:r>
              <a:rPr lang="en-US" sz="1300" kern="1200" dirty="0">
                <a:solidFill>
                  <a:schemeClr val="tx1"/>
                </a:solidFill>
                <a:effectLst/>
                <a:latin typeface="+mn-lt"/>
                <a:ea typeface="+mn-ea"/>
                <a:cs typeface="+mn-cs"/>
              </a:rPr>
              <a:t>Heb 12:17 - For you know that afterward, when he desired to inherit the blessing, he was rejected, for he found no chance to repent, though he sought it with tears. </a:t>
            </a:r>
          </a:p>
          <a:p>
            <a:pPr marL="1054100" lvl="2" indent="0">
              <a:buNone/>
            </a:pPr>
            <a:endParaRPr lang="en-US" sz="13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88F8FBB-6D95-4500-A0F7-FFD766ED4518}" type="slidenum">
              <a:rPr lang="en-US" smtClean="0"/>
              <a:t>10</a:t>
            </a:fld>
            <a:endParaRPr lang="en-US"/>
          </a:p>
        </p:txBody>
      </p:sp>
    </p:spTree>
    <p:extLst>
      <p:ext uri="{BB962C8B-B14F-4D97-AF65-F5344CB8AC3E}">
        <p14:creationId xmlns:p14="http://schemas.microsoft.com/office/powerpoint/2010/main" val="307446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39700" indent="0">
              <a:buNone/>
            </a:pPr>
            <a:r>
              <a:rPr lang="en-US" sz="1300" kern="1200" dirty="0">
                <a:solidFill>
                  <a:schemeClr val="tx1"/>
                </a:solidFill>
                <a:effectLst/>
                <a:latin typeface="+mn-lt"/>
                <a:ea typeface="+mn-ea"/>
                <a:cs typeface="+mn-cs"/>
              </a:rPr>
              <a:t>Our answer?</a:t>
            </a:r>
            <a:endParaRPr lang="en-US" sz="1300" dirty="0">
              <a:effectLst/>
            </a:endParaRPr>
          </a:p>
          <a:p>
            <a:pPr>
              <a:buFont typeface="Arial"/>
              <a:buChar char="■"/>
            </a:pPr>
            <a:r>
              <a:rPr lang="en-US" sz="1300" b="0" i="0" dirty="0">
                <a:solidFill>
                  <a:srgbClr val="303336"/>
                </a:solidFill>
                <a:effectLst/>
                <a:latin typeface="Open Sans" panose="020B0606030504020204" pitchFamily="34" charset="0"/>
              </a:rPr>
              <a:t>to free from allegation or blame</a:t>
            </a:r>
            <a:r>
              <a:rPr lang="en-US" sz="1300" b="0" i="0" kern="1200" dirty="0">
                <a:solidFill>
                  <a:schemeClr val="tx1"/>
                </a:solidFill>
                <a:effectLst/>
                <a:latin typeface="+mn-lt"/>
                <a:ea typeface="+mn-ea"/>
                <a:cs typeface="+mn-cs"/>
              </a:rPr>
              <a:t> (Miriam Webster Dictionary)</a:t>
            </a:r>
            <a:endParaRPr lang="en-US" sz="1300" dirty="0">
              <a:effectLst/>
            </a:endParaRPr>
          </a:p>
          <a:p>
            <a:r>
              <a:rPr lang="en-US" sz="1300" kern="1200" dirty="0">
                <a:solidFill>
                  <a:schemeClr val="tx1"/>
                </a:solidFill>
                <a:effectLst/>
                <a:latin typeface="+mn-lt"/>
                <a:ea typeface="+mn-ea"/>
                <a:cs typeface="+mn-cs"/>
              </a:rPr>
              <a:t>Not that we didn’t do it, but that we’ve done everything we can to make it right – and we’ve not continued to do so.</a:t>
            </a:r>
            <a:endParaRPr lang="en-US" sz="1300" dirty="0">
              <a:effectLst/>
            </a:endParaRPr>
          </a:p>
          <a:p>
            <a:r>
              <a:rPr lang="en-US" sz="1300" kern="1200" dirty="0">
                <a:solidFill>
                  <a:schemeClr val="tx1"/>
                </a:solidFill>
                <a:effectLst/>
                <a:latin typeface="+mn-lt"/>
                <a:ea typeface="+mn-ea"/>
                <a:cs typeface="+mn-cs"/>
              </a:rPr>
              <a:t>Our answer or defense is in our acts of obedience – a defense not so much in words but in (corrective) action.</a:t>
            </a:r>
          </a:p>
          <a:p>
            <a:pPr marL="139700" indent="0">
              <a:buNone/>
            </a:pPr>
            <a:r>
              <a:rPr lang="en-US" sz="1300" kern="1200" dirty="0">
                <a:solidFill>
                  <a:schemeClr val="tx1"/>
                </a:solidFill>
                <a:effectLst/>
                <a:latin typeface="+mn-lt"/>
                <a:ea typeface="+mn-ea"/>
                <a:cs typeface="+mn-cs"/>
              </a:rPr>
              <a:t>Example – how do you “repent” of a “fix-it ticket”? What would be your defense before the judge?</a:t>
            </a:r>
            <a:endParaRPr lang="en-US" sz="1300" dirty="0">
              <a:effectLst/>
            </a:endParaRPr>
          </a:p>
          <a:p>
            <a:r>
              <a:rPr lang="en-US" sz="1300" kern="1200" dirty="0">
                <a:solidFill>
                  <a:schemeClr val="tx1"/>
                </a:solidFill>
                <a:effectLst/>
                <a:latin typeface="+mn-lt"/>
                <a:ea typeface="+mn-ea"/>
                <a:cs typeface="+mn-cs"/>
              </a:rPr>
              <a:t>The only defense is to turn and renounce and make right what was wrong.</a:t>
            </a:r>
            <a:endParaRPr lang="en-US" sz="1300" dirty="0">
              <a:effectLst/>
            </a:endParaRPr>
          </a:p>
          <a:p>
            <a:r>
              <a:rPr lang="en-US" sz="1300" kern="1200" dirty="0">
                <a:solidFill>
                  <a:schemeClr val="tx1"/>
                </a:solidFill>
                <a:effectLst/>
                <a:latin typeface="+mn-lt"/>
                <a:ea typeface="+mn-ea"/>
                <a:cs typeface="+mn-cs"/>
              </a:rPr>
              <a:t>Confession rather than denial. Acknowledge that what you did or didn’t do was wrong.</a:t>
            </a:r>
            <a:endParaRPr lang="en-US" sz="1300" dirty="0">
              <a:effectLst/>
            </a:endParaRPr>
          </a:p>
          <a:p>
            <a:pPr marL="139700" indent="0">
              <a:buNone/>
            </a:pPr>
            <a:r>
              <a:rPr lang="en-US" sz="1300" kern="1200" dirty="0">
                <a:solidFill>
                  <a:schemeClr val="tx1"/>
                </a:solidFill>
                <a:effectLst/>
                <a:latin typeface="+mn-lt"/>
                <a:ea typeface="+mn-ea"/>
                <a:cs typeface="+mn-cs"/>
              </a:rPr>
              <a:t>Isn’t this what </a:t>
            </a:r>
            <a:r>
              <a:rPr lang="en-US" sz="1300" b="1" kern="1200" dirty="0">
                <a:solidFill>
                  <a:schemeClr val="tx1"/>
                </a:solidFill>
                <a:effectLst/>
                <a:latin typeface="+mn-lt"/>
                <a:ea typeface="+mn-ea"/>
                <a:cs typeface="+mn-cs"/>
              </a:rPr>
              <a:t>Peter</a:t>
            </a:r>
            <a:r>
              <a:rPr lang="en-US" sz="1300" kern="1200" dirty="0">
                <a:solidFill>
                  <a:schemeClr val="tx1"/>
                </a:solidFill>
                <a:effectLst/>
                <a:latin typeface="+mn-lt"/>
                <a:ea typeface="+mn-ea"/>
                <a:cs typeface="+mn-cs"/>
              </a:rPr>
              <a:t> did in Acts 4 &amp; 5? </a:t>
            </a:r>
          </a:p>
          <a:p>
            <a:r>
              <a:rPr lang="en-US" sz="1300" kern="1200" dirty="0">
                <a:solidFill>
                  <a:schemeClr val="tx1"/>
                </a:solidFill>
                <a:effectLst/>
                <a:latin typeface="+mn-lt"/>
                <a:ea typeface="+mn-ea"/>
                <a:cs typeface="+mn-cs"/>
              </a:rPr>
              <a:t>He who once said “I do not know this man” know proclaims </a:t>
            </a:r>
            <a:r>
              <a:rPr lang="en-US" sz="1300" i="1" kern="1200" dirty="0">
                <a:solidFill>
                  <a:schemeClr val="tx1"/>
                </a:solidFill>
                <a:effectLst/>
                <a:latin typeface="+mn-lt"/>
                <a:ea typeface="+mn-ea"/>
                <a:cs typeface="+mn-cs"/>
              </a:rPr>
              <a:t>“there is salvation in no one else, for there is no other name under heaven…by which we must be saved”</a:t>
            </a:r>
            <a:r>
              <a:rPr lang="en-US" sz="1300" kern="1200" dirty="0">
                <a:solidFill>
                  <a:schemeClr val="tx1"/>
                </a:solidFill>
                <a:effectLst/>
                <a:latin typeface="+mn-lt"/>
                <a:ea typeface="+mn-ea"/>
                <a:cs typeface="+mn-cs"/>
              </a:rPr>
              <a:t> (Acts 4:12). </a:t>
            </a:r>
          </a:p>
          <a:p>
            <a:r>
              <a:rPr lang="en-US" sz="1300" kern="1200" dirty="0">
                <a:solidFill>
                  <a:schemeClr val="tx1"/>
                </a:solidFill>
                <a:effectLst/>
                <a:latin typeface="+mn-lt"/>
                <a:ea typeface="+mn-ea"/>
                <a:cs typeface="+mn-cs"/>
              </a:rPr>
              <a:t>Fear and doubt had been replaced with great </a:t>
            </a:r>
            <a:r>
              <a:rPr lang="en-US" sz="1300" i="1" kern="1200" dirty="0">
                <a:solidFill>
                  <a:schemeClr val="tx1"/>
                </a:solidFill>
                <a:effectLst/>
                <a:latin typeface="+mn-lt"/>
                <a:ea typeface="+mn-ea"/>
                <a:cs typeface="+mn-cs"/>
              </a:rPr>
              <a:t>“confidence”</a:t>
            </a:r>
            <a:r>
              <a:rPr lang="en-US" sz="1300" kern="1200" dirty="0">
                <a:solidFill>
                  <a:schemeClr val="tx1"/>
                </a:solidFill>
                <a:effectLst/>
                <a:latin typeface="+mn-lt"/>
                <a:ea typeface="+mn-ea"/>
                <a:cs typeface="+mn-cs"/>
              </a:rPr>
              <a:t> (Ac 4:13). </a:t>
            </a:r>
          </a:p>
          <a:p>
            <a:r>
              <a:rPr lang="en-US" sz="1300" kern="1200" dirty="0">
                <a:solidFill>
                  <a:schemeClr val="tx1"/>
                </a:solidFill>
                <a:effectLst/>
                <a:latin typeface="+mn-lt"/>
                <a:ea typeface="+mn-ea"/>
                <a:cs typeface="+mn-cs"/>
              </a:rPr>
              <a:t>He couldn’t stop speaking about what they had seen and heard (4:20) and yet they prayed that they continue to </a:t>
            </a:r>
            <a:r>
              <a:rPr lang="en-US" sz="1300" i="1" kern="1200" dirty="0">
                <a:solidFill>
                  <a:schemeClr val="tx1"/>
                </a:solidFill>
                <a:effectLst/>
                <a:latin typeface="+mn-lt"/>
                <a:ea typeface="+mn-ea"/>
                <a:cs typeface="+mn-cs"/>
              </a:rPr>
              <a:t>“speak Thy word with all confidence”</a:t>
            </a:r>
            <a:r>
              <a:rPr lang="en-US" sz="1300" kern="1200" dirty="0">
                <a:solidFill>
                  <a:schemeClr val="tx1"/>
                </a:solidFill>
                <a:effectLst/>
                <a:latin typeface="+mn-lt"/>
                <a:ea typeface="+mn-ea"/>
                <a:cs typeface="+mn-cs"/>
              </a:rPr>
              <a:t> (4:29). Rather than abdicating his will to men, he now says </a:t>
            </a:r>
            <a:r>
              <a:rPr lang="en-US" sz="1300" i="1" kern="1200" dirty="0">
                <a:solidFill>
                  <a:schemeClr val="tx1"/>
                </a:solidFill>
                <a:effectLst/>
                <a:latin typeface="+mn-lt"/>
                <a:ea typeface="+mn-ea"/>
                <a:cs typeface="+mn-cs"/>
              </a:rPr>
              <a:t>“we must obey God rather than men”</a:t>
            </a:r>
            <a:r>
              <a:rPr lang="en-US" sz="1300" kern="1200" dirty="0">
                <a:solidFill>
                  <a:schemeClr val="tx1"/>
                </a:solidFill>
                <a:effectLst/>
                <a:latin typeface="+mn-lt"/>
                <a:ea typeface="+mn-ea"/>
                <a:cs typeface="+mn-cs"/>
              </a:rPr>
              <a:t> (5:29). </a:t>
            </a:r>
            <a:endParaRPr lang="en-US" sz="1300" dirty="0">
              <a:effectLst/>
            </a:endParaRPr>
          </a:p>
          <a:p>
            <a:r>
              <a:rPr lang="en-US" sz="1300" kern="1200" dirty="0">
                <a:solidFill>
                  <a:schemeClr val="tx1"/>
                </a:solidFill>
                <a:effectLst/>
                <a:latin typeface="+mn-lt"/>
                <a:ea typeface="+mn-ea"/>
                <a:cs typeface="+mn-cs"/>
              </a:rPr>
              <a:t>We use an expression that when you’ve dug yourself into a hole – first stop digging. </a:t>
            </a:r>
          </a:p>
          <a:p>
            <a:pPr lvl="1"/>
            <a:r>
              <a:rPr lang="en-US" sz="1300" kern="1200" dirty="0">
                <a:solidFill>
                  <a:schemeClr val="tx1"/>
                </a:solidFill>
                <a:effectLst/>
                <a:latin typeface="+mn-lt"/>
                <a:ea typeface="+mn-ea"/>
                <a:cs typeface="+mn-cs"/>
              </a:rPr>
              <a:t>When you realize you’re going down the wrong road – stop driving. Interesting that in the days of Jeremiah, God spoke through him of those who </a:t>
            </a:r>
            <a:r>
              <a:rPr lang="en-US" sz="1300" b="1" i="1" kern="1200" dirty="0">
                <a:solidFill>
                  <a:schemeClr val="tx1"/>
                </a:solidFill>
                <a:effectLst/>
                <a:latin typeface="+mn-lt"/>
                <a:ea typeface="+mn-ea"/>
                <a:cs typeface="+mn-cs"/>
              </a:rPr>
              <a:t>“keep going backwards”</a:t>
            </a:r>
            <a:r>
              <a:rPr lang="en-US" sz="1300" kern="1200" dirty="0">
                <a:solidFill>
                  <a:schemeClr val="tx1"/>
                </a:solidFill>
                <a:effectLst/>
                <a:latin typeface="+mn-lt"/>
                <a:ea typeface="+mn-ea"/>
                <a:cs typeface="+mn-cs"/>
              </a:rPr>
              <a:t> and thus </a:t>
            </a:r>
            <a:r>
              <a:rPr lang="en-US" sz="1300" b="1" i="1" kern="1200" dirty="0">
                <a:solidFill>
                  <a:schemeClr val="tx1"/>
                </a:solidFill>
                <a:effectLst/>
                <a:latin typeface="+mn-lt"/>
                <a:ea typeface="+mn-ea"/>
                <a:cs typeface="+mn-cs"/>
              </a:rPr>
              <a:t>“did not repent of their ways”</a:t>
            </a:r>
            <a:r>
              <a:rPr lang="en-US" sz="1300" kern="1200" dirty="0">
                <a:solidFill>
                  <a:schemeClr val="tx1"/>
                </a:solidFill>
                <a:effectLst/>
                <a:latin typeface="+mn-lt"/>
                <a:ea typeface="+mn-ea"/>
                <a:cs typeface="+mn-cs"/>
              </a:rPr>
              <a:t> (Jeremiah 15:5-7). </a:t>
            </a:r>
            <a:endParaRPr lang="en-US" sz="1300" dirty="0">
              <a:effectLst/>
            </a:endParaRPr>
          </a:p>
          <a:p>
            <a:pPr lvl="1"/>
            <a:r>
              <a:rPr lang="en-US" sz="1300" kern="1200" dirty="0">
                <a:solidFill>
                  <a:schemeClr val="tx1"/>
                </a:solidFill>
                <a:effectLst/>
                <a:latin typeface="+mn-lt"/>
                <a:ea typeface="+mn-ea"/>
                <a:cs typeface="+mn-cs"/>
              </a:rPr>
              <a:t>Vindication – start by stop digging the hole and stop going backwards. </a:t>
            </a:r>
            <a:endParaRPr lang="en-US" sz="1300" dirty="0">
              <a:effectLst/>
            </a:endParaRPr>
          </a:p>
          <a:p>
            <a:r>
              <a:rPr lang="en-US" sz="1300" kern="1200" dirty="0">
                <a:solidFill>
                  <a:schemeClr val="tx1"/>
                </a:solidFill>
                <a:effectLst/>
                <a:latin typeface="+mn-lt"/>
                <a:ea typeface="+mn-ea"/>
                <a:cs typeface="+mn-cs"/>
              </a:rPr>
              <a:t>Who should know? Our vindication should be as public as our sin.</a:t>
            </a:r>
            <a:endParaRPr lang="en-US" sz="1300" dirty="0">
              <a:effectLst/>
            </a:endParaRPr>
          </a:p>
          <a:p>
            <a:r>
              <a:rPr lang="en-US" dirty="0"/>
              <a:t>Ps 82:2-4</a:t>
            </a:r>
          </a:p>
          <a:p>
            <a:r>
              <a:rPr lang="en-US" dirty="0"/>
              <a:t> How long will you judge unjustly And show partiality to the wicked? Selah. </a:t>
            </a:r>
          </a:p>
          <a:p>
            <a:r>
              <a:rPr lang="en-US" dirty="0"/>
              <a:t>3 Vindicate the weak and fatherless; Do justice to the afflicted and destitute. </a:t>
            </a:r>
          </a:p>
          <a:p>
            <a:r>
              <a:rPr lang="en-US" dirty="0"/>
              <a:t>4 Rescue the weak and needy; Deliver them out of the hand of the wicked. </a:t>
            </a:r>
          </a:p>
          <a:p>
            <a:pPr marL="139700" indent="0">
              <a:buNone/>
            </a:pPr>
            <a:endParaRPr lang="en-US" dirty="0"/>
          </a:p>
        </p:txBody>
      </p:sp>
      <p:sp>
        <p:nvSpPr>
          <p:cNvPr id="4" name="Slide Number Placeholder 3"/>
          <p:cNvSpPr>
            <a:spLocks noGrp="1"/>
          </p:cNvSpPr>
          <p:nvPr>
            <p:ph type="sldNum" sz="quarter" idx="10"/>
          </p:nvPr>
        </p:nvSpPr>
        <p:spPr/>
        <p:txBody>
          <a:bodyPr/>
          <a:lstStyle/>
          <a:p>
            <a:fld id="{688F8FBB-6D95-4500-A0F7-FFD766ED4518}" type="slidenum">
              <a:rPr lang="en-US" smtClean="0"/>
              <a:t>11</a:t>
            </a:fld>
            <a:endParaRPr lang="en-US"/>
          </a:p>
        </p:txBody>
      </p:sp>
    </p:spTree>
    <p:extLst>
      <p:ext uri="{BB962C8B-B14F-4D97-AF65-F5344CB8AC3E}">
        <p14:creationId xmlns:p14="http://schemas.microsoft.com/office/powerpoint/2010/main" val="35820785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39700" indent="0">
              <a:buNone/>
            </a:pPr>
            <a:r>
              <a:rPr lang="en-US" sz="1300" b="1" kern="1200" dirty="0">
                <a:solidFill>
                  <a:schemeClr val="tx1"/>
                </a:solidFill>
                <a:effectLst/>
                <a:latin typeface="+mn-lt"/>
                <a:ea typeface="+mn-ea"/>
                <a:cs typeface="+mn-cs"/>
              </a:rPr>
              <a:t>Mark 10:35-45</a:t>
            </a:r>
          </a:p>
          <a:p>
            <a:pPr marL="139700" indent="0">
              <a:buNone/>
            </a:pPr>
            <a:r>
              <a:rPr lang="en-US" sz="1300" b="0" kern="1200" dirty="0">
                <a:solidFill>
                  <a:schemeClr val="tx1"/>
                </a:solidFill>
                <a:effectLst/>
                <a:latin typeface="+mn-lt"/>
                <a:ea typeface="+mn-ea"/>
                <a:cs typeface="+mn-cs"/>
              </a:rPr>
              <a:t>James and John, the two sons of Zebedee, came up to Jesus, saying, "Teacher, we want You to do for us whatever we ask of You." 36 And He said to them, "What do you want Me to do for you?"  37 They said to Him, "Grant that we may sit, one on Your right and one on Your left, in Your glory." 38 But Jesus said to them, "You do not know what you are asking. Are you able to drink the cup that I drink, or to be baptized with the baptism with which I am baptized?"  39 They said to Him, "We are able." And Jesus said to them, "The cup that I drink you shall drink; and you shall be baptized with the baptism with which I am baptized.  40 "But to sit on My right or on My left, this is not Mine to give; but it is for those for whom it has been prepared." </a:t>
            </a:r>
          </a:p>
          <a:p>
            <a:pPr marL="139700" indent="0">
              <a:buNone/>
            </a:pPr>
            <a:endParaRPr lang="en-US" sz="1300" b="0" kern="1200" dirty="0">
              <a:solidFill>
                <a:schemeClr val="tx1"/>
              </a:solidFill>
              <a:effectLst/>
              <a:latin typeface="+mn-lt"/>
              <a:ea typeface="+mn-ea"/>
              <a:cs typeface="+mn-cs"/>
            </a:endParaRPr>
          </a:p>
          <a:p>
            <a:pPr marL="139700" indent="0">
              <a:buNone/>
            </a:pPr>
            <a:r>
              <a:rPr lang="en-US" sz="1300" b="0" kern="1200" dirty="0">
                <a:solidFill>
                  <a:schemeClr val="tx1"/>
                </a:solidFill>
                <a:effectLst/>
                <a:latin typeface="+mn-lt"/>
                <a:ea typeface="+mn-ea"/>
                <a:cs typeface="+mn-cs"/>
              </a:rPr>
              <a:t>41 Hearing this, </a:t>
            </a:r>
            <a:r>
              <a:rPr lang="en-US" sz="1300" b="1" kern="1200" dirty="0">
                <a:solidFill>
                  <a:schemeClr val="tx1"/>
                </a:solidFill>
                <a:effectLst/>
                <a:latin typeface="+mn-lt"/>
                <a:ea typeface="+mn-ea"/>
                <a:cs typeface="+mn-cs"/>
              </a:rPr>
              <a:t>the ten began to feel indignant with James and John</a:t>
            </a:r>
            <a:r>
              <a:rPr lang="en-US" sz="1300" b="0" kern="1200" dirty="0">
                <a:solidFill>
                  <a:schemeClr val="tx1"/>
                </a:solidFill>
                <a:effectLst/>
                <a:latin typeface="+mn-lt"/>
                <a:ea typeface="+mn-ea"/>
                <a:cs typeface="+mn-cs"/>
              </a:rPr>
              <a:t>. 42 Calling them to Himself, Jesus said to them, "You know that those who are recognized as rulers of the Gentiles lord it over them; and their great men exercise authority over them.  43 "But it is not this way among you, but whoever wishes to become great among you shall be your servant;  44 and whoever wishes to be first among you shall be slave of all.  45 "For even the Son of Man did not come to be served, but to serve, and to give His life a ransom for many." </a:t>
            </a:r>
          </a:p>
          <a:p>
            <a:pPr marL="139700" indent="0">
              <a:buNone/>
            </a:pPr>
            <a:r>
              <a:rPr lang="en-US" sz="1300" b="0" kern="1200" dirty="0">
                <a:solidFill>
                  <a:schemeClr val="tx1"/>
                </a:solidFill>
                <a:effectLst/>
                <a:latin typeface="+mn-lt"/>
                <a:ea typeface="+mn-ea"/>
                <a:cs typeface="+mn-cs"/>
              </a:rPr>
              <a:t>Similar to “why are you angry”? Is “why are you indignant”?</a:t>
            </a:r>
          </a:p>
          <a:p>
            <a:pPr marL="139700" indent="0">
              <a:buNone/>
            </a:pPr>
            <a:r>
              <a:rPr lang="en-US" sz="1300" b="1" kern="1200" dirty="0">
                <a:solidFill>
                  <a:schemeClr val="tx1"/>
                </a:solidFill>
                <a:effectLst/>
                <a:latin typeface="+mn-lt"/>
                <a:ea typeface="+mn-ea"/>
                <a:cs typeface="+mn-cs"/>
              </a:rPr>
              <a:t>Applied to self not others</a:t>
            </a:r>
            <a:r>
              <a:rPr lang="en-US" sz="1300" kern="1200" dirty="0">
                <a:solidFill>
                  <a:schemeClr val="tx1"/>
                </a:solidFill>
                <a:effectLst/>
                <a:latin typeface="+mn-lt"/>
                <a:ea typeface="+mn-ea"/>
                <a:cs typeface="+mn-cs"/>
              </a:rPr>
              <a:t> – David &amp; Nathan 2 Sam. 12:5 – David’s anger/indignation against “the man”</a:t>
            </a:r>
            <a:endParaRPr lang="en-US" sz="1300" dirty="0">
              <a:effectLst/>
            </a:endParaRPr>
          </a:p>
          <a:p>
            <a:r>
              <a:rPr lang="en-US" sz="1300" kern="1200" dirty="0">
                <a:solidFill>
                  <a:schemeClr val="tx1"/>
                </a:solidFill>
                <a:effectLst/>
                <a:latin typeface="+mn-lt"/>
                <a:ea typeface="+mn-ea"/>
                <a:cs typeface="+mn-cs"/>
              </a:rPr>
              <a:t>How easy is it to be indignant over the sins of others &amp; not our own!</a:t>
            </a:r>
            <a:endParaRPr lang="en-US" sz="1300" dirty="0">
              <a:effectLst/>
            </a:endParaRPr>
          </a:p>
          <a:p>
            <a:r>
              <a:rPr lang="en-US" sz="1300" kern="1200" dirty="0">
                <a:solidFill>
                  <a:schemeClr val="tx1"/>
                </a:solidFill>
                <a:effectLst/>
                <a:latin typeface="+mn-lt"/>
                <a:ea typeface="+mn-ea"/>
                <a:cs typeface="+mn-cs"/>
              </a:rPr>
              <a:t>Jesus sought to focus our anger over sin to ourselves in Luke 13:1-5</a:t>
            </a:r>
            <a:endParaRPr lang="en-US" sz="1300" dirty="0">
              <a:effectLst/>
            </a:endParaRPr>
          </a:p>
          <a:p>
            <a:pPr marL="139700" indent="0">
              <a:buNone/>
            </a:pPr>
            <a:r>
              <a:rPr lang="en-US" sz="1300" b="1" kern="1200" dirty="0">
                <a:solidFill>
                  <a:schemeClr val="tx1"/>
                </a:solidFill>
                <a:effectLst/>
                <a:latin typeface="+mn-lt"/>
                <a:ea typeface="+mn-ea"/>
                <a:cs typeface="+mn-cs"/>
              </a:rPr>
              <a:t>Indignant that we have offended God</a:t>
            </a:r>
            <a:r>
              <a:rPr lang="en-US" sz="1300" kern="1200" dirty="0">
                <a:solidFill>
                  <a:schemeClr val="tx1"/>
                </a:solidFill>
                <a:effectLst/>
                <a:latin typeface="+mn-lt"/>
                <a:ea typeface="+mn-ea"/>
                <a:cs typeface="+mn-cs"/>
              </a:rPr>
              <a:t>. More than just regret, we grow to hate sin and that </a:t>
            </a:r>
            <a:r>
              <a:rPr lang="en-US" sz="1300" b="1" kern="1200" dirty="0">
                <a:solidFill>
                  <a:schemeClr val="tx1"/>
                </a:solidFill>
                <a:effectLst/>
                <a:latin typeface="+mn-lt"/>
                <a:ea typeface="+mn-ea"/>
                <a:cs typeface="+mn-cs"/>
              </a:rPr>
              <a:t>we have offended God</a:t>
            </a:r>
            <a:r>
              <a:rPr lang="en-US" sz="1300" kern="1200" dirty="0">
                <a:solidFill>
                  <a:schemeClr val="tx1"/>
                </a:solidFill>
                <a:effectLst/>
                <a:latin typeface="+mn-lt"/>
                <a:ea typeface="+mn-ea"/>
                <a:cs typeface="+mn-cs"/>
              </a:rPr>
              <a:t>.</a:t>
            </a:r>
          </a:p>
          <a:p>
            <a:pPr marL="139700" indent="0">
              <a:buNone/>
            </a:pPr>
            <a:r>
              <a:rPr lang="en-US" sz="1300" b="1" dirty="0">
                <a:effectLst/>
              </a:rPr>
              <a:t>2 Sam 12:13 </a:t>
            </a:r>
            <a:r>
              <a:rPr lang="en-US" sz="1300" dirty="0">
                <a:effectLst/>
              </a:rPr>
              <a:t>- “Then David said to Nathan, "I have sinned against the Lord." And Nathan said to David, "The Lord also has taken away your sin; you shall not die.”</a:t>
            </a:r>
          </a:p>
          <a:p>
            <a:r>
              <a:rPr lang="en-US" sz="1300" b="1" kern="1200" dirty="0">
                <a:solidFill>
                  <a:schemeClr val="tx1"/>
                </a:solidFill>
                <a:effectLst/>
                <a:latin typeface="+mn-lt"/>
                <a:ea typeface="+mn-ea"/>
                <a:cs typeface="+mn-cs"/>
              </a:rPr>
              <a:t>Joseph</a:t>
            </a:r>
            <a:r>
              <a:rPr lang="en-US" sz="1300" kern="1200" dirty="0">
                <a:solidFill>
                  <a:schemeClr val="tx1"/>
                </a:solidFill>
                <a:effectLst/>
                <a:latin typeface="+mn-lt"/>
                <a:ea typeface="+mn-ea"/>
                <a:cs typeface="+mn-cs"/>
              </a:rPr>
              <a:t> recognized ahead of time that </a:t>
            </a:r>
            <a:r>
              <a:rPr lang="en-US" sz="1300" b="1" kern="1200" dirty="0">
                <a:solidFill>
                  <a:schemeClr val="tx1"/>
                </a:solidFill>
                <a:effectLst/>
                <a:latin typeface="+mn-lt"/>
                <a:ea typeface="+mn-ea"/>
                <a:cs typeface="+mn-cs"/>
              </a:rPr>
              <a:t>had he </a:t>
            </a:r>
            <a:r>
              <a:rPr lang="en-US" sz="1300" kern="1200" dirty="0">
                <a:solidFill>
                  <a:schemeClr val="tx1"/>
                </a:solidFill>
                <a:effectLst/>
                <a:latin typeface="+mn-lt"/>
                <a:ea typeface="+mn-ea"/>
                <a:cs typeface="+mn-cs"/>
              </a:rPr>
              <a:t>committed sin with Potiphar’s wife, he would have actually </a:t>
            </a:r>
            <a:r>
              <a:rPr lang="en-US" sz="1300" b="1" kern="1200" dirty="0">
                <a:solidFill>
                  <a:schemeClr val="tx1"/>
                </a:solidFill>
                <a:effectLst/>
                <a:latin typeface="+mn-lt"/>
                <a:ea typeface="+mn-ea"/>
                <a:cs typeface="+mn-cs"/>
              </a:rPr>
              <a:t>done so against God </a:t>
            </a:r>
            <a:r>
              <a:rPr lang="en-US" sz="1300" kern="1200" dirty="0">
                <a:solidFill>
                  <a:schemeClr val="tx1"/>
                </a:solidFill>
                <a:effectLst/>
                <a:latin typeface="+mn-lt"/>
                <a:ea typeface="+mn-ea"/>
                <a:cs typeface="+mn-cs"/>
              </a:rPr>
              <a:t>(Gen. 39:9). In hindsight, shouldn’t we be indignant about our offense to God?</a:t>
            </a:r>
            <a:r>
              <a:rPr lang="en-US" sz="1300" dirty="0">
                <a:effectLst/>
              </a:rPr>
              <a:t> </a:t>
            </a:r>
          </a:p>
          <a:p>
            <a:r>
              <a:rPr lang="en-US" sz="1300" kern="1200" dirty="0">
                <a:solidFill>
                  <a:schemeClr val="tx1"/>
                </a:solidFill>
                <a:effectLst/>
                <a:latin typeface="+mn-lt"/>
                <a:ea typeface="+mn-ea"/>
                <a:cs typeface="+mn-cs"/>
              </a:rPr>
              <a:t>Psalms 51:3-4, “…</a:t>
            </a:r>
            <a:r>
              <a:rPr lang="en-US" sz="1300" b="1" kern="1200" dirty="0">
                <a:solidFill>
                  <a:schemeClr val="tx1"/>
                </a:solidFill>
                <a:effectLst/>
                <a:latin typeface="+mn-lt"/>
                <a:ea typeface="+mn-ea"/>
                <a:cs typeface="+mn-cs"/>
              </a:rPr>
              <a:t>my sin is ever before me. Against Thee, Thee only, I have sinned, and done what is evil in Thy sight</a:t>
            </a:r>
            <a:r>
              <a:rPr lang="en-US" sz="1300" kern="1200" dirty="0">
                <a:solidFill>
                  <a:schemeClr val="tx1"/>
                </a:solidFill>
                <a:effectLst/>
                <a:latin typeface="+mn-lt"/>
                <a:ea typeface="+mn-ea"/>
                <a:cs typeface="+mn-cs"/>
              </a:rPr>
              <a:t>…”</a:t>
            </a:r>
            <a:endParaRPr lang="en-US" sz="1300" dirty="0">
              <a:effectLst/>
            </a:endParaRPr>
          </a:p>
          <a:p>
            <a:pPr marL="139700" indent="0">
              <a:buNone/>
            </a:pPr>
            <a:r>
              <a:rPr lang="en-US" sz="1300" b="1" kern="1200" dirty="0">
                <a:solidFill>
                  <a:schemeClr val="tx1"/>
                </a:solidFill>
                <a:effectLst/>
                <a:latin typeface="+mn-lt"/>
                <a:ea typeface="+mn-ea"/>
                <a:cs typeface="+mn-cs"/>
              </a:rPr>
              <a:t>Indignant over</a:t>
            </a:r>
            <a:r>
              <a:rPr lang="en-US" sz="1300" kern="1200" dirty="0">
                <a:solidFill>
                  <a:schemeClr val="tx1"/>
                </a:solidFill>
                <a:effectLst/>
                <a:latin typeface="+mn-lt"/>
                <a:ea typeface="+mn-ea"/>
                <a:cs typeface="+mn-cs"/>
              </a:rPr>
              <a:t> </a:t>
            </a:r>
            <a:r>
              <a:rPr lang="en-US" sz="1300" b="1" kern="1200" dirty="0">
                <a:solidFill>
                  <a:schemeClr val="tx1"/>
                </a:solidFill>
                <a:effectLst/>
                <a:latin typeface="+mn-lt"/>
                <a:ea typeface="+mn-ea"/>
                <a:cs typeface="+mn-cs"/>
              </a:rPr>
              <a:t>wasted time and missed opportunities</a:t>
            </a:r>
            <a:r>
              <a:rPr lang="en-US" sz="1300" kern="1200" dirty="0">
                <a:solidFill>
                  <a:schemeClr val="tx1"/>
                </a:solidFill>
                <a:effectLst/>
                <a:latin typeface="+mn-lt"/>
                <a:ea typeface="+mn-ea"/>
                <a:cs typeface="+mn-cs"/>
              </a:rPr>
              <a:t> – </a:t>
            </a:r>
            <a:endParaRPr lang="en-US" sz="1300" dirty="0">
              <a:effectLst/>
            </a:endParaRPr>
          </a:p>
          <a:p>
            <a:r>
              <a:rPr lang="en-US" sz="1300" kern="1200" dirty="0">
                <a:solidFill>
                  <a:schemeClr val="tx1"/>
                </a:solidFill>
                <a:effectLst/>
                <a:latin typeface="+mn-lt"/>
                <a:ea typeface="+mn-ea"/>
                <a:cs typeface="+mn-cs"/>
              </a:rPr>
              <a:t>1 Peter 4:1-3 - time already passed –he time we waste in the pursuit of sin and in our failure to do what God has said, we don’t get back. Proverbs 7 – the young man doesn’t get his life back (Prov. 7:23).</a:t>
            </a:r>
            <a:endParaRPr lang="en-US" sz="1300" dirty="0">
              <a:effectLst/>
            </a:endParaRPr>
          </a:p>
          <a:p>
            <a:pPr marL="139700" indent="0">
              <a:buNone/>
            </a:pPr>
            <a:r>
              <a:rPr lang="en-US" sz="1300" b="1" kern="1200" dirty="0">
                <a:solidFill>
                  <a:schemeClr val="tx1"/>
                </a:solidFill>
                <a:effectLst/>
                <a:latin typeface="+mn-lt"/>
                <a:ea typeface="+mn-ea"/>
                <a:cs typeface="+mn-cs"/>
              </a:rPr>
              <a:t>Indignant over</a:t>
            </a:r>
            <a:r>
              <a:rPr lang="en-US" sz="1300" kern="1200" dirty="0">
                <a:solidFill>
                  <a:schemeClr val="tx1"/>
                </a:solidFill>
                <a:effectLst/>
                <a:latin typeface="+mn-lt"/>
                <a:ea typeface="+mn-ea"/>
                <a:cs typeface="+mn-cs"/>
              </a:rPr>
              <a:t> allowing ourselves to be </a:t>
            </a:r>
            <a:r>
              <a:rPr lang="en-US" sz="1300" b="1" kern="1200" dirty="0">
                <a:solidFill>
                  <a:schemeClr val="tx1"/>
                </a:solidFill>
                <a:effectLst/>
                <a:latin typeface="+mn-lt"/>
                <a:ea typeface="+mn-ea"/>
                <a:cs typeface="+mn-cs"/>
              </a:rPr>
              <a:t>deceived</a:t>
            </a:r>
            <a:r>
              <a:rPr lang="en-US" sz="1300" kern="1200" dirty="0">
                <a:solidFill>
                  <a:schemeClr val="tx1"/>
                </a:solidFill>
                <a:effectLst/>
                <a:latin typeface="+mn-lt"/>
                <a:ea typeface="+mn-ea"/>
                <a:cs typeface="+mn-cs"/>
              </a:rPr>
              <a:t> – </a:t>
            </a:r>
            <a:endParaRPr lang="en-US" sz="1300" dirty="0">
              <a:effectLst/>
            </a:endParaRPr>
          </a:p>
          <a:p>
            <a:r>
              <a:rPr lang="en-US" sz="1300" b="1" kern="1200" dirty="0">
                <a:solidFill>
                  <a:schemeClr val="tx1"/>
                </a:solidFill>
                <a:effectLst/>
                <a:latin typeface="+mn-lt"/>
                <a:ea typeface="+mn-ea"/>
                <a:cs typeface="+mn-cs"/>
              </a:rPr>
              <a:t>As a consumer or customer, have you, or someone you know, ever been deceived</a:t>
            </a:r>
            <a:r>
              <a:rPr lang="en-US" sz="1300" kern="1200" dirty="0">
                <a:solidFill>
                  <a:schemeClr val="tx1"/>
                </a:solidFill>
                <a:effectLst/>
                <a:latin typeface="+mn-lt"/>
                <a:ea typeface="+mn-ea"/>
                <a:cs typeface="+mn-cs"/>
              </a:rPr>
              <a:t>? Does it make you mad… indignant? How about spiritually? </a:t>
            </a:r>
            <a:endParaRPr lang="en-US" sz="1300" dirty="0">
              <a:effectLst/>
            </a:endParaRPr>
          </a:p>
          <a:p>
            <a:r>
              <a:rPr lang="en-US" sz="1300" kern="1200" dirty="0">
                <a:solidFill>
                  <a:schemeClr val="tx1"/>
                </a:solidFill>
                <a:effectLst/>
                <a:latin typeface="+mn-lt"/>
                <a:ea typeface="+mn-ea"/>
                <a:cs typeface="+mn-cs"/>
              </a:rPr>
              <a:t>2 Cor 11:3-”But I am afraid that, as the serpent deceived Eve by his craftiness, your minds will be led astray from the simplicity and purity of devotion to Christ.” </a:t>
            </a:r>
          </a:p>
          <a:p>
            <a:r>
              <a:rPr lang="en-US" sz="1300" kern="1200" dirty="0">
                <a:solidFill>
                  <a:schemeClr val="tx1"/>
                </a:solidFill>
                <a:effectLst/>
                <a:latin typeface="+mn-lt"/>
                <a:ea typeface="+mn-ea"/>
                <a:cs typeface="+mn-cs"/>
              </a:rPr>
              <a:t>Have we been deceived and bought into a false doctrine only to find it unsupported by God’s word? Rom 16:17-18 - “Now I urge you, brethren, keep your eye on </a:t>
            </a:r>
            <a:r>
              <a:rPr lang="en-US" sz="1300" b="1" kern="1200" dirty="0">
                <a:solidFill>
                  <a:schemeClr val="tx1"/>
                </a:solidFill>
                <a:effectLst/>
                <a:latin typeface="+mn-lt"/>
                <a:ea typeface="+mn-ea"/>
                <a:cs typeface="+mn-cs"/>
              </a:rPr>
              <a:t>those who cause dissensions and hindrances contrary to the teaching </a:t>
            </a:r>
            <a:r>
              <a:rPr lang="en-US" sz="1300" kern="1200" dirty="0">
                <a:solidFill>
                  <a:schemeClr val="tx1"/>
                </a:solidFill>
                <a:effectLst/>
                <a:latin typeface="+mn-lt"/>
                <a:ea typeface="+mn-ea"/>
                <a:cs typeface="+mn-cs"/>
              </a:rPr>
              <a:t>which you learned, and turn away from them. 18 For such men are slaves, not of our Lord Christ but of their own appetites; and </a:t>
            </a:r>
            <a:r>
              <a:rPr lang="en-US" sz="1300" b="1" kern="1200" dirty="0">
                <a:solidFill>
                  <a:schemeClr val="tx1"/>
                </a:solidFill>
                <a:effectLst/>
                <a:latin typeface="+mn-lt"/>
                <a:ea typeface="+mn-ea"/>
                <a:cs typeface="+mn-cs"/>
              </a:rPr>
              <a:t>by their smooth and flattering speech they deceive the hearts of the unsuspecting</a:t>
            </a:r>
            <a:r>
              <a:rPr lang="en-US" sz="1300" kern="1200" dirty="0">
                <a:solidFill>
                  <a:schemeClr val="tx1"/>
                </a:solidFill>
                <a:effectLst/>
                <a:latin typeface="+mn-lt"/>
                <a:ea typeface="+mn-ea"/>
                <a:cs typeface="+mn-cs"/>
              </a:rPr>
              <a:t>.” </a:t>
            </a:r>
          </a:p>
          <a:p>
            <a:r>
              <a:rPr lang="en-US" sz="1300" kern="1200" dirty="0">
                <a:solidFill>
                  <a:schemeClr val="tx1"/>
                </a:solidFill>
                <a:effectLst/>
                <a:latin typeface="+mn-lt"/>
                <a:ea typeface="+mn-ea"/>
                <a:cs typeface="+mn-cs"/>
              </a:rPr>
              <a:t>How indignant should we be when our own arrogance and pride is the source of our deception? Obadiah 3 to those in Edom, </a:t>
            </a:r>
            <a:r>
              <a:rPr lang="en-US" sz="1300" i="1" kern="1200" dirty="0">
                <a:solidFill>
                  <a:schemeClr val="tx1"/>
                </a:solidFill>
                <a:effectLst/>
                <a:latin typeface="+mn-lt"/>
                <a:ea typeface="+mn-ea"/>
                <a:cs typeface="+mn-cs"/>
              </a:rPr>
              <a:t>“the arrogance of your heart has deceived you”</a:t>
            </a:r>
            <a:r>
              <a:rPr lang="en-US" sz="1300" kern="1200" dirty="0">
                <a:solidFill>
                  <a:schemeClr val="tx1"/>
                </a:solidFill>
                <a:effectLst/>
                <a:latin typeface="+mn-lt"/>
                <a:ea typeface="+mn-ea"/>
                <a:cs typeface="+mn-cs"/>
              </a:rPr>
              <a:t>. </a:t>
            </a:r>
            <a:endParaRPr lang="en-US" sz="1300" dirty="0">
              <a:effectLst/>
            </a:endParaRPr>
          </a:p>
          <a:p>
            <a:r>
              <a:rPr lang="en-US" sz="1300" kern="1200" dirty="0">
                <a:solidFill>
                  <a:schemeClr val="tx1"/>
                </a:solidFill>
                <a:effectLst/>
                <a:latin typeface="+mn-lt"/>
                <a:ea typeface="+mn-ea"/>
                <a:cs typeface="+mn-cs"/>
              </a:rPr>
              <a:t>Need to pray that </a:t>
            </a:r>
            <a:r>
              <a:rPr lang="en-US" sz="1300" i="1" kern="1200" dirty="0">
                <a:solidFill>
                  <a:schemeClr val="tx1"/>
                </a:solidFill>
                <a:effectLst/>
                <a:latin typeface="+mn-lt"/>
                <a:ea typeface="+mn-ea"/>
                <a:cs typeface="+mn-cs"/>
              </a:rPr>
              <a:t>“deception”</a:t>
            </a:r>
            <a:r>
              <a:rPr lang="en-US" sz="1300" kern="1200" dirty="0">
                <a:solidFill>
                  <a:schemeClr val="tx1"/>
                </a:solidFill>
                <a:effectLst/>
                <a:latin typeface="+mn-lt"/>
                <a:ea typeface="+mn-ea"/>
                <a:cs typeface="+mn-cs"/>
              </a:rPr>
              <a:t> be kept far from us. Proverbs 30:8</a:t>
            </a:r>
            <a:endParaRPr lang="en-US" sz="1300" dirty="0">
              <a:effectLst/>
            </a:endParaRPr>
          </a:p>
          <a:p>
            <a:pPr lvl="1"/>
            <a:r>
              <a:rPr lang="en-US" sz="1300" kern="1200" dirty="0">
                <a:solidFill>
                  <a:schemeClr val="tx1"/>
                </a:solidFill>
                <a:effectLst/>
                <a:latin typeface="+mn-lt"/>
                <a:ea typeface="+mn-ea"/>
                <a:cs typeface="+mn-cs"/>
              </a:rPr>
              <a:t>Don’t compound matters, “</a:t>
            </a:r>
            <a:r>
              <a:rPr lang="en-US" sz="1300" b="1" i="1" kern="1200" dirty="0">
                <a:solidFill>
                  <a:schemeClr val="tx1"/>
                </a:solidFill>
                <a:effectLst/>
                <a:latin typeface="+mn-lt"/>
                <a:ea typeface="+mn-ea"/>
                <a:cs typeface="+mn-cs"/>
              </a:rPr>
              <a:t>be angry and sin not</a:t>
            </a:r>
            <a:r>
              <a:rPr lang="en-US" sz="1300" kern="1200" dirty="0">
                <a:solidFill>
                  <a:schemeClr val="tx1"/>
                </a:solidFill>
                <a:effectLst/>
                <a:latin typeface="+mn-lt"/>
                <a:ea typeface="+mn-ea"/>
                <a:cs typeface="+mn-cs"/>
              </a:rPr>
              <a:t>” – Eph. 4:26</a:t>
            </a:r>
            <a:endParaRPr lang="en-US" sz="1300" dirty="0">
              <a:effectLst/>
            </a:endParaRPr>
          </a:p>
          <a:p>
            <a:r>
              <a:rPr lang="en-US" sz="1300" b="1" dirty="0"/>
              <a:t>Ps 119:104</a:t>
            </a:r>
            <a:r>
              <a:rPr lang="en-US" sz="1300" dirty="0"/>
              <a:t> - “ From Your precepts I get understanding; Therefore I hate every false way.”</a:t>
            </a:r>
          </a:p>
          <a:p>
            <a:r>
              <a:rPr lang="en-US" sz="1300" b="1" dirty="0"/>
              <a:t>Rom 12:9-10</a:t>
            </a:r>
            <a:r>
              <a:rPr lang="en-US" sz="1300" dirty="0"/>
              <a:t>, “Let love be without hypocrisy. </a:t>
            </a:r>
            <a:r>
              <a:rPr lang="en-US" sz="1300" b="1" dirty="0"/>
              <a:t>Abhor what is evil</a:t>
            </a:r>
            <a:r>
              <a:rPr lang="en-US" sz="1300" dirty="0"/>
              <a:t>; cling to what is good.”</a:t>
            </a:r>
          </a:p>
          <a:p>
            <a:pPr lvl="1"/>
            <a:r>
              <a:rPr lang="en-US" sz="1300" dirty="0">
                <a:solidFill>
                  <a:srgbClr val="002060"/>
                </a:solidFill>
              </a:rPr>
              <a:t>1</a:t>
            </a:r>
            <a:r>
              <a:rPr lang="en-US" sz="1300" dirty="0">
                <a:solidFill>
                  <a:schemeClr val="tx1"/>
                </a:solidFill>
              </a:rPr>
              <a:t>. </a:t>
            </a:r>
            <a:r>
              <a:rPr lang="en-US" sz="1300" b="1" dirty="0">
                <a:solidFill>
                  <a:schemeClr val="tx1"/>
                </a:solidFill>
              </a:rPr>
              <a:t>Trivial sins as well as great</a:t>
            </a:r>
            <a:r>
              <a:rPr lang="en-US" sz="1300" dirty="0">
                <a:solidFill>
                  <a:schemeClr val="tx1"/>
                </a:solidFill>
              </a:rPr>
              <a:t>.</a:t>
            </a:r>
          </a:p>
          <a:p>
            <a:pPr lvl="1"/>
            <a:r>
              <a:rPr lang="en-US" sz="1300" dirty="0">
                <a:solidFill>
                  <a:schemeClr val="tx1"/>
                </a:solidFill>
              </a:rPr>
              <a:t>2. </a:t>
            </a:r>
            <a:r>
              <a:rPr lang="en-US" sz="1300" b="1" dirty="0">
                <a:solidFill>
                  <a:schemeClr val="tx1"/>
                </a:solidFill>
              </a:rPr>
              <a:t>Secret as well as public</a:t>
            </a:r>
            <a:r>
              <a:rPr lang="en-US" sz="1300" dirty="0">
                <a:solidFill>
                  <a:schemeClr val="tx1"/>
                </a:solidFill>
              </a:rPr>
              <a:t>.</a:t>
            </a:r>
          </a:p>
          <a:p>
            <a:pPr lvl="1"/>
            <a:r>
              <a:rPr lang="en-US" sz="1300" dirty="0">
                <a:solidFill>
                  <a:schemeClr val="tx1"/>
                </a:solidFill>
              </a:rPr>
              <a:t>3. </a:t>
            </a:r>
            <a:r>
              <a:rPr lang="en-US" sz="1300" b="1" dirty="0">
                <a:solidFill>
                  <a:schemeClr val="tx1"/>
                </a:solidFill>
              </a:rPr>
              <a:t>In thought as well as in act</a:t>
            </a:r>
            <a:r>
              <a:rPr lang="en-US" sz="1300" dirty="0">
                <a:solidFill>
                  <a:schemeClr val="tx1"/>
                </a:solidFill>
              </a:rPr>
              <a:t>.</a:t>
            </a:r>
          </a:p>
          <a:p>
            <a:r>
              <a:rPr lang="en-US" sz="1300" dirty="0">
                <a:solidFill>
                  <a:schemeClr val="tx1"/>
                </a:solidFill>
              </a:rPr>
              <a:t>To abhor evil is </a:t>
            </a:r>
            <a:r>
              <a:rPr lang="en-US" sz="1300" b="1" dirty="0">
                <a:solidFill>
                  <a:schemeClr val="tx1"/>
                </a:solidFill>
              </a:rPr>
              <a:t>not merely to avoid it </a:t>
            </a:r>
            <a:r>
              <a:rPr lang="en-US" sz="1300" dirty="0">
                <a:solidFill>
                  <a:schemeClr val="tx1"/>
                </a:solidFill>
              </a:rPr>
              <a:t>because it is discreditable, </a:t>
            </a:r>
            <a:r>
              <a:rPr lang="en-US" sz="1300" b="1" dirty="0">
                <a:solidFill>
                  <a:schemeClr val="tx1"/>
                </a:solidFill>
              </a:rPr>
              <a:t>not merely to fear to do it </a:t>
            </a:r>
            <a:r>
              <a:rPr lang="en-US" sz="1300" dirty="0">
                <a:solidFill>
                  <a:schemeClr val="tx1"/>
                </a:solidFill>
              </a:rPr>
              <a:t>lest it should bring us into trouble, but to </a:t>
            </a:r>
            <a:r>
              <a:rPr lang="en-US" sz="1300" b="1" dirty="0">
                <a:solidFill>
                  <a:schemeClr val="tx1"/>
                </a:solidFill>
              </a:rPr>
              <a:t>hate it for its own sake</a:t>
            </a:r>
            <a:r>
              <a:rPr lang="en-US" sz="1300" dirty="0">
                <a:solidFill>
                  <a:schemeClr val="tx1"/>
                </a:solidFill>
              </a:rPr>
              <a:t>, because God has forbidden it, and especially </a:t>
            </a:r>
            <a:r>
              <a:rPr lang="en-US" sz="1300" b="1" dirty="0">
                <a:solidFill>
                  <a:schemeClr val="tx1"/>
                </a:solidFill>
              </a:rPr>
              <a:t>because it was for the evil of our sins that Christ died on the Cross</a:t>
            </a:r>
            <a:r>
              <a:rPr lang="en-US" sz="1300" dirty="0">
                <a:solidFill>
                  <a:schemeClr val="tx1"/>
                </a:solidFill>
              </a:rPr>
              <a:t>. To avoid temptation without hating it is to ensure continual enticement. Like with dieting.</a:t>
            </a:r>
          </a:p>
          <a:p>
            <a:r>
              <a:rPr lang="en-US" sz="1300" dirty="0">
                <a:solidFill>
                  <a:schemeClr val="tx1"/>
                </a:solidFill>
              </a:rPr>
              <a:t>Need to get specific about the sins we hate including: lying, taking the Lord’s name in vain, greed/covetousness, pride, etc. </a:t>
            </a:r>
          </a:p>
          <a:p>
            <a:pPr marL="139700" lvl="0" indent="0">
              <a:buNone/>
            </a:pPr>
            <a:endParaRPr lang="en-US" sz="1300" dirty="0">
              <a:solidFill>
                <a:srgbClr val="002060"/>
              </a:solidFill>
            </a:endParaRPr>
          </a:p>
          <a:p>
            <a:pPr marL="139700" lvl="0" indent="0">
              <a:buNone/>
            </a:pPr>
            <a:endParaRPr lang="en-US" sz="1300" dirty="0">
              <a:solidFill>
                <a:srgbClr val="002060"/>
              </a:solidFill>
            </a:endParaRPr>
          </a:p>
          <a:p>
            <a:pPr marL="139700" lvl="0" indent="0">
              <a:buNone/>
            </a:pPr>
            <a:endParaRPr lang="en-US" sz="1300" dirty="0">
              <a:solidFill>
                <a:srgbClr val="002060"/>
              </a:solidFill>
            </a:endParaRPr>
          </a:p>
          <a:p>
            <a:endParaRPr lang="en-US" dirty="0"/>
          </a:p>
        </p:txBody>
      </p:sp>
      <p:sp>
        <p:nvSpPr>
          <p:cNvPr id="4" name="Slide Number Placeholder 3"/>
          <p:cNvSpPr>
            <a:spLocks noGrp="1"/>
          </p:cNvSpPr>
          <p:nvPr>
            <p:ph type="sldNum" sz="quarter" idx="10"/>
          </p:nvPr>
        </p:nvSpPr>
        <p:spPr/>
        <p:txBody>
          <a:bodyPr/>
          <a:lstStyle/>
          <a:p>
            <a:fld id="{688F8FBB-6D95-4500-A0F7-FFD766ED4518}" type="slidenum">
              <a:rPr lang="en-US" smtClean="0"/>
              <a:t>12</a:t>
            </a:fld>
            <a:endParaRPr lang="en-US"/>
          </a:p>
        </p:txBody>
      </p:sp>
    </p:spTree>
    <p:extLst>
      <p:ext uri="{BB962C8B-B14F-4D97-AF65-F5344CB8AC3E}">
        <p14:creationId xmlns:p14="http://schemas.microsoft.com/office/powerpoint/2010/main" val="19798896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39700" indent="0">
              <a:buNone/>
            </a:pPr>
            <a:r>
              <a:rPr lang="en-US" sz="1300" kern="1200" dirty="0">
                <a:solidFill>
                  <a:schemeClr val="tx1"/>
                </a:solidFill>
                <a:effectLst/>
                <a:latin typeface="+mn-lt"/>
                <a:ea typeface="+mn-ea"/>
                <a:cs typeface="+mn-cs"/>
              </a:rPr>
              <a:t>Fear of what?</a:t>
            </a:r>
            <a:endParaRPr lang="en-US" sz="1300" dirty="0">
              <a:effectLst/>
            </a:endParaRPr>
          </a:p>
          <a:p>
            <a:r>
              <a:rPr lang="en-US" sz="1300" b="1" kern="1200" dirty="0">
                <a:solidFill>
                  <a:schemeClr val="tx1"/>
                </a:solidFill>
                <a:effectLst/>
                <a:latin typeface="+mn-lt"/>
                <a:ea typeface="+mn-ea"/>
                <a:cs typeface="+mn-cs"/>
              </a:rPr>
              <a:t>Not of being or having been “caught” or that others might know and disapprove</a:t>
            </a:r>
            <a:r>
              <a:rPr lang="en-US" sz="1300" kern="1200" dirty="0">
                <a:solidFill>
                  <a:schemeClr val="tx1"/>
                </a:solidFill>
                <a:effectLst/>
                <a:latin typeface="+mn-lt"/>
                <a:ea typeface="+mn-ea"/>
                <a:cs typeface="+mn-cs"/>
              </a:rPr>
              <a:t>. Though Paul warned of his disapproval in person should things not change. 1 Cor. 4:19-21; 2 Cor. 12:20-21</a:t>
            </a:r>
            <a:endParaRPr lang="en-US" sz="1300" dirty="0">
              <a:effectLst/>
            </a:endParaRPr>
          </a:p>
          <a:p>
            <a:r>
              <a:rPr lang="en-US" sz="1300" kern="1200" dirty="0">
                <a:solidFill>
                  <a:schemeClr val="tx1"/>
                </a:solidFill>
                <a:effectLst/>
                <a:latin typeface="+mn-lt"/>
                <a:ea typeface="+mn-ea"/>
                <a:cs typeface="+mn-cs"/>
              </a:rPr>
              <a:t>1 Tim. 5:20 – rebuke from brethren that we might be fearful of sinning.</a:t>
            </a:r>
          </a:p>
          <a:p>
            <a:r>
              <a:rPr lang="en-US" sz="1300" dirty="0">
                <a:effectLst/>
              </a:rPr>
              <a:t>The effects of sin? 2 Cor 5:9-12 - “Therefore we also have as our ambition, whether at home or absent, to be pleasing to Him. 10 For we must all appear before the judgment seat of Christ, so that each one may be recompensed for his deeds in the body, according to what he has done, whether good or bad. 11 Therefore, knowing the fear of the Lord, we persuade men, but we are made manifest to God; and I hope that we are made manifest also in your consciences.</a:t>
            </a:r>
          </a:p>
          <a:p>
            <a:r>
              <a:rPr lang="en-US" sz="1300" kern="1200" dirty="0">
                <a:solidFill>
                  <a:schemeClr val="tx1"/>
                </a:solidFill>
                <a:effectLst/>
                <a:latin typeface="+mn-lt"/>
                <a:ea typeface="+mn-ea"/>
                <a:cs typeface="+mn-cs"/>
              </a:rPr>
              <a:t>“</a:t>
            </a:r>
            <a:r>
              <a:rPr lang="en-US" sz="1300" b="1" u="sng" kern="1200" dirty="0">
                <a:solidFill>
                  <a:schemeClr val="tx1"/>
                </a:solidFill>
                <a:effectLst/>
                <a:latin typeface="+mn-lt"/>
                <a:ea typeface="+mn-ea"/>
                <a:cs typeface="+mn-cs"/>
              </a:rPr>
              <a:t>Alarm over (our) behavior and its’ effects</a:t>
            </a:r>
            <a:r>
              <a:rPr lang="en-US" sz="1300" kern="1200" dirty="0">
                <a:solidFill>
                  <a:schemeClr val="tx1"/>
                </a:solidFill>
                <a:effectLst/>
                <a:latin typeface="+mn-lt"/>
                <a:ea typeface="+mn-ea"/>
                <a:cs typeface="+mn-cs"/>
              </a:rPr>
              <a:t>” (Harris?)</a:t>
            </a:r>
            <a:endParaRPr lang="en-US" sz="1300" dirty="0">
              <a:effectLst/>
            </a:endParaRPr>
          </a:p>
          <a:p>
            <a:r>
              <a:rPr lang="en-US" sz="1300" kern="1200" dirty="0">
                <a:solidFill>
                  <a:schemeClr val="tx1"/>
                </a:solidFill>
                <a:effectLst/>
                <a:latin typeface="+mn-lt"/>
                <a:ea typeface="+mn-ea"/>
                <a:cs typeface="+mn-cs"/>
              </a:rPr>
              <a:t>Fear that we not maintain our fellowship with God and that we become </a:t>
            </a:r>
            <a:r>
              <a:rPr lang="en-US" sz="1300" b="1" i="1" kern="1200" dirty="0">
                <a:solidFill>
                  <a:schemeClr val="tx1"/>
                </a:solidFill>
                <a:effectLst/>
                <a:latin typeface="+mn-lt"/>
                <a:ea typeface="+mn-ea"/>
                <a:cs typeface="+mn-cs"/>
              </a:rPr>
              <a:t>“entangled”</a:t>
            </a:r>
            <a:r>
              <a:rPr lang="en-US" sz="1300" kern="1200" dirty="0">
                <a:solidFill>
                  <a:schemeClr val="tx1"/>
                </a:solidFill>
                <a:effectLst/>
                <a:latin typeface="+mn-lt"/>
                <a:ea typeface="+mn-ea"/>
                <a:cs typeface="+mn-cs"/>
              </a:rPr>
              <a:t> in sin once again. (</a:t>
            </a:r>
            <a:r>
              <a:rPr lang="en-US" sz="1300" b="1" kern="1200" dirty="0">
                <a:solidFill>
                  <a:schemeClr val="tx1"/>
                </a:solidFill>
                <a:effectLst/>
                <a:latin typeface="+mn-lt"/>
                <a:ea typeface="+mn-ea"/>
                <a:cs typeface="+mn-cs"/>
              </a:rPr>
              <a:t>2 Peter 2:20</a:t>
            </a:r>
            <a:r>
              <a:rPr lang="en-US" sz="1300" kern="1200" dirty="0">
                <a:solidFill>
                  <a:schemeClr val="tx1"/>
                </a:solidFill>
                <a:effectLst/>
                <a:latin typeface="+mn-lt"/>
                <a:ea typeface="+mn-ea"/>
                <a:cs typeface="+mn-cs"/>
              </a:rPr>
              <a:t>). “For if, after they have escaped the defilements of the world by the knowledge of the Lord and Savior Jesus Christ, they are again entangled in them and are overcome, the last state has become worse for them than the first.” </a:t>
            </a:r>
          </a:p>
          <a:p>
            <a:r>
              <a:rPr lang="en-US" sz="1300" kern="1200" dirty="0">
                <a:solidFill>
                  <a:schemeClr val="tx1"/>
                </a:solidFill>
                <a:effectLst/>
                <a:latin typeface="+mn-lt"/>
                <a:ea typeface="+mn-ea"/>
                <a:cs typeface="+mn-cs"/>
              </a:rPr>
              <a:t>2 John 7-10 “For many deceivers have gone out into the world, those who do not acknowledge Jesus Christ as coming in the flesh. This is the deceiver and the antichrist</a:t>
            </a:r>
            <a:r>
              <a:rPr lang="en-US" sz="1300" kern="1200" dirty="0">
                <a:solidFill>
                  <a:schemeClr val="tx1"/>
                </a:solidFill>
                <a:latin typeface="+mn-lt"/>
                <a:ea typeface="+mn-ea"/>
                <a:cs typeface="+mn-cs"/>
              </a:rPr>
              <a:t>. </a:t>
            </a:r>
            <a:r>
              <a:rPr lang="en-US" sz="1300" b="1" kern="1200" dirty="0">
                <a:solidFill>
                  <a:schemeClr val="tx1"/>
                </a:solidFill>
                <a:latin typeface="+mn-lt"/>
                <a:ea typeface="+mn-ea"/>
                <a:cs typeface="+mn-cs"/>
              </a:rPr>
              <a:t>2 John 8 - </a:t>
            </a:r>
            <a:r>
              <a:rPr lang="en-US" sz="1300" b="1" kern="1200" dirty="0">
                <a:solidFill>
                  <a:schemeClr val="tx1"/>
                </a:solidFill>
                <a:effectLst/>
                <a:latin typeface="+mn-lt"/>
                <a:ea typeface="+mn-ea"/>
                <a:cs typeface="+mn-cs"/>
              </a:rPr>
              <a:t>Watch yourselves, that you do not lose what we have accomplished, but that you may receive a full reward</a:t>
            </a:r>
            <a:r>
              <a:rPr lang="en-US" sz="1300" kern="1200" dirty="0">
                <a:solidFill>
                  <a:schemeClr val="tx1"/>
                </a:solidFill>
                <a:effectLst/>
                <a:latin typeface="+mn-lt"/>
                <a:ea typeface="+mn-ea"/>
                <a:cs typeface="+mn-cs"/>
              </a:rPr>
              <a:t>. 9 Anyone who goes too far and does not abide in the teaching of Christ, does not have God; the one who abides in the teaching, he has both the Father and the Son.”</a:t>
            </a:r>
            <a:endParaRPr lang="en-US" sz="1300" dirty="0">
              <a:effectLst/>
            </a:endParaRPr>
          </a:p>
          <a:p>
            <a:r>
              <a:rPr lang="en-US" sz="1300" kern="1200" dirty="0">
                <a:solidFill>
                  <a:schemeClr val="tx1"/>
                </a:solidFill>
                <a:effectLst/>
                <a:latin typeface="+mn-lt"/>
                <a:ea typeface="+mn-ea"/>
                <a:cs typeface="+mn-cs"/>
              </a:rPr>
              <a:t>That we would lose our eternal reward. That we should </a:t>
            </a:r>
            <a:r>
              <a:rPr lang="en-US" sz="1300" b="1" i="1" kern="1200" dirty="0">
                <a:solidFill>
                  <a:schemeClr val="tx1"/>
                </a:solidFill>
                <a:effectLst/>
                <a:latin typeface="+mn-lt"/>
                <a:ea typeface="+mn-ea"/>
                <a:cs typeface="+mn-cs"/>
              </a:rPr>
              <a:t>“come short”</a:t>
            </a:r>
            <a:r>
              <a:rPr lang="en-US" sz="1300" kern="1200" dirty="0">
                <a:solidFill>
                  <a:schemeClr val="tx1"/>
                </a:solidFill>
                <a:effectLst/>
                <a:latin typeface="+mn-lt"/>
                <a:ea typeface="+mn-ea"/>
                <a:cs typeface="+mn-cs"/>
              </a:rPr>
              <a:t> of the rest. </a:t>
            </a:r>
            <a:r>
              <a:rPr lang="en-US" sz="1300" b="1" kern="1200" dirty="0">
                <a:solidFill>
                  <a:schemeClr val="tx1"/>
                </a:solidFill>
                <a:effectLst/>
                <a:latin typeface="+mn-lt"/>
                <a:ea typeface="+mn-ea"/>
                <a:cs typeface="+mn-cs"/>
              </a:rPr>
              <a:t>Hebrews 4:1</a:t>
            </a:r>
            <a:r>
              <a:rPr lang="en-US" sz="1300" kern="1200" dirty="0">
                <a:solidFill>
                  <a:schemeClr val="tx1"/>
                </a:solidFill>
                <a:effectLst/>
                <a:latin typeface="+mn-lt"/>
                <a:ea typeface="+mn-ea"/>
                <a:cs typeface="+mn-cs"/>
              </a:rPr>
              <a:t>; “Therefore, let us fear if, while a promise remains of entering His rest, any one of you may seem to have come short of it. 2 For indeed we have had good news preached to us, just as they also; but the word they heard did not profit them, because it was not united by faith in those who heard.”</a:t>
            </a:r>
            <a:endParaRPr lang="en-US" sz="1300" dirty="0">
              <a:effectLst/>
            </a:endParaRPr>
          </a:p>
          <a:p>
            <a:r>
              <a:rPr lang="en-US" sz="1300" b="1" kern="1200" dirty="0">
                <a:solidFill>
                  <a:schemeClr val="tx1"/>
                </a:solidFill>
                <a:latin typeface="+mn-lt"/>
                <a:ea typeface="+mn-ea"/>
                <a:cs typeface="+mn-cs"/>
              </a:rPr>
              <a:t>2 Cor. 5:9-11 </a:t>
            </a:r>
            <a:r>
              <a:rPr lang="en-US" sz="1300" kern="1200" dirty="0">
                <a:solidFill>
                  <a:schemeClr val="tx1"/>
                </a:solidFill>
                <a:latin typeface="+mn-lt"/>
                <a:ea typeface="+mn-ea"/>
                <a:cs typeface="+mn-cs"/>
              </a:rPr>
              <a:t>Of </a:t>
            </a:r>
            <a:r>
              <a:rPr lang="en-US" sz="1300" kern="1200" dirty="0">
                <a:solidFill>
                  <a:schemeClr val="tx1"/>
                </a:solidFill>
                <a:effectLst/>
                <a:latin typeface="+mn-lt"/>
                <a:ea typeface="+mn-ea"/>
                <a:cs typeface="+mn-cs"/>
              </a:rPr>
              <a:t>having to give account for what we have or haven’t done.    </a:t>
            </a:r>
            <a:endParaRPr lang="en-US" sz="1300" dirty="0">
              <a:effectLst/>
            </a:endParaRPr>
          </a:p>
          <a:p>
            <a:r>
              <a:rPr lang="en-US" sz="1300" b="1" kern="1200" dirty="0">
                <a:solidFill>
                  <a:schemeClr val="tx1"/>
                </a:solidFill>
                <a:effectLst/>
                <a:latin typeface="+mn-lt"/>
                <a:ea typeface="+mn-ea"/>
                <a:cs typeface="+mn-cs"/>
              </a:rPr>
              <a:t>Hebrews 10:31</a:t>
            </a:r>
            <a:r>
              <a:rPr lang="en-US" sz="1300" kern="1200" dirty="0">
                <a:solidFill>
                  <a:schemeClr val="tx1"/>
                </a:solidFill>
                <a:effectLst/>
                <a:latin typeface="+mn-lt"/>
                <a:ea typeface="+mn-ea"/>
                <a:cs typeface="+mn-cs"/>
              </a:rPr>
              <a:t>, “</a:t>
            </a:r>
            <a:r>
              <a:rPr lang="en-US" sz="1300" b="1" i="1" kern="1200" dirty="0">
                <a:solidFill>
                  <a:schemeClr val="tx1"/>
                </a:solidFill>
                <a:effectLst/>
                <a:latin typeface="+mn-lt"/>
                <a:ea typeface="+mn-ea"/>
                <a:cs typeface="+mn-cs"/>
              </a:rPr>
              <a:t>It is a terrifying thing to fall into the hands of the living God</a:t>
            </a:r>
            <a:r>
              <a:rPr lang="en-US" sz="1300" kern="1200" dirty="0">
                <a:solidFill>
                  <a:schemeClr val="tx1"/>
                </a:solidFill>
                <a:effectLst/>
                <a:latin typeface="+mn-lt"/>
                <a:ea typeface="+mn-ea"/>
                <a:cs typeface="+mn-cs"/>
              </a:rPr>
              <a:t>” is spoken to those who “</a:t>
            </a:r>
            <a:r>
              <a:rPr lang="en-US" sz="1300" i="1" kern="1200" dirty="0">
                <a:solidFill>
                  <a:schemeClr val="tx1"/>
                </a:solidFill>
                <a:effectLst/>
                <a:latin typeface="+mn-lt"/>
                <a:ea typeface="+mn-ea"/>
                <a:cs typeface="+mn-cs"/>
              </a:rPr>
              <a:t>go on sinning willfully</a:t>
            </a:r>
            <a:r>
              <a:rPr lang="en-US" sz="1300" kern="1200" dirty="0">
                <a:solidFill>
                  <a:schemeClr val="tx1"/>
                </a:solidFill>
                <a:effectLst/>
                <a:latin typeface="+mn-lt"/>
                <a:ea typeface="+mn-ea"/>
                <a:cs typeface="+mn-cs"/>
              </a:rPr>
              <a:t>” (vs. 26) for who remains a “</a:t>
            </a:r>
            <a:r>
              <a:rPr lang="en-US" sz="1300" i="1" kern="1200" dirty="0">
                <a:solidFill>
                  <a:schemeClr val="tx1"/>
                </a:solidFill>
                <a:effectLst/>
                <a:latin typeface="+mn-lt"/>
                <a:ea typeface="+mn-ea"/>
                <a:cs typeface="+mn-cs"/>
              </a:rPr>
              <a:t>certain terrifying expectation of judgment</a:t>
            </a:r>
            <a:r>
              <a:rPr lang="en-US" sz="1300" kern="1200" dirty="0">
                <a:solidFill>
                  <a:schemeClr val="tx1"/>
                </a:solidFill>
                <a:effectLst/>
                <a:latin typeface="+mn-lt"/>
                <a:ea typeface="+mn-ea"/>
                <a:cs typeface="+mn-cs"/>
              </a:rPr>
              <a:t>” (vs. 27). </a:t>
            </a:r>
            <a:endParaRPr lang="en-US" sz="1300" dirty="0">
              <a:effectLst/>
            </a:endParaRPr>
          </a:p>
          <a:p>
            <a:r>
              <a:rPr lang="en-US" sz="1300" kern="1200" dirty="0">
                <a:solidFill>
                  <a:schemeClr val="tx1"/>
                </a:solidFill>
                <a:effectLst/>
                <a:latin typeface="+mn-lt"/>
                <a:ea typeface="+mn-ea"/>
                <a:cs typeface="+mn-cs"/>
              </a:rPr>
              <a:t>Of eternal regret – the rich man of Luke 16:19ff</a:t>
            </a:r>
            <a:endParaRPr lang="en-US" sz="1300" dirty="0">
              <a:effectLst/>
            </a:endParaRPr>
          </a:p>
          <a:p>
            <a:r>
              <a:rPr lang="en-US" sz="1300" kern="1200" dirty="0">
                <a:solidFill>
                  <a:schemeClr val="tx1"/>
                </a:solidFill>
                <a:effectLst/>
                <a:latin typeface="+mn-lt"/>
                <a:ea typeface="+mn-ea"/>
                <a:cs typeface="+mn-cs"/>
              </a:rPr>
              <a:t>So, we’re to </a:t>
            </a:r>
            <a:r>
              <a:rPr lang="en-US" sz="1300" b="1" i="1" kern="1200" dirty="0">
                <a:solidFill>
                  <a:schemeClr val="tx1"/>
                </a:solidFill>
                <a:effectLst/>
                <a:latin typeface="+mn-lt"/>
                <a:ea typeface="+mn-ea"/>
                <a:cs typeface="+mn-cs"/>
              </a:rPr>
              <a:t>“work out our (repentance) salvation with fear and trembling”</a:t>
            </a:r>
            <a:r>
              <a:rPr lang="en-US" sz="1300" kern="1200" dirty="0">
                <a:solidFill>
                  <a:schemeClr val="tx1"/>
                </a:solidFill>
                <a:effectLst/>
                <a:latin typeface="+mn-lt"/>
                <a:ea typeface="+mn-ea"/>
                <a:cs typeface="+mn-cs"/>
              </a:rPr>
              <a:t> – Philippians 2:12</a:t>
            </a:r>
            <a:endParaRPr lang="en-US" sz="1300" dirty="0">
              <a:effectLst/>
            </a:endParaRPr>
          </a:p>
        </p:txBody>
      </p:sp>
      <p:sp>
        <p:nvSpPr>
          <p:cNvPr id="4" name="Slide Number Placeholder 3"/>
          <p:cNvSpPr>
            <a:spLocks noGrp="1"/>
          </p:cNvSpPr>
          <p:nvPr>
            <p:ph type="sldNum" sz="quarter" idx="10"/>
          </p:nvPr>
        </p:nvSpPr>
        <p:spPr/>
        <p:txBody>
          <a:bodyPr/>
          <a:lstStyle/>
          <a:p>
            <a:fld id="{688F8FBB-6D95-4500-A0F7-FFD766ED4518}" type="slidenum">
              <a:rPr lang="en-US" smtClean="0"/>
              <a:t>13</a:t>
            </a:fld>
            <a:endParaRPr lang="en-US"/>
          </a:p>
        </p:txBody>
      </p:sp>
    </p:spTree>
    <p:extLst>
      <p:ext uri="{BB962C8B-B14F-4D97-AF65-F5344CB8AC3E}">
        <p14:creationId xmlns:p14="http://schemas.microsoft.com/office/powerpoint/2010/main" val="11025095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39700" lvl="0" indent="0">
              <a:buNone/>
            </a:pPr>
            <a:r>
              <a:rPr lang="en-US" sz="1300" b="1" kern="1200" dirty="0">
                <a:solidFill>
                  <a:schemeClr val="tx1"/>
                </a:solidFill>
                <a:effectLst/>
                <a:latin typeface="+mn-lt"/>
                <a:ea typeface="+mn-ea"/>
                <a:cs typeface="+mn-cs"/>
              </a:rPr>
              <a:t>Earnestly desire </a:t>
            </a:r>
            <a:r>
              <a:rPr lang="en-US" sz="1300" kern="1200" dirty="0">
                <a:solidFill>
                  <a:schemeClr val="tx1"/>
                </a:solidFill>
                <a:effectLst/>
                <a:latin typeface="+mn-lt"/>
                <a:ea typeface="+mn-ea"/>
                <a:cs typeface="+mn-cs"/>
              </a:rPr>
              <a:t>– we want to! No one talked us into it. Not out of public embarrassment or peer pressure – true repentance is because we want to – we have to.</a:t>
            </a:r>
            <a:endParaRPr lang="en-US" sz="1300" dirty="0">
              <a:effectLst/>
            </a:endParaRPr>
          </a:p>
          <a:p>
            <a:pPr lvl="0"/>
            <a:r>
              <a:rPr lang="en-US" sz="1300" kern="1200" dirty="0">
                <a:solidFill>
                  <a:schemeClr val="tx1"/>
                </a:solidFill>
                <a:effectLst/>
                <a:latin typeface="+mn-lt"/>
                <a:ea typeface="+mn-ea"/>
                <a:cs typeface="+mn-cs"/>
              </a:rPr>
              <a:t>A longing first to be right – then a longing that others might know we are/have made things right. </a:t>
            </a:r>
            <a:endParaRPr lang="en-US" sz="1300" dirty="0">
              <a:effectLst/>
            </a:endParaRPr>
          </a:p>
          <a:p>
            <a:pPr lvl="0"/>
            <a:r>
              <a:rPr lang="en-US" sz="1300" kern="1200" dirty="0">
                <a:solidFill>
                  <a:schemeClr val="tx1"/>
                </a:solidFill>
                <a:effectLst/>
                <a:latin typeface="+mn-lt"/>
                <a:ea typeface="+mn-ea"/>
                <a:cs typeface="+mn-cs"/>
              </a:rPr>
              <a:t>A longing to be restored to favor – fellowship.</a:t>
            </a:r>
          </a:p>
          <a:p>
            <a:r>
              <a:rPr lang="en-US" sz="1300" b="1" dirty="0">
                <a:effectLst/>
              </a:rPr>
              <a:t>Ps 51:10-13</a:t>
            </a:r>
            <a:r>
              <a:rPr lang="en-US" sz="1300" dirty="0">
                <a:effectLst/>
              </a:rPr>
              <a:t>, “Create in me a clean heart, O God, And renew a steadfast spirit within me. 11 Do not cast me away from Your presence And do not take Your Holy Spirit from me. 12 Restore to me the joy of Your salvation And sustain me with a willing spirit. 13 Then I will teach transgressors Your ways, And sinners will be converted to You. </a:t>
            </a:r>
          </a:p>
          <a:p>
            <a:pPr lvl="0"/>
            <a:r>
              <a:rPr lang="en-US" sz="1300" kern="1200" dirty="0">
                <a:solidFill>
                  <a:schemeClr val="tx1"/>
                </a:solidFill>
                <a:effectLst/>
                <a:latin typeface="+mn-lt"/>
                <a:ea typeface="+mn-ea"/>
                <a:cs typeface="+mn-cs"/>
              </a:rPr>
              <a:t>Indicative of a strong spiritual appetite – </a:t>
            </a:r>
            <a:r>
              <a:rPr lang="en-US" sz="1300" b="1" kern="1200" dirty="0">
                <a:solidFill>
                  <a:schemeClr val="tx1"/>
                </a:solidFill>
                <a:effectLst/>
                <a:latin typeface="+mn-lt"/>
                <a:ea typeface="+mn-ea"/>
                <a:cs typeface="+mn-cs"/>
              </a:rPr>
              <a:t>Matthew 5:6; 1 Peter 2:2</a:t>
            </a:r>
            <a:endParaRPr lang="en-US" sz="1300" b="1" dirty="0">
              <a:effectLst/>
            </a:endParaRPr>
          </a:p>
          <a:p>
            <a:pPr lvl="0"/>
            <a:r>
              <a:rPr lang="en-US" sz="1300" kern="1200" dirty="0">
                <a:solidFill>
                  <a:schemeClr val="tx1"/>
                </a:solidFill>
                <a:effectLst/>
                <a:latin typeface="+mn-lt"/>
                <a:ea typeface="+mn-ea"/>
                <a:cs typeface="+mn-cs"/>
              </a:rPr>
              <a:t>The prodigal son – an earnest desire to go home. To return to our Heavenly Father</a:t>
            </a:r>
            <a:endParaRPr lang="en-US" sz="1300" dirty="0">
              <a:effectLst/>
            </a:endParaRPr>
          </a:p>
          <a:p>
            <a:r>
              <a:rPr lang="en-US" sz="1300" kern="1200" dirty="0">
                <a:solidFill>
                  <a:schemeClr val="tx1"/>
                </a:solidFill>
                <a:effectLst/>
                <a:latin typeface="+mn-lt"/>
                <a:ea typeface="+mn-ea"/>
                <a:cs typeface="+mn-cs"/>
              </a:rPr>
              <a:t>A fleshly longing that led to a spiritual longing. </a:t>
            </a:r>
            <a:r>
              <a:rPr lang="en-US" sz="1300" b="1" kern="1200" dirty="0">
                <a:solidFill>
                  <a:schemeClr val="tx1"/>
                </a:solidFill>
                <a:effectLst/>
                <a:latin typeface="+mn-lt"/>
                <a:ea typeface="+mn-ea"/>
                <a:cs typeface="+mn-cs"/>
              </a:rPr>
              <a:t>Luke 15:16-21</a:t>
            </a:r>
          </a:p>
          <a:p>
            <a:pPr lvl="0"/>
            <a:endParaRPr lang="en-US" sz="1300" kern="1200" dirty="0">
              <a:solidFill>
                <a:schemeClr val="tx1"/>
              </a:solidFill>
              <a:effectLst/>
              <a:latin typeface="+mn-lt"/>
              <a:ea typeface="+mn-ea"/>
              <a:cs typeface="+mn-cs"/>
            </a:endParaRPr>
          </a:p>
          <a:p>
            <a:pPr marL="139700" lvl="0" indent="0">
              <a:buNone/>
            </a:pPr>
            <a:endParaRPr lang="en-US" sz="1300" kern="1200" dirty="0">
              <a:solidFill>
                <a:schemeClr val="tx1"/>
              </a:solidFill>
              <a:effectLst/>
              <a:latin typeface="+mn-lt"/>
              <a:ea typeface="+mn-ea"/>
              <a:cs typeface="+mn-cs"/>
            </a:endParaRPr>
          </a:p>
          <a:p>
            <a:pPr marL="139700" lvl="0" indent="0">
              <a:buNone/>
            </a:pPr>
            <a:endParaRPr lang="en-US" sz="1300" kern="1200" dirty="0">
              <a:solidFill>
                <a:schemeClr val="tx1"/>
              </a:solidFill>
              <a:effectLst/>
              <a:latin typeface="+mn-lt"/>
              <a:ea typeface="+mn-ea"/>
              <a:cs typeface="+mn-cs"/>
            </a:endParaRPr>
          </a:p>
          <a:p>
            <a:pPr marL="139700" lvl="0" indent="0">
              <a:buNone/>
            </a:pPr>
            <a:endParaRPr lang="en-US" sz="1300" dirty="0">
              <a:effectLst/>
            </a:endParaRPr>
          </a:p>
        </p:txBody>
      </p:sp>
      <p:sp>
        <p:nvSpPr>
          <p:cNvPr id="4" name="Slide Number Placeholder 3"/>
          <p:cNvSpPr>
            <a:spLocks noGrp="1"/>
          </p:cNvSpPr>
          <p:nvPr>
            <p:ph type="sldNum" sz="quarter" idx="10"/>
          </p:nvPr>
        </p:nvSpPr>
        <p:spPr/>
        <p:txBody>
          <a:bodyPr/>
          <a:lstStyle/>
          <a:p>
            <a:fld id="{688F8FBB-6D95-4500-A0F7-FFD766ED4518}" type="slidenum">
              <a:rPr lang="en-US" smtClean="0"/>
              <a:t>14</a:t>
            </a:fld>
            <a:endParaRPr lang="en-US"/>
          </a:p>
        </p:txBody>
      </p:sp>
    </p:spTree>
    <p:extLst>
      <p:ext uri="{BB962C8B-B14F-4D97-AF65-F5344CB8AC3E}">
        <p14:creationId xmlns:p14="http://schemas.microsoft.com/office/powerpoint/2010/main" val="19007635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300" kern="1200" dirty="0">
                <a:solidFill>
                  <a:schemeClr val="tx1"/>
                </a:solidFill>
                <a:effectLst/>
                <a:latin typeface="+mn-lt"/>
                <a:ea typeface="+mn-ea"/>
                <a:cs typeface="+mn-cs"/>
              </a:rPr>
              <a:t>Literally refers to heat – ardor in embracing, pursuing or defending.</a:t>
            </a:r>
            <a:endParaRPr lang="en-US" sz="1300" dirty="0">
              <a:effectLst/>
            </a:endParaRPr>
          </a:p>
          <a:p>
            <a:r>
              <a:rPr lang="en-US" sz="1300" kern="1200" dirty="0">
                <a:solidFill>
                  <a:schemeClr val="tx1"/>
                </a:solidFill>
                <a:effectLst/>
                <a:latin typeface="+mn-lt"/>
                <a:ea typeface="+mn-ea"/>
                <a:cs typeface="+mn-cs"/>
              </a:rPr>
              <a:t>Diligence and fervor in making things right and in overcoming our adversary. </a:t>
            </a:r>
            <a:endParaRPr lang="en-US" sz="1300" dirty="0">
              <a:effectLst/>
            </a:endParaRPr>
          </a:p>
          <a:p>
            <a:r>
              <a:rPr lang="en-US" sz="1300" kern="1200" dirty="0">
                <a:solidFill>
                  <a:schemeClr val="tx1"/>
                </a:solidFill>
                <a:effectLst/>
                <a:latin typeface="+mn-lt"/>
                <a:ea typeface="+mn-ea"/>
                <a:cs typeface="+mn-cs"/>
              </a:rPr>
              <a:t>Anything but indifferent. 2 Kings 13:17-18, King </a:t>
            </a:r>
            <a:r>
              <a:rPr lang="en-US" sz="1300" kern="1200" dirty="0" err="1">
                <a:solidFill>
                  <a:schemeClr val="tx1"/>
                </a:solidFill>
                <a:effectLst/>
                <a:latin typeface="+mn-lt"/>
                <a:ea typeface="+mn-ea"/>
                <a:cs typeface="+mn-cs"/>
              </a:rPr>
              <a:t>Joash</a:t>
            </a:r>
            <a:r>
              <a:rPr lang="en-US" sz="1300" kern="1200" dirty="0">
                <a:solidFill>
                  <a:schemeClr val="tx1"/>
                </a:solidFill>
                <a:effectLst/>
                <a:latin typeface="+mn-lt"/>
                <a:ea typeface="+mn-ea"/>
                <a:cs typeface="+mn-cs"/>
              </a:rPr>
              <a:t> of Israel, displayed no zeal or faith in the promises of God to defeat the </a:t>
            </a:r>
            <a:r>
              <a:rPr lang="en-US" sz="1300" kern="1200" dirty="0" err="1">
                <a:solidFill>
                  <a:schemeClr val="tx1"/>
                </a:solidFill>
                <a:effectLst/>
                <a:latin typeface="+mn-lt"/>
                <a:ea typeface="+mn-ea"/>
                <a:cs typeface="+mn-cs"/>
              </a:rPr>
              <a:t>Arameans</a:t>
            </a:r>
            <a:r>
              <a:rPr lang="en-US" sz="1300" kern="1200" dirty="0">
                <a:solidFill>
                  <a:schemeClr val="tx1"/>
                </a:solidFill>
                <a:effectLst/>
                <a:latin typeface="+mn-lt"/>
                <a:ea typeface="+mn-ea"/>
                <a:cs typeface="+mn-cs"/>
              </a:rPr>
              <a:t>.</a:t>
            </a:r>
            <a:endParaRPr lang="en-US" sz="1300" dirty="0">
              <a:effectLst/>
            </a:endParaRPr>
          </a:p>
          <a:p>
            <a:r>
              <a:rPr lang="en-US" sz="1300" b="1" kern="1200" dirty="0">
                <a:solidFill>
                  <a:schemeClr val="tx1"/>
                </a:solidFill>
                <a:effectLst/>
                <a:latin typeface="+mn-lt"/>
                <a:ea typeface="+mn-ea"/>
                <a:cs typeface="+mn-cs"/>
              </a:rPr>
              <a:t>Do we have faith and zeal for the true effects of repentance? </a:t>
            </a:r>
            <a:endParaRPr lang="en-US" sz="1300" b="1" dirty="0">
              <a:effectLst/>
            </a:endParaRPr>
          </a:p>
          <a:p>
            <a:r>
              <a:rPr lang="en-US" sz="1300" kern="1200" dirty="0">
                <a:solidFill>
                  <a:schemeClr val="tx1"/>
                </a:solidFill>
                <a:effectLst/>
                <a:latin typeface="+mn-lt"/>
                <a:ea typeface="+mn-ea"/>
                <a:cs typeface="+mn-cs"/>
              </a:rPr>
              <a:t>The Ephesians demonstrated their zeal in repentance. Acts 19:18ff. </a:t>
            </a:r>
            <a:endParaRPr lang="en-US" sz="1300" dirty="0">
              <a:effectLst/>
            </a:endParaRPr>
          </a:p>
          <a:p>
            <a:r>
              <a:rPr lang="en-US" sz="1300" kern="1200" dirty="0">
                <a:solidFill>
                  <a:schemeClr val="tx1"/>
                </a:solidFill>
                <a:effectLst/>
                <a:latin typeface="+mn-lt"/>
                <a:ea typeface="+mn-ea"/>
                <a:cs typeface="+mn-cs"/>
              </a:rPr>
              <a:t>Repentance is one of those “good deeds” we’re to be zealous for. Titus 2:14</a:t>
            </a:r>
            <a:endParaRPr lang="en-US" sz="1300" dirty="0">
              <a:effectLst/>
            </a:endParaRPr>
          </a:p>
          <a:p>
            <a:endParaRPr lang="en-US" dirty="0"/>
          </a:p>
        </p:txBody>
      </p:sp>
      <p:sp>
        <p:nvSpPr>
          <p:cNvPr id="4" name="Slide Number Placeholder 3"/>
          <p:cNvSpPr>
            <a:spLocks noGrp="1"/>
          </p:cNvSpPr>
          <p:nvPr>
            <p:ph type="sldNum" sz="quarter" idx="10"/>
          </p:nvPr>
        </p:nvSpPr>
        <p:spPr/>
        <p:txBody>
          <a:bodyPr/>
          <a:lstStyle/>
          <a:p>
            <a:fld id="{688F8FBB-6D95-4500-A0F7-FFD766ED4518}" type="slidenum">
              <a:rPr lang="en-US" smtClean="0"/>
              <a:t>15</a:t>
            </a:fld>
            <a:endParaRPr lang="en-US"/>
          </a:p>
        </p:txBody>
      </p:sp>
    </p:spTree>
    <p:extLst>
      <p:ext uri="{BB962C8B-B14F-4D97-AF65-F5344CB8AC3E}">
        <p14:creationId xmlns:p14="http://schemas.microsoft.com/office/powerpoint/2010/main" val="4261775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Heb 12:7-13</a:t>
            </a:r>
          </a:p>
          <a:p>
            <a:r>
              <a:rPr lang="en-US" sz="1300" dirty="0"/>
              <a:t>It is for discipline that you endure; God deals with you as with sons; for what son is there whom his father does not discipline? 8 But if you are without discipline, of which all have become partakers, then you are illegitimate children and not sons. 9 Furthermore, we had earthly fathers to discipline us, and we respected them; </a:t>
            </a:r>
            <a:r>
              <a:rPr lang="en-US" sz="1300" b="1" dirty="0"/>
              <a:t>shall we not much rather be subject to the Father of spirits, and live? </a:t>
            </a:r>
            <a:r>
              <a:rPr lang="en-US" sz="1300" dirty="0"/>
              <a:t>10 For they disciplined us for a short time as seemed best to them, </a:t>
            </a:r>
            <a:r>
              <a:rPr lang="en-US" sz="1300" b="1" dirty="0"/>
              <a:t>but He disciplines us for our good, so that we may share His holiness</a:t>
            </a:r>
            <a:r>
              <a:rPr lang="en-US" sz="1300" dirty="0"/>
              <a:t>. 11 All discipline </a:t>
            </a:r>
            <a:r>
              <a:rPr lang="en-US" sz="1300" b="1" dirty="0"/>
              <a:t>for the moment </a:t>
            </a:r>
            <a:r>
              <a:rPr lang="en-US" sz="1300" dirty="0"/>
              <a:t>seems not to be joyful, but sorrowful; yet to those who have been trained by it, </a:t>
            </a:r>
            <a:r>
              <a:rPr lang="en-US" sz="1300" b="1" dirty="0"/>
              <a:t>afterwards it yields the peaceful fruit of righteousness</a:t>
            </a:r>
            <a:r>
              <a:rPr lang="en-US" sz="1300" dirty="0"/>
              <a:t>. 12 Therefore, strengthen the hands that are weak and the knees that are feeble, 13 and make straight paths for your feet, so that the limb which is lame may not be put out of joint, but rather be healed. </a:t>
            </a:r>
          </a:p>
        </p:txBody>
      </p:sp>
    </p:spTree>
    <p:extLst>
      <p:ext uri="{BB962C8B-B14F-4D97-AF65-F5344CB8AC3E}">
        <p14:creationId xmlns:p14="http://schemas.microsoft.com/office/powerpoint/2010/main" val="30301318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2 Cor 5:17-18</a:t>
            </a:r>
          </a:p>
          <a:p>
            <a:r>
              <a:rPr lang="en-US" sz="1300" dirty="0"/>
              <a:t>Therefore if anyone is in Christ, he is a new creature; the old things passed away; behold, new things have come. </a:t>
            </a:r>
          </a:p>
          <a:p>
            <a:endParaRPr lang="en-US" sz="1300" dirty="0"/>
          </a:p>
        </p:txBody>
      </p:sp>
    </p:spTree>
    <p:extLst>
      <p:ext uri="{BB962C8B-B14F-4D97-AF65-F5344CB8AC3E}">
        <p14:creationId xmlns:p14="http://schemas.microsoft.com/office/powerpoint/2010/main" val="4068380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marR="0" lvl="0" indent="0" algn="l" defTabSz="914400" rtl="0" eaLnBrk="1" fontAlgn="auto" latinLnBrk="0" hangingPunct="1">
              <a:lnSpc>
                <a:spcPts val="1400"/>
              </a:lnSpc>
              <a:spcBef>
                <a:spcPts val="0"/>
              </a:spcBef>
              <a:spcAft>
                <a:spcPts val="600"/>
              </a:spcAft>
              <a:buClr>
                <a:srgbClr val="000000"/>
              </a:buClr>
              <a:buSzPts val="1400"/>
              <a:buFont typeface="Arial"/>
              <a:buNone/>
              <a:tabLst>
                <a:tab pos="1142856" algn="l"/>
              </a:tabLst>
              <a:defRPr/>
            </a:pPr>
            <a:r>
              <a:rPr lang="en-US" sz="1400" dirty="0">
                <a:latin typeface="Times New Roman" panose="02020603050405020304" pitchFamily="18" charset="0"/>
                <a:ea typeface="Times New Roman" panose="02020603050405020304" pitchFamily="18" charset="0"/>
              </a:rPr>
              <a:t>The Life of Jesus: a life of </a:t>
            </a:r>
            <a:r>
              <a:rPr lang="en-US" sz="1400" b="1"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sacrifice</a:t>
            </a:r>
            <a:r>
              <a:rPr lang="en-US" sz="14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 </a:t>
            </a:r>
            <a:r>
              <a:rPr lang="en-US" sz="14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faith</a:t>
            </a:r>
            <a:r>
              <a:rPr lang="en-US" sz="14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teaching</a:t>
            </a:r>
            <a:r>
              <a:rPr lang="en-US" sz="14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prayer</a:t>
            </a:r>
            <a:r>
              <a:rPr lang="en-US"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a:solidFill>
                  <a:schemeClr val="bg1">
                    <a:lumMod val="95000"/>
                  </a:schemeClr>
                </a:solidFill>
                <a:latin typeface="Times New Roman" panose="02020603050405020304" pitchFamily="18" charset="0"/>
                <a:ea typeface="Times New Roman" panose="02020603050405020304" pitchFamily="18" charset="0"/>
                <a:cs typeface="Times New Roman" panose="02020603050405020304" pitchFamily="18" charset="0"/>
              </a:rPr>
              <a:t>devotion to </a:t>
            </a:r>
            <a:r>
              <a:rPr lang="en-US" sz="1400" b="1" dirty="0">
                <a:solidFill>
                  <a:schemeClr val="bg1">
                    <a:lumMod val="95000"/>
                  </a:schemeClr>
                </a:solidFill>
                <a:latin typeface="Times New Roman" panose="02020603050405020304" pitchFamily="18" charset="0"/>
                <a:ea typeface="Times New Roman" panose="02020603050405020304" pitchFamily="18" charset="0"/>
                <a:cs typeface="Times New Roman" panose="02020603050405020304" pitchFamily="18" charset="0"/>
              </a:rPr>
              <a:t>His kingdom</a:t>
            </a:r>
            <a:r>
              <a:rPr lang="en-US" sz="1400" dirty="0">
                <a:solidFill>
                  <a:schemeClr val="bg1">
                    <a:lumMod val="9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preparing &amp; training the 12</a:t>
            </a:r>
            <a:r>
              <a:rPr lang="en-US"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seeking the lost</a:t>
            </a:r>
            <a:r>
              <a:rPr lang="en-US"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91661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Unless = must</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83481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Unless = must</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Note the context - worried about everyone else, repentance must be exercised by ALL.</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Luke 24:46-47</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Thus it is written, that the Christ would suffer and rise again from the dead the third day,  47 and that </a:t>
            </a:r>
            <a:r>
              <a:rPr lang="en-US" sz="1400" b="1" dirty="0">
                <a:latin typeface="Times New Roman" panose="02020603050405020304" pitchFamily="18" charset="0"/>
                <a:ea typeface="Times New Roman" panose="02020603050405020304" pitchFamily="18" charset="0"/>
              </a:rPr>
              <a:t>repentance for forgiveness of sins</a:t>
            </a:r>
            <a:r>
              <a:rPr lang="en-US" sz="1400" dirty="0">
                <a:latin typeface="Times New Roman" panose="02020603050405020304" pitchFamily="18" charset="0"/>
                <a:ea typeface="Times New Roman" panose="02020603050405020304" pitchFamily="18" charset="0"/>
              </a:rPr>
              <a:t> would </a:t>
            </a:r>
            <a:r>
              <a:rPr lang="en-US" sz="1400" b="1" dirty="0">
                <a:latin typeface="Times New Roman" panose="02020603050405020304" pitchFamily="18" charset="0"/>
                <a:ea typeface="Times New Roman" panose="02020603050405020304" pitchFamily="18" charset="0"/>
              </a:rPr>
              <a:t>be proclaimed in His name </a:t>
            </a:r>
            <a:r>
              <a:rPr lang="en-US" sz="1400" dirty="0">
                <a:latin typeface="Times New Roman" panose="02020603050405020304" pitchFamily="18" charset="0"/>
                <a:ea typeface="Times New Roman" panose="02020603050405020304" pitchFamily="18" charset="0"/>
              </a:rPr>
              <a:t>to all the nations, beginning from Jerusalem.</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Acts 17:30-31</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The times of ignorance God overlooked, but now he commands all people everywhere to repent, 31 because he has fixed a day on which he will judge the world in righteousness by a man whom he has appointed; and of this he has given assurance to all by raising him from the dead.</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Note the “why”! - Judgement.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Acts 3:19</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Therefore repent and return, so that your sins may be wiped away</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62783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Repentance defined: “especially th</a:t>
            </a:r>
            <a:r>
              <a:rPr lang="en-US" sz="1300" b="1" dirty="0">
                <a:latin typeface="Times New Roman" panose="02020603050405020304" pitchFamily="18" charset="0"/>
                <a:ea typeface="Times New Roman" panose="02020603050405020304" pitchFamily="18" charset="0"/>
              </a:rPr>
              <a:t>e change of mind of those who have begun to abhor their errors and misdeeds, and have determined to enter upon a better course of life</a:t>
            </a:r>
            <a:r>
              <a:rPr lang="en-US" sz="1300" dirty="0">
                <a:latin typeface="Times New Roman" panose="02020603050405020304" pitchFamily="18" charset="0"/>
                <a:ea typeface="Times New Roman" panose="02020603050405020304" pitchFamily="18" charset="0"/>
              </a:rPr>
              <a:t>, so that it embraces both a </a:t>
            </a:r>
            <a:r>
              <a:rPr lang="en-US" sz="1300" b="1" dirty="0">
                <a:latin typeface="Times New Roman" panose="02020603050405020304" pitchFamily="18" charset="0"/>
                <a:ea typeface="Times New Roman" panose="02020603050405020304" pitchFamily="18" charset="0"/>
              </a:rPr>
              <a:t>recognition of sin </a:t>
            </a:r>
            <a:r>
              <a:rPr lang="en-US" sz="1300" dirty="0">
                <a:latin typeface="Times New Roman" panose="02020603050405020304" pitchFamily="18" charset="0"/>
                <a:ea typeface="Times New Roman" panose="02020603050405020304" pitchFamily="18" charset="0"/>
              </a:rPr>
              <a:t>and sorrow for it and </a:t>
            </a:r>
            <a:r>
              <a:rPr lang="en-US" sz="1300" b="1" dirty="0">
                <a:latin typeface="Times New Roman" panose="02020603050405020304" pitchFamily="18" charset="0"/>
                <a:ea typeface="Times New Roman" panose="02020603050405020304" pitchFamily="18" charset="0"/>
              </a:rPr>
              <a:t>hearty amendment</a:t>
            </a:r>
            <a:r>
              <a:rPr lang="en-US" sz="1300" dirty="0">
                <a:latin typeface="Times New Roman" panose="02020603050405020304" pitchFamily="18" charset="0"/>
                <a:ea typeface="Times New Roman" panose="02020603050405020304" pitchFamily="18" charset="0"/>
              </a:rPr>
              <a:t>, the tokens and effects (fruit) of which are good deeds” (Thayer's Greek Lexicon)</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The parable of the two sons illustrates a change for the worse however.</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Matt 21:28-31</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"But what do you think? A man had two sons, and he came to the first and said, 'Son, go work today in the vineyard.'  29 "And he answered, 'I will not'; but afterward he regretted it and went.  30 "The man came to the second and said the same thing; and he answered, 'I will, sir'; but he did not go.  31 "Which of the two did the will of his father?" They said, "The first." Jesus said to them, "Truly I say to you that the tax collectors and prostitutes will get into the kingdom of God before you.</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86924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Unless = must</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Luke 3:7-14</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So he began saying to the crowds who were going out to be baptized by him, "You brood of vipers, who warned you to flee from the wrath to come? 8 "Therefore bear fruits in keeping with repentance, and do not begin to say to yourselves, 'We have Abraham for our father,' for I say to you that from these stones God is able to raise up children to Abraham. 9 "Indeed the axe is already laid at the root of the trees; so every tree that does not bear good fruit is cut down and thrown into the fire."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10 And the crowds were questioning him, saying, "Then what shall we do?" 11 And he would answer and say to them, "The man who has two tunics is to share with him who has none; and he who has food is to do likewise." 12 And some tax collectors also came to be baptized, and they said to him, "Teacher, what shall we do?" 13 And he said to them, "Collect no more than what you have been ordered to." 14 Some soldiers were questioning him, saying, "And what about us, what shall we do?" And he said to them, "Do not take money from anyone by force, or accuse anyone falsely, and be content with your wages."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Acts 26:19-20</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"So, King Agrippa, I did not prove disobedient to the heavenly vision, 20 but kept declaring both to those of Damascus first, and also at Jerusalem and then throughout all the region of Judea, and even to the Gentiles, </a:t>
            </a:r>
            <a:r>
              <a:rPr lang="en-US" sz="1400" b="1" dirty="0">
                <a:latin typeface="Times New Roman" panose="02020603050405020304" pitchFamily="18" charset="0"/>
                <a:ea typeface="Times New Roman" panose="02020603050405020304" pitchFamily="18" charset="0"/>
              </a:rPr>
              <a:t>that they should repent and turn to God, performing deeds appropriate to repentance</a:t>
            </a:r>
            <a:r>
              <a:rPr lang="en-US" sz="1400" dirty="0">
                <a:latin typeface="Times New Roman" panose="02020603050405020304" pitchFamily="18" charset="0"/>
                <a:ea typeface="Times New Roman" panose="02020603050405020304" pitchFamily="18" charset="0"/>
              </a:rPr>
              <a:t>.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Appropriate - befitting. Word Study Dictionary speaks of the word corresponding to the weighing on a scale with an equal amount of weight. Zaccheus understood this point of restitution.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err="1">
                <a:latin typeface="Times New Roman" panose="02020603050405020304" pitchFamily="18" charset="0"/>
                <a:ea typeface="Times New Roman" panose="02020603050405020304" pitchFamily="18" charset="0"/>
              </a:rPr>
              <a:t>consequ</a:t>
            </a: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38656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Discuss the context and the repentance of the brother who had taken his father’s wife and his repentance.</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199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“Produces” - work, produce or perform “in the sense of being active… to exert one’s faculties…” </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Repentance is in the heart but it requires that we be active in using our faculties to produce the effect of repentance. It’s active and not passive. </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We will never regret true godly repentance and it’s impact in our lives.</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“a change of mind involving action in accord with God's will.”</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(from Bible Knowledge Commentary)</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84229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it’s not just being caught in sin.</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The brother who had “come forward” repeatedly and told the preacher, “you know what to say”!</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0861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319175" y="2233519"/>
            <a:ext cx="6680400" cy="1159800"/>
          </a:xfrm>
          <a:prstGeom prst="rect">
            <a:avLst/>
          </a:prstGeom>
        </p:spPr>
        <p:txBody>
          <a:bodyPr spcFirstLastPara="1" wrap="square" lIns="91425" tIns="91425" rIns="91425" bIns="91425" anchor="t" anchorCtr="0">
            <a:noAutofit/>
          </a:bodyPr>
          <a:lstStyle>
            <a:lvl1pPr lvl="0">
              <a:spcBef>
                <a:spcPts val="0"/>
              </a:spcBef>
              <a:spcAft>
                <a:spcPts val="0"/>
              </a:spcAft>
              <a:buSzPts val="5000"/>
              <a:buNone/>
              <a:defRPr sz="5000"/>
            </a:lvl1pPr>
            <a:lvl2pPr lvl="1">
              <a:spcBef>
                <a:spcPts val="0"/>
              </a:spcBef>
              <a:spcAft>
                <a:spcPts val="0"/>
              </a:spcAft>
              <a:buSzPts val="5000"/>
              <a:buNone/>
              <a:defRPr sz="5000"/>
            </a:lvl2pPr>
            <a:lvl3pPr lvl="2">
              <a:spcBef>
                <a:spcPts val="0"/>
              </a:spcBef>
              <a:spcAft>
                <a:spcPts val="0"/>
              </a:spcAft>
              <a:buSzPts val="5000"/>
              <a:buNone/>
              <a:defRPr sz="5000"/>
            </a:lvl3pPr>
            <a:lvl4pPr lvl="3">
              <a:spcBef>
                <a:spcPts val="0"/>
              </a:spcBef>
              <a:spcAft>
                <a:spcPts val="0"/>
              </a:spcAft>
              <a:buSzPts val="5000"/>
              <a:buNone/>
              <a:defRPr sz="5000"/>
            </a:lvl4pPr>
            <a:lvl5pPr lvl="4">
              <a:spcBef>
                <a:spcPts val="0"/>
              </a:spcBef>
              <a:spcAft>
                <a:spcPts val="0"/>
              </a:spcAft>
              <a:buSzPts val="5000"/>
              <a:buNone/>
              <a:defRPr sz="5000"/>
            </a:lvl5pPr>
            <a:lvl6pPr lvl="5">
              <a:spcBef>
                <a:spcPts val="0"/>
              </a:spcBef>
              <a:spcAft>
                <a:spcPts val="0"/>
              </a:spcAft>
              <a:buSzPts val="5000"/>
              <a:buNone/>
              <a:defRPr sz="5000"/>
            </a:lvl6pPr>
            <a:lvl7pPr lvl="6">
              <a:spcBef>
                <a:spcPts val="0"/>
              </a:spcBef>
              <a:spcAft>
                <a:spcPts val="0"/>
              </a:spcAft>
              <a:buSzPts val="5000"/>
              <a:buNone/>
              <a:defRPr sz="5000"/>
            </a:lvl7pPr>
            <a:lvl8pPr lvl="7">
              <a:spcBef>
                <a:spcPts val="0"/>
              </a:spcBef>
              <a:spcAft>
                <a:spcPts val="0"/>
              </a:spcAft>
              <a:buSzPts val="5000"/>
              <a:buNone/>
              <a:defRPr sz="5000"/>
            </a:lvl8pPr>
            <a:lvl9pPr lvl="8">
              <a:spcBef>
                <a:spcPts val="0"/>
              </a:spcBef>
              <a:spcAft>
                <a:spcPts val="0"/>
              </a:spcAft>
              <a:buSzPts val="5000"/>
              <a:buNone/>
              <a:defRPr sz="5000"/>
            </a:lvl9pPr>
          </a:lstStyle>
          <a:p>
            <a:endParaRPr/>
          </a:p>
        </p:txBody>
      </p:sp>
      <p:cxnSp>
        <p:nvCxnSpPr>
          <p:cNvPr id="11" name="Google Shape;11;p2"/>
          <p:cNvCxnSpPr>
            <a:stCxn id="12" idx="4"/>
          </p:cNvCxnSpPr>
          <p:nvPr/>
        </p:nvCxnSpPr>
        <p:spPr>
          <a:xfrm>
            <a:off x="939750" y="2832475"/>
            <a:ext cx="0" cy="2310900"/>
          </a:xfrm>
          <a:prstGeom prst="straightConnector1">
            <a:avLst/>
          </a:prstGeom>
          <a:noFill/>
          <a:ln w="9525" cap="flat" cmpd="sng">
            <a:solidFill>
              <a:schemeClr val="accent5"/>
            </a:solidFill>
            <a:prstDash val="solid"/>
            <a:round/>
            <a:headEnd type="none" w="med" len="med"/>
            <a:tailEnd type="none" w="med" len="med"/>
          </a:ln>
        </p:spPr>
      </p:cxnSp>
      <p:sp>
        <p:nvSpPr>
          <p:cNvPr id="12" name="Google Shape;12;p2"/>
          <p:cNvSpPr/>
          <p:nvPr/>
        </p:nvSpPr>
        <p:spPr>
          <a:xfrm>
            <a:off x="845250" y="2643475"/>
            <a:ext cx="189000" cy="189000"/>
          </a:xfrm>
          <a:prstGeom prst="ellipse">
            <a:avLst/>
          </a:prstGeom>
          <a:solidFill>
            <a:schemeClr val="accen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1165475" y="549649"/>
            <a:ext cx="6858000" cy="3450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Font typeface="Quicksand"/>
              <a:buNone/>
              <a:defRPr sz="1800">
                <a:latin typeface="Quicksand"/>
                <a:ea typeface="Quicksand"/>
                <a:cs typeface="Quicksand"/>
                <a:sym typeface="Quicksand"/>
              </a:defRPr>
            </a:lvl1pPr>
            <a:lvl2pPr lvl="1" rtl="0">
              <a:spcBef>
                <a:spcPts val="0"/>
              </a:spcBef>
              <a:spcAft>
                <a:spcPts val="0"/>
              </a:spcAft>
              <a:buSzPts val="1800"/>
              <a:buFont typeface="Quicksand"/>
              <a:buNone/>
              <a:defRPr sz="1800">
                <a:latin typeface="Quicksand"/>
                <a:ea typeface="Quicksand"/>
                <a:cs typeface="Quicksand"/>
                <a:sym typeface="Quicksand"/>
              </a:defRPr>
            </a:lvl2pPr>
            <a:lvl3pPr lvl="2" rtl="0">
              <a:spcBef>
                <a:spcPts val="0"/>
              </a:spcBef>
              <a:spcAft>
                <a:spcPts val="0"/>
              </a:spcAft>
              <a:buSzPts val="1800"/>
              <a:buFont typeface="Quicksand"/>
              <a:buNone/>
              <a:defRPr sz="1800">
                <a:latin typeface="Quicksand"/>
                <a:ea typeface="Quicksand"/>
                <a:cs typeface="Quicksand"/>
                <a:sym typeface="Quicksand"/>
              </a:defRPr>
            </a:lvl3pPr>
            <a:lvl4pPr lvl="3" rtl="0">
              <a:spcBef>
                <a:spcPts val="0"/>
              </a:spcBef>
              <a:spcAft>
                <a:spcPts val="0"/>
              </a:spcAft>
              <a:buSzPts val="1800"/>
              <a:buFont typeface="Quicksand"/>
              <a:buNone/>
              <a:defRPr sz="1800">
                <a:latin typeface="Quicksand"/>
                <a:ea typeface="Quicksand"/>
                <a:cs typeface="Quicksand"/>
                <a:sym typeface="Quicksand"/>
              </a:defRPr>
            </a:lvl4pPr>
            <a:lvl5pPr lvl="4" rtl="0">
              <a:spcBef>
                <a:spcPts val="0"/>
              </a:spcBef>
              <a:spcAft>
                <a:spcPts val="0"/>
              </a:spcAft>
              <a:buSzPts val="1800"/>
              <a:buFont typeface="Quicksand"/>
              <a:buNone/>
              <a:defRPr sz="1800">
                <a:latin typeface="Quicksand"/>
                <a:ea typeface="Quicksand"/>
                <a:cs typeface="Quicksand"/>
                <a:sym typeface="Quicksand"/>
              </a:defRPr>
            </a:lvl5pPr>
            <a:lvl6pPr lvl="5" rtl="0">
              <a:spcBef>
                <a:spcPts val="0"/>
              </a:spcBef>
              <a:spcAft>
                <a:spcPts val="0"/>
              </a:spcAft>
              <a:buSzPts val="1800"/>
              <a:buFont typeface="Quicksand"/>
              <a:buNone/>
              <a:defRPr sz="1800">
                <a:latin typeface="Quicksand"/>
                <a:ea typeface="Quicksand"/>
                <a:cs typeface="Quicksand"/>
                <a:sym typeface="Quicksand"/>
              </a:defRPr>
            </a:lvl6pPr>
            <a:lvl7pPr lvl="6" rtl="0">
              <a:spcBef>
                <a:spcPts val="0"/>
              </a:spcBef>
              <a:spcAft>
                <a:spcPts val="0"/>
              </a:spcAft>
              <a:buSzPts val="1800"/>
              <a:buFont typeface="Quicksand"/>
              <a:buNone/>
              <a:defRPr sz="1800">
                <a:latin typeface="Quicksand"/>
                <a:ea typeface="Quicksand"/>
                <a:cs typeface="Quicksand"/>
                <a:sym typeface="Quicksand"/>
              </a:defRPr>
            </a:lvl7pPr>
            <a:lvl8pPr lvl="7" rtl="0">
              <a:spcBef>
                <a:spcPts val="0"/>
              </a:spcBef>
              <a:spcAft>
                <a:spcPts val="0"/>
              </a:spcAft>
              <a:buSzPts val="1800"/>
              <a:buFont typeface="Quicksand"/>
              <a:buNone/>
              <a:defRPr sz="1800">
                <a:latin typeface="Quicksand"/>
                <a:ea typeface="Quicksand"/>
                <a:cs typeface="Quicksand"/>
                <a:sym typeface="Quicksand"/>
              </a:defRPr>
            </a:lvl8pPr>
            <a:lvl9pPr lvl="8" rtl="0">
              <a:spcBef>
                <a:spcPts val="0"/>
              </a:spcBef>
              <a:spcAft>
                <a:spcPts val="0"/>
              </a:spcAft>
              <a:buSzPts val="1800"/>
              <a:buFont typeface="Quicksand"/>
              <a:buNone/>
              <a:defRPr sz="1800">
                <a:latin typeface="Quicksand"/>
                <a:ea typeface="Quicksand"/>
                <a:cs typeface="Quicksand"/>
                <a:sym typeface="Quicksand"/>
              </a:defRPr>
            </a:lvl9pPr>
          </a:lstStyle>
          <a:p>
            <a:endParaRPr/>
          </a:p>
        </p:txBody>
      </p:sp>
      <p:sp>
        <p:nvSpPr>
          <p:cNvPr id="27" name="Google Shape;27;p5"/>
          <p:cNvSpPr txBox="1">
            <a:spLocks noGrp="1"/>
          </p:cNvSpPr>
          <p:nvPr>
            <p:ph type="body" idx="1"/>
          </p:nvPr>
        </p:nvSpPr>
        <p:spPr>
          <a:xfrm>
            <a:off x="1165498" y="1086799"/>
            <a:ext cx="6858000" cy="3725700"/>
          </a:xfrm>
          <a:prstGeom prst="rect">
            <a:avLst/>
          </a:prstGeom>
        </p:spPr>
        <p:txBody>
          <a:bodyPr spcFirstLastPara="1" wrap="square" lIns="91425" tIns="91425" rIns="91425" bIns="91425" anchor="t" anchorCtr="0">
            <a:noAutofit/>
          </a:bodyPr>
          <a:lstStyle>
            <a:lvl1pPr marL="457200" lvl="0" indent="-419100" rtl="0">
              <a:spcBef>
                <a:spcPts val="600"/>
              </a:spcBef>
              <a:spcAft>
                <a:spcPts val="0"/>
              </a:spcAft>
              <a:buClr>
                <a:srgbClr val="F3F3F3"/>
              </a:buClr>
              <a:buSzPts val="3000"/>
              <a:buFont typeface="Quicksand"/>
              <a:buChar char="◦"/>
              <a:defRPr sz="3000">
                <a:solidFill>
                  <a:srgbClr val="F3F3F3"/>
                </a:solidFill>
                <a:latin typeface="Quicksand"/>
                <a:ea typeface="Quicksand"/>
                <a:cs typeface="Quicksand"/>
                <a:sym typeface="Quicksand"/>
              </a:defRPr>
            </a:lvl1pPr>
            <a:lvl2pPr marL="914400" lvl="1" indent="-381000" rtl="0">
              <a:spcBef>
                <a:spcPts val="0"/>
              </a:spcBef>
              <a:spcAft>
                <a:spcPts val="0"/>
              </a:spcAft>
              <a:buClr>
                <a:srgbClr val="F3F3F3"/>
              </a:buClr>
              <a:buSzPts val="2400"/>
              <a:buFont typeface="Quicksand"/>
              <a:buChar char="▫"/>
              <a:defRPr sz="2400">
                <a:solidFill>
                  <a:srgbClr val="F3F3F3"/>
                </a:solidFill>
                <a:latin typeface="Quicksand"/>
                <a:ea typeface="Quicksand"/>
                <a:cs typeface="Quicksand"/>
                <a:sym typeface="Quicksand"/>
              </a:defRPr>
            </a:lvl2pPr>
            <a:lvl3pPr marL="1371600" lvl="2" indent="-381000" rtl="0">
              <a:spcBef>
                <a:spcPts val="0"/>
              </a:spcBef>
              <a:spcAft>
                <a:spcPts val="0"/>
              </a:spcAft>
              <a:buClr>
                <a:srgbClr val="F3F3F3"/>
              </a:buClr>
              <a:buSzPts val="2400"/>
              <a:buFont typeface="Quicksand"/>
              <a:buChar char="■"/>
              <a:defRPr sz="2400">
                <a:solidFill>
                  <a:srgbClr val="F3F3F3"/>
                </a:solidFill>
                <a:latin typeface="Quicksand"/>
                <a:ea typeface="Quicksand"/>
                <a:cs typeface="Quicksand"/>
                <a:sym typeface="Quicksand"/>
              </a:defRPr>
            </a:lvl3pPr>
            <a:lvl4pPr marL="1828800" lvl="3"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4pPr>
            <a:lvl5pPr marL="2286000" lvl="4"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5pPr>
            <a:lvl6pPr marL="2743200" lvl="5"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6pPr>
            <a:lvl7pPr marL="3200400" lvl="6"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7pPr>
            <a:lvl8pPr marL="3657600" lvl="7"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8pPr>
            <a:lvl9pPr marL="4114800" lvl="8"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9pPr>
          </a:lstStyle>
          <a:p>
            <a:endParaRPr/>
          </a:p>
        </p:txBody>
      </p:sp>
      <p:sp>
        <p:nvSpPr>
          <p:cNvPr id="28" name="Google Shape;28;p5"/>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29" name="Google Shape;29;p5"/>
          <p:cNvCxnSpPr/>
          <p:nvPr/>
        </p:nvCxnSpPr>
        <p:spPr>
          <a:xfrm>
            <a:off x="945638" y="0"/>
            <a:ext cx="0" cy="5143500"/>
          </a:xfrm>
          <a:prstGeom prst="straightConnector1">
            <a:avLst/>
          </a:prstGeom>
          <a:noFill/>
          <a:ln w="9525" cap="flat" cmpd="sng">
            <a:solidFill>
              <a:schemeClr val="accent5"/>
            </a:solidFill>
            <a:prstDash val="solid"/>
            <a:round/>
            <a:headEnd type="none" w="med" len="med"/>
            <a:tailEnd type="none" w="med" len="med"/>
          </a:ln>
        </p:spPr>
      </p:cxnSp>
      <p:sp>
        <p:nvSpPr>
          <p:cNvPr id="30" name="Google Shape;30;p5"/>
          <p:cNvSpPr/>
          <p:nvPr/>
        </p:nvSpPr>
        <p:spPr>
          <a:xfrm>
            <a:off x="874396" y="605794"/>
            <a:ext cx="142500" cy="142500"/>
          </a:xfrm>
          <a:prstGeom prst="ellipse">
            <a:avLst/>
          </a:prstGeom>
          <a:solidFill>
            <a:schemeClr val="accen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5"/>
          <p:cNvSpPr/>
          <p:nvPr/>
        </p:nvSpPr>
        <p:spPr>
          <a:xfrm>
            <a:off x="844675" y="1400721"/>
            <a:ext cx="201900" cy="201900"/>
          </a:xfrm>
          <a:prstGeom prst="ellipse">
            <a:avLst/>
          </a:prstGeom>
          <a:solidFill>
            <a:srgbClr val="2E3037"/>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52E8E-72CC-4390-A9FF-D9D4829DDD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72C6E4-DB92-44AC-AED4-C79EAAE6D0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324F66-CEFE-4080-82CF-59D64113009A}"/>
              </a:ext>
            </a:extLst>
          </p:cNvPr>
          <p:cNvSpPr>
            <a:spLocks noGrp="1"/>
          </p:cNvSpPr>
          <p:nvPr>
            <p:ph type="dt" sz="half" idx="10"/>
          </p:nvPr>
        </p:nvSpPr>
        <p:spPr/>
        <p:txBody>
          <a:bodyPr/>
          <a:lstStyle/>
          <a:p>
            <a:fld id="{279715FC-6139-456B-8027-E8B4C1BB8660}" type="datetimeFigureOut">
              <a:rPr lang="en-US" smtClean="0"/>
              <a:t>5/4/2022</a:t>
            </a:fld>
            <a:endParaRPr lang="en-US"/>
          </a:p>
        </p:txBody>
      </p:sp>
      <p:sp>
        <p:nvSpPr>
          <p:cNvPr id="5" name="Footer Placeholder 4">
            <a:extLst>
              <a:ext uri="{FF2B5EF4-FFF2-40B4-BE49-F238E27FC236}">
                <a16:creationId xmlns:a16="http://schemas.microsoft.com/office/drawing/2014/main" id="{7FE53EFD-5DAF-4A52-90C4-DC5F8C9DEA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4E5914-9BC2-40A4-9A92-D81CB2DFA497}"/>
              </a:ext>
            </a:extLst>
          </p:cNvPr>
          <p:cNvSpPr>
            <a:spLocks noGrp="1"/>
          </p:cNvSpPr>
          <p:nvPr>
            <p:ph type="sldNum" sz="quarter" idx="12"/>
          </p:nvPr>
        </p:nvSpPr>
        <p:spPr/>
        <p:txBody>
          <a:bodyPr/>
          <a:lstStyle/>
          <a:p>
            <a:fld id="{2D1E2A13-27D4-48D2-8F7F-20594D8AC827}" type="slidenum">
              <a:rPr lang="en-US" smtClean="0"/>
              <a:t>‹#›</a:t>
            </a:fld>
            <a:endParaRPr lang="en-US"/>
          </a:p>
        </p:txBody>
      </p:sp>
    </p:spTree>
    <p:extLst>
      <p:ext uri="{BB962C8B-B14F-4D97-AF65-F5344CB8AC3E}">
        <p14:creationId xmlns:p14="http://schemas.microsoft.com/office/powerpoint/2010/main" val="39277578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65475" y="549649"/>
            <a:ext cx="6858000" cy="3450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1pPr>
            <a:lvl2pPr lvl="1">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2pPr>
            <a:lvl3pPr lvl="2">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3pPr>
            <a:lvl4pPr lvl="3">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4pPr>
            <a:lvl5pPr lvl="4">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5pPr>
            <a:lvl6pPr lvl="5">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6pPr>
            <a:lvl7pPr lvl="6">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7pPr>
            <a:lvl8pPr lvl="7">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8pPr>
            <a:lvl9pPr lvl="8">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9pPr>
          </a:lstStyle>
          <a:p>
            <a:endParaRPr/>
          </a:p>
        </p:txBody>
      </p:sp>
      <p:sp>
        <p:nvSpPr>
          <p:cNvPr id="7" name="Google Shape;7;p1"/>
          <p:cNvSpPr txBox="1">
            <a:spLocks noGrp="1"/>
          </p:cNvSpPr>
          <p:nvPr>
            <p:ph type="body" idx="1"/>
          </p:nvPr>
        </p:nvSpPr>
        <p:spPr>
          <a:xfrm>
            <a:off x="1165498" y="1086799"/>
            <a:ext cx="6858000" cy="37257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1pPr>
            <a:lvl2pPr marL="914400" lvl="1" indent="-381000">
              <a:spcBef>
                <a:spcPts val="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2pPr>
            <a:lvl3pPr marL="1371600" lvl="2" indent="-381000">
              <a:spcBef>
                <a:spcPts val="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3pPr>
            <a:lvl4pPr marL="1828800" lvl="3"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4pPr>
            <a:lvl5pPr marL="2286000" lvl="4"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5pPr>
            <a:lvl6pPr marL="2743200" lvl="5"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6pPr>
            <a:lvl7pPr marL="3200400" lvl="6"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7pPr>
            <a:lvl8pPr marL="3657600" lvl="7"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8pPr>
            <a:lvl9pPr marL="4114800" lvl="8"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9pPr>
          </a:lstStyle>
          <a:p>
            <a:endParaRPr/>
          </a:p>
        </p:txBody>
      </p:sp>
      <p:sp>
        <p:nvSpPr>
          <p:cNvPr id="8" name="Google Shape;8;p1"/>
          <p:cNvSpPr txBox="1">
            <a:spLocks noGrp="1"/>
          </p:cNvSpPr>
          <p:nvPr>
            <p:ph type="sldNum" idx="12"/>
          </p:nvPr>
        </p:nvSpPr>
        <p:spPr>
          <a:xfrm>
            <a:off x="8523157" y="4752131"/>
            <a:ext cx="548700" cy="315300"/>
          </a:xfrm>
          <a:prstGeom prst="rect">
            <a:avLst/>
          </a:prstGeom>
          <a:noFill/>
          <a:ln>
            <a:noFill/>
          </a:ln>
        </p:spPr>
        <p:txBody>
          <a:bodyPr spcFirstLastPara="1" wrap="square" lIns="91425" tIns="91425" rIns="91425" bIns="91425" anchor="t" anchorCtr="0">
            <a:noAutofit/>
          </a:bodyPr>
          <a:lstStyle>
            <a:lvl1pPr lvl="0" algn="r">
              <a:buNone/>
              <a:defRPr sz="1200">
                <a:solidFill>
                  <a:schemeClr val="accent1"/>
                </a:solidFill>
                <a:latin typeface="Quicksand"/>
                <a:ea typeface="Quicksand"/>
                <a:cs typeface="Quicksand"/>
                <a:sym typeface="Quicksand"/>
              </a:defRPr>
            </a:lvl1pPr>
            <a:lvl2pPr lvl="1" algn="r">
              <a:buNone/>
              <a:defRPr sz="1200">
                <a:solidFill>
                  <a:schemeClr val="accent1"/>
                </a:solidFill>
                <a:latin typeface="Quicksand"/>
                <a:ea typeface="Quicksand"/>
                <a:cs typeface="Quicksand"/>
                <a:sym typeface="Quicksand"/>
              </a:defRPr>
            </a:lvl2pPr>
            <a:lvl3pPr lvl="2" algn="r">
              <a:buNone/>
              <a:defRPr sz="1200">
                <a:solidFill>
                  <a:schemeClr val="accent1"/>
                </a:solidFill>
                <a:latin typeface="Quicksand"/>
                <a:ea typeface="Quicksand"/>
                <a:cs typeface="Quicksand"/>
                <a:sym typeface="Quicksand"/>
              </a:defRPr>
            </a:lvl3pPr>
            <a:lvl4pPr lvl="3" algn="r">
              <a:buNone/>
              <a:defRPr sz="1200">
                <a:solidFill>
                  <a:schemeClr val="accent1"/>
                </a:solidFill>
                <a:latin typeface="Quicksand"/>
                <a:ea typeface="Quicksand"/>
                <a:cs typeface="Quicksand"/>
                <a:sym typeface="Quicksand"/>
              </a:defRPr>
            </a:lvl4pPr>
            <a:lvl5pPr lvl="4" algn="r">
              <a:buNone/>
              <a:defRPr sz="1200">
                <a:solidFill>
                  <a:schemeClr val="accent1"/>
                </a:solidFill>
                <a:latin typeface="Quicksand"/>
                <a:ea typeface="Quicksand"/>
                <a:cs typeface="Quicksand"/>
                <a:sym typeface="Quicksand"/>
              </a:defRPr>
            </a:lvl5pPr>
            <a:lvl6pPr lvl="5" algn="r">
              <a:buNone/>
              <a:defRPr sz="1200">
                <a:solidFill>
                  <a:schemeClr val="accent1"/>
                </a:solidFill>
                <a:latin typeface="Quicksand"/>
                <a:ea typeface="Quicksand"/>
                <a:cs typeface="Quicksand"/>
                <a:sym typeface="Quicksand"/>
              </a:defRPr>
            </a:lvl6pPr>
            <a:lvl7pPr lvl="6" algn="r">
              <a:buNone/>
              <a:defRPr sz="1200">
                <a:solidFill>
                  <a:schemeClr val="accent1"/>
                </a:solidFill>
                <a:latin typeface="Quicksand"/>
                <a:ea typeface="Quicksand"/>
                <a:cs typeface="Quicksand"/>
                <a:sym typeface="Quicksand"/>
              </a:defRPr>
            </a:lvl7pPr>
            <a:lvl8pPr lvl="7" algn="r">
              <a:buNone/>
              <a:defRPr sz="1200">
                <a:solidFill>
                  <a:schemeClr val="accent1"/>
                </a:solidFill>
                <a:latin typeface="Quicksand"/>
                <a:ea typeface="Quicksand"/>
                <a:cs typeface="Quicksand"/>
                <a:sym typeface="Quicksand"/>
              </a:defRPr>
            </a:lvl8pPr>
            <a:lvl9pPr lvl="8" algn="r">
              <a:buNone/>
              <a:defRPr sz="1200">
                <a:solidFill>
                  <a:schemeClr val="accent1"/>
                </a:solidFill>
                <a:latin typeface="Quicksand"/>
                <a:ea typeface="Quicksand"/>
                <a:cs typeface="Quicksand"/>
                <a:sym typeface="Quicksand"/>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9" r:id="rId3"/>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2"/>
          <p:cNvSpPr txBox="1">
            <a:spLocks noGrp="1"/>
          </p:cNvSpPr>
          <p:nvPr>
            <p:ph type="ctrTitle"/>
          </p:nvPr>
        </p:nvSpPr>
        <p:spPr>
          <a:xfrm>
            <a:off x="1004552" y="1776248"/>
            <a:ext cx="8049296" cy="161707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400" dirty="0"/>
              <a:t>Preaching Jesus &amp; </a:t>
            </a:r>
            <a:br>
              <a:rPr lang="en" sz="4400" dirty="0"/>
            </a:br>
            <a:r>
              <a:rPr lang="en" sz="4400" dirty="0"/>
              <a:t>His Plan of Salvation</a:t>
            </a:r>
            <a:br>
              <a:rPr lang="en" sz="4400" dirty="0"/>
            </a:br>
            <a:r>
              <a:rPr lang="en" sz="4400" dirty="0"/>
              <a:t> </a:t>
            </a:r>
            <a:r>
              <a:rPr lang="en" sz="2800" dirty="0">
                <a:solidFill>
                  <a:schemeClr val="bg1"/>
                </a:solidFill>
              </a:rPr>
              <a:t>Mark 16:15-16</a:t>
            </a:r>
            <a:endParaRPr dirty="0">
              <a:solidFill>
                <a:schemeClr val="bg1"/>
              </a:solidFill>
            </a:endParaRPr>
          </a:p>
        </p:txBody>
      </p:sp>
    </p:spTree>
    <p:extLst>
      <p:ext uri="{BB962C8B-B14F-4D97-AF65-F5344CB8AC3E}">
        <p14:creationId xmlns:p14="http://schemas.microsoft.com/office/powerpoint/2010/main" val="325325437"/>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Earnestness</a:t>
            </a:r>
          </a:p>
        </p:txBody>
      </p:sp>
      <p:sp>
        <p:nvSpPr>
          <p:cNvPr id="3" name="Content Placeholder 2"/>
          <p:cNvSpPr>
            <a:spLocks noGrp="1"/>
          </p:cNvSpPr>
          <p:nvPr>
            <p:ph idx="1"/>
          </p:nvPr>
        </p:nvSpPr>
        <p:spPr>
          <a:xfrm>
            <a:off x="137160" y="1384300"/>
            <a:ext cx="8839200" cy="3391807"/>
          </a:xfrm>
        </p:spPr>
        <p:txBody>
          <a:bodyPr>
            <a:noAutofit/>
          </a:bodyPr>
          <a:lstStyle/>
          <a:p>
            <a:r>
              <a:rPr lang="en-US" dirty="0"/>
              <a:t>Defined as </a:t>
            </a:r>
            <a:r>
              <a:rPr lang="en-US" b="1" dirty="0"/>
              <a:t>haste, urgency, eagerness</a:t>
            </a:r>
            <a:r>
              <a:rPr lang="en-US" dirty="0"/>
              <a:t>. </a:t>
            </a:r>
          </a:p>
          <a:p>
            <a:pPr lvl="1"/>
            <a:r>
              <a:rPr lang="en-US" dirty="0"/>
              <a:t>English word - “</a:t>
            </a:r>
            <a:r>
              <a:rPr lang="en-US" b="1" dirty="0"/>
              <a:t>serious in intention, purpose or effort… seriously important, demanding</a:t>
            </a:r>
            <a:r>
              <a:rPr lang="en-US" dirty="0"/>
              <a:t>…”. (2 Pet. 1:5)</a:t>
            </a:r>
          </a:p>
          <a:p>
            <a:r>
              <a:rPr lang="en-US" dirty="0"/>
              <a:t>“</a:t>
            </a:r>
            <a:r>
              <a:rPr lang="en-US" b="1" i="1" dirty="0"/>
              <a:t>Taking it to heart</a:t>
            </a:r>
            <a:r>
              <a:rPr lang="en-US" dirty="0"/>
              <a:t>…” (Malachi 2:2; Deuteronomy 32:46;)</a:t>
            </a:r>
          </a:p>
          <a:p>
            <a:r>
              <a:rPr lang="en-US" b="1" dirty="0"/>
              <a:t>How serious are we about change</a:t>
            </a:r>
            <a:r>
              <a:rPr lang="en-US" dirty="0"/>
              <a:t>? (Ephesians 4:17)</a:t>
            </a:r>
          </a:p>
          <a:p>
            <a:r>
              <a:rPr lang="en-US" dirty="0"/>
              <a:t>There will be a time when it will be too late. (Hebrews 12:17)</a:t>
            </a:r>
          </a:p>
        </p:txBody>
      </p:sp>
    </p:spTree>
    <p:extLst>
      <p:ext uri="{BB962C8B-B14F-4D97-AF65-F5344CB8AC3E}">
        <p14:creationId xmlns:p14="http://schemas.microsoft.com/office/powerpoint/2010/main" val="3628967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Vindication</a:t>
            </a:r>
            <a:endParaRPr lang="en-US" b="1" dirty="0"/>
          </a:p>
        </p:txBody>
      </p:sp>
      <p:sp>
        <p:nvSpPr>
          <p:cNvPr id="3" name="Content Placeholder 2"/>
          <p:cNvSpPr>
            <a:spLocks noGrp="1"/>
          </p:cNvSpPr>
          <p:nvPr>
            <p:ph idx="1"/>
          </p:nvPr>
        </p:nvSpPr>
        <p:spPr>
          <a:xfrm>
            <a:off x="0" y="1005840"/>
            <a:ext cx="9144000" cy="4137660"/>
          </a:xfrm>
        </p:spPr>
        <p:txBody>
          <a:bodyPr>
            <a:normAutofit fontScale="92500"/>
          </a:bodyPr>
          <a:lstStyle/>
          <a:p>
            <a:r>
              <a:rPr lang="en-US" dirty="0"/>
              <a:t>‘Apologia’ - a defense, </a:t>
            </a:r>
            <a:r>
              <a:rPr lang="en-US" b="1" dirty="0"/>
              <a:t>answer or reply</a:t>
            </a:r>
            <a:r>
              <a:rPr lang="en-US" dirty="0"/>
              <a:t>. “</a:t>
            </a:r>
            <a:r>
              <a:rPr lang="en-US" b="1" dirty="0"/>
              <a:t>Clearing</a:t>
            </a:r>
            <a:r>
              <a:rPr lang="en-US" dirty="0"/>
              <a:t>” (NKJV) </a:t>
            </a:r>
          </a:p>
          <a:p>
            <a:r>
              <a:rPr lang="en-US" dirty="0"/>
              <a:t>What’s our answer to Satan’s accusation of sin? </a:t>
            </a:r>
          </a:p>
          <a:p>
            <a:pPr lvl="1"/>
            <a:r>
              <a:rPr lang="en-US" b="1" dirty="0"/>
              <a:t>If we stole… If we lied… if we haven’t done what we should</a:t>
            </a:r>
            <a:r>
              <a:rPr lang="en-US" dirty="0"/>
              <a:t>? </a:t>
            </a:r>
          </a:p>
          <a:p>
            <a:pPr lvl="1"/>
            <a:r>
              <a:rPr lang="en-US" b="1" dirty="0"/>
              <a:t>Our answer or defense is in our acts of obedience</a:t>
            </a:r>
            <a:r>
              <a:rPr lang="en-US" dirty="0"/>
              <a:t>.</a:t>
            </a:r>
            <a:r>
              <a:rPr lang="en-US" b="1" dirty="0"/>
              <a:t> </a:t>
            </a:r>
            <a:endParaRPr lang="en-US" dirty="0"/>
          </a:p>
          <a:p>
            <a:r>
              <a:rPr lang="en-US" dirty="0"/>
              <a:t>Includes our acceptance of </a:t>
            </a:r>
            <a:r>
              <a:rPr lang="en-US" b="1" dirty="0"/>
              <a:t>responsibility and accountability</a:t>
            </a:r>
            <a:r>
              <a:rPr lang="en-US" dirty="0"/>
              <a:t>. (Psalms 82:3)</a:t>
            </a:r>
          </a:p>
          <a:p>
            <a:r>
              <a:rPr lang="en-US" dirty="0"/>
              <a:t>Jeremiah spoke of those who </a:t>
            </a:r>
            <a:r>
              <a:rPr lang="en-US" b="1" i="1" dirty="0"/>
              <a:t>“keep going backwards”</a:t>
            </a:r>
            <a:r>
              <a:rPr lang="en-US" dirty="0"/>
              <a:t> and thus </a:t>
            </a:r>
            <a:r>
              <a:rPr lang="en-US" b="1" i="1" dirty="0"/>
              <a:t>“did not repent of their ways”</a:t>
            </a:r>
            <a:r>
              <a:rPr lang="en-US" dirty="0"/>
              <a:t> (Jeremiah 15:5-7). </a:t>
            </a:r>
          </a:p>
          <a:p>
            <a:r>
              <a:rPr lang="en-US" dirty="0"/>
              <a:t>Who should know? Our vindication should be as public as our sin.</a:t>
            </a:r>
          </a:p>
        </p:txBody>
      </p:sp>
    </p:spTree>
    <p:extLst>
      <p:ext uri="{BB962C8B-B14F-4D97-AF65-F5344CB8AC3E}">
        <p14:creationId xmlns:p14="http://schemas.microsoft.com/office/powerpoint/2010/main" val="806647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Indignation</a:t>
            </a:r>
            <a:endParaRPr lang="en-US" b="1" dirty="0"/>
          </a:p>
        </p:txBody>
      </p:sp>
      <p:sp>
        <p:nvSpPr>
          <p:cNvPr id="3" name="Content Placeholder 2"/>
          <p:cNvSpPr>
            <a:spLocks noGrp="1"/>
          </p:cNvSpPr>
          <p:nvPr>
            <p:ph idx="1"/>
          </p:nvPr>
        </p:nvSpPr>
        <p:spPr>
          <a:xfrm>
            <a:off x="213360" y="894650"/>
            <a:ext cx="8930640" cy="4248850"/>
          </a:xfrm>
        </p:spPr>
        <p:txBody>
          <a:bodyPr>
            <a:noAutofit/>
          </a:bodyPr>
          <a:lstStyle/>
          <a:p>
            <a:pPr marL="76200" indent="0">
              <a:buNone/>
            </a:pPr>
            <a:r>
              <a:rPr lang="en-US" sz="2100" b="1" dirty="0"/>
              <a:t>Profound displeasure </a:t>
            </a:r>
            <a:r>
              <a:rPr lang="en-US" sz="2100" dirty="0"/>
              <a:t>over the unjust or offending … about what? (Mark 10:35-45)</a:t>
            </a:r>
          </a:p>
          <a:p>
            <a:r>
              <a:rPr lang="en-US" sz="2100" b="1" dirty="0"/>
              <a:t>Applied to self </a:t>
            </a:r>
            <a:r>
              <a:rPr lang="en-US" sz="2100" dirty="0"/>
              <a:t>– David &amp; Nathan (2 Samuel 12:5; Matthew 7:1-5)</a:t>
            </a:r>
          </a:p>
          <a:p>
            <a:r>
              <a:rPr lang="en-US" sz="2100" b="1" dirty="0"/>
              <a:t>Indignant we have offended God</a:t>
            </a:r>
            <a:r>
              <a:rPr lang="en-US" sz="2100" dirty="0"/>
              <a:t> – (2 Samuel 12:13; Psalms 51:3-4)</a:t>
            </a:r>
          </a:p>
          <a:p>
            <a:r>
              <a:rPr lang="en-US" sz="2100" b="1" dirty="0"/>
              <a:t>Indignant over</a:t>
            </a:r>
            <a:r>
              <a:rPr lang="en-US" sz="2100" dirty="0"/>
              <a:t> </a:t>
            </a:r>
            <a:r>
              <a:rPr lang="en-US" sz="2100" b="1" dirty="0"/>
              <a:t>wasted time &amp; missed opportunities</a:t>
            </a:r>
            <a:r>
              <a:rPr lang="en-US" sz="2100" dirty="0"/>
              <a:t> – (1 Peter 4:1-3; Ephesians 5:15-17)</a:t>
            </a:r>
          </a:p>
          <a:p>
            <a:r>
              <a:rPr lang="en-US" sz="2100" b="1" dirty="0"/>
              <a:t>Indignant over</a:t>
            </a:r>
            <a:r>
              <a:rPr lang="en-US" sz="2100" dirty="0"/>
              <a:t> allowing ourselves to be </a:t>
            </a:r>
            <a:r>
              <a:rPr lang="en-US" sz="2100" b="1" dirty="0"/>
              <a:t>deceived</a:t>
            </a:r>
            <a:r>
              <a:rPr lang="en-US" sz="2100" dirty="0"/>
              <a:t> – (2 Cor. 11:3; Romans 16:17-18; Obadiah 3. Proverbs 30:8)</a:t>
            </a:r>
          </a:p>
          <a:p>
            <a:r>
              <a:rPr lang="en-US" sz="2000" dirty="0"/>
              <a:t>Learning to </a:t>
            </a:r>
            <a:r>
              <a:rPr lang="en-US" sz="2000" b="1" dirty="0"/>
              <a:t>hate (our own) evil and sin</a:t>
            </a:r>
            <a:r>
              <a:rPr lang="en-US" sz="2000" dirty="0"/>
              <a:t>.  (Psalms 119:104; Romans 12:9)</a:t>
            </a:r>
          </a:p>
        </p:txBody>
      </p:sp>
    </p:spTree>
    <p:extLst>
      <p:ext uri="{BB962C8B-B14F-4D97-AF65-F5344CB8AC3E}">
        <p14:creationId xmlns:p14="http://schemas.microsoft.com/office/powerpoint/2010/main" val="91550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Fear</a:t>
            </a:r>
            <a:endParaRPr lang="en-US" b="1" dirty="0"/>
          </a:p>
        </p:txBody>
      </p:sp>
      <p:sp>
        <p:nvSpPr>
          <p:cNvPr id="3" name="Content Placeholder 2"/>
          <p:cNvSpPr>
            <a:spLocks noGrp="1"/>
          </p:cNvSpPr>
          <p:nvPr>
            <p:ph idx="1"/>
          </p:nvPr>
        </p:nvSpPr>
        <p:spPr>
          <a:xfrm>
            <a:off x="0" y="894650"/>
            <a:ext cx="9144000" cy="3807980"/>
          </a:xfrm>
        </p:spPr>
        <p:txBody>
          <a:bodyPr>
            <a:noAutofit/>
          </a:bodyPr>
          <a:lstStyle/>
          <a:p>
            <a:pPr marL="150876" lvl="1" indent="0">
              <a:buNone/>
            </a:pPr>
            <a:r>
              <a:rPr lang="en-US" b="1" dirty="0"/>
              <a:t>Dread or terror arising out of reverence and awe</a:t>
            </a:r>
            <a:r>
              <a:rPr lang="en-US" dirty="0"/>
              <a:t>.</a:t>
            </a:r>
          </a:p>
          <a:p>
            <a:pPr marL="150876" lvl="1" indent="0">
              <a:buNone/>
            </a:pPr>
            <a:r>
              <a:rPr lang="en-US" dirty="0"/>
              <a:t>Fear of what?</a:t>
            </a:r>
          </a:p>
          <a:p>
            <a:r>
              <a:rPr lang="en-US" b="1" dirty="0"/>
              <a:t>Of the consequences </a:t>
            </a:r>
            <a:r>
              <a:rPr lang="en-US" dirty="0"/>
              <a:t>to our relationship with God. “Alarm over behavior and its’ effects” (2 Peter 2:20; 1 Timothy 5:20). </a:t>
            </a:r>
            <a:br>
              <a:rPr lang="en-US" dirty="0"/>
            </a:br>
            <a:r>
              <a:rPr lang="en-US" dirty="0"/>
              <a:t>That we would </a:t>
            </a:r>
            <a:r>
              <a:rPr lang="en-US" b="1" dirty="0"/>
              <a:t>lose or come short of our eternal reward</a:t>
            </a:r>
            <a:r>
              <a:rPr lang="en-US" dirty="0"/>
              <a:t>. (2 John 8; Hebrews 4:1)</a:t>
            </a:r>
          </a:p>
          <a:p>
            <a:r>
              <a:rPr lang="en-US" b="1" dirty="0"/>
              <a:t>Of having to give account for what we have or haven’t done</a:t>
            </a:r>
            <a:r>
              <a:rPr lang="en-US" dirty="0"/>
              <a:t>. (2 Corinthians 5:9-11; Hebrews 10:31)</a:t>
            </a:r>
          </a:p>
          <a:p>
            <a:r>
              <a:rPr lang="en-US" b="1" dirty="0"/>
              <a:t>Of eternal regret </a:t>
            </a:r>
            <a:r>
              <a:rPr lang="en-US" dirty="0"/>
              <a:t>– the rich man of Luke 16:19ff</a:t>
            </a:r>
          </a:p>
        </p:txBody>
      </p:sp>
    </p:spTree>
    <p:extLst>
      <p:ext uri="{BB962C8B-B14F-4D97-AF65-F5344CB8AC3E}">
        <p14:creationId xmlns:p14="http://schemas.microsoft.com/office/powerpoint/2010/main" val="668931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14954"/>
            <a:ext cx="7543800" cy="775646"/>
          </a:xfrm>
        </p:spPr>
        <p:txBody>
          <a:bodyPr/>
          <a:lstStyle/>
          <a:p>
            <a:r>
              <a:rPr lang="en-US" sz="3600" b="1" dirty="0"/>
              <a:t>Longing</a:t>
            </a:r>
            <a:endParaRPr lang="en-US" b="1" dirty="0"/>
          </a:p>
        </p:txBody>
      </p:sp>
      <p:sp>
        <p:nvSpPr>
          <p:cNvPr id="3" name="Content Placeholder 2"/>
          <p:cNvSpPr>
            <a:spLocks noGrp="1"/>
          </p:cNvSpPr>
          <p:nvPr>
            <p:ph idx="1"/>
          </p:nvPr>
        </p:nvSpPr>
        <p:spPr>
          <a:xfrm>
            <a:off x="0" y="990600"/>
            <a:ext cx="9144000" cy="3773261"/>
          </a:xfrm>
        </p:spPr>
        <p:txBody>
          <a:bodyPr>
            <a:noAutofit/>
          </a:bodyPr>
          <a:lstStyle/>
          <a:p>
            <a:r>
              <a:rPr lang="en-US" b="1" dirty="0"/>
              <a:t>Earnest desire</a:t>
            </a:r>
            <a:r>
              <a:rPr lang="en-US" dirty="0"/>
              <a:t>. Not out of public embarrassment or peer pressure – because we want to – we have to.</a:t>
            </a:r>
          </a:p>
          <a:p>
            <a:r>
              <a:rPr lang="en-US" b="1" dirty="0"/>
              <a:t>A longing first to be right with God </a:t>
            </a:r>
            <a:r>
              <a:rPr lang="en-US" dirty="0"/>
              <a:t>– then a longing that others might know we are/have made things right. </a:t>
            </a:r>
          </a:p>
          <a:p>
            <a:r>
              <a:rPr lang="en-US" dirty="0"/>
              <a:t>A </a:t>
            </a:r>
            <a:r>
              <a:rPr lang="en-US" b="1" dirty="0"/>
              <a:t>longing to be restored to favor </a:t>
            </a:r>
            <a:r>
              <a:rPr lang="en-US" dirty="0"/>
              <a:t>– fellowship. (Ps. 51:12)</a:t>
            </a:r>
          </a:p>
          <a:p>
            <a:r>
              <a:rPr lang="en-US" b="1" dirty="0"/>
              <a:t>Indicative of a strong spiritual appetite </a:t>
            </a:r>
            <a:r>
              <a:rPr lang="en-US" dirty="0"/>
              <a:t>– (Matthew 5:6;      1 Peter 2:2)</a:t>
            </a:r>
          </a:p>
          <a:p>
            <a:r>
              <a:rPr lang="en-US" b="1" dirty="0"/>
              <a:t>The prodigal son </a:t>
            </a:r>
            <a:r>
              <a:rPr lang="en-US" dirty="0"/>
              <a:t>– an earnest desire for rejoined fellowship and to go home.  (Luke 15:16-21)</a:t>
            </a:r>
          </a:p>
        </p:txBody>
      </p:sp>
    </p:spTree>
    <p:extLst>
      <p:ext uri="{BB962C8B-B14F-4D97-AF65-F5344CB8AC3E}">
        <p14:creationId xmlns:p14="http://schemas.microsoft.com/office/powerpoint/2010/main" val="1493463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Zeal</a:t>
            </a:r>
            <a:endParaRPr lang="en-US" b="1" dirty="0"/>
          </a:p>
        </p:txBody>
      </p:sp>
      <p:sp>
        <p:nvSpPr>
          <p:cNvPr id="3" name="Content Placeholder 2"/>
          <p:cNvSpPr>
            <a:spLocks noGrp="1"/>
          </p:cNvSpPr>
          <p:nvPr>
            <p:ph idx="1"/>
          </p:nvPr>
        </p:nvSpPr>
        <p:spPr>
          <a:xfrm>
            <a:off x="0" y="1303022"/>
            <a:ext cx="9144000" cy="3469004"/>
          </a:xfrm>
        </p:spPr>
        <p:txBody>
          <a:bodyPr>
            <a:noAutofit/>
          </a:bodyPr>
          <a:lstStyle/>
          <a:p>
            <a:r>
              <a:rPr lang="en-US" dirty="0"/>
              <a:t>Refers to heat – </a:t>
            </a:r>
            <a:r>
              <a:rPr lang="en-US" b="1" dirty="0"/>
              <a:t>ardor in embracing, pursuing, defending</a:t>
            </a:r>
            <a:r>
              <a:rPr lang="en-US" dirty="0"/>
              <a:t>.</a:t>
            </a:r>
          </a:p>
          <a:p>
            <a:r>
              <a:rPr lang="en-US" b="1" dirty="0"/>
              <a:t>Diligence and fervor in making things right</a:t>
            </a:r>
            <a:r>
              <a:rPr lang="en-US" dirty="0"/>
              <a:t>. </a:t>
            </a:r>
          </a:p>
          <a:p>
            <a:r>
              <a:rPr lang="en-US" b="1" dirty="0"/>
              <a:t>Anything but indifferent</a:t>
            </a:r>
            <a:r>
              <a:rPr lang="en-US" dirty="0"/>
              <a:t>. (2 Kings 13:17-18) </a:t>
            </a:r>
          </a:p>
          <a:p>
            <a:r>
              <a:rPr lang="en-US" dirty="0"/>
              <a:t>The opposite of apathy &amp; indifference. “</a:t>
            </a:r>
            <a:r>
              <a:rPr lang="en-US" i="1" dirty="0"/>
              <a:t>Be zealous therefore and repent</a:t>
            </a:r>
            <a:r>
              <a:rPr lang="en-US" dirty="0"/>
              <a:t>.” (Revelation 2:5; 3:19)</a:t>
            </a:r>
          </a:p>
          <a:p>
            <a:r>
              <a:rPr lang="en-US" dirty="0"/>
              <a:t>The Ephesians </a:t>
            </a:r>
            <a:r>
              <a:rPr lang="en-US" b="1" dirty="0"/>
              <a:t>demonstrated their zeal</a:t>
            </a:r>
            <a:r>
              <a:rPr lang="en-US" dirty="0"/>
              <a:t>. (Acts 19:18ff) </a:t>
            </a:r>
          </a:p>
          <a:p>
            <a:r>
              <a:rPr lang="en-US" dirty="0"/>
              <a:t>One of those “good deeds” to be zealous for. (Titus 2:14)</a:t>
            </a:r>
          </a:p>
        </p:txBody>
      </p:sp>
    </p:spTree>
    <p:extLst>
      <p:ext uri="{BB962C8B-B14F-4D97-AF65-F5344CB8AC3E}">
        <p14:creationId xmlns:p14="http://schemas.microsoft.com/office/powerpoint/2010/main" val="1166045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Avenging Of Wrong</a:t>
            </a:r>
          </a:p>
        </p:txBody>
      </p:sp>
      <p:sp>
        <p:nvSpPr>
          <p:cNvPr id="3" name="Content Placeholder 2"/>
          <p:cNvSpPr>
            <a:spLocks noGrp="1"/>
          </p:cNvSpPr>
          <p:nvPr>
            <p:ph idx="1"/>
          </p:nvPr>
        </p:nvSpPr>
        <p:spPr>
          <a:xfrm>
            <a:off x="137159" y="894649"/>
            <a:ext cx="8874493" cy="4248851"/>
          </a:xfrm>
        </p:spPr>
        <p:txBody>
          <a:bodyPr>
            <a:normAutofit lnSpcReduction="10000"/>
          </a:bodyPr>
          <a:lstStyle/>
          <a:p>
            <a:r>
              <a:rPr lang="en-US" dirty="0"/>
              <a:t>“</a:t>
            </a:r>
            <a:r>
              <a:rPr lang="en-US" b="1" dirty="0"/>
              <a:t>Meting out of justice; doing justice to all parties</a:t>
            </a:r>
            <a:r>
              <a:rPr lang="en-US" dirty="0"/>
              <a:t>” – full justice or satisfaction. (Vincent's Word Studies)</a:t>
            </a:r>
          </a:p>
          <a:p>
            <a:r>
              <a:rPr lang="en-US" b="1" dirty="0"/>
              <a:t>Right the wrong</a:t>
            </a:r>
            <a:r>
              <a:rPr lang="en-US" dirty="0"/>
              <a:t>… as much as possible. Luke 19:8</a:t>
            </a:r>
          </a:p>
          <a:p>
            <a:r>
              <a:rPr lang="en-US" b="1" dirty="0"/>
              <a:t>The willingness to accept punishment and discipline – and still serve the Lord</a:t>
            </a:r>
            <a:r>
              <a:rPr lang="en-US" dirty="0"/>
              <a:t>. Acts 25:11; Hebrews 12:7-12</a:t>
            </a:r>
          </a:p>
          <a:p>
            <a:r>
              <a:rPr lang="en-US" dirty="0"/>
              <a:t>A legal term that suggests “bringing the guilty person to book and subjecting him to discipline, and thus putting their house in order”.</a:t>
            </a:r>
          </a:p>
          <a:p>
            <a:r>
              <a:rPr lang="en-US" dirty="0"/>
              <a:t>The brother in Corinth who had committed the sin had borne the punishment that Paul called for and </a:t>
            </a:r>
            <a:r>
              <a:rPr lang="en-US" b="1" dirty="0"/>
              <a:t>he had made things right</a:t>
            </a:r>
            <a:r>
              <a:rPr lang="en-US" dirty="0"/>
              <a:t>. </a:t>
            </a:r>
          </a:p>
        </p:txBody>
      </p:sp>
    </p:spTree>
    <p:extLst>
      <p:ext uri="{BB962C8B-B14F-4D97-AF65-F5344CB8AC3E}">
        <p14:creationId xmlns:p14="http://schemas.microsoft.com/office/powerpoint/2010/main" val="3772335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The outcome of repentance</a:t>
            </a:r>
          </a:p>
        </p:txBody>
      </p:sp>
      <p:sp>
        <p:nvSpPr>
          <p:cNvPr id="3" name="Content Placeholder 2"/>
          <p:cNvSpPr>
            <a:spLocks noGrp="1"/>
          </p:cNvSpPr>
          <p:nvPr>
            <p:ph idx="1"/>
          </p:nvPr>
        </p:nvSpPr>
        <p:spPr>
          <a:xfrm>
            <a:off x="137159" y="894649"/>
            <a:ext cx="8874493" cy="4248851"/>
          </a:xfrm>
        </p:spPr>
        <p:txBody>
          <a:bodyPr>
            <a:normAutofit/>
          </a:bodyPr>
          <a:lstStyle/>
          <a:p>
            <a:pPr marL="76200" indent="0">
              <a:buNone/>
            </a:pPr>
            <a:r>
              <a:rPr lang="en-US" sz="2800" i="1" dirty="0"/>
              <a:t>“</a:t>
            </a:r>
            <a:r>
              <a:rPr lang="en-US" sz="3200" i="1" dirty="0"/>
              <a:t>Therefore repent and return, s</a:t>
            </a:r>
            <a:r>
              <a:rPr lang="en-US" sz="3200" b="1" i="1" dirty="0"/>
              <a:t>o that your sins may be wiped away</a:t>
            </a:r>
            <a:r>
              <a:rPr lang="en-US" sz="3200" i="1" dirty="0"/>
              <a:t>, in order that </a:t>
            </a:r>
            <a:r>
              <a:rPr lang="en-US" sz="3200" b="1" i="1" dirty="0"/>
              <a:t>times of refreshing </a:t>
            </a:r>
            <a:r>
              <a:rPr lang="en-US" sz="3200" i="1" dirty="0"/>
              <a:t>may come from the presence of the Lord.” </a:t>
            </a:r>
            <a:br>
              <a:rPr lang="en-US" sz="3200" i="1" dirty="0"/>
            </a:br>
            <a:r>
              <a:rPr lang="en-US" dirty="0"/>
              <a:t>(Note Matthew 11:28-30; Romans 6:3-4; 2 Corinthians 5:17)</a:t>
            </a:r>
          </a:p>
        </p:txBody>
      </p:sp>
    </p:spTree>
    <p:extLst>
      <p:ext uri="{BB962C8B-B14F-4D97-AF65-F5344CB8AC3E}">
        <p14:creationId xmlns:p14="http://schemas.microsoft.com/office/powerpoint/2010/main" val="1598023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914398" y="-164494"/>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Preaching Jesus</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398" y="1169662"/>
            <a:ext cx="8157459" cy="364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indent="-457200">
              <a:spcBef>
                <a:spcPts val="0"/>
              </a:spcBef>
              <a:spcAft>
                <a:spcPts val="600"/>
              </a:spcAft>
              <a:buSzPct val="101000"/>
              <a:buFont typeface="+mj-lt"/>
              <a:buAutoNum type="arabicPeriod"/>
            </a:pPr>
            <a:r>
              <a:rPr lang="en-US" sz="2800" dirty="0">
                <a:solidFill>
                  <a:srgbClr val="FFFFFF"/>
                </a:solidFill>
                <a:latin typeface="Calibri" panose="020F0502020204030204" pitchFamily="34" charset="0"/>
                <a:ea typeface="Times New Roman" panose="02020603050405020304" pitchFamily="18" charset="0"/>
                <a:cs typeface="Calibri" panose="020F0502020204030204" pitchFamily="34" charset="0"/>
              </a:rPr>
              <a:t>His </a:t>
            </a:r>
            <a:r>
              <a:rPr lang="en-US" sz="28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origin, identity and nature</a:t>
            </a: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 - </a:t>
            </a:r>
          </a:p>
          <a:p>
            <a:pPr indent="-457200">
              <a:spcBef>
                <a:spcPts val="0"/>
              </a:spcBef>
              <a:spcAft>
                <a:spcPts val="600"/>
              </a:spcAft>
              <a:buSzPct val="101000"/>
              <a:buFont typeface="+mj-lt"/>
              <a:buAutoNum type="arabicPeriod"/>
            </a:pP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The </a:t>
            </a:r>
            <a:r>
              <a:rPr lang="en-US" sz="28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prophesied Messiah</a:t>
            </a: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a:t>
            </a:r>
          </a:p>
          <a:p>
            <a:pPr indent="-457200">
              <a:spcBef>
                <a:spcPts val="0"/>
              </a:spcBef>
              <a:spcAft>
                <a:spcPts val="600"/>
              </a:spcAft>
              <a:buSzPct val="101000"/>
              <a:buFont typeface="+mj-lt"/>
              <a:buAutoNum type="arabicPeriod"/>
            </a:pP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The </a:t>
            </a:r>
            <a:r>
              <a:rPr lang="en-US" sz="28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life He lived in the flesh</a:t>
            </a: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a:t>
            </a:r>
          </a:p>
          <a:p>
            <a:pPr indent="-457200">
              <a:spcBef>
                <a:spcPts val="0"/>
              </a:spcBef>
              <a:spcAft>
                <a:spcPts val="600"/>
              </a:spcAft>
              <a:buClr>
                <a:schemeClr val="bg1"/>
              </a:buClr>
              <a:buSzPct val="101000"/>
              <a:buFont typeface="+mj-lt"/>
              <a:buAutoNum type="arabicPeriod"/>
            </a:pPr>
            <a:r>
              <a:rPr lang="en-US"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His </a:t>
            </a:r>
            <a:r>
              <a:rPr lang="en-US" sz="28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death and resurrection</a:t>
            </a:r>
            <a:r>
              <a:rPr lang="en-US"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a:t>
            </a:r>
          </a:p>
          <a:p>
            <a:pPr indent="-457200">
              <a:spcBef>
                <a:spcPts val="0"/>
              </a:spcBef>
              <a:spcAft>
                <a:spcPts val="600"/>
              </a:spcAft>
              <a:buClr>
                <a:schemeClr val="bg1"/>
              </a:buClr>
              <a:buSzPct val="101000"/>
              <a:buFont typeface="+mj-lt"/>
              <a:buAutoNum type="arabicPeriod"/>
            </a:pPr>
            <a:r>
              <a:rPr lang="en-US" sz="28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His church</a:t>
            </a: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a:t>
            </a:r>
          </a:p>
          <a:p>
            <a:pPr indent="-457200">
              <a:spcBef>
                <a:spcPts val="0"/>
              </a:spcBef>
              <a:spcAft>
                <a:spcPts val="600"/>
              </a:spcAft>
              <a:buClr>
                <a:schemeClr val="bg1"/>
              </a:buClr>
              <a:buSzPct val="101000"/>
              <a:buFont typeface="+mj-lt"/>
              <a:buAutoNum type="arabicPeriod"/>
            </a:pP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His “plan” of salvation.</a:t>
            </a:r>
          </a:p>
          <a:p>
            <a:pPr indent="-457200">
              <a:spcBef>
                <a:spcPts val="0"/>
              </a:spcBef>
              <a:spcAft>
                <a:spcPts val="600"/>
              </a:spcAft>
              <a:buClr>
                <a:schemeClr val="bg1"/>
              </a:buClr>
              <a:buSzPct val="101000"/>
              <a:buFont typeface="+mj-lt"/>
              <a:buAutoNum type="arabicPeriod"/>
            </a:pP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His second coming.</a:t>
            </a:r>
          </a:p>
        </p:txBody>
      </p:sp>
    </p:spTree>
    <p:extLst>
      <p:ext uri="{BB962C8B-B14F-4D97-AF65-F5344CB8AC3E}">
        <p14:creationId xmlns:p14="http://schemas.microsoft.com/office/powerpoint/2010/main" val="1022262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92337" y="261610"/>
            <a:ext cx="7673725" cy="630899"/>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We must repent.</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3</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883920" y="2119601"/>
            <a:ext cx="7982142"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76200" lvl="1" indent="0">
              <a:spcBef>
                <a:spcPts val="600"/>
              </a:spcBef>
              <a:spcAft>
                <a:spcPts val="600"/>
              </a:spcAft>
              <a:buNone/>
            </a:pPr>
            <a:r>
              <a:rPr lang="en-US" sz="3200" dirty="0">
                <a:solidFill>
                  <a:schemeClr val="bg1"/>
                </a:solidFill>
              </a:rPr>
              <a:t>We </a:t>
            </a:r>
            <a:r>
              <a:rPr lang="en-US" sz="3200" b="1" dirty="0">
                <a:solidFill>
                  <a:schemeClr val="bg1"/>
                </a:solidFill>
              </a:rPr>
              <a:t>repent</a:t>
            </a:r>
            <a:r>
              <a:rPr lang="en-US" sz="3200" dirty="0">
                <a:solidFill>
                  <a:schemeClr val="bg1"/>
                </a:solidFill>
              </a:rPr>
              <a:t> after we </a:t>
            </a:r>
            <a:r>
              <a:rPr lang="en-US" sz="3200" b="1" dirty="0">
                <a:solidFill>
                  <a:schemeClr val="bg1"/>
                </a:solidFill>
              </a:rPr>
              <a:t>hear</a:t>
            </a:r>
            <a:r>
              <a:rPr lang="en-US" sz="3200" dirty="0">
                <a:solidFill>
                  <a:schemeClr val="bg1"/>
                </a:solidFill>
              </a:rPr>
              <a:t> the word of God, </a:t>
            </a:r>
            <a:r>
              <a:rPr lang="en-US" sz="3200" b="1" dirty="0">
                <a:solidFill>
                  <a:schemeClr val="bg1"/>
                </a:solidFill>
              </a:rPr>
              <a:t>believe</a:t>
            </a:r>
            <a:r>
              <a:rPr lang="en-US" sz="3200" dirty="0">
                <a:solidFill>
                  <a:schemeClr val="bg1"/>
                </a:solidFill>
              </a:rPr>
              <a:t> the word and </a:t>
            </a:r>
            <a:r>
              <a:rPr lang="en-US" sz="3200" b="1" dirty="0">
                <a:solidFill>
                  <a:schemeClr val="bg1"/>
                </a:solidFill>
              </a:rPr>
              <a:t>confess</a:t>
            </a:r>
            <a:r>
              <a:rPr lang="en-US" sz="3200" dirty="0">
                <a:solidFill>
                  <a:schemeClr val="bg1"/>
                </a:solidFill>
              </a:rPr>
              <a:t> </a:t>
            </a:r>
            <a:r>
              <a:rPr lang="en-US" sz="3200" b="1" dirty="0">
                <a:solidFill>
                  <a:schemeClr val="bg1"/>
                </a:solidFill>
              </a:rPr>
              <a:t>Jesus</a:t>
            </a:r>
            <a:r>
              <a:rPr lang="en-US" sz="3200" dirty="0">
                <a:solidFill>
                  <a:schemeClr val="bg1"/>
                </a:solidFill>
              </a:rPr>
              <a:t> as the </a:t>
            </a:r>
            <a:r>
              <a:rPr lang="en-US" sz="3200" b="1" dirty="0">
                <a:solidFill>
                  <a:schemeClr val="bg1"/>
                </a:solidFill>
              </a:rPr>
              <a:t>Messiah</a:t>
            </a:r>
            <a:r>
              <a:rPr lang="en-US" sz="3200" dirty="0">
                <a:solidFill>
                  <a:schemeClr val="bg1"/>
                </a:solidFill>
              </a:rPr>
              <a:t> and our </a:t>
            </a:r>
            <a:r>
              <a:rPr lang="en-US" sz="3200" b="1" dirty="0">
                <a:solidFill>
                  <a:schemeClr val="bg1"/>
                </a:solidFill>
              </a:rPr>
              <a:t>own sinfulness</a:t>
            </a:r>
            <a:r>
              <a:rPr lang="en-US" sz="3200" dirty="0">
                <a:solidFill>
                  <a:schemeClr val="bg1"/>
                </a:solidFill>
              </a:rPr>
              <a:t>.</a:t>
            </a:r>
            <a:endParaRPr lang="en-US" sz="1700" dirty="0">
              <a:solidFill>
                <a:schemeClr val="bg1"/>
              </a:solidFill>
            </a:endParaRPr>
          </a:p>
        </p:txBody>
      </p:sp>
    </p:spTree>
    <p:extLst>
      <p:ext uri="{BB962C8B-B14F-4D97-AF65-F5344CB8AC3E}">
        <p14:creationId xmlns:p14="http://schemas.microsoft.com/office/powerpoint/2010/main" val="4073103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92337" y="261610"/>
            <a:ext cx="7673725" cy="630899"/>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We must repent.</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1037968" y="555817"/>
            <a:ext cx="8106031"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76200" lvl="1" indent="0">
              <a:spcBef>
                <a:spcPts val="600"/>
              </a:spcBef>
              <a:spcAft>
                <a:spcPts val="600"/>
              </a:spcAft>
              <a:buNone/>
            </a:pPr>
            <a:r>
              <a:rPr lang="en-US" sz="3200" dirty="0">
                <a:solidFill>
                  <a:schemeClr val="bg1"/>
                </a:solidFill>
              </a:rPr>
              <a:t>Commanded by the Lord: </a:t>
            </a:r>
          </a:p>
          <a:p>
            <a:pPr lvl="1">
              <a:spcBef>
                <a:spcPts val="600"/>
              </a:spcBef>
              <a:spcAft>
                <a:spcPts val="600"/>
              </a:spcAft>
            </a:pPr>
            <a:r>
              <a:rPr lang="en-US" sz="3200" i="1" dirty="0">
                <a:solidFill>
                  <a:schemeClr val="bg1"/>
                </a:solidFill>
              </a:rPr>
              <a:t>“I tell you, no, but </a:t>
            </a:r>
            <a:r>
              <a:rPr lang="en-US" sz="3200" b="1" i="1" u="sng" dirty="0">
                <a:solidFill>
                  <a:schemeClr val="bg1"/>
                </a:solidFill>
              </a:rPr>
              <a:t>unless</a:t>
            </a:r>
            <a:r>
              <a:rPr lang="en-US" sz="3200" b="1" i="1" dirty="0">
                <a:solidFill>
                  <a:schemeClr val="bg1"/>
                </a:solidFill>
              </a:rPr>
              <a:t> </a:t>
            </a:r>
            <a:r>
              <a:rPr lang="en-US" sz="3200" b="1" i="1" dirty="0">
                <a:solidFill>
                  <a:srgbClr val="FFFF00"/>
                </a:solidFill>
              </a:rPr>
              <a:t>you</a:t>
            </a:r>
            <a:r>
              <a:rPr lang="en-US" sz="3200" b="1" i="1" dirty="0">
                <a:solidFill>
                  <a:schemeClr val="bg1"/>
                </a:solidFill>
              </a:rPr>
              <a:t> repent</a:t>
            </a:r>
            <a:r>
              <a:rPr lang="en-US" sz="3200" i="1" dirty="0">
                <a:solidFill>
                  <a:schemeClr val="bg1"/>
                </a:solidFill>
              </a:rPr>
              <a:t>, </a:t>
            </a:r>
            <a:r>
              <a:rPr lang="en-US" sz="3200" b="1" i="1" dirty="0">
                <a:solidFill>
                  <a:schemeClr val="bg1"/>
                </a:solidFill>
              </a:rPr>
              <a:t>you will </a:t>
            </a:r>
            <a:r>
              <a:rPr lang="en-US" sz="3200" b="1" i="1" dirty="0">
                <a:solidFill>
                  <a:srgbClr val="FFFF00"/>
                </a:solidFill>
              </a:rPr>
              <a:t>all</a:t>
            </a:r>
            <a:r>
              <a:rPr lang="en-US" sz="3200" b="1" i="1" dirty="0">
                <a:solidFill>
                  <a:schemeClr val="bg1"/>
                </a:solidFill>
              </a:rPr>
              <a:t> likewise perish</a:t>
            </a:r>
            <a:r>
              <a:rPr lang="en-US" sz="3200" i="1" dirty="0">
                <a:solidFill>
                  <a:schemeClr val="bg1"/>
                </a:solidFill>
              </a:rPr>
              <a:t>.”</a:t>
            </a:r>
            <a:r>
              <a:rPr lang="en-US" sz="2800" i="1" dirty="0">
                <a:solidFill>
                  <a:schemeClr val="bg1"/>
                </a:solidFill>
              </a:rPr>
              <a:t> </a:t>
            </a:r>
            <a:r>
              <a:rPr lang="en-US" b="1" dirty="0">
                <a:solidFill>
                  <a:schemeClr val="bg1"/>
                </a:solidFill>
              </a:rPr>
              <a:t>(Luke 13:3, 5; Luke 24:47)</a:t>
            </a:r>
          </a:p>
          <a:p>
            <a:pPr marL="76200" lvl="1" indent="0">
              <a:spcBef>
                <a:spcPts val="600"/>
              </a:spcBef>
              <a:spcAft>
                <a:spcPts val="600"/>
              </a:spcAft>
              <a:buNone/>
            </a:pPr>
            <a:r>
              <a:rPr lang="en-US" sz="3200" dirty="0">
                <a:solidFill>
                  <a:schemeClr val="bg1"/>
                </a:solidFill>
              </a:rPr>
              <a:t>Preached by the apostles:</a:t>
            </a:r>
          </a:p>
          <a:p>
            <a:pPr lvl="1">
              <a:spcBef>
                <a:spcPts val="600"/>
              </a:spcBef>
              <a:spcAft>
                <a:spcPts val="600"/>
              </a:spcAft>
              <a:buFont typeface="Arial" panose="020B0604020202020204" pitchFamily="34" charset="0"/>
              <a:buChar char="•"/>
            </a:pPr>
            <a:r>
              <a:rPr lang="en-US" sz="3200" i="1" dirty="0">
                <a:solidFill>
                  <a:schemeClr val="bg1"/>
                </a:solidFill>
              </a:rPr>
              <a:t>God “</a:t>
            </a:r>
            <a:r>
              <a:rPr lang="en-US" sz="3200" b="1" i="1" dirty="0">
                <a:solidFill>
                  <a:srgbClr val="FFFF00"/>
                </a:solidFill>
              </a:rPr>
              <a:t>commands</a:t>
            </a:r>
            <a:r>
              <a:rPr lang="en-US" sz="3200" i="1" dirty="0">
                <a:solidFill>
                  <a:schemeClr val="bg1"/>
                </a:solidFill>
              </a:rPr>
              <a:t> </a:t>
            </a:r>
            <a:r>
              <a:rPr lang="en-US" sz="3200" b="1" i="1" dirty="0">
                <a:solidFill>
                  <a:srgbClr val="FFFF00"/>
                </a:solidFill>
              </a:rPr>
              <a:t>all </a:t>
            </a:r>
            <a:r>
              <a:rPr lang="en-US" sz="3200" i="1" dirty="0">
                <a:solidFill>
                  <a:schemeClr val="bg1"/>
                </a:solidFill>
              </a:rPr>
              <a:t>people</a:t>
            </a:r>
            <a:r>
              <a:rPr lang="en-US" sz="3200" b="1" i="1" dirty="0">
                <a:solidFill>
                  <a:srgbClr val="FFFF00"/>
                </a:solidFill>
              </a:rPr>
              <a:t> everywhere </a:t>
            </a:r>
            <a:r>
              <a:rPr lang="en-US" sz="3200" i="1" dirty="0">
                <a:solidFill>
                  <a:schemeClr val="bg1"/>
                </a:solidFill>
              </a:rPr>
              <a:t>to repent.”</a:t>
            </a:r>
            <a:r>
              <a:rPr lang="en-US" sz="3200" dirty="0">
                <a:solidFill>
                  <a:schemeClr val="bg1"/>
                </a:solidFill>
              </a:rPr>
              <a:t> </a:t>
            </a:r>
            <a:r>
              <a:rPr lang="en-US" b="1" dirty="0">
                <a:solidFill>
                  <a:schemeClr val="bg1"/>
                </a:solidFill>
              </a:rPr>
              <a:t>(Acts 17:30; </a:t>
            </a:r>
            <a:r>
              <a:rPr lang="en-US" sz="1200" dirty="0">
                <a:solidFill>
                  <a:schemeClr val="bg1"/>
                </a:solidFill>
              </a:rPr>
              <a:t>ESV</a:t>
            </a:r>
            <a:r>
              <a:rPr lang="en-US" b="1" dirty="0">
                <a:solidFill>
                  <a:schemeClr val="bg1"/>
                </a:solidFill>
              </a:rPr>
              <a:t> 2:38; 3:19)</a:t>
            </a:r>
            <a:endParaRPr lang="en-US" sz="2000" b="1" dirty="0">
              <a:solidFill>
                <a:schemeClr val="bg1"/>
              </a:solidFill>
            </a:endParaRPr>
          </a:p>
        </p:txBody>
      </p:sp>
    </p:spTree>
    <p:extLst>
      <p:ext uri="{BB962C8B-B14F-4D97-AF65-F5344CB8AC3E}">
        <p14:creationId xmlns:p14="http://schemas.microsoft.com/office/powerpoint/2010/main" val="3750941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92337" y="261610"/>
            <a:ext cx="7673725" cy="630899"/>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What is repentance?</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883920" y="950049"/>
            <a:ext cx="7833360" cy="406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r>
              <a:rPr lang="en-US" sz="2700" b="1" i="1" dirty="0">
                <a:solidFill>
                  <a:schemeClr val="bg1"/>
                </a:solidFill>
              </a:rPr>
              <a:t>metanoia</a:t>
            </a:r>
            <a:r>
              <a:rPr lang="en-US" sz="2700" dirty="0">
                <a:solidFill>
                  <a:schemeClr val="bg1"/>
                </a:solidFill>
              </a:rPr>
              <a:t> </a:t>
            </a:r>
            <a:r>
              <a:rPr lang="en-US" dirty="0">
                <a:solidFill>
                  <a:schemeClr val="bg1"/>
                </a:solidFill>
              </a:rPr>
              <a:t>– </a:t>
            </a:r>
            <a:r>
              <a:rPr lang="en-US" sz="2800" dirty="0">
                <a:solidFill>
                  <a:schemeClr val="bg1"/>
                </a:solidFill>
                <a:latin typeface="+mj-lt"/>
              </a:rPr>
              <a:t>“</a:t>
            </a:r>
            <a:r>
              <a:rPr lang="en-US" sz="2800" dirty="0">
                <a:solidFill>
                  <a:schemeClr val="bg1"/>
                </a:solidFill>
                <a:latin typeface="+mj-lt"/>
                <a:ea typeface="Times New Roman" panose="02020603050405020304" pitchFamily="18" charset="0"/>
              </a:rPr>
              <a:t>the </a:t>
            </a:r>
            <a:r>
              <a:rPr lang="en-US" sz="2800" b="1" dirty="0">
                <a:solidFill>
                  <a:schemeClr val="bg1"/>
                </a:solidFill>
                <a:latin typeface="+mj-lt"/>
                <a:ea typeface="Times New Roman" panose="02020603050405020304" pitchFamily="18" charset="0"/>
              </a:rPr>
              <a:t>change of mind </a:t>
            </a:r>
            <a:r>
              <a:rPr lang="en-US" sz="2800" dirty="0">
                <a:solidFill>
                  <a:schemeClr val="bg1"/>
                </a:solidFill>
                <a:latin typeface="+mj-lt"/>
                <a:ea typeface="Times New Roman" panose="02020603050405020304" pitchFamily="18" charset="0"/>
              </a:rPr>
              <a:t>of those who have begun to </a:t>
            </a:r>
            <a:r>
              <a:rPr lang="en-US" sz="2800" b="1" dirty="0">
                <a:solidFill>
                  <a:schemeClr val="bg1"/>
                </a:solidFill>
                <a:latin typeface="+mj-lt"/>
                <a:ea typeface="Times New Roman" panose="02020603050405020304" pitchFamily="18" charset="0"/>
              </a:rPr>
              <a:t>abhor their errors </a:t>
            </a:r>
            <a:r>
              <a:rPr lang="en-US" sz="2800" dirty="0">
                <a:solidFill>
                  <a:schemeClr val="bg1"/>
                </a:solidFill>
                <a:latin typeface="+mj-lt"/>
                <a:ea typeface="Times New Roman" panose="02020603050405020304" pitchFamily="18" charset="0"/>
              </a:rPr>
              <a:t>and misdeeds, and have </a:t>
            </a:r>
            <a:r>
              <a:rPr lang="en-US" sz="2800" b="1" dirty="0">
                <a:solidFill>
                  <a:schemeClr val="bg1"/>
                </a:solidFill>
                <a:latin typeface="+mj-lt"/>
                <a:ea typeface="Times New Roman" panose="02020603050405020304" pitchFamily="18" charset="0"/>
              </a:rPr>
              <a:t>determined to enter upon a better course of life</a:t>
            </a:r>
            <a:r>
              <a:rPr lang="en-US" sz="2800" dirty="0">
                <a:solidFill>
                  <a:schemeClr val="bg1"/>
                </a:solidFill>
                <a:latin typeface="+mj-lt"/>
              </a:rPr>
              <a:t>” </a:t>
            </a:r>
            <a:r>
              <a:rPr lang="en-US" sz="1350" dirty="0">
                <a:solidFill>
                  <a:schemeClr val="bg1"/>
                </a:solidFill>
              </a:rPr>
              <a:t>(</a:t>
            </a:r>
            <a:r>
              <a:rPr lang="en-US" sz="1350" u="sng" dirty="0">
                <a:solidFill>
                  <a:schemeClr val="bg1"/>
                </a:solidFill>
              </a:rPr>
              <a:t>Thayer</a:t>
            </a:r>
            <a:r>
              <a:rPr lang="en-US" sz="1350" dirty="0">
                <a:solidFill>
                  <a:schemeClr val="bg1"/>
                </a:solidFill>
              </a:rPr>
              <a:t>).</a:t>
            </a:r>
          </a:p>
          <a:p>
            <a:r>
              <a:rPr lang="en-US" sz="2800" dirty="0">
                <a:solidFill>
                  <a:schemeClr val="bg1"/>
                </a:solidFill>
              </a:rPr>
              <a:t>“…‎hence signifies ‘to change one's mind or purpose,’ always, in the NT, involving a </a:t>
            </a:r>
            <a:r>
              <a:rPr lang="en-US" sz="2800" b="1" dirty="0">
                <a:solidFill>
                  <a:schemeClr val="bg1"/>
                </a:solidFill>
              </a:rPr>
              <a:t>change for the better</a:t>
            </a:r>
            <a:r>
              <a:rPr lang="en-US" sz="2800" dirty="0">
                <a:solidFill>
                  <a:schemeClr val="bg1"/>
                </a:solidFill>
              </a:rPr>
              <a:t>’  </a:t>
            </a:r>
            <a:r>
              <a:rPr lang="en-US" sz="1350" dirty="0">
                <a:solidFill>
                  <a:schemeClr val="bg1"/>
                </a:solidFill>
              </a:rPr>
              <a:t>(Vine's Expository Dictionary)</a:t>
            </a:r>
            <a:r>
              <a:rPr lang="en-US" sz="2400" dirty="0">
                <a:solidFill>
                  <a:schemeClr val="bg1"/>
                </a:solidFill>
              </a:rPr>
              <a:t> </a:t>
            </a:r>
          </a:p>
          <a:p>
            <a:r>
              <a:rPr lang="en-US" dirty="0">
                <a:solidFill>
                  <a:schemeClr val="bg1"/>
                </a:solidFill>
              </a:rPr>
              <a:t>It is the </a:t>
            </a:r>
            <a:r>
              <a:rPr lang="en-US" b="1" dirty="0">
                <a:solidFill>
                  <a:schemeClr val="bg1"/>
                </a:solidFill>
              </a:rPr>
              <a:t>change of mind </a:t>
            </a:r>
            <a:r>
              <a:rPr lang="en-US" dirty="0">
                <a:solidFill>
                  <a:schemeClr val="bg1"/>
                </a:solidFill>
              </a:rPr>
              <a:t>which </a:t>
            </a:r>
            <a:r>
              <a:rPr lang="en-US" b="1" dirty="0">
                <a:solidFill>
                  <a:schemeClr val="bg1"/>
                </a:solidFill>
              </a:rPr>
              <a:t>produces</a:t>
            </a:r>
            <a:r>
              <a:rPr lang="en-US" dirty="0">
                <a:solidFill>
                  <a:schemeClr val="bg1"/>
                </a:solidFill>
              </a:rPr>
              <a:t> a </a:t>
            </a:r>
            <a:r>
              <a:rPr lang="en-US" b="1" dirty="0">
                <a:solidFill>
                  <a:schemeClr val="bg1"/>
                </a:solidFill>
              </a:rPr>
              <a:t>change of life</a:t>
            </a:r>
            <a:r>
              <a:rPr lang="en-US" dirty="0">
                <a:solidFill>
                  <a:schemeClr val="bg1"/>
                </a:solidFill>
              </a:rPr>
              <a:t>! </a:t>
            </a:r>
            <a:endParaRPr lang="en-US" sz="1700" dirty="0">
              <a:solidFill>
                <a:schemeClr val="bg1"/>
              </a:solidFill>
            </a:endParaRPr>
          </a:p>
        </p:txBody>
      </p:sp>
    </p:spTree>
    <p:extLst>
      <p:ext uri="{BB962C8B-B14F-4D97-AF65-F5344CB8AC3E}">
        <p14:creationId xmlns:p14="http://schemas.microsoft.com/office/powerpoint/2010/main" val="154782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92337" y="261610"/>
            <a:ext cx="7673725" cy="630899"/>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Demands of Repentance </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883920" y="765387"/>
            <a:ext cx="8260080"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76200" lvl="1" indent="0">
              <a:spcBef>
                <a:spcPts val="600"/>
              </a:spcBef>
              <a:spcAft>
                <a:spcPts val="600"/>
              </a:spcAft>
              <a:buNone/>
            </a:pPr>
            <a:r>
              <a:rPr lang="en-US" sz="2800" dirty="0">
                <a:solidFill>
                  <a:schemeClr val="bg1"/>
                </a:solidFill>
              </a:rPr>
              <a:t>Not just a “feeling” or attitude, repentance requires that we </a:t>
            </a:r>
            <a:r>
              <a:rPr lang="en-US" sz="2800" b="1" dirty="0">
                <a:solidFill>
                  <a:schemeClr val="bg1"/>
                </a:solidFill>
              </a:rPr>
              <a:t>do something</a:t>
            </a:r>
            <a:r>
              <a:rPr lang="en-US" sz="2800" dirty="0">
                <a:solidFill>
                  <a:schemeClr val="bg1"/>
                </a:solidFill>
              </a:rPr>
              <a:t>.</a:t>
            </a:r>
          </a:p>
          <a:p>
            <a:pPr>
              <a:spcBef>
                <a:spcPts val="600"/>
              </a:spcBef>
              <a:spcAft>
                <a:spcPts val="600"/>
              </a:spcAft>
              <a:buFont typeface="Arial" panose="020B0604020202020204" pitchFamily="34" charset="0"/>
              <a:buChar char="•"/>
            </a:pPr>
            <a:r>
              <a:rPr lang="en-US" sz="2800" dirty="0">
                <a:solidFill>
                  <a:schemeClr val="bg1"/>
                </a:solidFill>
              </a:rPr>
              <a:t>Note in Luke 3:8-14 after being instructed to “…</a:t>
            </a:r>
            <a:r>
              <a:rPr lang="en-US" sz="2800" i="1" dirty="0">
                <a:solidFill>
                  <a:schemeClr val="bg1"/>
                </a:solidFill>
              </a:rPr>
              <a:t>bear fruits in keeping with repentance</a:t>
            </a:r>
            <a:r>
              <a:rPr lang="en-US" sz="2800" dirty="0">
                <a:solidFill>
                  <a:schemeClr val="bg1"/>
                </a:solidFill>
              </a:rPr>
              <a:t>” that 3 groups of people each asked “</a:t>
            </a:r>
            <a:r>
              <a:rPr lang="en-US" sz="2800" b="1" i="1" dirty="0">
                <a:solidFill>
                  <a:srgbClr val="FFFF00"/>
                </a:solidFill>
              </a:rPr>
              <a:t>what shall we do?” </a:t>
            </a:r>
            <a:r>
              <a:rPr lang="en-US" sz="2800" dirty="0">
                <a:solidFill>
                  <a:schemeClr val="bg1"/>
                </a:solidFill>
              </a:rPr>
              <a:t>(cf., Acts 26:20, </a:t>
            </a:r>
            <a:r>
              <a:rPr lang="en-US" sz="2800" i="1" dirty="0">
                <a:solidFill>
                  <a:schemeClr val="bg1"/>
                </a:solidFill>
              </a:rPr>
              <a:t>“…performing deeds </a:t>
            </a:r>
            <a:r>
              <a:rPr lang="en-US" sz="2800" b="1" i="1" dirty="0">
                <a:solidFill>
                  <a:schemeClr val="bg1"/>
                </a:solidFill>
              </a:rPr>
              <a:t>appropriate to repentance</a:t>
            </a:r>
            <a:r>
              <a:rPr lang="en-US" sz="2800" i="1" dirty="0">
                <a:solidFill>
                  <a:schemeClr val="bg1"/>
                </a:solidFill>
              </a:rPr>
              <a:t>.”</a:t>
            </a:r>
            <a:r>
              <a:rPr lang="en-US" sz="2800" dirty="0">
                <a:solidFill>
                  <a:schemeClr val="bg1"/>
                </a:solidFill>
              </a:rPr>
              <a:t>)</a:t>
            </a:r>
          </a:p>
          <a:p>
            <a:pPr>
              <a:spcBef>
                <a:spcPts val="600"/>
              </a:spcBef>
              <a:spcAft>
                <a:spcPts val="600"/>
              </a:spcAft>
              <a:buFont typeface="Arial" panose="020B0604020202020204" pitchFamily="34" charset="0"/>
              <a:buChar char="•"/>
            </a:pPr>
            <a:r>
              <a:rPr lang="en-US" sz="2800" dirty="0">
                <a:solidFill>
                  <a:schemeClr val="bg1"/>
                </a:solidFill>
              </a:rPr>
              <a:t>Note that repentance doesn’t mean there aren’t temporal consequences. (Luke 23:40-43)</a:t>
            </a:r>
          </a:p>
        </p:txBody>
      </p:sp>
    </p:spTree>
    <p:extLst>
      <p:ext uri="{BB962C8B-B14F-4D97-AF65-F5344CB8AC3E}">
        <p14:creationId xmlns:p14="http://schemas.microsoft.com/office/powerpoint/2010/main" val="90701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92337" y="261610"/>
            <a:ext cx="7673725" cy="630899"/>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What is repentance?</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883920" y="1273214"/>
            <a:ext cx="783336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38100" indent="0">
              <a:buNone/>
            </a:pPr>
            <a:r>
              <a:rPr lang="en-US" sz="2400" b="1" i="1" dirty="0">
                <a:solidFill>
                  <a:schemeClr val="bg1"/>
                </a:solidFill>
              </a:rPr>
              <a:t>“For the sorrow that is according to the will of God produces a repentance without regret, leading to salvation, but the sorrow of the world produces death. 11 For behold what </a:t>
            </a:r>
            <a:r>
              <a:rPr lang="en-US" sz="2400" b="1" i="1" dirty="0">
                <a:solidFill>
                  <a:srgbClr val="FFFF00"/>
                </a:solidFill>
              </a:rPr>
              <a:t>earnestness</a:t>
            </a:r>
            <a:r>
              <a:rPr lang="en-US" sz="2400" b="1" i="1" dirty="0">
                <a:solidFill>
                  <a:schemeClr val="bg1"/>
                </a:solidFill>
              </a:rPr>
              <a:t> this very thing, this godly sorrow, has produced in you: what </a:t>
            </a:r>
            <a:r>
              <a:rPr lang="en-US" sz="2400" b="1" i="1" dirty="0">
                <a:solidFill>
                  <a:srgbClr val="FFFF00"/>
                </a:solidFill>
              </a:rPr>
              <a:t>vindication</a:t>
            </a:r>
            <a:r>
              <a:rPr lang="en-US" sz="2400" b="1" i="1" dirty="0">
                <a:solidFill>
                  <a:schemeClr val="bg1"/>
                </a:solidFill>
              </a:rPr>
              <a:t> of yourselves, what </a:t>
            </a:r>
            <a:r>
              <a:rPr lang="en-US" sz="2400" b="1" i="1" dirty="0">
                <a:solidFill>
                  <a:srgbClr val="FFFF00"/>
                </a:solidFill>
              </a:rPr>
              <a:t>indignation</a:t>
            </a:r>
            <a:r>
              <a:rPr lang="en-US" sz="2400" b="1" i="1" dirty="0">
                <a:solidFill>
                  <a:schemeClr val="bg1"/>
                </a:solidFill>
              </a:rPr>
              <a:t>, what fear, what </a:t>
            </a:r>
            <a:r>
              <a:rPr lang="en-US" sz="2400" b="1" i="1" dirty="0">
                <a:solidFill>
                  <a:srgbClr val="FFFF00"/>
                </a:solidFill>
              </a:rPr>
              <a:t>longing</a:t>
            </a:r>
            <a:r>
              <a:rPr lang="en-US" sz="2400" b="1" i="1" dirty="0">
                <a:solidFill>
                  <a:schemeClr val="bg1"/>
                </a:solidFill>
              </a:rPr>
              <a:t>, what zeal, what </a:t>
            </a:r>
            <a:r>
              <a:rPr lang="en-US" sz="2400" b="1" i="1" dirty="0">
                <a:solidFill>
                  <a:srgbClr val="FFFF00"/>
                </a:solidFill>
              </a:rPr>
              <a:t>avenging of wrong</a:t>
            </a:r>
            <a:r>
              <a:rPr lang="en-US" sz="2400" b="1" i="1" dirty="0">
                <a:solidFill>
                  <a:schemeClr val="bg1"/>
                </a:solidFill>
              </a:rPr>
              <a:t>! In everything you </a:t>
            </a:r>
            <a:r>
              <a:rPr lang="en-US" sz="2400" b="1" i="1" dirty="0">
                <a:solidFill>
                  <a:srgbClr val="FFFF00"/>
                </a:solidFill>
              </a:rPr>
              <a:t>demonstrated yourselves to be innocent </a:t>
            </a:r>
            <a:r>
              <a:rPr lang="en-US" sz="2400" b="1" i="1" dirty="0">
                <a:solidFill>
                  <a:schemeClr val="bg1"/>
                </a:solidFill>
              </a:rPr>
              <a:t>in the matter.” </a:t>
            </a:r>
            <a:r>
              <a:rPr lang="en-US" sz="2400" dirty="0">
                <a:solidFill>
                  <a:schemeClr val="bg1"/>
                </a:solidFill>
              </a:rPr>
              <a:t>(2 Corinthians 7:10-12)</a:t>
            </a:r>
          </a:p>
        </p:txBody>
      </p:sp>
    </p:spTree>
    <p:extLst>
      <p:ext uri="{BB962C8B-B14F-4D97-AF65-F5344CB8AC3E}">
        <p14:creationId xmlns:p14="http://schemas.microsoft.com/office/powerpoint/2010/main" val="2901934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92337" y="261610"/>
            <a:ext cx="7673725" cy="630899"/>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What is repentance?</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8</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1032701" y="929954"/>
            <a:ext cx="8039155"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38100" indent="0">
              <a:buNone/>
            </a:pPr>
            <a:r>
              <a:rPr lang="en-US" sz="2800" dirty="0">
                <a:solidFill>
                  <a:schemeClr val="bg1"/>
                </a:solidFill>
              </a:rPr>
              <a:t>What is the difference between the </a:t>
            </a:r>
            <a:r>
              <a:rPr lang="en-US" sz="2800" b="1" i="1" dirty="0">
                <a:solidFill>
                  <a:schemeClr val="bg1"/>
                </a:solidFill>
              </a:rPr>
              <a:t>“sorrow of the world” </a:t>
            </a:r>
            <a:r>
              <a:rPr lang="en-US" sz="2800" dirty="0">
                <a:solidFill>
                  <a:schemeClr val="bg1"/>
                </a:solidFill>
              </a:rPr>
              <a:t>and</a:t>
            </a:r>
            <a:r>
              <a:rPr lang="en-US" sz="2800" b="1" i="1" dirty="0">
                <a:solidFill>
                  <a:schemeClr val="bg1"/>
                </a:solidFill>
              </a:rPr>
              <a:t> “the sorrow that is according to the will of God”?</a:t>
            </a:r>
          </a:p>
          <a:p>
            <a:pPr marL="38100" indent="0">
              <a:buNone/>
            </a:pPr>
            <a:r>
              <a:rPr lang="en-US" sz="2800" b="1" dirty="0">
                <a:solidFill>
                  <a:schemeClr val="bg1"/>
                </a:solidFill>
              </a:rPr>
              <a:t>Godly sorrow </a:t>
            </a:r>
            <a:r>
              <a:rPr lang="en-US" sz="2800" b="1" i="1" dirty="0">
                <a:solidFill>
                  <a:schemeClr val="bg1"/>
                </a:solidFill>
              </a:rPr>
              <a:t>“produces” </a:t>
            </a:r>
            <a:r>
              <a:rPr lang="en-US" sz="2800" b="1" dirty="0">
                <a:solidFill>
                  <a:schemeClr val="bg1"/>
                </a:solidFill>
              </a:rPr>
              <a:t>several things.</a:t>
            </a:r>
          </a:p>
          <a:p>
            <a:pPr>
              <a:buFont typeface="Arial" panose="020B0604020202020204" pitchFamily="34" charset="0"/>
              <a:buChar char="•"/>
            </a:pPr>
            <a:r>
              <a:rPr lang="en-US" sz="2800" b="1" dirty="0">
                <a:solidFill>
                  <a:schemeClr val="bg1"/>
                </a:solidFill>
              </a:rPr>
              <a:t>it’s a “</a:t>
            </a:r>
            <a:r>
              <a:rPr lang="en-US" sz="2800" b="1" i="1" dirty="0">
                <a:solidFill>
                  <a:schemeClr val="bg1"/>
                </a:solidFill>
              </a:rPr>
              <a:t>repentance without regret</a:t>
            </a:r>
            <a:r>
              <a:rPr lang="en-US" sz="2800" b="1" dirty="0">
                <a:solidFill>
                  <a:schemeClr val="bg1"/>
                </a:solidFill>
              </a:rPr>
              <a:t>”</a:t>
            </a:r>
          </a:p>
          <a:p>
            <a:pPr>
              <a:buFont typeface="Arial" panose="020B0604020202020204" pitchFamily="34" charset="0"/>
              <a:buChar char="•"/>
            </a:pPr>
            <a:r>
              <a:rPr lang="en-US" sz="2800" dirty="0">
                <a:solidFill>
                  <a:schemeClr val="bg1"/>
                </a:solidFill>
              </a:rPr>
              <a:t>Note the contrast between Peter’s sorrow (Luke 22:62) and Judas’ sorrow (Matthew 27:3-5). </a:t>
            </a:r>
          </a:p>
          <a:p>
            <a:pPr>
              <a:buFont typeface="Arial" panose="020B0604020202020204" pitchFamily="34" charset="0"/>
              <a:buChar char="•"/>
            </a:pPr>
            <a:r>
              <a:rPr lang="en-US" sz="2800" dirty="0">
                <a:solidFill>
                  <a:schemeClr val="bg1"/>
                </a:solidFill>
              </a:rPr>
              <a:t>It changes our attitude towards sin!</a:t>
            </a:r>
          </a:p>
        </p:txBody>
      </p:sp>
    </p:spTree>
    <p:extLst>
      <p:ext uri="{BB962C8B-B14F-4D97-AF65-F5344CB8AC3E}">
        <p14:creationId xmlns:p14="http://schemas.microsoft.com/office/powerpoint/2010/main" val="54488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92337" y="261610"/>
            <a:ext cx="7673725" cy="630899"/>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What is repentance?</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9</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883920" y="1157799"/>
            <a:ext cx="7833360" cy="364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38100" indent="0">
              <a:spcBef>
                <a:spcPts val="600"/>
              </a:spcBef>
              <a:buNone/>
            </a:pPr>
            <a:r>
              <a:rPr lang="en-US" sz="2800" b="1" i="1" dirty="0">
                <a:solidFill>
                  <a:schemeClr val="bg1"/>
                </a:solidFill>
              </a:rPr>
              <a:t>“Earnestness”</a:t>
            </a:r>
          </a:p>
          <a:p>
            <a:pPr marL="38100" indent="0">
              <a:spcBef>
                <a:spcPts val="600"/>
              </a:spcBef>
              <a:buNone/>
            </a:pPr>
            <a:r>
              <a:rPr lang="en-US" sz="2800" b="1" i="1" dirty="0">
                <a:solidFill>
                  <a:schemeClr val="bg1"/>
                </a:solidFill>
              </a:rPr>
              <a:t>“Vindication”</a:t>
            </a:r>
          </a:p>
          <a:p>
            <a:pPr marL="38100" indent="0">
              <a:spcBef>
                <a:spcPts val="600"/>
              </a:spcBef>
              <a:buNone/>
            </a:pPr>
            <a:r>
              <a:rPr lang="en-US" sz="2800" b="1" i="1" dirty="0">
                <a:solidFill>
                  <a:schemeClr val="bg1"/>
                </a:solidFill>
              </a:rPr>
              <a:t>“Indignation”</a:t>
            </a:r>
          </a:p>
          <a:p>
            <a:pPr marL="38100" indent="0">
              <a:spcBef>
                <a:spcPts val="600"/>
              </a:spcBef>
              <a:buNone/>
            </a:pPr>
            <a:r>
              <a:rPr lang="en-US" sz="2800" b="1" i="1" dirty="0">
                <a:solidFill>
                  <a:schemeClr val="bg1"/>
                </a:solidFill>
              </a:rPr>
              <a:t>“Longing”</a:t>
            </a:r>
          </a:p>
          <a:p>
            <a:pPr marL="38100" indent="0">
              <a:spcBef>
                <a:spcPts val="600"/>
              </a:spcBef>
              <a:buNone/>
            </a:pPr>
            <a:r>
              <a:rPr lang="en-US" sz="2800" b="1" i="1" dirty="0">
                <a:solidFill>
                  <a:schemeClr val="bg1"/>
                </a:solidFill>
              </a:rPr>
              <a:t>“Zeal”</a:t>
            </a:r>
          </a:p>
          <a:p>
            <a:pPr marL="38100" indent="0">
              <a:spcBef>
                <a:spcPts val="600"/>
              </a:spcBef>
              <a:buNone/>
            </a:pPr>
            <a:r>
              <a:rPr lang="en-US" sz="2800" b="1" i="1" dirty="0">
                <a:solidFill>
                  <a:schemeClr val="bg1"/>
                </a:solidFill>
              </a:rPr>
              <a:t>“Avenging of wrong”</a:t>
            </a:r>
          </a:p>
          <a:p>
            <a:pPr marL="38100" indent="0">
              <a:spcBef>
                <a:spcPts val="600"/>
              </a:spcBef>
              <a:buNone/>
            </a:pPr>
            <a:r>
              <a:rPr lang="en-US" sz="2800" b="1" i="1" dirty="0">
                <a:solidFill>
                  <a:schemeClr val="bg1"/>
                </a:solidFill>
              </a:rPr>
              <a:t>“Demonstrated yourselves to be innocent”</a:t>
            </a:r>
            <a:endParaRPr lang="en-US" sz="2400" dirty="0">
              <a:solidFill>
                <a:schemeClr val="bg1"/>
              </a:solidFill>
            </a:endParaRPr>
          </a:p>
        </p:txBody>
      </p:sp>
    </p:spTree>
    <p:extLst>
      <p:ext uri="{BB962C8B-B14F-4D97-AF65-F5344CB8AC3E}">
        <p14:creationId xmlns:p14="http://schemas.microsoft.com/office/powerpoint/2010/main" val="322386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Eleanor template">
  <a:themeElements>
    <a:clrScheme name="Custom 347">
      <a:dk1>
        <a:srgbClr val="2E3037"/>
      </a:dk1>
      <a:lt1>
        <a:srgbClr val="FFFFFF"/>
      </a:lt1>
      <a:dk2>
        <a:srgbClr val="666666"/>
      </a:dk2>
      <a:lt2>
        <a:srgbClr val="F3F3F3"/>
      </a:lt2>
      <a:accent1>
        <a:srgbClr val="39C0BA"/>
      </a:accent1>
      <a:accent2>
        <a:srgbClr val="90E6E2"/>
      </a:accent2>
      <a:accent3>
        <a:srgbClr val="F35B69"/>
      </a:accent3>
      <a:accent4>
        <a:srgbClr val="FAB2B9"/>
      </a:accent4>
      <a:accent5>
        <a:srgbClr val="999FA9"/>
      </a:accent5>
      <a:accent6>
        <a:srgbClr val="E2E7EE"/>
      </a:accent6>
      <a:hlink>
        <a:srgbClr val="39C0BA"/>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126100</TotalTime>
  <Words>5204</Words>
  <Application>Microsoft Office PowerPoint</Application>
  <PresentationFormat>On-screen Show (16:9)</PresentationFormat>
  <Paragraphs>242</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Open Sans</vt:lpstr>
      <vt:lpstr>Quicksand</vt:lpstr>
      <vt:lpstr>Times New Roman</vt:lpstr>
      <vt:lpstr>Arial</vt:lpstr>
      <vt:lpstr>Calibri</vt:lpstr>
      <vt:lpstr>Eleanor template</vt:lpstr>
      <vt:lpstr>Preaching Jesus &amp;  His Plan of Salvation  Mark 16:15-16</vt:lpstr>
      <vt:lpstr>Preaching Jesus</vt:lpstr>
      <vt:lpstr>We must repent.</vt:lpstr>
      <vt:lpstr>We must repent.</vt:lpstr>
      <vt:lpstr>What is repentance?</vt:lpstr>
      <vt:lpstr>Demands of Repentance </vt:lpstr>
      <vt:lpstr>What is repentance?</vt:lpstr>
      <vt:lpstr>What is repentance?</vt:lpstr>
      <vt:lpstr>What is repentance?</vt:lpstr>
      <vt:lpstr>Earnestness</vt:lpstr>
      <vt:lpstr>Vindication</vt:lpstr>
      <vt:lpstr>Indignation</vt:lpstr>
      <vt:lpstr>Fear</vt:lpstr>
      <vt:lpstr>Longing</vt:lpstr>
      <vt:lpstr>Zeal</vt:lpstr>
      <vt:lpstr>Avenging Of Wrong</vt:lpstr>
      <vt:lpstr>The outcome of repentance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Chris Simmons</dc:creator>
  <cp:lastModifiedBy>Chris Simmons</cp:lastModifiedBy>
  <cp:revision>115</cp:revision>
  <cp:lastPrinted>2022-02-13T03:30:23Z</cp:lastPrinted>
  <dcterms:modified xsi:type="dcterms:W3CDTF">2022-05-04T23:27:07Z</dcterms:modified>
</cp:coreProperties>
</file>