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8"/>
  </p:notesMasterIdLst>
  <p:handoutMasterIdLst>
    <p:handoutMasterId r:id="rId19"/>
  </p:handoutMasterIdLst>
  <p:sldIdLst>
    <p:sldId id="356" r:id="rId5"/>
    <p:sldId id="351" r:id="rId6"/>
    <p:sldId id="357" r:id="rId7"/>
    <p:sldId id="358" r:id="rId8"/>
    <p:sldId id="360" r:id="rId9"/>
    <p:sldId id="359" r:id="rId10"/>
    <p:sldId id="361" r:id="rId11"/>
    <p:sldId id="368" r:id="rId12"/>
    <p:sldId id="362" r:id="rId13"/>
    <p:sldId id="365" r:id="rId14"/>
    <p:sldId id="363" r:id="rId15"/>
    <p:sldId id="366" r:id="rId16"/>
    <p:sldId id="364"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89134" autoAdjust="0"/>
  </p:normalViewPr>
  <p:slideViewPr>
    <p:cSldViewPr snapToGrid="0">
      <p:cViewPr varScale="1">
        <p:scale>
          <a:sx n="61" d="100"/>
          <a:sy n="61" d="100"/>
        </p:scale>
        <p:origin x="774" y="66"/>
      </p:cViewPr>
      <p:guideLst>
        <p:guide pos="3840"/>
        <p:guide orient="horz" pos="2568"/>
      </p:guideLst>
    </p:cSldViewPr>
  </p:slideViewPr>
  <p:outlineViewPr>
    <p:cViewPr>
      <p:scale>
        <a:sx n="33" d="100"/>
        <a:sy n="33" d="100"/>
      </p:scale>
      <p:origin x="0" y="-694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CA32EA-9BBC-2D0F-6108-A44368B1DDC1}"/>
              </a:ext>
            </a:extLst>
          </p:cNvPr>
          <p:cNvSpPr>
            <a:spLocks noGrp="1"/>
          </p:cNvSpPr>
          <p:nvPr>
            <p:ph type="hdr" sz="quarter"/>
          </p:nvPr>
        </p:nvSpPr>
        <p:spPr>
          <a:xfrm>
            <a:off x="0" y="0"/>
            <a:ext cx="3077739" cy="471054"/>
          </a:xfrm>
          <a:prstGeom prst="rect">
            <a:avLst/>
          </a:prstGeom>
        </p:spPr>
        <p:txBody>
          <a:bodyPr vert="horz" lIns="94219" tIns="47109" rIns="94219" bIns="47109" rtlCol="0"/>
          <a:lstStyle>
            <a:lvl1pPr algn="l">
              <a:defRPr sz="1200"/>
            </a:lvl1pPr>
          </a:lstStyle>
          <a:p>
            <a:endParaRPr lang="en-US"/>
          </a:p>
        </p:txBody>
      </p:sp>
      <p:sp>
        <p:nvSpPr>
          <p:cNvPr id="3" name="Date Placeholder 2">
            <a:extLst>
              <a:ext uri="{FF2B5EF4-FFF2-40B4-BE49-F238E27FC236}">
                <a16:creationId xmlns:a16="http://schemas.microsoft.com/office/drawing/2014/main" id="{98542BDB-B7B0-262A-688D-EBA37068E602}"/>
              </a:ext>
            </a:extLst>
          </p:cNvPr>
          <p:cNvSpPr>
            <a:spLocks noGrp="1"/>
          </p:cNvSpPr>
          <p:nvPr>
            <p:ph type="dt" sz="quarter" idx="1"/>
          </p:nvPr>
        </p:nvSpPr>
        <p:spPr>
          <a:xfrm>
            <a:off x="4023092" y="0"/>
            <a:ext cx="3077739" cy="471054"/>
          </a:xfrm>
          <a:prstGeom prst="rect">
            <a:avLst/>
          </a:prstGeom>
        </p:spPr>
        <p:txBody>
          <a:bodyPr vert="horz" lIns="94219" tIns="47109" rIns="94219" bIns="47109" rtlCol="0"/>
          <a:lstStyle>
            <a:lvl1pPr algn="r">
              <a:defRPr sz="1200"/>
            </a:lvl1pPr>
          </a:lstStyle>
          <a:p>
            <a:fld id="{BCCADF9F-07BC-4E54-A8E4-AF56596A8208}" type="datetimeFigureOut">
              <a:rPr lang="en-US" smtClean="0"/>
              <a:t>5/22/2022</a:t>
            </a:fld>
            <a:endParaRPr lang="en-US"/>
          </a:p>
        </p:txBody>
      </p:sp>
      <p:sp>
        <p:nvSpPr>
          <p:cNvPr id="4" name="Footer Placeholder 3">
            <a:extLst>
              <a:ext uri="{FF2B5EF4-FFF2-40B4-BE49-F238E27FC236}">
                <a16:creationId xmlns:a16="http://schemas.microsoft.com/office/drawing/2014/main" id="{1E0E629B-41DB-C00C-9170-82BA00442589}"/>
              </a:ext>
            </a:extLst>
          </p:cNvPr>
          <p:cNvSpPr>
            <a:spLocks noGrp="1"/>
          </p:cNvSpPr>
          <p:nvPr>
            <p:ph type="ftr" sz="quarter" idx="2"/>
          </p:nvPr>
        </p:nvSpPr>
        <p:spPr>
          <a:xfrm>
            <a:off x="0" y="8917423"/>
            <a:ext cx="3077739" cy="471053"/>
          </a:xfrm>
          <a:prstGeom prst="rect">
            <a:avLst/>
          </a:prstGeom>
        </p:spPr>
        <p:txBody>
          <a:bodyPr vert="horz" lIns="94219" tIns="47109" rIns="94219" bIns="4710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D15710-AEAC-974A-F692-CC62D3C00692}"/>
              </a:ext>
            </a:extLst>
          </p:cNvPr>
          <p:cNvSpPr>
            <a:spLocks noGrp="1"/>
          </p:cNvSpPr>
          <p:nvPr>
            <p:ph type="sldNum" sz="quarter" idx="3"/>
          </p:nvPr>
        </p:nvSpPr>
        <p:spPr>
          <a:xfrm>
            <a:off x="4023092" y="8917423"/>
            <a:ext cx="3077739" cy="471053"/>
          </a:xfrm>
          <a:prstGeom prst="rect">
            <a:avLst/>
          </a:prstGeom>
        </p:spPr>
        <p:txBody>
          <a:bodyPr vert="horz" lIns="94219" tIns="47109" rIns="94219" bIns="47109" rtlCol="0" anchor="b"/>
          <a:lstStyle>
            <a:lvl1pPr algn="r">
              <a:defRPr sz="1200"/>
            </a:lvl1pPr>
          </a:lstStyle>
          <a:p>
            <a:fld id="{B4F81931-0AC5-4A4A-9A44-46727641A1FC}" type="slidenum">
              <a:rPr lang="en-US" smtClean="0"/>
              <a:t>‹#›</a:t>
            </a:fld>
            <a:endParaRPr lang="en-US"/>
          </a:p>
        </p:txBody>
      </p:sp>
    </p:spTree>
    <p:extLst>
      <p:ext uri="{BB962C8B-B14F-4D97-AF65-F5344CB8AC3E}">
        <p14:creationId xmlns:p14="http://schemas.microsoft.com/office/powerpoint/2010/main" val="3537490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9" tIns="47109" rIns="94219" bIns="47109"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19" tIns="47109" rIns="94219" bIns="47109" rtlCol="0"/>
          <a:lstStyle>
            <a:lvl1pPr algn="r">
              <a:defRPr sz="1200"/>
            </a:lvl1pPr>
          </a:lstStyle>
          <a:p>
            <a:fld id="{FA086365-1DE3-4206-8631-568DB8EFC2CA}" type="datetimeFigureOut">
              <a:rPr lang="en-US" smtClean="0"/>
              <a:t>5/20/2022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9" tIns="47109" rIns="94219" bIns="47109"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9" tIns="47109" rIns="94219"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9" tIns="47109" rIns="94219" bIns="47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19" tIns="47109" rIns="94219" bIns="47109"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89"/>
            <a:r>
              <a:rPr lang="en-US" sz="1300" dirty="0"/>
              <a:t>Remember</a:t>
            </a:r>
            <a:r>
              <a:rPr lang="en-US" sz="1300" b="1" dirty="0"/>
              <a:t>, Jesus knows what He’s going to do </a:t>
            </a:r>
            <a:r>
              <a:rPr lang="en-US" sz="1300" dirty="0"/>
              <a:t>(John 6:6) but He has some things to teach first. He said to them:</a:t>
            </a:r>
          </a:p>
          <a:p>
            <a:pPr>
              <a:spcAft>
                <a:spcPts val="618"/>
              </a:spcAft>
            </a:pPr>
            <a:r>
              <a:rPr lang="en-US" sz="1300" dirty="0"/>
              <a:t>What is the mindset of the disciples?</a:t>
            </a:r>
          </a:p>
          <a:p>
            <a:pPr>
              <a:spcAft>
                <a:spcPts val="618"/>
              </a:spcAft>
            </a:pPr>
            <a:r>
              <a:rPr lang="en-US" sz="1300" b="1" i="1" dirty="0"/>
              <a:t>“Shall we go and spend two hundred denarii on bread and give them something to eat?”</a:t>
            </a:r>
            <a:r>
              <a:rPr lang="en-US" sz="1300" dirty="0"/>
              <a:t> (vs. 37)</a:t>
            </a:r>
          </a:p>
          <a:p>
            <a:pPr>
              <a:spcAft>
                <a:spcPts val="618"/>
              </a:spcAft>
            </a:pPr>
            <a:r>
              <a:rPr lang="en-US" sz="1300" dirty="0"/>
              <a:t>Jesus’ response: No!</a:t>
            </a:r>
          </a:p>
          <a:p>
            <a:pPr>
              <a:spcAft>
                <a:spcPts val="618"/>
              </a:spcAft>
            </a:pPr>
            <a:r>
              <a:rPr lang="en-US" sz="1300" b="1" i="1" dirty="0"/>
              <a:t>“How many loaves do you have? </a:t>
            </a:r>
            <a:r>
              <a:rPr lang="en-US" sz="1300" b="1" i="1" dirty="0">
                <a:solidFill>
                  <a:schemeClr val="accent5">
                    <a:lumMod val="75000"/>
                  </a:schemeClr>
                </a:solidFill>
              </a:rPr>
              <a:t>Go look!</a:t>
            </a:r>
            <a:r>
              <a:rPr lang="en-US" sz="1300" b="1" i="1" dirty="0"/>
              <a:t>”</a:t>
            </a:r>
            <a:r>
              <a:rPr lang="en-US" sz="1300" dirty="0"/>
              <a:t> (vs. 38)</a:t>
            </a:r>
          </a:p>
          <a:p>
            <a:pPr>
              <a:spcAft>
                <a:spcPts val="618"/>
              </a:spcAft>
            </a:pPr>
            <a:r>
              <a:rPr lang="en-US" sz="1300" dirty="0"/>
              <a:t>Jesus expected His disciples to first consider what they could do and what they had available. </a:t>
            </a:r>
            <a:br>
              <a:rPr lang="en-US" sz="1300" dirty="0"/>
            </a:br>
            <a:r>
              <a:rPr lang="en-US" sz="1300" dirty="0"/>
              <a:t>(cf., 2 Corinthians 8:12)</a:t>
            </a:r>
          </a:p>
          <a:p>
            <a:pPr>
              <a:spcAft>
                <a:spcPts val="618"/>
              </a:spcAft>
            </a:pPr>
            <a:r>
              <a:rPr lang="en-US" sz="1300" dirty="0"/>
              <a:t>They didn’t know but they went and </a:t>
            </a:r>
            <a:r>
              <a:rPr lang="en-US" sz="1300" b="1" i="1" dirty="0"/>
              <a:t>“found out”</a:t>
            </a:r>
            <a:r>
              <a:rPr lang="en-US" sz="1300" dirty="0"/>
              <a:t> and said, </a:t>
            </a:r>
            <a:r>
              <a:rPr lang="en-US" sz="1300" i="1" dirty="0"/>
              <a:t>“five loaves and two fish.”</a:t>
            </a:r>
            <a:r>
              <a:rPr lang="en-US" sz="1300" dirty="0"/>
              <a:t> (vs. 38) </a:t>
            </a:r>
          </a:p>
          <a:p>
            <a:endParaRPr lang="en-US" sz="1300" dirty="0"/>
          </a:p>
          <a:p>
            <a:pPr defTabSz="942189"/>
            <a:r>
              <a:rPr lang="en-US" sz="1300" dirty="0"/>
              <a:t>Was 5 loaves and 2 fish sufficient to feed the multitude? No, but Jesus expected them to start with that. </a:t>
            </a:r>
          </a:p>
          <a:p>
            <a:endParaRPr lang="en-US" sz="1300" dirty="0"/>
          </a:p>
          <a:p>
            <a:pPr>
              <a:spcAft>
                <a:spcPts val="618"/>
              </a:spcAft>
            </a:pPr>
            <a:r>
              <a:rPr lang="en-US" sz="2100" dirty="0"/>
              <a:t>The role of the apostles wasn’t over: </a:t>
            </a:r>
          </a:p>
          <a:p>
            <a:pPr marL="353320" indent="-353320">
              <a:spcAft>
                <a:spcPts val="618"/>
              </a:spcAft>
              <a:buFont typeface="Arial" panose="020B0604020202020204" pitchFamily="34" charset="0"/>
              <a:buChar char="•"/>
            </a:pPr>
            <a:r>
              <a:rPr lang="en-US" sz="2100" dirty="0"/>
              <a:t>Jesus directed the apostles to serve to the multitude that which He distributed to them. </a:t>
            </a:r>
            <a:r>
              <a:rPr lang="en-US" sz="2100" i="1" dirty="0"/>
              <a:t>“He blessed them and broke them, and </a:t>
            </a:r>
            <a:r>
              <a:rPr lang="en-US" sz="2100" b="1" i="1" dirty="0"/>
              <a:t>kept giving them to the disciples to set before the people</a:t>
            </a:r>
            <a:r>
              <a:rPr lang="en-US" sz="2100" i="1" dirty="0"/>
              <a:t>.”</a:t>
            </a:r>
            <a:r>
              <a:rPr lang="en-US" sz="2100" dirty="0"/>
              <a:t> (6:41; Luke 9:16; cf., Matthew 14:19)</a:t>
            </a:r>
          </a:p>
          <a:p>
            <a:pPr marL="353320" indent="-353320">
              <a:spcAft>
                <a:spcPts val="618"/>
              </a:spcAft>
              <a:buFont typeface="Arial" panose="020B0604020202020204" pitchFamily="34" charset="0"/>
              <a:buChar char="•"/>
            </a:pPr>
            <a:r>
              <a:rPr lang="en-US" sz="2100" dirty="0"/>
              <a:t>Their role was one of service. (Matthew 20:26-28; </a:t>
            </a:r>
            <a:br>
              <a:rPr lang="en-US" sz="2100" dirty="0"/>
            </a:br>
            <a:r>
              <a:rPr lang="en-US" sz="2100" dirty="0"/>
              <a:t>John 13:14-17; Luke 22:26-28)</a:t>
            </a:r>
          </a:p>
          <a:p>
            <a:pPr marL="353320" indent="-353320">
              <a:spcAft>
                <a:spcPts val="618"/>
              </a:spcAft>
              <a:buFont typeface="Arial" panose="020B0604020202020204" pitchFamily="34" charset="0"/>
              <a:buChar char="•"/>
            </a:pPr>
            <a:r>
              <a:rPr lang="en-US" sz="2100" dirty="0"/>
              <a:t>This word is normally used in a spiritual sense! </a:t>
            </a:r>
          </a:p>
          <a:p>
            <a:pPr marL="353320" indent="-353320">
              <a:spcAft>
                <a:spcPts val="618"/>
              </a:spcAft>
              <a:buFont typeface="Arial" panose="020B0604020202020204" pitchFamily="34" charset="0"/>
              <a:buChar char="•"/>
            </a:pPr>
            <a:r>
              <a:rPr lang="en-US" sz="2100" dirty="0"/>
              <a:t>“</a:t>
            </a:r>
            <a:r>
              <a:rPr lang="en-US" sz="2100" b="1" dirty="0"/>
              <a:t>To set before (one) in teaching.” (Thayer</a:t>
            </a:r>
            <a:r>
              <a:rPr lang="en-US" sz="2100" dirty="0"/>
              <a:t>) (</a:t>
            </a:r>
            <a:r>
              <a:rPr lang="en-US" sz="2100" b="1" dirty="0"/>
              <a:t>2 Timothy 2:2</a:t>
            </a:r>
            <a:r>
              <a:rPr lang="en-US" sz="2100" dirty="0"/>
              <a:t>, </a:t>
            </a:r>
            <a:r>
              <a:rPr lang="en-US" sz="2100" i="1" dirty="0"/>
              <a:t>“</a:t>
            </a:r>
            <a:r>
              <a:rPr lang="en-US" sz="2100" b="1" i="1" dirty="0"/>
              <a:t>*entrust </a:t>
            </a:r>
            <a:r>
              <a:rPr lang="en-US" sz="2100" b="1" dirty="0"/>
              <a:t>(</a:t>
            </a:r>
            <a:r>
              <a:rPr lang="en-US" sz="2100" b="1" i="1" dirty="0"/>
              <a:t>commit</a:t>
            </a:r>
            <a:r>
              <a:rPr lang="en-US" sz="2100" i="1" dirty="0"/>
              <a:t>; </a:t>
            </a:r>
            <a:r>
              <a:rPr lang="en-US" sz="2100" dirty="0"/>
              <a:t>ASV; NKJV) </a:t>
            </a:r>
            <a:r>
              <a:rPr lang="en-US" sz="2100" b="1" i="1" dirty="0"/>
              <a:t>these to faithful men</a:t>
            </a:r>
            <a:r>
              <a:rPr lang="en-US" sz="2100" i="1" dirty="0"/>
              <a:t>”</a:t>
            </a:r>
            <a:r>
              <a:rPr lang="en-US" sz="2100" dirty="0"/>
              <a:t>;  Matthew 13:24, 31; </a:t>
            </a:r>
            <a:r>
              <a:rPr lang="en-US" sz="2100" b="1" dirty="0"/>
              <a:t>Acts 17:3 &amp; 20:32</a:t>
            </a:r>
            <a:r>
              <a:rPr lang="en-US" sz="2100" dirty="0"/>
              <a:t>)</a:t>
            </a:r>
          </a:p>
          <a:p>
            <a:pPr marL="353320" indent="-353320">
              <a:spcAft>
                <a:spcPts val="618"/>
              </a:spcAft>
              <a:buFont typeface="Arial" panose="020B0604020202020204" pitchFamily="34" charset="0"/>
              <a:buChar char="•"/>
            </a:pPr>
            <a:r>
              <a:rPr lang="en-US" sz="2100" dirty="0"/>
              <a:t>Jesus’ great commission to the apostles: (Matthew 28:18-20; Mark 16:15-16) in which He gave to the disciples that which they needed to </a:t>
            </a:r>
            <a:r>
              <a:rPr lang="en-US" sz="2100" b="1" i="1" dirty="0"/>
              <a:t>“set before the people”</a:t>
            </a:r>
            <a:r>
              <a:rPr lang="en-US" sz="2100" dirty="0"/>
              <a:t> in their preaching and teaching. </a:t>
            </a:r>
          </a:p>
          <a:p>
            <a:endParaRPr lang="en-US" sz="1300" dirty="0"/>
          </a:p>
          <a:p>
            <a:pPr>
              <a:spcAft>
                <a:spcPts val="618"/>
              </a:spcAft>
            </a:pPr>
            <a:r>
              <a:rPr lang="en-US" sz="2100" b="1" i="1" dirty="0"/>
              <a:t>“</a:t>
            </a:r>
            <a:r>
              <a:rPr lang="en-US" sz="1400" b="1" i="1" dirty="0"/>
              <a:t>By force”</a:t>
            </a:r>
            <a:r>
              <a:rPr lang="en-US" sz="1400" dirty="0"/>
              <a:t> - “</a:t>
            </a:r>
            <a:r>
              <a:rPr lang="en-US" sz="1400" b="1" dirty="0"/>
              <a:t>to seize</a:t>
            </a:r>
            <a:r>
              <a:rPr lang="en-US" sz="1400" dirty="0"/>
              <a:t>, </a:t>
            </a:r>
            <a:r>
              <a:rPr lang="en-US" sz="1400" b="1" dirty="0"/>
              <a:t>carry off by force</a:t>
            </a:r>
            <a:r>
              <a:rPr lang="en-US" sz="1400" dirty="0"/>
              <a:t>.” (Acts 23:10; </a:t>
            </a:r>
            <a:br>
              <a:rPr lang="en-US" sz="1400" dirty="0"/>
            </a:br>
            <a:r>
              <a:rPr lang="en-US" sz="1400" dirty="0"/>
              <a:t>cf., John 10:28-29)</a:t>
            </a:r>
          </a:p>
          <a:p>
            <a:pPr>
              <a:spcAft>
                <a:spcPts val="618"/>
              </a:spcAft>
            </a:pPr>
            <a:r>
              <a:rPr lang="en-US" sz="1400" dirty="0"/>
              <a:t>His omniscience not only included their general intentions but their specific ones including </a:t>
            </a:r>
            <a:r>
              <a:rPr lang="en-US" sz="1400" b="1" dirty="0"/>
              <a:t>what kind of </a:t>
            </a:r>
            <a:r>
              <a:rPr lang="en-US" sz="1400" b="1" i="1" dirty="0"/>
              <a:t>“King”</a:t>
            </a:r>
            <a:r>
              <a:rPr lang="en-US" sz="1400" dirty="0"/>
              <a:t> they wanted Him to be. (6:26; </a:t>
            </a:r>
            <a:r>
              <a:rPr lang="en-US" sz="1400" i="1" dirty="0"/>
              <a:t>“…you seek Me… because you ate of the loaves and were filled.”</a:t>
            </a:r>
            <a:r>
              <a:rPr lang="en-US" sz="1400" dirty="0"/>
              <a:t>)</a:t>
            </a:r>
          </a:p>
          <a:p>
            <a:endParaRPr lang="en-US" sz="1300" dirty="0"/>
          </a:p>
        </p:txBody>
      </p:sp>
      <p:sp>
        <p:nvSpPr>
          <p:cNvPr id="4" name="Slide Number Placeholder 3"/>
          <p:cNvSpPr>
            <a:spLocks noGrp="1"/>
          </p:cNvSpPr>
          <p:nvPr>
            <p:ph type="sldNum" sz="quarter" idx="5"/>
          </p:nvPr>
        </p:nvSpPr>
        <p:spPr/>
        <p:txBody>
          <a:bodyPr/>
          <a:lstStyle/>
          <a:p>
            <a:fld id="{767E557C-9E66-43F1-9F87-179A985BA47D}" type="slidenum">
              <a:rPr lang="en-US" smtClean="0"/>
              <a:t>2</a:t>
            </a:fld>
            <a:endParaRPr lang="en-US" dirty="0"/>
          </a:p>
        </p:txBody>
      </p:sp>
    </p:spTree>
    <p:extLst>
      <p:ext uri="{BB962C8B-B14F-4D97-AF65-F5344CB8AC3E}">
        <p14:creationId xmlns:p14="http://schemas.microsoft.com/office/powerpoint/2010/main" val="11305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t>Ezek</a:t>
            </a:r>
            <a:r>
              <a:rPr lang="en-US" sz="1300" dirty="0"/>
              <a:t> 3:1-7</a:t>
            </a:r>
          </a:p>
          <a:p>
            <a:r>
              <a:rPr lang="en-US" sz="1300" dirty="0"/>
              <a:t> Then He said to me, "Son of man, eat what you find; eat this scroll, and go, speak to the house of Israel." 2 So I opened my mouth, and He fed me this scroll. 3 He said to me, "Son of man, feed your stomach and fill your body with this scroll which I am giving you." Then I ate it, and it was sweet as honey in my mouth. </a:t>
            </a:r>
          </a:p>
          <a:p>
            <a:endParaRPr lang="en-US" sz="1300" dirty="0"/>
          </a:p>
          <a:p>
            <a:r>
              <a:rPr lang="en-US" sz="1300" dirty="0"/>
              <a:t>4 Then He said to me, "Son of man, go to the house of Israel and speak with My words to them. 5 "For you are not being sent to a people of unintelligible speech or difficult language, but to the house of Israel, 6 nor to many peoples of unintelligible speech or difficult language, whose words you cannot understand. But I have sent you to them who should listen to you; 7 yet the house of Israel will not be willing to listen to you, since they are not willing to listen to Me. Surely the whole house of Israel is stubborn and obstinate.</a:t>
            </a:r>
          </a:p>
          <a:p>
            <a:endParaRPr lang="en-US" sz="1300" dirty="0"/>
          </a:p>
          <a:p>
            <a:r>
              <a:rPr lang="en-US" sz="1300" dirty="0"/>
              <a:t>Jeremiah 15:15-16</a:t>
            </a:r>
          </a:p>
          <a:p>
            <a:r>
              <a:rPr lang="en-US" sz="1300" dirty="0"/>
              <a:t>You who know, O Lord, Remember me, take notice of me, And take vengeance for me on my persecutors. Do not, in view of Your patience, take me away; Know that for Your sake I endure reproach. </a:t>
            </a:r>
          </a:p>
          <a:p>
            <a:r>
              <a:rPr lang="en-US" sz="1300" dirty="0"/>
              <a:t>16 Your words were found and I ate them, And Your words became for me a joy and the delight of my heart; For I have been called by Your name, O Lord God of hosts. </a:t>
            </a:r>
          </a:p>
          <a:p>
            <a:endParaRPr lang="en-US" sz="1300" dirty="0"/>
          </a:p>
          <a:p>
            <a:r>
              <a:rPr lang="en-US" sz="1300" dirty="0"/>
              <a:t>Ps 119:103</a:t>
            </a:r>
          </a:p>
          <a:p>
            <a:r>
              <a:rPr lang="en-US" sz="1300" dirty="0"/>
              <a:t>How sweet are Your words to my taste! Yes, sweeter than honey to my mouth! </a:t>
            </a:r>
          </a:p>
          <a:p>
            <a:endParaRPr lang="en-US" sz="1300" dirty="0"/>
          </a:p>
          <a:p>
            <a:endParaRPr lang="en-US" sz="1300" dirty="0"/>
          </a:p>
        </p:txBody>
      </p:sp>
      <p:sp>
        <p:nvSpPr>
          <p:cNvPr id="4" name="Slide Number Placeholder 3"/>
          <p:cNvSpPr>
            <a:spLocks noGrp="1"/>
          </p:cNvSpPr>
          <p:nvPr>
            <p:ph type="sldNum" sz="quarter" idx="5"/>
          </p:nvPr>
        </p:nvSpPr>
        <p:spPr/>
        <p:txBody>
          <a:bodyPr/>
          <a:lstStyle/>
          <a:p>
            <a:fld id="{767E557C-9E66-43F1-9F87-179A985BA47D}" type="slidenum">
              <a:rPr lang="en-US" smtClean="0"/>
              <a:t>11</a:t>
            </a:fld>
            <a:endParaRPr lang="en-US" dirty="0"/>
          </a:p>
        </p:txBody>
      </p:sp>
    </p:spTree>
    <p:extLst>
      <p:ext uri="{BB962C8B-B14F-4D97-AF65-F5344CB8AC3E}">
        <p14:creationId xmlns:p14="http://schemas.microsoft.com/office/powerpoint/2010/main" val="47432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767E557C-9E66-43F1-9F87-179A985BA47D}" type="slidenum">
              <a:rPr lang="en-US" smtClean="0"/>
              <a:t>12</a:t>
            </a:fld>
            <a:endParaRPr lang="en-US" dirty="0"/>
          </a:p>
        </p:txBody>
      </p:sp>
    </p:spTree>
    <p:extLst>
      <p:ext uri="{BB962C8B-B14F-4D97-AF65-F5344CB8AC3E}">
        <p14:creationId xmlns:p14="http://schemas.microsoft.com/office/powerpoint/2010/main" val="360029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767E557C-9E66-43F1-9F87-179A985BA47D}" type="slidenum">
              <a:rPr lang="en-US" smtClean="0"/>
              <a:t>13</a:t>
            </a:fld>
            <a:endParaRPr lang="en-US" dirty="0"/>
          </a:p>
        </p:txBody>
      </p:sp>
    </p:spTree>
    <p:extLst>
      <p:ext uri="{BB962C8B-B14F-4D97-AF65-F5344CB8AC3E}">
        <p14:creationId xmlns:p14="http://schemas.microsoft.com/office/powerpoint/2010/main" val="3587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767E557C-9E66-43F1-9F87-179A985BA47D}" type="slidenum">
              <a:rPr lang="en-US" smtClean="0"/>
              <a:t>3</a:t>
            </a:fld>
            <a:endParaRPr lang="en-US" dirty="0"/>
          </a:p>
        </p:txBody>
      </p:sp>
    </p:spTree>
    <p:extLst>
      <p:ext uri="{BB962C8B-B14F-4D97-AF65-F5344CB8AC3E}">
        <p14:creationId xmlns:p14="http://schemas.microsoft.com/office/powerpoint/2010/main" val="425541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 AM - Hebrew, “to exist” or “to be”. The self existent One. </a:t>
            </a:r>
          </a:p>
          <a:p>
            <a:r>
              <a:rPr lang="en-US" sz="1300" dirty="0"/>
              <a:t>OT:1961</a:t>
            </a:r>
          </a:p>
          <a:p>
            <a:r>
              <a:rPr lang="en-US" sz="1300" dirty="0"/>
              <a:t>So Ex 3:14 is more than a simple statement of identity: "I am that I am</a:t>
            </a:r>
            <a:r>
              <a:rPr lang="en-US" sz="1300" b="1" dirty="0"/>
              <a:t>"; </a:t>
            </a:r>
            <a:r>
              <a:rPr lang="en-US" sz="1300" b="1" u="sng" dirty="0"/>
              <a:t>it is a declaration of divine control of all things</a:t>
            </a:r>
            <a:r>
              <a:rPr lang="en-US" sz="1300" u="sng" dirty="0"/>
              <a:t> </a:t>
            </a:r>
            <a:r>
              <a:rPr lang="en-US" sz="1300" dirty="0"/>
              <a:t>(cf. Hos 1:9).</a:t>
            </a:r>
          </a:p>
          <a:p>
            <a:r>
              <a:rPr lang="en-US" sz="1300" dirty="0"/>
              <a:t>(from Vine's Expository Dictionary of Biblical Words, Copyright © 1985, Thomas Nelson Publishers.)</a:t>
            </a:r>
          </a:p>
          <a:p>
            <a:endParaRPr lang="en-US" sz="1300" dirty="0"/>
          </a:p>
          <a:p>
            <a:r>
              <a:rPr lang="en-US" sz="1300" dirty="0"/>
              <a:t>Jesus was indeed in control of all things. </a:t>
            </a:r>
          </a:p>
        </p:txBody>
      </p:sp>
      <p:sp>
        <p:nvSpPr>
          <p:cNvPr id="4" name="Slide Number Placeholder 3"/>
          <p:cNvSpPr>
            <a:spLocks noGrp="1"/>
          </p:cNvSpPr>
          <p:nvPr>
            <p:ph type="sldNum" sz="quarter" idx="5"/>
          </p:nvPr>
        </p:nvSpPr>
        <p:spPr/>
        <p:txBody>
          <a:bodyPr/>
          <a:lstStyle/>
          <a:p>
            <a:fld id="{767E557C-9E66-43F1-9F87-179A985BA47D}" type="slidenum">
              <a:rPr lang="en-US" smtClean="0"/>
              <a:t>4</a:t>
            </a:fld>
            <a:endParaRPr lang="en-US" dirty="0"/>
          </a:p>
        </p:txBody>
      </p:sp>
    </p:spTree>
    <p:extLst>
      <p:ext uri="{BB962C8B-B14F-4D97-AF65-F5344CB8AC3E}">
        <p14:creationId xmlns:p14="http://schemas.microsoft.com/office/powerpoint/2010/main" val="258925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Emphasize, “not” - “but”</a:t>
            </a:r>
          </a:p>
          <a:p>
            <a:r>
              <a:rPr lang="en-US" sz="1300" dirty="0"/>
              <a:t>They had worked so hard to follow Jesus just to be fed physically… Jesus didn’t say “don’t work that hard” but to channel that same effort into the spiritual food He came to provide. </a:t>
            </a:r>
          </a:p>
          <a:p>
            <a:endParaRPr lang="en-US" sz="1300" dirty="0"/>
          </a:p>
          <a:p>
            <a:r>
              <a:rPr lang="en-US" sz="1300" dirty="0"/>
              <a:t>Work for that which the Father will give. </a:t>
            </a:r>
            <a:r>
              <a:rPr lang="en-US" sz="1300" b="1" dirty="0"/>
              <a:t>Study, listen, apply, walk by faith, obey, deny, sacrifice, persist, endure</a:t>
            </a:r>
            <a:r>
              <a:rPr lang="en-US" sz="1300" dirty="0"/>
              <a:t>.</a:t>
            </a:r>
          </a:p>
          <a:p>
            <a:endParaRPr lang="en-US" sz="1300" dirty="0"/>
          </a:p>
          <a:p>
            <a:pPr>
              <a:spcBef>
                <a:spcPts val="618"/>
              </a:spcBef>
              <a:spcAft>
                <a:spcPts val="618"/>
              </a:spcAft>
            </a:pPr>
            <a:r>
              <a:rPr lang="en-US" sz="1300" i="1" dirty="0"/>
              <a:t>“</a:t>
            </a:r>
            <a:r>
              <a:rPr lang="en-US" sz="1300" b="1" i="1" dirty="0"/>
              <a:t>Do not work</a:t>
            </a:r>
            <a:r>
              <a:rPr lang="en-US" sz="1300" i="1" dirty="0"/>
              <a:t> </a:t>
            </a:r>
            <a:r>
              <a:rPr lang="en-US" sz="1300" b="1" i="1" dirty="0"/>
              <a:t>for</a:t>
            </a:r>
            <a:r>
              <a:rPr lang="en-US" sz="1300" i="1" dirty="0"/>
              <a:t> the food which perishes, </a:t>
            </a:r>
            <a:r>
              <a:rPr lang="en-US" sz="1300" b="1" i="1" dirty="0"/>
              <a:t>but </a:t>
            </a:r>
            <a:r>
              <a:rPr lang="en-US" sz="1300" b="1" dirty="0"/>
              <a:t>(work)</a:t>
            </a:r>
            <a:r>
              <a:rPr lang="en-US" sz="1300" b="1" i="1" dirty="0"/>
              <a:t> for </a:t>
            </a:r>
            <a:r>
              <a:rPr lang="en-US" sz="1300" i="1" dirty="0"/>
              <a:t>the food which endures to eternal life, which the Son of Man will give to you, for on Him the Father, God, has set His seal.” </a:t>
            </a:r>
            <a:r>
              <a:rPr lang="en-US" sz="1300" dirty="0"/>
              <a:t>(vs. 27) [Not this… but this…]</a:t>
            </a:r>
          </a:p>
          <a:p>
            <a:r>
              <a:rPr lang="en-US" sz="1300" dirty="0"/>
              <a:t>What had they just done (how far had they just traveled) to seek their next meal? (cf., Matthew 12:42)</a:t>
            </a:r>
          </a:p>
          <a:p>
            <a:r>
              <a:rPr lang="en-US" sz="1300" b="1" u="sng" dirty="0">
                <a:solidFill>
                  <a:schemeClr val="tx2"/>
                </a:solidFill>
              </a:rPr>
              <a:t>Apply this same level of diligence (work) in seeking the spiritual food that provides eternal life</a:t>
            </a:r>
            <a:r>
              <a:rPr lang="en-US" sz="1300" dirty="0">
                <a:solidFill>
                  <a:schemeClr val="tx2"/>
                </a:solidFill>
              </a:rPr>
              <a:t>. </a:t>
            </a:r>
            <a:r>
              <a:rPr lang="en-US" sz="1300" dirty="0"/>
              <a:t>(John 4:13-14; cf., Ezekiel 3:3; Jeremiah 15:16)</a:t>
            </a:r>
          </a:p>
          <a:p>
            <a:r>
              <a:rPr lang="en-US" sz="1300" dirty="0"/>
              <a:t>Work is involved in obtaining </a:t>
            </a:r>
            <a:r>
              <a:rPr lang="en-US" sz="1300" i="1" dirty="0"/>
              <a:t>“the food which endures to eternal life.”</a:t>
            </a:r>
            <a:r>
              <a:rPr lang="en-US" sz="1300" dirty="0"/>
              <a:t> (Philippians 2:12; Ephesians 6:13; </a:t>
            </a:r>
            <a:br>
              <a:rPr lang="en-US" sz="1300" dirty="0"/>
            </a:br>
            <a:r>
              <a:rPr lang="en-US" sz="1300" dirty="0"/>
              <a:t>1 Corinthians 15:10; Colossians 1:29</a:t>
            </a:r>
          </a:p>
          <a:p>
            <a:endParaRPr lang="en-US" sz="1300" dirty="0"/>
          </a:p>
          <a:p>
            <a:r>
              <a:rPr lang="en-US" sz="1300" dirty="0"/>
              <a:t>Job 23:12 - do we treasure the word of God more than our necessary food?</a:t>
            </a:r>
          </a:p>
        </p:txBody>
      </p:sp>
      <p:sp>
        <p:nvSpPr>
          <p:cNvPr id="4" name="Slide Number Placeholder 3"/>
          <p:cNvSpPr>
            <a:spLocks noGrp="1"/>
          </p:cNvSpPr>
          <p:nvPr>
            <p:ph type="sldNum" sz="quarter" idx="5"/>
          </p:nvPr>
        </p:nvSpPr>
        <p:spPr/>
        <p:txBody>
          <a:bodyPr/>
          <a:lstStyle/>
          <a:p>
            <a:fld id="{767E557C-9E66-43F1-9F87-179A985BA47D}" type="slidenum">
              <a:rPr lang="en-US" smtClean="0"/>
              <a:t>5</a:t>
            </a:fld>
            <a:endParaRPr lang="en-US" dirty="0"/>
          </a:p>
        </p:txBody>
      </p:sp>
    </p:spTree>
    <p:extLst>
      <p:ext uri="{BB962C8B-B14F-4D97-AF65-F5344CB8AC3E}">
        <p14:creationId xmlns:p14="http://schemas.microsoft.com/office/powerpoint/2010/main" val="277738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pPr defTabSz="942189"/>
            <a:r>
              <a:rPr lang="en-US" sz="1400" dirty="0"/>
              <a:t>Much of the rest of this discourse is about Jesus’ relationship with the Father. </a:t>
            </a:r>
          </a:p>
          <a:p>
            <a:endParaRPr lang="en-US" sz="1300" dirty="0"/>
          </a:p>
        </p:txBody>
      </p:sp>
      <p:sp>
        <p:nvSpPr>
          <p:cNvPr id="4" name="Slide Number Placeholder 3"/>
          <p:cNvSpPr>
            <a:spLocks noGrp="1"/>
          </p:cNvSpPr>
          <p:nvPr>
            <p:ph type="sldNum" sz="quarter" idx="5"/>
          </p:nvPr>
        </p:nvSpPr>
        <p:spPr/>
        <p:txBody>
          <a:bodyPr/>
          <a:lstStyle/>
          <a:p>
            <a:fld id="{767E557C-9E66-43F1-9F87-179A985BA47D}" type="slidenum">
              <a:rPr lang="en-US" smtClean="0"/>
              <a:t>6</a:t>
            </a:fld>
            <a:endParaRPr lang="en-US" dirty="0"/>
          </a:p>
        </p:txBody>
      </p:sp>
    </p:spTree>
    <p:extLst>
      <p:ext uri="{BB962C8B-B14F-4D97-AF65-F5344CB8AC3E}">
        <p14:creationId xmlns:p14="http://schemas.microsoft.com/office/powerpoint/2010/main" val="168085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Jewish documents from the 2</a:t>
            </a:r>
            <a:r>
              <a:rPr lang="en-US" sz="1300" baseline="30000" dirty="0"/>
              <a:t>nd</a:t>
            </a:r>
            <a:r>
              <a:rPr lang="en-US" sz="1300" dirty="0"/>
              <a:t> century reveal the expectation that the Messiah would provide manna on a daily basis. </a:t>
            </a:r>
          </a:p>
          <a:p>
            <a:endParaRPr lang="en-US" sz="1300" dirty="0"/>
          </a:p>
          <a:p>
            <a:r>
              <a:rPr lang="en-US" sz="1300" dirty="0"/>
              <a:t>Jesus points out it wasn’t Moses who would give “true” bread nor was he responsible for the manna. </a:t>
            </a:r>
          </a:p>
        </p:txBody>
      </p:sp>
      <p:sp>
        <p:nvSpPr>
          <p:cNvPr id="4" name="Slide Number Placeholder 3"/>
          <p:cNvSpPr>
            <a:spLocks noGrp="1"/>
          </p:cNvSpPr>
          <p:nvPr>
            <p:ph type="sldNum" sz="quarter" idx="5"/>
          </p:nvPr>
        </p:nvSpPr>
        <p:spPr/>
        <p:txBody>
          <a:bodyPr/>
          <a:lstStyle/>
          <a:p>
            <a:fld id="{767E557C-9E66-43F1-9F87-179A985BA47D}" type="slidenum">
              <a:rPr lang="en-US" smtClean="0"/>
              <a:t>7</a:t>
            </a:fld>
            <a:endParaRPr lang="en-US" dirty="0"/>
          </a:p>
        </p:txBody>
      </p:sp>
    </p:spTree>
    <p:extLst>
      <p:ext uri="{BB962C8B-B14F-4D97-AF65-F5344CB8AC3E}">
        <p14:creationId xmlns:p14="http://schemas.microsoft.com/office/powerpoint/2010/main" val="69619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Eccl 7:10</a:t>
            </a:r>
          </a:p>
          <a:p>
            <a:r>
              <a:rPr lang="en-US" sz="1300" dirty="0"/>
              <a:t>Do not say, "Why is it that the former days were better than these?“ For it is not from wisdom that you ask about this. </a:t>
            </a:r>
          </a:p>
          <a:p>
            <a:endParaRPr lang="en-US" sz="1300" dirty="0"/>
          </a:p>
        </p:txBody>
      </p:sp>
      <p:sp>
        <p:nvSpPr>
          <p:cNvPr id="4" name="Slide Number Placeholder 3"/>
          <p:cNvSpPr>
            <a:spLocks noGrp="1"/>
          </p:cNvSpPr>
          <p:nvPr>
            <p:ph type="sldNum" sz="quarter" idx="5"/>
          </p:nvPr>
        </p:nvSpPr>
        <p:spPr/>
        <p:txBody>
          <a:bodyPr/>
          <a:lstStyle/>
          <a:p>
            <a:fld id="{767E557C-9E66-43F1-9F87-179A985BA47D}" type="slidenum">
              <a:rPr lang="en-US" smtClean="0"/>
              <a:t>8</a:t>
            </a:fld>
            <a:endParaRPr lang="en-US" dirty="0"/>
          </a:p>
        </p:txBody>
      </p:sp>
    </p:spTree>
    <p:extLst>
      <p:ext uri="{BB962C8B-B14F-4D97-AF65-F5344CB8AC3E}">
        <p14:creationId xmlns:p14="http://schemas.microsoft.com/office/powerpoint/2010/main" val="373034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767E557C-9E66-43F1-9F87-179A985BA47D}" type="slidenum">
              <a:rPr lang="en-US" smtClean="0"/>
              <a:t>9</a:t>
            </a:fld>
            <a:endParaRPr lang="en-US" dirty="0"/>
          </a:p>
        </p:txBody>
      </p:sp>
    </p:spTree>
    <p:extLst>
      <p:ext uri="{BB962C8B-B14F-4D97-AF65-F5344CB8AC3E}">
        <p14:creationId xmlns:p14="http://schemas.microsoft.com/office/powerpoint/2010/main" val="22271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767E557C-9E66-43F1-9F87-179A985BA47D}" type="slidenum">
              <a:rPr lang="en-US" smtClean="0"/>
              <a:t>10</a:t>
            </a:fld>
            <a:endParaRPr lang="en-US" dirty="0"/>
          </a:p>
        </p:txBody>
      </p:sp>
    </p:spTree>
    <p:extLst>
      <p:ext uri="{BB962C8B-B14F-4D97-AF65-F5344CB8AC3E}">
        <p14:creationId xmlns:p14="http://schemas.microsoft.com/office/powerpoint/2010/main" val="35464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5/20/2022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5/20/2022</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5/20/2022</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7280" y="758952"/>
            <a:ext cx="5179534" cy="3566160"/>
          </a:xfrm>
        </p:spPr>
        <p:txBody>
          <a:bodyPr anchor="b">
            <a:normAutofit/>
          </a:bodyPr>
          <a:lstStyle/>
          <a:p>
            <a:r>
              <a:rPr lang="en-US" sz="6000" b="1" i="1" dirty="0"/>
              <a:t>“I Am the bread of life”</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a:lstStyle/>
          <a:p>
            <a:r>
              <a:rPr lang="en-US" dirty="0"/>
              <a:t>John 6:35</a:t>
            </a:r>
          </a:p>
        </p:txBody>
      </p:sp>
      <p:pic>
        <p:nvPicPr>
          <p:cNvPr id="6" name="Content Placeholder 6" descr="Free stock photo of baked, bread, breakfast">
            <a:extLst>
              <a:ext uri="{FF2B5EF4-FFF2-40B4-BE49-F238E27FC236}">
                <a16:creationId xmlns:a16="http://schemas.microsoft.com/office/drawing/2014/main" id="{09C780CE-8C54-48A3-BDFB-269FD35E3750}"/>
              </a:ext>
            </a:extLst>
          </p:cNvPr>
          <p:cNvPicPr>
            <a:picLocks noChangeAspect="1"/>
          </p:cNvPicPr>
          <p:nvPr/>
        </p:nvPicPr>
        <p:blipFill>
          <a:blip r:embed="rId2"/>
          <a:srcRect/>
          <a:stretch/>
        </p:blipFill>
        <p:spPr>
          <a:xfrm>
            <a:off x="6974868" y="1899331"/>
            <a:ext cx="4589005" cy="3059336"/>
          </a:xfrm>
          <a:prstGeom prst="rect">
            <a:avLst/>
          </a:prstGeom>
        </p:spPr>
      </p:pic>
    </p:spTree>
    <p:extLst>
      <p:ext uri="{BB962C8B-B14F-4D97-AF65-F5344CB8AC3E}">
        <p14:creationId xmlns:p14="http://schemas.microsoft.com/office/powerpoint/2010/main" val="345109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a:t>
            </a:r>
            <a:r>
              <a:rPr lang="en-US" sz="3600" b="1" i="1" dirty="0"/>
              <a:t>I AM The bread of life</a:t>
            </a:r>
            <a:r>
              <a:rPr lang="en-US" sz="3600" b="1" dirty="0"/>
              <a:t>” </a:t>
            </a:r>
            <a:r>
              <a:rPr lang="en-US" sz="3200" dirty="0"/>
              <a:t>(vs. 35)</a:t>
            </a:r>
            <a:endParaRPr lang="en-US" sz="3600" dirty="0"/>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332720" cy="4469788"/>
          </a:xfrm>
        </p:spPr>
        <p:txBody>
          <a:bodyPr>
            <a:normAutofit/>
          </a:bodyPr>
          <a:lstStyle/>
          <a:p>
            <a:pPr marL="0" indent="0">
              <a:spcBef>
                <a:spcPts val="600"/>
              </a:spcBef>
              <a:spcAft>
                <a:spcPts val="600"/>
              </a:spcAft>
              <a:buClrTx/>
              <a:buNone/>
            </a:pPr>
            <a:r>
              <a:rPr lang="en-US" sz="3200" dirty="0"/>
              <a:t>After their immediate request, Jesus makes it clear that He isn’t speaking of literal bread… “</a:t>
            </a:r>
            <a:r>
              <a:rPr lang="en-US" sz="3200" b="1" i="1" dirty="0"/>
              <a:t>I AM the bread of life”. </a:t>
            </a:r>
          </a:p>
          <a:p>
            <a:pPr>
              <a:spcBef>
                <a:spcPts val="600"/>
              </a:spcBef>
              <a:spcAft>
                <a:spcPts val="600"/>
              </a:spcAft>
              <a:buClrTx/>
              <a:buFont typeface="Wingdings" panose="05000000000000000000" pitchFamily="2" charset="2"/>
              <a:buChar char="§"/>
            </a:pPr>
            <a:r>
              <a:rPr lang="en-US" sz="3200" b="1" i="1" dirty="0"/>
              <a:t>“Bread out of heaven…” </a:t>
            </a:r>
            <a:r>
              <a:rPr lang="en-US" sz="3200" dirty="0"/>
              <a:t>(vs. 33, 41, 42, 50, 51, 58)</a:t>
            </a:r>
          </a:p>
          <a:p>
            <a:pPr marL="0" indent="0">
              <a:spcBef>
                <a:spcPts val="600"/>
              </a:spcBef>
              <a:spcAft>
                <a:spcPts val="600"/>
              </a:spcAft>
              <a:buClrTx/>
              <a:buNone/>
            </a:pPr>
            <a:r>
              <a:rPr lang="en-US" sz="3200" dirty="0"/>
              <a:t>Jesus’ invitation is to </a:t>
            </a:r>
            <a:r>
              <a:rPr lang="en-US" sz="3200" b="1" i="1" dirty="0"/>
              <a:t>“come to Me”</a:t>
            </a:r>
            <a:r>
              <a:rPr lang="en-US" sz="3200" dirty="0"/>
              <a:t> and </a:t>
            </a:r>
            <a:r>
              <a:rPr lang="en-US" sz="3200" b="1" i="1" dirty="0"/>
              <a:t>“believe in Me”. </a:t>
            </a:r>
            <a:r>
              <a:rPr lang="en-US" sz="3200" dirty="0"/>
              <a:t>(Matthew 11:28; John 5:40; 6:44, 65)</a:t>
            </a:r>
          </a:p>
        </p:txBody>
      </p:sp>
    </p:spTree>
    <p:extLst>
      <p:ext uri="{BB962C8B-B14F-4D97-AF65-F5344CB8AC3E}">
        <p14:creationId xmlns:p14="http://schemas.microsoft.com/office/powerpoint/2010/main" val="77092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a:t>
            </a:r>
            <a:r>
              <a:rPr lang="en-US" sz="3600" b="1" i="1" dirty="0"/>
              <a:t>I AM The bread of life</a:t>
            </a:r>
            <a:r>
              <a:rPr lang="en-US" sz="3600" b="1" dirty="0"/>
              <a:t>” </a:t>
            </a:r>
            <a:r>
              <a:rPr lang="en-US" sz="3200" dirty="0"/>
              <a:t>(vs. 35)</a:t>
            </a:r>
            <a:endParaRPr lang="en-US" sz="3600" dirty="0"/>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332720" cy="4469788"/>
          </a:xfrm>
        </p:spPr>
        <p:txBody>
          <a:bodyPr>
            <a:normAutofit/>
          </a:bodyPr>
          <a:lstStyle/>
          <a:p>
            <a:pPr marL="0" indent="0">
              <a:spcBef>
                <a:spcPts val="600"/>
              </a:spcBef>
              <a:spcAft>
                <a:spcPts val="600"/>
              </a:spcAft>
              <a:buClrTx/>
              <a:buNone/>
            </a:pPr>
            <a:r>
              <a:rPr lang="en-US" sz="3200" dirty="0"/>
              <a:t>What is to be done with the </a:t>
            </a:r>
            <a:r>
              <a:rPr lang="en-US" sz="3200" b="1" i="1" dirty="0"/>
              <a:t>“bread of life”</a:t>
            </a:r>
            <a:r>
              <a:rPr lang="en-US" sz="3200" dirty="0"/>
              <a:t>?</a:t>
            </a:r>
          </a:p>
          <a:p>
            <a:pPr marL="236538" indent="-236538">
              <a:spcBef>
                <a:spcPts val="600"/>
              </a:spcBef>
              <a:spcAft>
                <a:spcPts val="600"/>
              </a:spcAft>
              <a:buClrTx/>
              <a:buFont typeface="Arial" panose="020B0604020202020204" pitchFamily="34" charset="0"/>
              <a:buChar char="•"/>
            </a:pPr>
            <a:r>
              <a:rPr lang="en-US" sz="3200" dirty="0"/>
              <a:t>It is to be consumed… (“</a:t>
            </a:r>
            <a:r>
              <a:rPr lang="en-US" sz="3200" b="1" i="1" dirty="0"/>
              <a:t>Eat</a:t>
            </a:r>
            <a:r>
              <a:rPr lang="en-US" sz="3200" dirty="0"/>
              <a:t>” and “</a:t>
            </a:r>
            <a:r>
              <a:rPr lang="en-US" sz="3200" b="1" i="1" dirty="0"/>
              <a:t>drink</a:t>
            </a:r>
            <a:r>
              <a:rPr lang="en-US" sz="3200" dirty="0"/>
              <a:t>”)</a:t>
            </a:r>
          </a:p>
          <a:p>
            <a:pPr marL="236538" indent="-236538">
              <a:spcBef>
                <a:spcPts val="600"/>
              </a:spcBef>
              <a:spcAft>
                <a:spcPts val="600"/>
              </a:spcAft>
              <a:buClrTx/>
              <a:buFont typeface="Arial" panose="020B0604020202020204" pitchFamily="34" charset="0"/>
              <a:buChar char="•"/>
            </a:pPr>
            <a:r>
              <a:rPr lang="en-US" sz="3200" dirty="0"/>
              <a:t>Literal or figurative? </a:t>
            </a:r>
          </a:p>
          <a:p>
            <a:pPr marL="236538" indent="-236538">
              <a:spcBef>
                <a:spcPts val="600"/>
              </a:spcBef>
              <a:spcAft>
                <a:spcPts val="600"/>
              </a:spcAft>
              <a:buClrTx/>
              <a:buFont typeface="Arial" panose="020B0604020202020204" pitchFamily="34" charset="0"/>
              <a:buChar char="•"/>
            </a:pPr>
            <a:r>
              <a:rPr lang="en-US" sz="3200" dirty="0"/>
              <a:t>God asks His servants to consume His words. (Ezekiel 3:1-4; Jeremiah 15:15-16; Psalms 119:103; </a:t>
            </a:r>
            <a:r>
              <a:rPr lang="en-US" sz="3200"/>
              <a:t>Psalms 19:10</a:t>
            </a:r>
            <a:r>
              <a:rPr lang="en-US" sz="3200" dirty="0"/>
              <a:t>)</a:t>
            </a:r>
          </a:p>
        </p:txBody>
      </p:sp>
    </p:spTree>
    <p:extLst>
      <p:ext uri="{BB962C8B-B14F-4D97-AF65-F5344CB8AC3E}">
        <p14:creationId xmlns:p14="http://schemas.microsoft.com/office/powerpoint/2010/main" val="250849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a:t>
            </a:r>
            <a:r>
              <a:rPr lang="en-US" sz="3600" b="1" i="1" dirty="0"/>
              <a:t>I AM The bread of life</a:t>
            </a:r>
            <a:r>
              <a:rPr lang="en-US" sz="3600" b="1" dirty="0"/>
              <a:t>” </a:t>
            </a:r>
            <a:r>
              <a:rPr lang="en-US" sz="3200" dirty="0"/>
              <a:t>(vs. 35)</a:t>
            </a:r>
            <a:endParaRPr lang="en-US" sz="3600" dirty="0"/>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332720" cy="4469788"/>
          </a:xfrm>
        </p:spPr>
        <p:txBody>
          <a:bodyPr>
            <a:normAutofit fontScale="85000" lnSpcReduction="20000"/>
          </a:bodyPr>
          <a:lstStyle/>
          <a:p>
            <a:pPr marL="0" indent="0">
              <a:spcBef>
                <a:spcPts val="600"/>
              </a:spcBef>
              <a:spcAft>
                <a:spcPts val="600"/>
              </a:spcAft>
              <a:buClrTx/>
              <a:buNone/>
            </a:pPr>
            <a:r>
              <a:rPr lang="en-US" sz="3200" dirty="0"/>
              <a:t>To be consumed are the words of the bread of life:</a:t>
            </a:r>
          </a:p>
          <a:p>
            <a:pPr marL="236538" indent="-236538">
              <a:spcBef>
                <a:spcPts val="600"/>
              </a:spcBef>
              <a:spcAft>
                <a:spcPts val="600"/>
              </a:spcAft>
              <a:buClrTx/>
              <a:buFont typeface="Arial" panose="020B0604020202020204" pitchFamily="34" charset="0"/>
              <a:buChar char="•"/>
            </a:pPr>
            <a:r>
              <a:rPr lang="en-US" sz="3200" b="1" dirty="0"/>
              <a:t>Drawn by the Father </a:t>
            </a:r>
            <a:r>
              <a:rPr lang="en-US" sz="3200" dirty="0"/>
              <a:t>(vs. 44)… How? “‘</a:t>
            </a:r>
            <a:r>
              <a:rPr lang="en-US" sz="3200" i="1" dirty="0"/>
              <a:t>They shall all be </a:t>
            </a:r>
            <a:r>
              <a:rPr lang="en-US" sz="3200" b="1" i="1" dirty="0"/>
              <a:t>taught of God</a:t>
            </a:r>
            <a:r>
              <a:rPr lang="en-US" sz="3200" i="1" dirty="0"/>
              <a:t>’. Everyone who has </a:t>
            </a:r>
            <a:r>
              <a:rPr lang="en-US" sz="3200" b="1" i="1" dirty="0"/>
              <a:t>heard</a:t>
            </a:r>
            <a:r>
              <a:rPr lang="en-US" sz="3200" i="1" dirty="0"/>
              <a:t> and </a:t>
            </a:r>
            <a:r>
              <a:rPr lang="en-US" sz="3200" b="1" i="1" dirty="0"/>
              <a:t>learned</a:t>
            </a:r>
            <a:r>
              <a:rPr lang="en-US" sz="3200" i="1" dirty="0"/>
              <a:t> from the Father </a:t>
            </a:r>
            <a:r>
              <a:rPr lang="en-US" sz="3200" b="1" i="1" dirty="0"/>
              <a:t>comes to Me</a:t>
            </a:r>
            <a:r>
              <a:rPr lang="en-US" sz="3200" dirty="0"/>
              <a:t>.” (vs. 45)</a:t>
            </a:r>
          </a:p>
          <a:p>
            <a:pPr marL="236538" indent="-236538">
              <a:spcBef>
                <a:spcPts val="600"/>
              </a:spcBef>
              <a:spcAft>
                <a:spcPts val="600"/>
              </a:spcAft>
              <a:buClrTx/>
              <a:buFont typeface="Arial" panose="020B0604020202020204" pitchFamily="34" charset="0"/>
              <a:buChar char="•"/>
            </a:pPr>
            <a:r>
              <a:rPr lang="en-US" sz="3200" dirty="0"/>
              <a:t>We “</a:t>
            </a:r>
            <a:r>
              <a:rPr lang="en-US" sz="3200" b="1" i="1" dirty="0"/>
              <a:t>eat</a:t>
            </a:r>
            <a:r>
              <a:rPr lang="en-US" sz="3200" dirty="0"/>
              <a:t>” and “</a:t>
            </a:r>
            <a:r>
              <a:rPr lang="en-US" sz="3200" b="1" i="1" dirty="0"/>
              <a:t>drink</a:t>
            </a:r>
            <a:r>
              <a:rPr lang="en-US" sz="3200" dirty="0"/>
              <a:t>” of Jesus when we “</a:t>
            </a:r>
            <a:r>
              <a:rPr lang="en-US" sz="3200" b="1" i="1" dirty="0"/>
              <a:t>abide</a:t>
            </a:r>
            <a:r>
              <a:rPr lang="en-US" sz="3200" dirty="0"/>
              <a:t>” in Him and He in us. (Fellowship)</a:t>
            </a:r>
          </a:p>
          <a:p>
            <a:pPr marL="236538" indent="-236538">
              <a:spcBef>
                <a:spcPts val="600"/>
              </a:spcBef>
              <a:spcAft>
                <a:spcPts val="600"/>
              </a:spcAft>
              <a:buClrTx/>
              <a:buFont typeface="Arial" panose="020B0604020202020204" pitchFamily="34" charset="0"/>
              <a:buChar char="•"/>
            </a:pPr>
            <a:r>
              <a:rPr lang="en-US" sz="3200" dirty="0"/>
              <a:t>“</a:t>
            </a:r>
            <a:r>
              <a:rPr lang="en-US" sz="3200" b="1" i="1" dirty="0"/>
              <a:t>Difficult</a:t>
            </a:r>
            <a:r>
              <a:rPr lang="en-US" sz="3200" dirty="0"/>
              <a:t>” words? Why? (1 Cor. 2:14-3:3; John 12:37-42)</a:t>
            </a:r>
          </a:p>
          <a:p>
            <a:pPr marL="236538" indent="-236538">
              <a:spcBef>
                <a:spcPts val="600"/>
              </a:spcBef>
              <a:spcAft>
                <a:spcPts val="600"/>
              </a:spcAft>
              <a:buClrTx/>
              <a:buFont typeface="Arial" panose="020B0604020202020204" pitchFamily="34" charset="0"/>
              <a:buChar char="•"/>
            </a:pPr>
            <a:r>
              <a:rPr lang="en-US" sz="3200" b="1" i="1" dirty="0"/>
              <a:t>“The words I have spoken to you are spirit and are life.” </a:t>
            </a:r>
            <a:r>
              <a:rPr lang="en-US" sz="3200" dirty="0"/>
              <a:t>(vs. 63)</a:t>
            </a:r>
          </a:p>
          <a:p>
            <a:pPr marL="236538" indent="-236538">
              <a:spcBef>
                <a:spcPts val="600"/>
              </a:spcBef>
              <a:spcAft>
                <a:spcPts val="600"/>
              </a:spcAft>
              <a:buClrTx/>
              <a:buFont typeface="Arial" panose="020B0604020202020204" pitchFamily="34" charset="0"/>
              <a:buChar char="•"/>
            </a:pPr>
            <a:r>
              <a:rPr lang="en-US" sz="3200" dirty="0"/>
              <a:t>To whom shall we go for the </a:t>
            </a:r>
            <a:r>
              <a:rPr lang="en-US" sz="3200" b="1" i="1" dirty="0"/>
              <a:t>“words of eternal life”</a:t>
            </a:r>
            <a:r>
              <a:rPr lang="en-US" sz="3200" dirty="0"/>
              <a:t>? (vs. 66)</a:t>
            </a:r>
          </a:p>
        </p:txBody>
      </p:sp>
    </p:spTree>
    <p:extLst>
      <p:ext uri="{BB962C8B-B14F-4D97-AF65-F5344CB8AC3E}">
        <p14:creationId xmlns:p14="http://schemas.microsoft.com/office/powerpoint/2010/main" val="242386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What are we to do with the bread of life</a:t>
            </a:r>
            <a:endParaRPr lang="en-US" sz="3600" dirty="0"/>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332720" cy="4469788"/>
          </a:xfrm>
        </p:spPr>
        <p:txBody>
          <a:bodyPr>
            <a:normAutofit/>
          </a:bodyPr>
          <a:lstStyle/>
          <a:p>
            <a:pPr marL="514350" indent="-514350">
              <a:spcBef>
                <a:spcPts val="600"/>
              </a:spcBef>
              <a:spcAft>
                <a:spcPts val="600"/>
              </a:spcAft>
              <a:buClrTx/>
              <a:buAutoNum type="arabicPeriod"/>
            </a:pPr>
            <a:r>
              <a:rPr lang="en-US" sz="3200" dirty="0"/>
              <a:t>Work diligently for it, both in our knowledge and understanding (2 Timothy 2:15) and in our application of it. (Matthew 7:24-27)</a:t>
            </a:r>
          </a:p>
          <a:p>
            <a:pPr marL="514350" indent="-514350">
              <a:spcBef>
                <a:spcPts val="600"/>
              </a:spcBef>
              <a:spcAft>
                <a:spcPts val="600"/>
              </a:spcAft>
              <a:buClrTx/>
              <a:buAutoNum type="arabicPeriod"/>
            </a:pPr>
            <a:r>
              <a:rPr lang="en-US" sz="3200" dirty="0"/>
              <a:t>Consume it frequently, consistently and persistently. (1 Timothy 4:6; 1 Peter 2:2)</a:t>
            </a:r>
          </a:p>
          <a:p>
            <a:pPr marL="514350" indent="-514350">
              <a:spcBef>
                <a:spcPts val="600"/>
              </a:spcBef>
              <a:spcAft>
                <a:spcPts val="600"/>
              </a:spcAft>
              <a:buClrTx/>
              <a:buAutoNum type="arabicPeriod"/>
            </a:pPr>
            <a:r>
              <a:rPr lang="en-US" sz="3200" dirty="0"/>
              <a:t>Maintain our spiritual appetite. </a:t>
            </a:r>
          </a:p>
          <a:p>
            <a:pPr marL="514350" indent="-514350">
              <a:spcBef>
                <a:spcPts val="600"/>
              </a:spcBef>
              <a:spcAft>
                <a:spcPts val="600"/>
              </a:spcAft>
              <a:buClrTx/>
              <a:buAutoNum type="arabicPeriod"/>
            </a:pPr>
            <a:r>
              <a:rPr lang="en-US" sz="3200" dirty="0"/>
              <a:t>Urgently obey it!</a:t>
            </a:r>
          </a:p>
        </p:txBody>
      </p:sp>
    </p:spTree>
    <p:extLst>
      <p:ext uri="{BB962C8B-B14F-4D97-AF65-F5344CB8AC3E}">
        <p14:creationId xmlns:p14="http://schemas.microsoft.com/office/powerpoint/2010/main" val="21497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Context of John Chapter 6</a:t>
            </a:r>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058400" cy="4469788"/>
          </a:xfrm>
        </p:spPr>
        <p:txBody>
          <a:bodyPr>
            <a:normAutofit lnSpcReduction="10000"/>
          </a:bodyPr>
          <a:lstStyle/>
          <a:p>
            <a:pPr marL="0" indent="0">
              <a:lnSpc>
                <a:spcPct val="120000"/>
              </a:lnSpc>
              <a:spcBef>
                <a:spcPts val="600"/>
              </a:spcBef>
              <a:spcAft>
                <a:spcPts val="600"/>
              </a:spcAft>
              <a:buNone/>
            </a:pPr>
            <a:r>
              <a:rPr lang="en-US" sz="3200" dirty="0"/>
              <a:t>Jesus fed 5000 with 5 loaves and 2 fish. (vs. 1-14)</a:t>
            </a:r>
          </a:p>
          <a:p>
            <a:pPr marL="236538" indent="-236538">
              <a:lnSpc>
                <a:spcPct val="120000"/>
              </a:lnSpc>
              <a:spcBef>
                <a:spcPts val="600"/>
              </a:spcBef>
              <a:spcAft>
                <a:spcPts val="600"/>
              </a:spcAft>
              <a:buClrTx/>
              <a:buFont typeface="Wingdings" panose="05000000000000000000" pitchFamily="2" charset="2"/>
              <a:buChar char="§"/>
            </a:pPr>
            <a:r>
              <a:rPr lang="en-US" sz="3200" dirty="0"/>
              <a:t>Not only to be a </a:t>
            </a:r>
            <a:r>
              <a:rPr lang="en-US" sz="3200" b="1" i="1" dirty="0"/>
              <a:t>“sign” </a:t>
            </a:r>
            <a:r>
              <a:rPr lang="en-US" sz="3200" dirty="0"/>
              <a:t>to be believed (vs. 14, but to teach His disciples their roles. (Mark 6:36-41; Matthew 14:16; cf., Matthew 25:14-30; 1 Cor. 4:6)</a:t>
            </a:r>
          </a:p>
          <a:p>
            <a:pPr marL="712026" lvl="2" indent="-236538">
              <a:lnSpc>
                <a:spcPct val="120000"/>
              </a:lnSpc>
              <a:spcBef>
                <a:spcPts val="600"/>
              </a:spcBef>
              <a:spcAft>
                <a:spcPts val="600"/>
              </a:spcAft>
              <a:buFont typeface="Wingdings" panose="05000000000000000000" pitchFamily="2" charset="2"/>
              <a:buChar char="§"/>
            </a:pPr>
            <a:r>
              <a:rPr lang="en-US" sz="2600" b="1" i="1" dirty="0"/>
              <a:t>“Set before…”</a:t>
            </a:r>
            <a:r>
              <a:rPr lang="en-US" sz="2600" dirty="0"/>
              <a:t> (Mark 6:41; Acts 17:3; 20:32; 2 Timothy 2:2)</a:t>
            </a:r>
          </a:p>
          <a:p>
            <a:pPr marL="0" indent="0">
              <a:lnSpc>
                <a:spcPct val="120000"/>
              </a:lnSpc>
              <a:spcBef>
                <a:spcPts val="600"/>
              </a:spcBef>
              <a:spcAft>
                <a:spcPts val="600"/>
              </a:spcAft>
              <a:buClrTx/>
              <a:buNone/>
            </a:pPr>
            <a:r>
              <a:rPr lang="en-US" sz="3200" dirty="0"/>
              <a:t>The multitudes try to </a:t>
            </a:r>
            <a:r>
              <a:rPr lang="en-US" sz="3200" b="1" i="1" dirty="0"/>
              <a:t>“take Him by force to make Him King”</a:t>
            </a:r>
            <a:r>
              <a:rPr lang="en-US" sz="3200" dirty="0"/>
              <a:t>. (vs. 15)</a:t>
            </a:r>
          </a:p>
        </p:txBody>
      </p:sp>
    </p:spTree>
    <p:extLst>
      <p:ext uri="{BB962C8B-B14F-4D97-AF65-F5344CB8AC3E}">
        <p14:creationId xmlns:p14="http://schemas.microsoft.com/office/powerpoint/2010/main" val="232378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Context of John Chapter 6</a:t>
            </a:r>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058400" cy="4469788"/>
          </a:xfrm>
        </p:spPr>
        <p:txBody>
          <a:bodyPr>
            <a:normAutofit/>
          </a:bodyPr>
          <a:lstStyle/>
          <a:p>
            <a:pPr marL="0" indent="0">
              <a:spcBef>
                <a:spcPts val="600"/>
              </a:spcBef>
              <a:spcAft>
                <a:spcPts val="600"/>
              </a:spcAft>
              <a:buClrTx/>
              <a:buNone/>
            </a:pPr>
            <a:r>
              <a:rPr lang="en-US" sz="3200" dirty="0"/>
              <a:t>Jesus (1) sends His disciples across the Sea, </a:t>
            </a:r>
            <a:br>
              <a:rPr lang="en-US" sz="3200" dirty="0"/>
            </a:br>
            <a:r>
              <a:rPr lang="en-US" sz="3200" dirty="0"/>
              <a:t>(2) disperses the crowd and then (3) goes up to the mountain to pray. (Matthew 14:23) </a:t>
            </a:r>
          </a:p>
          <a:p>
            <a:pPr marL="0" indent="0">
              <a:spcBef>
                <a:spcPts val="600"/>
              </a:spcBef>
              <a:spcAft>
                <a:spcPts val="600"/>
              </a:spcAft>
              <a:buClrTx/>
              <a:buNone/>
            </a:pPr>
            <a:r>
              <a:rPr lang="en-US" sz="3200" dirty="0"/>
              <a:t>Jesus then comes to His disciples “walking on the sea… and they were frightened”. (vs. 19)</a:t>
            </a:r>
          </a:p>
        </p:txBody>
      </p:sp>
    </p:spTree>
    <p:extLst>
      <p:ext uri="{BB962C8B-B14F-4D97-AF65-F5344CB8AC3E}">
        <p14:creationId xmlns:p14="http://schemas.microsoft.com/office/powerpoint/2010/main" val="21960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Context of John Chapter 6</a:t>
            </a:r>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058400" cy="4469788"/>
          </a:xfrm>
        </p:spPr>
        <p:txBody>
          <a:bodyPr>
            <a:normAutofit/>
          </a:bodyPr>
          <a:lstStyle/>
          <a:p>
            <a:pPr marL="0" indent="0">
              <a:spcBef>
                <a:spcPts val="600"/>
              </a:spcBef>
              <a:spcAft>
                <a:spcPts val="600"/>
              </a:spcAft>
              <a:buClrTx/>
              <a:buNone/>
            </a:pPr>
            <a:r>
              <a:rPr lang="en-US" sz="3200" dirty="0"/>
              <a:t>Jesus said, </a:t>
            </a:r>
            <a:r>
              <a:rPr lang="en-US" sz="3200" b="1" i="1" dirty="0"/>
              <a:t>“</a:t>
            </a:r>
            <a:r>
              <a:rPr lang="en-US" sz="3200" b="1" i="1" u="sng" dirty="0"/>
              <a:t>It is I</a:t>
            </a:r>
            <a:r>
              <a:rPr lang="en-US" sz="3200" b="1" i="1" dirty="0"/>
              <a:t>; do not be afraid”</a:t>
            </a:r>
            <a:r>
              <a:rPr lang="en-US" sz="3200" dirty="0"/>
              <a:t>. </a:t>
            </a:r>
          </a:p>
          <a:p>
            <a:pPr marL="0" indent="0">
              <a:spcBef>
                <a:spcPts val="600"/>
              </a:spcBef>
              <a:spcAft>
                <a:spcPts val="600"/>
              </a:spcAft>
              <a:buClrTx/>
              <a:buNone/>
            </a:pPr>
            <a:r>
              <a:rPr lang="en-US" sz="3200" dirty="0"/>
              <a:t>In the Greek, what Jesus said, was </a:t>
            </a:r>
            <a:r>
              <a:rPr lang="en-US" sz="3200" b="1" i="1" dirty="0"/>
              <a:t>“I am, do not be afraid.”</a:t>
            </a:r>
            <a:r>
              <a:rPr lang="en-US" sz="3200" dirty="0"/>
              <a:t> </a:t>
            </a:r>
          </a:p>
          <a:p>
            <a:pPr marL="0" indent="0">
              <a:spcBef>
                <a:spcPts val="600"/>
              </a:spcBef>
              <a:spcAft>
                <a:spcPts val="600"/>
              </a:spcAft>
              <a:buClrTx/>
              <a:buNone/>
            </a:pPr>
            <a:r>
              <a:rPr lang="en-US" sz="3200" dirty="0"/>
              <a:t>Note in John 8:58 that the Jews understood this to be a claim to deity as God identified Himself to Moses in Exodus 3:14, </a:t>
            </a:r>
            <a:r>
              <a:rPr lang="en-US" sz="3200" b="1" i="1" dirty="0"/>
              <a:t>“I AM WHO I AM”</a:t>
            </a:r>
            <a:r>
              <a:rPr lang="en-US" sz="3200" dirty="0"/>
              <a:t>. </a:t>
            </a:r>
          </a:p>
        </p:txBody>
      </p:sp>
    </p:spTree>
    <p:extLst>
      <p:ext uri="{BB962C8B-B14F-4D97-AF65-F5344CB8AC3E}">
        <p14:creationId xmlns:p14="http://schemas.microsoft.com/office/powerpoint/2010/main" val="5285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Context of John Chapter 6</a:t>
            </a:r>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058400" cy="4469788"/>
          </a:xfrm>
        </p:spPr>
        <p:txBody>
          <a:bodyPr>
            <a:normAutofit fontScale="92500" lnSpcReduction="20000"/>
          </a:bodyPr>
          <a:lstStyle/>
          <a:p>
            <a:pPr marL="0" indent="0">
              <a:spcBef>
                <a:spcPts val="600"/>
              </a:spcBef>
              <a:spcAft>
                <a:spcPts val="600"/>
              </a:spcAft>
              <a:buClrTx/>
              <a:buNone/>
            </a:pPr>
            <a:r>
              <a:rPr lang="en-US" sz="3200" dirty="0"/>
              <a:t>“</a:t>
            </a:r>
            <a:r>
              <a:rPr lang="en-US" sz="3200" b="1" i="1" dirty="0"/>
              <a:t>The next day…” </a:t>
            </a:r>
            <a:r>
              <a:rPr lang="en-US" sz="3200" dirty="0"/>
              <a:t>(vs. 22)</a:t>
            </a:r>
          </a:p>
          <a:p>
            <a:pPr marL="0" indent="0">
              <a:spcBef>
                <a:spcPts val="600"/>
              </a:spcBef>
              <a:spcAft>
                <a:spcPts val="600"/>
              </a:spcAft>
              <a:buClrTx/>
              <a:buNone/>
            </a:pPr>
            <a:r>
              <a:rPr lang="en-US" sz="3200" dirty="0"/>
              <a:t>“</a:t>
            </a:r>
            <a:r>
              <a:rPr lang="en-US" sz="3200" i="1" dirty="0"/>
              <a:t>The crowd</a:t>
            </a:r>
            <a:r>
              <a:rPr lang="en-US" sz="3200" dirty="0"/>
              <a:t>” follows after Jesus and His disciples (vs. 23-25) and asks “</a:t>
            </a:r>
            <a:r>
              <a:rPr lang="en-US" sz="3200" i="1" dirty="0"/>
              <a:t>when did You get here</a:t>
            </a:r>
            <a:r>
              <a:rPr lang="en-US" sz="3200" dirty="0"/>
              <a:t>?” </a:t>
            </a:r>
          </a:p>
          <a:p>
            <a:pPr marL="0" indent="0">
              <a:spcBef>
                <a:spcPts val="600"/>
              </a:spcBef>
              <a:spcAft>
                <a:spcPts val="600"/>
              </a:spcAft>
              <a:buClrTx/>
              <a:buNone/>
            </a:pPr>
            <a:r>
              <a:rPr lang="en-US" sz="3200" dirty="0"/>
              <a:t>Jesus knowing their hearts declares, “</a:t>
            </a:r>
            <a:r>
              <a:rPr lang="en-US" sz="3200" i="1" dirty="0"/>
              <a:t>Truly, truly, I say to you, </a:t>
            </a:r>
            <a:r>
              <a:rPr lang="en-US" sz="3200" b="1" i="1" dirty="0"/>
              <a:t>you seek Me, not because you saw signs</a:t>
            </a:r>
            <a:r>
              <a:rPr lang="en-US" sz="3200" i="1" dirty="0"/>
              <a:t>, but because </a:t>
            </a:r>
            <a:r>
              <a:rPr lang="en-US" sz="3200" b="1" i="1" dirty="0"/>
              <a:t>you ate of the loaves and were filled</a:t>
            </a:r>
            <a:r>
              <a:rPr lang="en-US" sz="3200" i="1" dirty="0"/>
              <a:t>. Do </a:t>
            </a:r>
            <a:r>
              <a:rPr lang="en-US" sz="3200" b="1" i="1" dirty="0">
                <a:solidFill>
                  <a:srgbClr val="C00000"/>
                </a:solidFill>
              </a:rPr>
              <a:t>not</a:t>
            </a:r>
            <a:r>
              <a:rPr lang="en-US" sz="3200" i="1" dirty="0"/>
              <a:t> </a:t>
            </a:r>
            <a:r>
              <a:rPr lang="en-US" sz="3200" b="1" i="1" dirty="0">
                <a:solidFill>
                  <a:srgbClr val="C00000"/>
                </a:solidFill>
              </a:rPr>
              <a:t>work</a:t>
            </a:r>
            <a:r>
              <a:rPr lang="en-US" sz="3200" b="1" i="1" dirty="0"/>
              <a:t> for the food which </a:t>
            </a:r>
            <a:r>
              <a:rPr lang="en-US" sz="3200" b="1" i="1" dirty="0">
                <a:solidFill>
                  <a:srgbClr val="C00000"/>
                </a:solidFill>
              </a:rPr>
              <a:t>perishes</a:t>
            </a:r>
            <a:r>
              <a:rPr lang="en-US" sz="3200" i="1" dirty="0"/>
              <a:t>, </a:t>
            </a:r>
            <a:r>
              <a:rPr lang="en-US" sz="3200" b="1" i="1" dirty="0">
                <a:solidFill>
                  <a:srgbClr val="C00000"/>
                </a:solidFill>
              </a:rPr>
              <a:t>but</a:t>
            </a:r>
            <a:r>
              <a:rPr lang="en-US" sz="3200" i="1" dirty="0"/>
              <a:t> </a:t>
            </a:r>
            <a:r>
              <a:rPr lang="en-US" sz="3200" b="1" dirty="0">
                <a:solidFill>
                  <a:srgbClr val="C00000"/>
                </a:solidFill>
              </a:rPr>
              <a:t>(work) </a:t>
            </a:r>
            <a:r>
              <a:rPr lang="en-US" sz="3200" b="1" i="1" dirty="0"/>
              <a:t>for the food which endures to </a:t>
            </a:r>
            <a:r>
              <a:rPr lang="en-US" sz="3200" b="1" i="1" dirty="0">
                <a:solidFill>
                  <a:srgbClr val="C00000"/>
                </a:solidFill>
              </a:rPr>
              <a:t>eternal life</a:t>
            </a:r>
            <a:r>
              <a:rPr lang="en-US" sz="3200" i="1" dirty="0"/>
              <a:t>, which the Son of Man will </a:t>
            </a:r>
            <a:r>
              <a:rPr lang="en-US" sz="3200" b="1" i="1" dirty="0"/>
              <a:t>give to you</a:t>
            </a:r>
            <a:r>
              <a:rPr lang="en-US" sz="3200" i="1" dirty="0"/>
              <a:t>, for on Him the Father, God, has set His seal</a:t>
            </a:r>
            <a:r>
              <a:rPr lang="en-US" sz="3200" dirty="0"/>
              <a:t>.” (vs. 26-27)</a:t>
            </a:r>
          </a:p>
        </p:txBody>
      </p:sp>
    </p:spTree>
    <p:extLst>
      <p:ext uri="{BB962C8B-B14F-4D97-AF65-F5344CB8AC3E}">
        <p14:creationId xmlns:p14="http://schemas.microsoft.com/office/powerpoint/2010/main" val="36437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Context of John Chapter 6</a:t>
            </a:r>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931333" y="1769806"/>
            <a:ext cx="10346267" cy="4469788"/>
          </a:xfrm>
        </p:spPr>
        <p:txBody>
          <a:bodyPr>
            <a:normAutofit/>
          </a:bodyPr>
          <a:lstStyle/>
          <a:p>
            <a:pPr marL="0" indent="0">
              <a:spcBef>
                <a:spcPts val="600"/>
              </a:spcBef>
              <a:spcAft>
                <a:spcPts val="600"/>
              </a:spcAft>
              <a:buClrTx/>
              <a:buNone/>
            </a:pPr>
            <a:r>
              <a:rPr lang="en-US" sz="3200" dirty="0"/>
              <a:t>Picking up on Jesus mentioning “</a:t>
            </a:r>
            <a:r>
              <a:rPr lang="en-US" sz="3200" b="1" dirty="0"/>
              <a:t>work</a:t>
            </a:r>
            <a:r>
              <a:rPr lang="en-US" sz="3200" dirty="0"/>
              <a:t>”, they ask, </a:t>
            </a:r>
            <a:r>
              <a:rPr lang="en-US" sz="3200" i="1" dirty="0"/>
              <a:t>“what shall we do, that we may work the works of God?” </a:t>
            </a:r>
            <a:r>
              <a:rPr lang="en-US" sz="3200" dirty="0"/>
              <a:t>(vs. 28)</a:t>
            </a:r>
          </a:p>
          <a:p>
            <a:pPr marL="0" indent="0">
              <a:spcBef>
                <a:spcPts val="600"/>
              </a:spcBef>
              <a:spcAft>
                <a:spcPts val="600"/>
              </a:spcAft>
              <a:buClrTx/>
              <a:buNone/>
            </a:pPr>
            <a:r>
              <a:rPr lang="en-US" sz="3200" dirty="0"/>
              <a:t>Jesus’ response begins with having faith in who He truly is. “…</a:t>
            </a:r>
            <a:r>
              <a:rPr lang="en-US" sz="3200" i="1" dirty="0"/>
              <a:t>believe in Him whom He has sent</a:t>
            </a:r>
            <a:r>
              <a:rPr lang="en-US" sz="3200" dirty="0"/>
              <a:t>.” (vs. 29)</a:t>
            </a:r>
          </a:p>
          <a:p>
            <a:pPr marL="529146" lvl="1" indent="-236538">
              <a:spcBef>
                <a:spcPts val="600"/>
              </a:spcBef>
              <a:spcAft>
                <a:spcPts val="600"/>
              </a:spcAft>
              <a:buFont typeface="Arial" panose="020B0604020202020204" pitchFamily="34" charset="0"/>
              <a:buChar char="•"/>
            </a:pPr>
            <a:r>
              <a:rPr lang="en-US" sz="3000" dirty="0"/>
              <a:t>Jesus later said, “</a:t>
            </a:r>
            <a:r>
              <a:rPr lang="en-US" sz="3000" b="1" i="1" dirty="0"/>
              <a:t>unless you believe </a:t>
            </a:r>
            <a:r>
              <a:rPr lang="en-US" sz="3000" i="1" dirty="0"/>
              <a:t>that </a:t>
            </a:r>
            <a:r>
              <a:rPr lang="en-US" sz="3000" b="1" i="1" dirty="0"/>
              <a:t>I am </a:t>
            </a:r>
            <a:r>
              <a:rPr lang="en-US" sz="3000" i="1" dirty="0"/>
              <a:t>(He), you will die in your sins</a:t>
            </a:r>
            <a:r>
              <a:rPr lang="en-US" sz="3000" dirty="0"/>
              <a:t>.” (John 8:24; cf., 13:19)</a:t>
            </a:r>
          </a:p>
          <a:p>
            <a:pPr marL="529146" lvl="1" indent="-236538">
              <a:spcBef>
                <a:spcPts val="600"/>
              </a:spcBef>
              <a:spcAft>
                <a:spcPts val="600"/>
              </a:spcAft>
              <a:buFont typeface="Arial" panose="020B0604020202020204" pitchFamily="34" charset="0"/>
              <a:buChar char="•"/>
            </a:pPr>
            <a:r>
              <a:rPr lang="en-US" sz="3000" dirty="0"/>
              <a:t>Faith is a </a:t>
            </a:r>
            <a:r>
              <a:rPr lang="en-US" sz="3000" b="1" i="1" dirty="0"/>
              <a:t>“work of God”</a:t>
            </a:r>
            <a:r>
              <a:rPr lang="en-US" sz="3000" dirty="0"/>
              <a:t>. </a:t>
            </a:r>
          </a:p>
        </p:txBody>
      </p:sp>
    </p:spTree>
    <p:extLst>
      <p:ext uri="{BB962C8B-B14F-4D97-AF65-F5344CB8AC3E}">
        <p14:creationId xmlns:p14="http://schemas.microsoft.com/office/powerpoint/2010/main" val="16961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Context of John Chapter 6</a:t>
            </a:r>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332720" cy="4469788"/>
          </a:xfrm>
        </p:spPr>
        <p:txBody>
          <a:bodyPr>
            <a:normAutofit lnSpcReduction="10000"/>
          </a:bodyPr>
          <a:lstStyle/>
          <a:p>
            <a:pPr marL="0" indent="0">
              <a:spcBef>
                <a:spcPts val="600"/>
              </a:spcBef>
              <a:spcAft>
                <a:spcPts val="600"/>
              </a:spcAft>
              <a:buClrTx/>
              <a:buNone/>
            </a:pPr>
            <a:r>
              <a:rPr lang="en-US" sz="3200" dirty="0"/>
              <a:t>The Jews have the audacity to ask of Jesus; </a:t>
            </a:r>
            <a:br>
              <a:rPr lang="en-US" sz="3200" dirty="0"/>
            </a:br>
            <a:r>
              <a:rPr lang="en-US" sz="3200" i="1" dirty="0"/>
              <a:t>“</a:t>
            </a:r>
            <a:r>
              <a:rPr lang="en-US" sz="3200" b="1" i="1" dirty="0"/>
              <a:t>What then do You do for a sign</a:t>
            </a:r>
            <a:r>
              <a:rPr lang="en-US" sz="3200" i="1" dirty="0"/>
              <a:t>, so that we may see, and believe You? </a:t>
            </a:r>
            <a:r>
              <a:rPr lang="en-US" sz="3200" b="1" i="1" dirty="0"/>
              <a:t>What work do You perform</a:t>
            </a:r>
            <a:r>
              <a:rPr lang="en-US" sz="3200" i="1" dirty="0"/>
              <a:t>?” </a:t>
            </a:r>
            <a:r>
              <a:rPr lang="en-US" sz="3200" dirty="0"/>
              <a:t>(vs. 30; 1:50; 2:11; 3:2; 6:14; 20:30-31)</a:t>
            </a:r>
          </a:p>
          <a:p>
            <a:pPr marL="0" indent="0">
              <a:spcBef>
                <a:spcPts val="600"/>
              </a:spcBef>
              <a:spcAft>
                <a:spcPts val="600"/>
              </a:spcAft>
              <a:buClrTx/>
              <a:buNone/>
            </a:pPr>
            <a:r>
              <a:rPr lang="en-US" sz="3200" dirty="0"/>
              <a:t>They had something in mind: daily meals </a:t>
            </a:r>
            <a:r>
              <a:rPr lang="en-US" sz="3200" b="1" dirty="0"/>
              <a:t>like manna </a:t>
            </a:r>
            <a:r>
              <a:rPr lang="en-US" sz="3200" dirty="0"/>
              <a:t>in the wilderness. (vs. 31, note vs. 34, </a:t>
            </a:r>
            <a:r>
              <a:rPr lang="en-US" sz="3200" b="1" i="1" dirty="0"/>
              <a:t>“always give us this bread”; </a:t>
            </a:r>
            <a:r>
              <a:rPr lang="en-US" sz="3200" dirty="0"/>
              <a:t>cf., 4:15)</a:t>
            </a:r>
          </a:p>
          <a:p>
            <a:pPr marL="0" indent="0">
              <a:spcBef>
                <a:spcPts val="600"/>
              </a:spcBef>
              <a:spcAft>
                <a:spcPts val="600"/>
              </a:spcAft>
              <a:buClrTx/>
              <a:buNone/>
            </a:pPr>
            <a:r>
              <a:rPr lang="en-US" sz="3200" dirty="0"/>
              <a:t>Jesus contrasts the fleshly with the spiritual referring to the </a:t>
            </a:r>
            <a:r>
              <a:rPr lang="en-US" sz="3200" b="1" i="1" dirty="0"/>
              <a:t>“true bread out of heaven.”</a:t>
            </a:r>
            <a:r>
              <a:rPr lang="en-US" sz="3200" dirty="0"/>
              <a:t> (vs. 32)</a:t>
            </a:r>
          </a:p>
        </p:txBody>
      </p:sp>
    </p:spTree>
    <p:extLst>
      <p:ext uri="{BB962C8B-B14F-4D97-AF65-F5344CB8AC3E}">
        <p14:creationId xmlns:p14="http://schemas.microsoft.com/office/powerpoint/2010/main" val="13852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Context of John Chapter 6</a:t>
            </a:r>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332720" cy="4469788"/>
          </a:xfrm>
        </p:spPr>
        <p:txBody>
          <a:bodyPr>
            <a:normAutofit fontScale="92500" lnSpcReduction="10000"/>
          </a:bodyPr>
          <a:lstStyle/>
          <a:p>
            <a:pPr marL="0" indent="0">
              <a:spcBef>
                <a:spcPts val="600"/>
              </a:spcBef>
              <a:spcAft>
                <a:spcPts val="600"/>
              </a:spcAft>
              <a:buClrTx/>
              <a:buNone/>
            </a:pPr>
            <a:r>
              <a:rPr lang="en-US" sz="3200" b="1" i="1" dirty="0"/>
              <a:t>“Our fathers ate the manna in the wilderness…”</a:t>
            </a:r>
            <a:r>
              <a:rPr lang="en-US" sz="3200" dirty="0"/>
              <a:t> </a:t>
            </a:r>
            <a:br>
              <a:rPr lang="en-US" sz="3200" dirty="0"/>
            </a:br>
            <a:r>
              <a:rPr lang="en-US" sz="3200" dirty="0"/>
              <a:t>(vs. 31) </a:t>
            </a:r>
            <a:r>
              <a:rPr lang="en-US" sz="3200" b="1" i="1" dirty="0"/>
              <a:t>“…always give us this bread…”</a:t>
            </a:r>
            <a:r>
              <a:rPr lang="en-US" sz="3200" dirty="0"/>
              <a:t> (vs. 34)</a:t>
            </a:r>
          </a:p>
          <a:p>
            <a:pPr marL="514350" indent="-514350">
              <a:spcBef>
                <a:spcPts val="600"/>
              </a:spcBef>
              <a:spcAft>
                <a:spcPts val="600"/>
              </a:spcAft>
              <a:buClrTx/>
              <a:buFont typeface="+mj-lt"/>
              <a:buAutoNum type="arabicPeriod"/>
            </a:pPr>
            <a:r>
              <a:rPr lang="en-US" sz="3200" dirty="0"/>
              <a:t>The “fathers” weren’t satisfied with manna. (Numbers 11:4-6; 21:4-5)...</a:t>
            </a:r>
          </a:p>
          <a:p>
            <a:pPr marL="514350" indent="-514350">
              <a:spcBef>
                <a:spcPts val="600"/>
              </a:spcBef>
              <a:spcAft>
                <a:spcPts val="600"/>
              </a:spcAft>
              <a:buClrTx/>
              <a:buFont typeface="+mj-lt"/>
              <a:buAutoNum type="arabicPeriod"/>
            </a:pPr>
            <a:r>
              <a:rPr lang="en-US" sz="3200" dirty="0"/>
              <a:t>God let them be hungry to learn to depend on Him. (Deuteronomy 8:3)</a:t>
            </a:r>
          </a:p>
          <a:p>
            <a:pPr marL="514350" indent="-514350">
              <a:spcBef>
                <a:spcPts val="600"/>
              </a:spcBef>
              <a:spcAft>
                <a:spcPts val="600"/>
              </a:spcAft>
              <a:buClrTx/>
              <a:buFont typeface="+mj-lt"/>
              <a:buAutoNum type="arabicPeriod"/>
            </a:pPr>
            <a:r>
              <a:rPr lang="en-US" sz="3200" dirty="0"/>
              <a:t>They were to learn, </a:t>
            </a:r>
            <a:r>
              <a:rPr lang="en-US" sz="3200" i="1" dirty="0"/>
              <a:t>“</a:t>
            </a:r>
            <a:r>
              <a:rPr lang="en-US" sz="3200" b="1" i="1" dirty="0"/>
              <a:t>man does not live by bread alone, but man lives by everything that proceeds out of the mouth of the Lord</a:t>
            </a:r>
            <a:r>
              <a:rPr lang="en-US" sz="3200" i="1" dirty="0"/>
              <a:t>.” </a:t>
            </a:r>
            <a:r>
              <a:rPr lang="en-US" sz="3200" dirty="0"/>
              <a:t>(Deuteronomy 8:3)</a:t>
            </a:r>
          </a:p>
        </p:txBody>
      </p:sp>
    </p:spTree>
    <p:extLst>
      <p:ext uri="{BB962C8B-B14F-4D97-AF65-F5344CB8AC3E}">
        <p14:creationId xmlns:p14="http://schemas.microsoft.com/office/powerpoint/2010/main" val="223718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66800" y="618406"/>
            <a:ext cx="10058400" cy="856432"/>
          </a:xfrm>
        </p:spPr>
        <p:txBody>
          <a:bodyPr>
            <a:normAutofit/>
          </a:bodyPr>
          <a:lstStyle/>
          <a:p>
            <a:r>
              <a:rPr lang="en-US" sz="3600" b="1" dirty="0"/>
              <a:t>“</a:t>
            </a:r>
            <a:r>
              <a:rPr lang="en-US" sz="3600" b="1" i="1" dirty="0"/>
              <a:t>I AM The bread of life</a:t>
            </a:r>
            <a:r>
              <a:rPr lang="en-US" sz="3600" b="1" dirty="0"/>
              <a:t>” </a:t>
            </a:r>
            <a:r>
              <a:rPr lang="en-US" sz="3200" dirty="0"/>
              <a:t>(vs. 35)</a:t>
            </a:r>
            <a:endParaRPr lang="en-US" sz="3600" dirty="0"/>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1769806"/>
            <a:ext cx="10332720" cy="4469788"/>
          </a:xfrm>
        </p:spPr>
        <p:txBody>
          <a:bodyPr>
            <a:normAutofit fontScale="92500" lnSpcReduction="10000"/>
          </a:bodyPr>
          <a:lstStyle/>
          <a:p>
            <a:pPr marL="0" indent="0">
              <a:spcBef>
                <a:spcPts val="600"/>
              </a:spcBef>
              <a:spcAft>
                <a:spcPts val="600"/>
              </a:spcAft>
              <a:buClrTx/>
              <a:buNone/>
            </a:pPr>
            <a:r>
              <a:rPr lang="en-US" sz="3200" dirty="0"/>
              <a:t>The first of Jesus’ 7 </a:t>
            </a:r>
            <a:r>
              <a:rPr lang="en-US" sz="3200" b="1" i="1" dirty="0"/>
              <a:t>“I AM”</a:t>
            </a:r>
            <a:r>
              <a:rPr lang="en-US" sz="3200" dirty="0"/>
              <a:t> statements.</a:t>
            </a:r>
          </a:p>
          <a:p>
            <a:pPr marL="514350" indent="-514350">
              <a:spcBef>
                <a:spcPts val="600"/>
              </a:spcBef>
              <a:spcAft>
                <a:spcPts val="600"/>
              </a:spcAft>
              <a:buClrTx/>
              <a:buAutoNum type="arabicPeriod"/>
            </a:pPr>
            <a:r>
              <a:rPr lang="en-US" sz="3200" i="1" dirty="0"/>
              <a:t>“</a:t>
            </a:r>
            <a:r>
              <a:rPr lang="en-US" sz="3200" b="1" i="1" dirty="0"/>
              <a:t>I AM </a:t>
            </a:r>
            <a:r>
              <a:rPr lang="en-US" sz="3200" i="1" dirty="0"/>
              <a:t>the </a:t>
            </a:r>
            <a:r>
              <a:rPr lang="en-US" sz="3200" b="1" i="1" dirty="0">
                <a:solidFill>
                  <a:schemeClr val="bg2">
                    <a:lumMod val="25000"/>
                  </a:schemeClr>
                </a:solidFill>
              </a:rPr>
              <a:t>bread of life</a:t>
            </a:r>
            <a:r>
              <a:rPr lang="en-US" sz="3200" i="1" dirty="0"/>
              <a:t>” </a:t>
            </a:r>
            <a:r>
              <a:rPr lang="en-US" sz="3200" dirty="0"/>
              <a:t>(6:35)</a:t>
            </a:r>
          </a:p>
          <a:p>
            <a:pPr marL="514350" indent="-514350">
              <a:spcBef>
                <a:spcPts val="600"/>
              </a:spcBef>
              <a:spcAft>
                <a:spcPts val="600"/>
              </a:spcAft>
              <a:buClrTx/>
              <a:buAutoNum type="arabicPeriod"/>
            </a:pPr>
            <a:r>
              <a:rPr lang="en-US" sz="3200" i="1" dirty="0"/>
              <a:t>“</a:t>
            </a:r>
            <a:r>
              <a:rPr lang="en-US" sz="3200" b="1" i="1" dirty="0"/>
              <a:t>I AM </a:t>
            </a:r>
            <a:r>
              <a:rPr lang="en-US" sz="3200" i="1" dirty="0"/>
              <a:t>the </a:t>
            </a:r>
            <a:r>
              <a:rPr lang="en-US" sz="3200" b="1" i="1" dirty="0">
                <a:solidFill>
                  <a:schemeClr val="bg2">
                    <a:lumMod val="25000"/>
                  </a:schemeClr>
                </a:solidFill>
              </a:rPr>
              <a:t>light of the world</a:t>
            </a:r>
            <a:r>
              <a:rPr lang="en-US" sz="3200" i="1" dirty="0"/>
              <a:t>” </a:t>
            </a:r>
            <a:r>
              <a:rPr lang="en-US" sz="3200" dirty="0"/>
              <a:t>(8:12)</a:t>
            </a:r>
          </a:p>
          <a:p>
            <a:pPr marL="514350" indent="-514350">
              <a:spcBef>
                <a:spcPts val="600"/>
              </a:spcBef>
              <a:spcAft>
                <a:spcPts val="600"/>
              </a:spcAft>
              <a:buClrTx/>
              <a:buAutoNum type="arabicPeriod"/>
            </a:pPr>
            <a:r>
              <a:rPr lang="en-US" sz="3200" dirty="0"/>
              <a:t>“</a:t>
            </a:r>
            <a:r>
              <a:rPr lang="en-US" sz="3200" b="1" i="1" dirty="0"/>
              <a:t>I AM </a:t>
            </a:r>
            <a:r>
              <a:rPr lang="en-US" sz="3200" i="1" dirty="0"/>
              <a:t>the </a:t>
            </a:r>
            <a:r>
              <a:rPr lang="en-US" sz="3200" b="1" i="1" dirty="0">
                <a:solidFill>
                  <a:schemeClr val="bg2">
                    <a:lumMod val="25000"/>
                  </a:schemeClr>
                </a:solidFill>
              </a:rPr>
              <a:t>door of the sheep</a:t>
            </a:r>
            <a:r>
              <a:rPr lang="en-US" sz="3200" i="1" dirty="0"/>
              <a:t>” </a:t>
            </a:r>
            <a:r>
              <a:rPr lang="en-US" sz="3200" dirty="0"/>
              <a:t>(10:7)</a:t>
            </a:r>
          </a:p>
          <a:p>
            <a:pPr marL="514350" indent="-514350">
              <a:spcBef>
                <a:spcPts val="600"/>
              </a:spcBef>
              <a:spcAft>
                <a:spcPts val="600"/>
              </a:spcAft>
              <a:buClrTx/>
              <a:buAutoNum type="arabicPeriod"/>
            </a:pPr>
            <a:r>
              <a:rPr lang="en-US" sz="3200" i="1" dirty="0"/>
              <a:t>“</a:t>
            </a:r>
            <a:r>
              <a:rPr lang="en-US" sz="3200" b="1" i="1" dirty="0"/>
              <a:t>I AM </a:t>
            </a:r>
            <a:r>
              <a:rPr lang="en-US" sz="3200" i="1" dirty="0"/>
              <a:t>the </a:t>
            </a:r>
            <a:r>
              <a:rPr lang="en-US" sz="3200" b="1" i="1" dirty="0">
                <a:solidFill>
                  <a:schemeClr val="bg2">
                    <a:lumMod val="25000"/>
                  </a:schemeClr>
                </a:solidFill>
              </a:rPr>
              <a:t>good shepherd</a:t>
            </a:r>
            <a:r>
              <a:rPr lang="en-US" sz="3200" i="1" dirty="0"/>
              <a:t>” </a:t>
            </a:r>
            <a:r>
              <a:rPr lang="en-US" sz="3200" dirty="0"/>
              <a:t>(10:11)</a:t>
            </a:r>
          </a:p>
          <a:p>
            <a:pPr marL="514350" indent="-514350">
              <a:spcBef>
                <a:spcPts val="600"/>
              </a:spcBef>
              <a:spcAft>
                <a:spcPts val="600"/>
              </a:spcAft>
              <a:buClrTx/>
              <a:buAutoNum type="arabicPeriod"/>
            </a:pPr>
            <a:r>
              <a:rPr lang="en-US" sz="3200" i="1" dirty="0"/>
              <a:t>“</a:t>
            </a:r>
            <a:r>
              <a:rPr lang="en-US" sz="3200" b="1" i="1" dirty="0"/>
              <a:t>I AM </a:t>
            </a:r>
            <a:r>
              <a:rPr lang="en-US" sz="3200" i="1" dirty="0"/>
              <a:t>the </a:t>
            </a:r>
            <a:r>
              <a:rPr lang="en-US" sz="3200" b="1" i="1" dirty="0">
                <a:solidFill>
                  <a:schemeClr val="bg2">
                    <a:lumMod val="25000"/>
                  </a:schemeClr>
                </a:solidFill>
              </a:rPr>
              <a:t>resurrection and the life</a:t>
            </a:r>
            <a:r>
              <a:rPr lang="en-US" sz="3200" i="1" dirty="0"/>
              <a:t>” </a:t>
            </a:r>
            <a:r>
              <a:rPr lang="en-US" sz="3200" dirty="0"/>
              <a:t>(11:25)</a:t>
            </a:r>
          </a:p>
          <a:p>
            <a:pPr marL="514350" indent="-514350">
              <a:spcBef>
                <a:spcPts val="600"/>
              </a:spcBef>
              <a:spcAft>
                <a:spcPts val="600"/>
              </a:spcAft>
              <a:buClrTx/>
              <a:buAutoNum type="arabicPeriod"/>
            </a:pPr>
            <a:r>
              <a:rPr lang="en-US" sz="3200" i="1" dirty="0"/>
              <a:t>“</a:t>
            </a:r>
            <a:r>
              <a:rPr lang="en-US" sz="3200" b="1" i="1" dirty="0"/>
              <a:t>I AM </a:t>
            </a:r>
            <a:r>
              <a:rPr lang="en-US" sz="3200" i="1" dirty="0"/>
              <a:t>the </a:t>
            </a:r>
            <a:r>
              <a:rPr lang="en-US" sz="3200" b="1" i="1" dirty="0">
                <a:solidFill>
                  <a:schemeClr val="bg2">
                    <a:lumMod val="25000"/>
                  </a:schemeClr>
                </a:solidFill>
              </a:rPr>
              <a:t>way</a:t>
            </a:r>
            <a:r>
              <a:rPr lang="en-US" sz="3200" i="1" dirty="0"/>
              <a:t>, the </a:t>
            </a:r>
            <a:r>
              <a:rPr lang="en-US" sz="3200" b="1" i="1" dirty="0">
                <a:solidFill>
                  <a:schemeClr val="bg2">
                    <a:lumMod val="25000"/>
                  </a:schemeClr>
                </a:solidFill>
              </a:rPr>
              <a:t>truth</a:t>
            </a:r>
            <a:r>
              <a:rPr lang="en-US" sz="3200" i="1" dirty="0"/>
              <a:t>, and the </a:t>
            </a:r>
            <a:r>
              <a:rPr lang="en-US" sz="3200" b="1" i="1" dirty="0">
                <a:solidFill>
                  <a:schemeClr val="bg2">
                    <a:lumMod val="25000"/>
                  </a:schemeClr>
                </a:solidFill>
              </a:rPr>
              <a:t>life</a:t>
            </a:r>
            <a:r>
              <a:rPr lang="en-US" sz="3200" i="1" dirty="0"/>
              <a:t>” </a:t>
            </a:r>
            <a:r>
              <a:rPr lang="en-US" sz="3200" dirty="0"/>
              <a:t>(14:6)</a:t>
            </a:r>
          </a:p>
          <a:p>
            <a:pPr marL="514350" indent="-514350">
              <a:spcBef>
                <a:spcPts val="600"/>
              </a:spcBef>
              <a:spcAft>
                <a:spcPts val="600"/>
              </a:spcAft>
              <a:buClrTx/>
              <a:buAutoNum type="arabicPeriod"/>
            </a:pPr>
            <a:r>
              <a:rPr lang="en-US" sz="3200" i="1" dirty="0"/>
              <a:t>“</a:t>
            </a:r>
            <a:r>
              <a:rPr lang="en-US" sz="3200" b="1" i="1" dirty="0"/>
              <a:t>I AM</a:t>
            </a:r>
            <a:r>
              <a:rPr lang="en-US" sz="3200" i="1" dirty="0"/>
              <a:t> the </a:t>
            </a:r>
            <a:r>
              <a:rPr lang="en-US" sz="3200" b="1" i="1" dirty="0">
                <a:solidFill>
                  <a:schemeClr val="bg2">
                    <a:lumMod val="25000"/>
                  </a:schemeClr>
                </a:solidFill>
              </a:rPr>
              <a:t>true vine</a:t>
            </a:r>
            <a:r>
              <a:rPr lang="en-US" sz="3200" i="1" dirty="0"/>
              <a:t>”</a:t>
            </a:r>
            <a:r>
              <a:rPr lang="en-US" sz="3200" dirty="0"/>
              <a:t> (15:1)</a:t>
            </a:r>
          </a:p>
        </p:txBody>
      </p:sp>
    </p:spTree>
    <p:extLst>
      <p:ext uri="{BB962C8B-B14F-4D97-AF65-F5344CB8AC3E}">
        <p14:creationId xmlns:p14="http://schemas.microsoft.com/office/powerpoint/2010/main" val="3239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les Pitch" id="{BA0280BF-E6B4-464B-BF28-F0D2A23065D1}" vid="{A1F0DEB3-06CD-4A85-8D08-B66BE056C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FB4A24C-CCE9-4740-BAFA-219F1C86C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D056C4-A927-4BAC-8BD5-4F73ED8EFD72}">
  <ds:schemaRefs>
    <ds:schemaRef ds:uri="http://schemas.microsoft.com/sharepoint/v3/contenttype/forms"/>
  </ds:schemaRefs>
</ds:datastoreItem>
</file>

<file path=customXml/itemProps3.xml><?xml version="1.0" encoding="utf-8"?>
<ds:datastoreItem xmlns:ds="http://schemas.openxmlformats.org/officeDocument/2006/customXml" ds:itemID="{BFDE7DE8-0743-4BE4-AE4C-DC7F07012C0F}">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16c05727-aa75-4e4a-9b5f-8a80a1165891"/>
    <ds:schemaRef ds:uri="http://purl.org/dc/elements/1.1/"/>
    <ds:schemaRef ds:uri="71af3243-3dd4-4a8d-8c0d-dd76da1f02a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Copy version (1)</Template>
  <TotalTime>3189</TotalTime>
  <Words>2254</Words>
  <Application>Microsoft Office PowerPoint</Application>
  <PresentationFormat>Widescreen</PresentationFormat>
  <Paragraphs>128</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vt:lpstr>
      <vt:lpstr>RetrospectVTI</vt:lpstr>
      <vt:lpstr>“I Am the bread of life”</vt:lpstr>
      <vt:lpstr>Context of John Chapter 6</vt:lpstr>
      <vt:lpstr>Context of John Chapter 6</vt:lpstr>
      <vt:lpstr>Context of John Chapter 6</vt:lpstr>
      <vt:lpstr>Context of John Chapter 6</vt:lpstr>
      <vt:lpstr>Context of John Chapter 6</vt:lpstr>
      <vt:lpstr>Context of John Chapter 6</vt:lpstr>
      <vt:lpstr>Context of John Chapter 6</vt:lpstr>
      <vt:lpstr>“I AM The bread of life” (vs. 35)</vt:lpstr>
      <vt:lpstr>“I AM The bread of life” (vs. 35)</vt:lpstr>
      <vt:lpstr>“I AM The bread of life” (vs. 35)</vt:lpstr>
      <vt:lpstr>“I AM The bread of life” (vs. 35)</vt:lpstr>
      <vt:lpstr>What are we to do with the bread of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Party</dc:title>
  <dc:creator>Chris Simmons</dc:creator>
  <cp:lastModifiedBy>Chris Simmons</cp:lastModifiedBy>
  <cp:revision>13</cp:revision>
  <cp:lastPrinted>2022-05-22T13:05:44Z</cp:lastPrinted>
  <dcterms:created xsi:type="dcterms:W3CDTF">2022-05-20T15:18:32Z</dcterms:created>
  <dcterms:modified xsi:type="dcterms:W3CDTF">2022-05-22T20:30:18Z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