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6"/>
  </p:notesMasterIdLst>
  <p:handoutMasterIdLst>
    <p:handoutMasterId r:id="rId17"/>
  </p:handoutMasterIdLst>
  <p:sldIdLst>
    <p:sldId id="267" r:id="rId5"/>
    <p:sldId id="292" r:id="rId6"/>
    <p:sldId id="279" r:id="rId7"/>
    <p:sldId id="291" r:id="rId8"/>
    <p:sldId id="286" r:id="rId9"/>
    <p:sldId id="289" r:id="rId10"/>
    <p:sldId id="283" r:id="rId11"/>
    <p:sldId id="293" r:id="rId12"/>
    <p:sldId id="281" r:id="rId13"/>
    <p:sldId id="287" r:id="rId14"/>
    <p:sldId id="294" r:id="rId15"/>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56" autoAdjust="0"/>
  </p:normalViewPr>
  <p:slideViewPr>
    <p:cSldViewPr snapToGrid="0">
      <p:cViewPr varScale="1">
        <p:scale>
          <a:sx n="59" d="100"/>
          <a:sy n="59" d="100"/>
        </p:scale>
        <p:origin x="300" y="66"/>
      </p:cViewPr>
      <p:guideLst/>
    </p:cSldViewPr>
  </p:slideViewPr>
  <p:outlineViewPr>
    <p:cViewPr>
      <p:scale>
        <a:sx n="33" d="100"/>
        <a:sy n="33" d="100"/>
      </p:scale>
      <p:origin x="0" y="-3024"/>
    </p:cViewPr>
  </p:outlineViewPr>
  <p:notesTextViewPr>
    <p:cViewPr>
      <p:scale>
        <a:sx n="1" d="1"/>
        <a:sy n="1" d="1"/>
      </p:scale>
      <p:origin x="0" y="0"/>
    </p:cViewPr>
  </p:notesTextViewPr>
  <p:sorterViewPr>
    <p:cViewPr>
      <p:scale>
        <a:sx n="100" d="100"/>
        <a:sy n="100" d="100"/>
      </p:scale>
      <p:origin x="0" y="-248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8D366A-CB88-F992-F8E2-2DB68FFBE5FA}"/>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a:extLst>
              <a:ext uri="{FF2B5EF4-FFF2-40B4-BE49-F238E27FC236}">
                <a16:creationId xmlns:a16="http://schemas.microsoft.com/office/drawing/2014/main" id="{BA8AEFFC-2F6A-476A-D1C1-469AA51C9675}"/>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r>
              <a:rPr lang="en-US"/>
              <a:t>5/29/2022 am</a:t>
            </a:r>
          </a:p>
        </p:txBody>
      </p:sp>
      <p:sp>
        <p:nvSpPr>
          <p:cNvPr id="4" name="Footer Placeholder 3">
            <a:extLst>
              <a:ext uri="{FF2B5EF4-FFF2-40B4-BE49-F238E27FC236}">
                <a16:creationId xmlns:a16="http://schemas.microsoft.com/office/drawing/2014/main" id="{C0480AC9-98F5-BA74-42EC-349E74EF1C2B}"/>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r>
              <a:rPr lang="en-US"/>
              <a:t>I AM The Light Of The World</a:t>
            </a:r>
          </a:p>
        </p:txBody>
      </p:sp>
      <p:sp>
        <p:nvSpPr>
          <p:cNvPr id="5" name="Slide Number Placeholder 4">
            <a:extLst>
              <a:ext uri="{FF2B5EF4-FFF2-40B4-BE49-F238E27FC236}">
                <a16:creationId xmlns:a16="http://schemas.microsoft.com/office/drawing/2014/main" id="{C07F92C7-77E9-F49B-52E1-8E0DD1BC71B8}"/>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862E3AA8-E657-4F7F-83B0-31E4A5271663}" type="slidenum">
              <a:rPr lang="en-US" smtClean="0"/>
              <a:t>‹#›</a:t>
            </a:fld>
            <a:endParaRPr lang="en-US"/>
          </a:p>
        </p:txBody>
      </p:sp>
    </p:spTree>
    <p:extLst>
      <p:ext uri="{BB962C8B-B14F-4D97-AF65-F5344CB8AC3E}">
        <p14:creationId xmlns:p14="http://schemas.microsoft.com/office/powerpoint/2010/main" val="1256159011"/>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r>
              <a:rPr lang="en-US"/>
              <a:t>5/29/2022 am</a:t>
            </a:r>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r>
              <a:rPr lang="en-US"/>
              <a:t>I AM The Light Of The World</a:t>
            </a:r>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D5127234-4CCC-4D44-8574-686ADA7EE3A8}" type="slidenum">
              <a:rPr lang="en-US" smtClean="0"/>
              <a:t>‹#›</a:t>
            </a:fld>
            <a:endParaRPr lang="en-US" dirty="0"/>
          </a:p>
        </p:txBody>
      </p:sp>
    </p:spTree>
    <p:extLst>
      <p:ext uri="{BB962C8B-B14F-4D97-AF65-F5344CB8AC3E}">
        <p14:creationId xmlns:p14="http://schemas.microsoft.com/office/powerpoint/2010/main" val="470478747"/>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5/29/2022 am</a:t>
            </a:r>
            <a:endParaRPr lang="en-US" dirty="0"/>
          </a:p>
        </p:txBody>
      </p:sp>
      <p:sp>
        <p:nvSpPr>
          <p:cNvPr id="5" name="Footer Placeholder 4"/>
          <p:cNvSpPr>
            <a:spLocks noGrp="1"/>
          </p:cNvSpPr>
          <p:nvPr>
            <p:ph type="ftr" sz="quarter" idx="4"/>
          </p:nvPr>
        </p:nvSpPr>
        <p:spPr/>
        <p:txBody>
          <a:bodyPr/>
          <a:lstStyle/>
          <a:p>
            <a:r>
              <a:rPr lang="en-US"/>
              <a:t>I AM The Light Of The World</a:t>
            </a:r>
            <a:endParaRPr lang="en-US" dirty="0"/>
          </a:p>
        </p:txBody>
      </p:sp>
      <p:sp>
        <p:nvSpPr>
          <p:cNvPr id="6" name="Slide Number Placeholder 5"/>
          <p:cNvSpPr>
            <a:spLocks noGrp="1"/>
          </p:cNvSpPr>
          <p:nvPr>
            <p:ph type="sldNum" sz="quarter" idx="5"/>
          </p:nvPr>
        </p:nvSpPr>
        <p:spPr/>
        <p:txBody>
          <a:bodyPr/>
          <a:lstStyle/>
          <a:p>
            <a:fld id="{D5127234-4CCC-4D44-8574-686ADA7EE3A8}" type="slidenum">
              <a:rPr lang="en-US" smtClean="0"/>
              <a:t>1</a:t>
            </a:fld>
            <a:endParaRPr lang="en-US" dirty="0"/>
          </a:p>
        </p:txBody>
      </p:sp>
    </p:spTree>
    <p:extLst>
      <p:ext uri="{BB962C8B-B14F-4D97-AF65-F5344CB8AC3E}">
        <p14:creationId xmlns:p14="http://schemas.microsoft.com/office/powerpoint/2010/main" val="3871896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127234-4CCC-4D44-8574-686ADA7EE3A8}" type="slidenum">
              <a:rPr lang="en-US" smtClean="0"/>
              <a:t>10</a:t>
            </a:fld>
            <a:endParaRPr lang="en-US" dirty="0"/>
          </a:p>
        </p:txBody>
      </p:sp>
      <p:sp>
        <p:nvSpPr>
          <p:cNvPr id="5" name="Date Placeholder 4">
            <a:extLst>
              <a:ext uri="{FF2B5EF4-FFF2-40B4-BE49-F238E27FC236}">
                <a16:creationId xmlns:a16="http://schemas.microsoft.com/office/drawing/2014/main" id="{C6E38F30-4420-9451-4BFD-09040BCD2EA0}"/>
              </a:ext>
            </a:extLst>
          </p:cNvPr>
          <p:cNvSpPr>
            <a:spLocks noGrp="1"/>
          </p:cNvSpPr>
          <p:nvPr>
            <p:ph type="dt" idx="1"/>
          </p:nvPr>
        </p:nvSpPr>
        <p:spPr/>
        <p:txBody>
          <a:bodyPr/>
          <a:lstStyle/>
          <a:p>
            <a:r>
              <a:rPr lang="en-US"/>
              <a:t>5/29/2022 am</a:t>
            </a:r>
            <a:endParaRPr lang="en-US" dirty="0"/>
          </a:p>
        </p:txBody>
      </p:sp>
      <p:sp>
        <p:nvSpPr>
          <p:cNvPr id="6" name="Footer Placeholder 5">
            <a:extLst>
              <a:ext uri="{FF2B5EF4-FFF2-40B4-BE49-F238E27FC236}">
                <a16:creationId xmlns:a16="http://schemas.microsoft.com/office/drawing/2014/main" id="{600C1E2B-5AA0-D98B-DAC2-2C50146D710B}"/>
              </a:ext>
            </a:extLst>
          </p:cNvPr>
          <p:cNvSpPr>
            <a:spLocks noGrp="1"/>
          </p:cNvSpPr>
          <p:nvPr>
            <p:ph type="ftr" sz="quarter" idx="4"/>
          </p:nvPr>
        </p:nvSpPr>
        <p:spPr/>
        <p:txBody>
          <a:bodyPr/>
          <a:lstStyle/>
          <a:p>
            <a:r>
              <a:rPr lang="en-US"/>
              <a:t>I AM The Light Of The World</a:t>
            </a:r>
            <a:endParaRPr lang="en-US" dirty="0"/>
          </a:p>
        </p:txBody>
      </p:sp>
    </p:spTree>
    <p:extLst>
      <p:ext uri="{BB962C8B-B14F-4D97-AF65-F5344CB8AC3E}">
        <p14:creationId xmlns:p14="http://schemas.microsoft.com/office/powerpoint/2010/main" val="1158532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127234-4CCC-4D44-8574-686ADA7EE3A8}" type="slidenum">
              <a:rPr lang="en-US" smtClean="0"/>
              <a:t>11</a:t>
            </a:fld>
            <a:endParaRPr lang="en-US" dirty="0"/>
          </a:p>
        </p:txBody>
      </p:sp>
      <p:sp>
        <p:nvSpPr>
          <p:cNvPr id="5" name="Date Placeholder 4">
            <a:extLst>
              <a:ext uri="{FF2B5EF4-FFF2-40B4-BE49-F238E27FC236}">
                <a16:creationId xmlns:a16="http://schemas.microsoft.com/office/drawing/2014/main" id="{40E836E4-522A-CE36-D63A-1530C29310F7}"/>
              </a:ext>
            </a:extLst>
          </p:cNvPr>
          <p:cNvSpPr>
            <a:spLocks noGrp="1"/>
          </p:cNvSpPr>
          <p:nvPr>
            <p:ph type="dt" idx="1"/>
          </p:nvPr>
        </p:nvSpPr>
        <p:spPr/>
        <p:txBody>
          <a:bodyPr/>
          <a:lstStyle/>
          <a:p>
            <a:r>
              <a:rPr lang="en-US"/>
              <a:t>5/29/2022 am</a:t>
            </a:r>
            <a:endParaRPr lang="en-US" dirty="0"/>
          </a:p>
        </p:txBody>
      </p:sp>
      <p:sp>
        <p:nvSpPr>
          <p:cNvPr id="6" name="Footer Placeholder 5">
            <a:extLst>
              <a:ext uri="{FF2B5EF4-FFF2-40B4-BE49-F238E27FC236}">
                <a16:creationId xmlns:a16="http://schemas.microsoft.com/office/drawing/2014/main" id="{D397E92D-859E-EF85-B6FE-4D434F6C38FF}"/>
              </a:ext>
            </a:extLst>
          </p:cNvPr>
          <p:cNvSpPr>
            <a:spLocks noGrp="1"/>
          </p:cNvSpPr>
          <p:nvPr>
            <p:ph type="ftr" sz="quarter" idx="4"/>
          </p:nvPr>
        </p:nvSpPr>
        <p:spPr/>
        <p:txBody>
          <a:bodyPr/>
          <a:lstStyle/>
          <a:p>
            <a:r>
              <a:rPr lang="en-US"/>
              <a:t>I AM The Light Of The World</a:t>
            </a:r>
            <a:endParaRPr lang="en-US" dirty="0"/>
          </a:p>
        </p:txBody>
      </p:sp>
    </p:spTree>
    <p:extLst>
      <p:ext uri="{BB962C8B-B14F-4D97-AF65-F5344CB8AC3E}">
        <p14:creationId xmlns:p14="http://schemas.microsoft.com/office/powerpoint/2010/main" val="991618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5/29/2022 am</a:t>
            </a:r>
            <a:endParaRPr lang="en-US" dirty="0"/>
          </a:p>
        </p:txBody>
      </p:sp>
      <p:sp>
        <p:nvSpPr>
          <p:cNvPr id="5" name="Footer Placeholder 4"/>
          <p:cNvSpPr>
            <a:spLocks noGrp="1"/>
          </p:cNvSpPr>
          <p:nvPr>
            <p:ph type="ftr" sz="quarter" idx="4"/>
          </p:nvPr>
        </p:nvSpPr>
        <p:spPr/>
        <p:txBody>
          <a:bodyPr/>
          <a:lstStyle/>
          <a:p>
            <a:r>
              <a:rPr lang="en-US"/>
              <a:t>I AM The Light Of The World</a:t>
            </a:r>
            <a:endParaRPr lang="en-US" dirty="0"/>
          </a:p>
        </p:txBody>
      </p:sp>
      <p:sp>
        <p:nvSpPr>
          <p:cNvPr id="6" name="Slide Number Placeholder 5"/>
          <p:cNvSpPr>
            <a:spLocks noGrp="1"/>
          </p:cNvSpPr>
          <p:nvPr>
            <p:ph type="sldNum" sz="quarter" idx="5"/>
          </p:nvPr>
        </p:nvSpPr>
        <p:spPr/>
        <p:txBody>
          <a:bodyPr/>
          <a:lstStyle/>
          <a:p>
            <a:fld id="{D5127234-4CCC-4D44-8574-686ADA7EE3A8}" type="slidenum">
              <a:rPr lang="en-US" smtClean="0"/>
              <a:t>2</a:t>
            </a:fld>
            <a:endParaRPr lang="en-US" dirty="0"/>
          </a:p>
        </p:txBody>
      </p:sp>
    </p:spTree>
    <p:extLst>
      <p:ext uri="{BB962C8B-B14F-4D97-AF65-F5344CB8AC3E}">
        <p14:creationId xmlns:p14="http://schemas.microsoft.com/office/powerpoint/2010/main" val="3671220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5/29/2022 am</a:t>
            </a:r>
            <a:endParaRPr lang="en-US" dirty="0"/>
          </a:p>
        </p:txBody>
      </p:sp>
      <p:sp>
        <p:nvSpPr>
          <p:cNvPr id="5" name="Footer Placeholder 4"/>
          <p:cNvSpPr>
            <a:spLocks noGrp="1"/>
          </p:cNvSpPr>
          <p:nvPr>
            <p:ph type="ftr" sz="quarter" idx="4"/>
          </p:nvPr>
        </p:nvSpPr>
        <p:spPr/>
        <p:txBody>
          <a:bodyPr/>
          <a:lstStyle/>
          <a:p>
            <a:r>
              <a:rPr lang="en-US"/>
              <a:t>I AM The Light Of The World</a:t>
            </a:r>
            <a:endParaRPr lang="en-US" dirty="0"/>
          </a:p>
        </p:txBody>
      </p:sp>
      <p:sp>
        <p:nvSpPr>
          <p:cNvPr id="6" name="Slide Number Placeholder 5"/>
          <p:cNvSpPr>
            <a:spLocks noGrp="1"/>
          </p:cNvSpPr>
          <p:nvPr>
            <p:ph type="sldNum" sz="quarter" idx="5"/>
          </p:nvPr>
        </p:nvSpPr>
        <p:spPr/>
        <p:txBody>
          <a:bodyPr/>
          <a:lstStyle/>
          <a:p>
            <a:fld id="{D5127234-4CCC-4D44-8574-686ADA7EE3A8}" type="slidenum">
              <a:rPr lang="en-US" smtClean="0"/>
              <a:t>3</a:t>
            </a:fld>
            <a:endParaRPr lang="en-US" dirty="0"/>
          </a:p>
        </p:txBody>
      </p:sp>
    </p:spTree>
    <p:extLst>
      <p:ext uri="{BB962C8B-B14F-4D97-AF65-F5344CB8AC3E}">
        <p14:creationId xmlns:p14="http://schemas.microsoft.com/office/powerpoint/2010/main" val="305602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5/29/2022 am</a:t>
            </a:r>
            <a:endParaRPr lang="en-US" dirty="0"/>
          </a:p>
        </p:txBody>
      </p:sp>
      <p:sp>
        <p:nvSpPr>
          <p:cNvPr id="5" name="Footer Placeholder 4"/>
          <p:cNvSpPr>
            <a:spLocks noGrp="1"/>
          </p:cNvSpPr>
          <p:nvPr>
            <p:ph type="ftr" sz="quarter" idx="4"/>
          </p:nvPr>
        </p:nvSpPr>
        <p:spPr/>
        <p:txBody>
          <a:bodyPr/>
          <a:lstStyle/>
          <a:p>
            <a:r>
              <a:rPr lang="en-US"/>
              <a:t>I AM The Light Of The World</a:t>
            </a:r>
            <a:endParaRPr lang="en-US" dirty="0"/>
          </a:p>
        </p:txBody>
      </p:sp>
      <p:sp>
        <p:nvSpPr>
          <p:cNvPr id="6" name="Slide Number Placeholder 5"/>
          <p:cNvSpPr>
            <a:spLocks noGrp="1"/>
          </p:cNvSpPr>
          <p:nvPr>
            <p:ph type="sldNum" sz="quarter" idx="5"/>
          </p:nvPr>
        </p:nvSpPr>
        <p:spPr/>
        <p:txBody>
          <a:bodyPr/>
          <a:lstStyle/>
          <a:p>
            <a:fld id="{D5127234-4CCC-4D44-8574-686ADA7EE3A8}" type="slidenum">
              <a:rPr lang="en-US" smtClean="0"/>
              <a:t>4</a:t>
            </a:fld>
            <a:endParaRPr lang="en-US" dirty="0"/>
          </a:p>
        </p:txBody>
      </p:sp>
    </p:spTree>
    <p:extLst>
      <p:ext uri="{BB962C8B-B14F-4D97-AF65-F5344CB8AC3E}">
        <p14:creationId xmlns:p14="http://schemas.microsoft.com/office/powerpoint/2010/main" val="4209126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2 Peter 1:16-21</a:t>
            </a:r>
          </a:p>
          <a:p>
            <a:r>
              <a:rPr lang="en-US" sz="1300" dirty="0"/>
              <a:t>For we did not follow cleverly devised tales when we made known to you the power and coming of our Lord Jesus Christ, but we were eyewitnesses of His majesty. 17 For when He received honor and glory from God the Father, such an utterance as this was made to Him by the Majestic Glory, "This is My beloved Son with whom I am well-pleased" —  18 and we ourselves heard this utterance made from heaven when we were with Him on the holy mountain. </a:t>
            </a:r>
          </a:p>
          <a:p>
            <a:r>
              <a:rPr lang="en-US" sz="1300" dirty="0"/>
              <a:t>19 So we have </a:t>
            </a:r>
            <a:r>
              <a:rPr lang="en-US" sz="1300" b="1" dirty="0"/>
              <a:t>the prophetic word made more sure, to which you do well to pay attention as to a lamp shining in a dark place, until the day dawns and the morning star arises in your hearts.</a:t>
            </a:r>
            <a:r>
              <a:rPr lang="en-US" sz="1300" dirty="0"/>
              <a:t> 20 But know this first of all, that no prophecy of Scripture is a matter of one's own interpretation, 21 for no prophecy was ever made by an act of human will, but men moved by the Holy Spirit spoke from God.</a:t>
            </a:r>
          </a:p>
          <a:p>
            <a:pPr marL="294465" indent="-294465">
              <a:buFont typeface="Arial" panose="020B0604020202020204" pitchFamily="34" charset="0"/>
              <a:buChar char="•"/>
            </a:pPr>
            <a:r>
              <a:rPr lang="en-US" sz="1300" b="1" dirty="0">
                <a:solidFill>
                  <a:srgbClr val="000000"/>
                </a:solidFill>
                <a:latin typeface="Times New Roman" panose="02020603050405020304" pitchFamily="18" charset="0"/>
                <a:ea typeface="Times New Roman" panose="02020603050405020304" pitchFamily="18" charset="0"/>
              </a:rPr>
              <a:t>The Old Testament history was a dark place in the sense that God’s divine plan of redemption was not fully disclosed.</a:t>
            </a:r>
          </a:p>
          <a:p>
            <a:pPr marL="294465" indent="-294465">
              <a:buFont typeface="Arial" panose="020B0604020202020204" pitchFamily="34" charset="0"/>
              <a:buChar char="•"/>
            </a:pPr>
            <a:r>
              <a:rPr lang="en-US" sz="1300" dirty="0">
                <a:solidFill>
                  <a:srgbClr val="000000"/>
                </a:solidFill>
                <a:latin typeface="Times New Roman" panose="02020603050405020304" pitchFamily="18" charset="0"/>
                <a:ea typeface="Times New Roman" panose="02020603050405020304" pitchFamily="18" charset="0"/>
              </a:rPr>
              <a:t>Before the fulness of this mystery was made known, </a:t>
            </a:r>
            <a:r>
              <a:rPr lang="en-US" sz="1300" b="1" dirty="0">
                <a:solidFill>
                  <a:srgbClr val="000000"/>
                </a:solidFill>
                <a:latin typeface="Times New Roman" panose="02020603050405020304" pitchFamily="18" charset="0"/>
                <a:ea typeface="Times New Roman" panose="02020603050405020304" pitchFamily="18" charset="0"/>
              </a:rPr>
              <a:t>prophecy was a light shining in this dark place</a:t>
            </a:r>
            <a:r>
              <a:rPr lang="en-US" sz="1300" dirty="0">
                <a:solidFill>
                  <a:srgbClr val="000000"/>
                </a:solidFill>
                <a:latin typeface="Times New Roman" panose="02020603050405020304" pitchFamily="18" charset="0"/>
                <a:ea typeface="Times New Roman" panose="02020603050405020304" pitchFamily="18" charset="0"/>
              </a:rPr>
              <a:t>. It pointed to </a:t>
            </a:r>
            <a:r>
              <a:rPr lang="en-US" sz="1300" b="1" dirty="0">
                <a:solidFill>
                  <a:srgbClr val="000000"/>
                </a:solidFill>
                <a:latin typeface="Times New Roman" panose="02020603050405020304" pitchFamily="18" charset="0"/>
                <a:ea typeface="Times New Roman" panose="02020603050405020304" pitchFamily="18" charset="0"/>
              </a:rPr>
              <a:t>future blessings </a:t>
            </a:r>
            <a:r>
              <a:rPr lang="en-US" sz="1300" dirty="0">
                <a:solidFill>
                  <a:srgbClr val="000000"/>
                </a:solidFill>
                <a:latin typeface="Times New Roman" panose="02020603050405020304" pitchFamily="18" charset="0"/>
                <a:ea typeface="Times New Roman" panose="02020603050405020304" pitchFamily="18" charset="0"/>
              </a:rPr>
              <a:t>and the </a:t>
            </a:r>
            <a:r>
              <a:rPr lang="en-US" sz="1300" b="1" dirty="0">
                <a:solidFill>
                  <a:srgbClr val="000000"/>
                </a:solidFill>
                <a:latin typeface="Times New Roman" panose="02020603050405020304" pitchFamily="18" charset="0"/>
                <a:ea typeface="Times New Roman" panose="02020603050405020304" pitchFamily="18" charset="0"/>
              </a:rPr>
              <a:t>full revelation of the mystery</a:t>
            </a:r>
            <a:r>
              <a:rPr lang="en-US" sz="1300" dirty="0">
                <a:solidFill>
                  <a:srgbClr val="000000"/>
                </a:solidFill>
                <a:latin typeface="Times New Roman" panose="02020603050405020304" pitchFamily="18" charset="0"/>
                <a:ea typeface="Times New Roman" panose="02020603050405020304" pitchFamily="18" charset="0"/>
              </a:rPr>
              <a:t>. As God </a:t>
            </a:r>
            <a:r>
              <a:rPr lang="en-US" sz="1300" b="1" dirty="0">
                <a:solidFill>
                  <a:srgbClr val="000000"/>
                </a:solidFill>
                <a:latin typeface="Times New Roman" panose="02020603050405020304" pitchFamily="18" charset="0"/>
                <a:ea typeface="Times New Roman" panose="02020603050405020304" pitchFamily="18" charset="0"/>
              </a:rPr>
              <a:t>shined the light of divine truth into the hearts of the apostles </a:t>
            </a:r>
            <a:r>
              <a:rPr lang="en-US" sz="1300" dirty="0">
                <a:solidFill>
                  <a:srgbClr val="000000"/>
                </a:solidFill>
                <a:latin typeface="Times New Roman" panose="02020603050405020304" pitchFamily="18" charset="0"/>
                <a:ea typeface="Times New Roman" panose="02020603050405020304" pitchFamily="18" charset="0"/>
              </a:rPr>
              <a:t>(2 Cor. 4:6), putting </a:t>
            </a:r>
            <a:r>
              <a:rPr lang="en-US" sz="1300" b="1" dirty="0">
                <a:solidFill>
                  <a:srgbClr val="000000"/>
                </a:solidFill>
                <a:latin typeface="Times New Roman" panose="02020603050405020304" pitchFamily="18" charset="0"/>
                <a:ea typeface="Times New Roman" panose="02020603050405020304" pitchFamily="18" charset="0"/>
              </a:rPr>
              <a:t>His treasure in these earthen vessels</a:t>
            </a:r>
            <a:r>
              <a:rPr lang="en-US" sz="1300" dirty="0">
                <a:solidFill>
                  <a:srgbClr val="000000"/>
                </a:solidFill>
                <a:latin typeface="Times New Roman" panose="02020603050405020304" pitchFamily="18" charset="0"/>
                <a:ea typeface="Times New Roman" panose="02020603050405020304" pitchFamily="18" charset="0"/>
              </a:rPr>
              <a:t>, even so </a:t>
            </a:r>
            <a:r>
              <a:rPr lang="en-US" sz="1300" b="1" dirty="0">
                <a:solidFill>
                  <a:srgbClr val="000000"/>
                </a:solidFill>
                <a:latin typeface="Times New Roman" panose="02020603050405020304" pitchFamily="18" charset="0"/>
                <a:ea typeface="Times New Roman" panose="02020603050405020304" pitchFamily="18" charset="0"/>
              </a:rPr>
              <a:t>it was the light of divine truth which shone in the hearts of his servants the prophet</a:t>
            </a:r>
            <a:r>
              <a:rPr lang="en-US" sz="1300" dirty="0">
                <a:solidFill>
                  <a:srgbClr val="000000"/>
                </a:solidFill>
                <a:latin typeface="Times New Roman" panose="02020603050405020304" pitchFamily="18" charset="0"/>
                <a:ea typeface="Times New Roman" panose="02020603050405020304" pitchFamily="18" charset="0"/>
              </a:rPr>
              <a:t>s.</a:t>
            </a:r>
            <a:br>
              <a:rPr lang="en-US" sz="1300" dirty="0">
                <a:solidFill>
                  <a:srgbClr val="000000"/>
                </a:solidFill>
                <a:latin typeface="Times New Roman" panose="02020603050405020304" pitchFamily="18" charset="0"/>
                <a:ea typeface="Times New Roman" panose="02020603050405020304" pitchFamily="18" charset="0"/>
              </a:rPr>
            </a:br>
            <a:endParaRPr lang="en-US" sz="1300" dirty="0"/>
          </a:p>
          <a:p>
            <a:endParaRPr lang="en-US" sz="1300" dirty="0"/>
          </a:p>
          <a:p>
            <a:r>
              <a:rPr lang="en-US" sz="1300" dirty="0"/>
              <a:t>Isa 42:5-9</a:t>
            </a:r>
          </a:p>
          <a:p>
            <a:r>
              <a:rPr lang="en-US" sz="1300" dirty="0"/>
              <a:t> Thus says God the Lord, who created the heavens and stretched them out, Who spread out the earth and its offspring, Who gives breath to the people on it And spirit to those who walk in it, 6 "I am the Lord, </a:t>
            </a:r>
            <a:r>
              <a:rPr lang="en-US" sz="1300" b="1" dirty="0"/>
              <a:t>I have called You in righteousness, I will also hold You by the hand and watch over You</a:t>
            </a:r>
            <a:r>
              <a:rPr lang="en-US" sz="1300" dirty="0"/>
              <a:t>, And </a:t>
            </a:r>
            <a:r>
              <a:rPr lang="en-US" sz="1300" b="1" dirty="0"/>
              <a:t>I will appoint You as a covenant to the people, As a light to the nations (gentiles), 7 To open blind eyes, </a:t>
            </a:r>
            <a:r>
              <a:rPr lang="en-US" sz="1300" dirty="0"/>
              <a:t>To bring out prisoners from the dungeon And those who dwell in darkness from the prison. 8 "I am the Lord, that is My name; I will not give My glory to another, Nor My praise to graven images. 9 "Behold, the former things have come to pass, Now I declare new things; Before they spring forth I proclaim them to you." </a:t>
            </a:r>
          </a:p>
          <a:p>
            <a:endParaRPr lang="en-US" sz="1300" dirty="0"/>
          </a:p>
          <a:p>
            <a:r>
              <a:rPr lang="en-US" sz="1300" dirty="0"/>
              <a:t>Matt 4:12-16</a:t>
            </a:r>
          </a:p>
          <a:p>
            <a:r>
              <a:rPr lang="en-US" sz="1300" dirty="0"/>
              <a:t> Now when Jesus heard that John had been taken into custody, He withdrew into Galilee; 13 and leaving Nazareth, He came and settled in Capernaum, which is by the sea, in the region of Zebulun and Naphtali. 14 This was to fulfill what was spoken through Isaiah the prophet: </a:t>
            </a:r>
          </a:p>
          <a:p>
            <a:r>
              <a:rPr lang="en-US" sz="1300" dirty="0"/>
              <a:t>15 "THE LAND OF ZEBULUN AND THE LAND OF NAPHTALI, BY THE WAY OF THE SEA, BEYOND THE JORDAN, GALILEE OF THE GENTILES —  </a:t>
            </a:r>
          </a:p>
          <a:p>
            <a:r>
              <a:rPr lang="en-US" sz="1300" dirty="0"/>
              <a:t>16 "</a:t>
            </a:r>
            <a:r>
              <a:rPr lang="en-US" sz="1300" b="1" dirty="0"/>
              <a:t>THE PEOPLE WHO WERE SITTING IN DARKNESS SAW A GREAT LIGHT</a:t>
            </a:r>
            <a:r>
              <a:rPr lang="en-US" sz="1300" dirty="0"/>
              <a:t>, AND THOSE WHO WERE SITTING IN THE LAND AND SHADOW OF DEATH,</a:t>
            </a:r>
          </a:p>
          <a:p>
            <a:r>
              <a:rPr lang="en-US" sz="1300" dirty="0"/>
              <a:t>UPON THEM A LIGHT DAWNED." </a:t>
            </a:r>
          </a:p>
          <a:p>
            <a:endParaRPr lang="en-US" sz="1300" dirty="0"/>
          </a:p>
          <a:p>
            <a:r>
              <a:rPr lang="en-US" sz="1300" dirty="0"/>
              <a:t>Eph 5:7-13</a:t>
            </a:r>
          </a:p>
          <a:p>
            <a:r>
              <a:rPr lang="en-US" sz="1300" dirty="0"/>
              <a:t>Therefore do not be partakers with them; 8 </a:t>
            </a:r>
            <a:r>
              <a:rPr lang="en-US" sz="1300" b="1" dirty="0"/>
              <a:t>for you were formerly darkness, but now you are Light in the Lord</a:t>
            </a:r>
            <a:r>
              <a:rPr lang="en-US" sz="1300" dirty="0"/>
              <a:t>; walk as children of Light 9 (for the fruit of the Light consists in all goodness and righteousness and truth), 10 trying to learn what is pleasing to the Lord. 11 Do not participate in the unfruitful deeds of darkness, but instead even expose them; 12 for it is disgraceful even to speak of the things which are done by them in secret. 13 But all things become visible when they are exposed by the light, for everything that becomes visible is light.</a:t>
            </a:r>
          </a:p>
          <a:p>
            <a:endParaRPr lang="en-US" dirty="0"/>
          </a:p>
        </p:txBody>
      </p:sp>
      <p:sp>
        <p:nvSpPr>
          <p:cNvPr id="4" name="Slide Number Placeholder 3"/>
          <p:cNvSpPr>
            <a:spLocks noGrp="1"/>
          </p:cNvSpPr>
          <p:nvPr>
            <p:ph type="sldNum" sz="quarter" idx="5"/>
          </p:nvPr>
        </p:nvSpPr>
        <p:spPr/>
        <p:txBody>
          <a:bodyPr/>
          <a:lstStyle/>
          <a:p>
            <a:fld id="{D5127234-4CCC-4D44-8574-686ADA7EE3A8}" type="slidenum">
              <a:rPr lang="en-US" smtClean="0"/>
              <a:t>5</a:t>
            </a:fld>
            <a:endParaRPr lang="en-US" dirty="0"/>
          </a:p>
        </p:txBody>
      </p:sp>
      <p:sp>
        <p:nvSpPr>
          <p:cNvPr id="5" name="Date Placeholder 4">
            <a:extLst>
              <a:ext uri="{FF2B5EF4-FFF2-40B4-BE49-F238E27FC236}">
                <a16:creationId xmlns:a16="http://schemas.microsoft.com/office/drawing/2014/main" id="{66B17CA3-A425-FAED-0F21-365B38EA11F3}"/>
              </a:ext>
            </a:extLst>
          </p:cNvPr>
          <p:cNvSpPr>
            <a:spLocks noGrp="1"/>
          </p:cNvSpPr>
          <p:nvPr>
            <p:ph type="dt" idx="1"/>
          </p:nvPr>
        </p:nvSpPr>
        <p:spPr/>
        <p:txBody>
          <a:bodyPr/>
          <a:lstStyle/>
          <a:p>
            <a:r>
              <a:rPr lang="en-US"/>
              <a:t>5/29/2022 am</a:t>
            </a:r>
            <a:endParaRPr lang="en-US" dirty="0"/>
          </a:p>
        </p:txBody>
      </p:sp>
      <p:sp>
        <p:nvSpPr>
          <p:cNvPr id="6" name="Footer Placeholder 5">
            <a:extLst>
              <a:ext uri="{FF2B5EF4-FFF2-40B4-BE49-F238E27FC236}">
                <a16:creationId xmlns:a16="http://schemas.microsoft.com/office/drawing/2014/main" id="{76F06295-6A34-F85D-AE54-FE819F786DAC}"/>
              </a:ext>
            </a:extLst>
          </p:cNvPr>
          <p:cNvSpPr>
            <a:spLocks noGrp="1"/>
          </p:cNvSpPr>
          <p:nvPr>
            <p:ph type="ftr" sz="quarter" idx="4"/>
          </p:nvPr>
        </p:nvSpPr>
        <p:spPr/>
        <p:txBody>
          <a:bodyPr/>
          <a:lstStyle/>
          <a:p>
            <a:r>
              <a:rPr lang="en-US"/>
              <a:t>I AM The Light Of The World</a:t>
            </a:r>
            <a:endParaRPr lang="en-US" dirty="0"/>
          </a:p>
        </p:txBody>
      </p:sp>
    </p:spTree>
    <p:extLst>
      <p:ext uri="{BB962C8B-B14F-4D97-AF65-F5344CB8AC3E}">
        <p14:creationId xmlns:p14="http://schemas.microsoft.com/office/powerpoint/2010/main" val="1939899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r>
              <a:rPr lang="en-US" sz="1300" dirty="0">
                <a:latin typeface="Candara" panose="020E0502030303020204" pitchFamily="34" charset="0"/>
              </a:rPr>
              <a:t>Nehemiah 9:12 – “and with a pillar of fire by night to light for them the way in which they were to go.”</a:t>
            </a:r>
          </a:p>
          <a:p>
            <a:endParaRPr lang="en-US" dirty="0"/>
          </a:p>
        </p:txBody>
      </p:sp>
      <p:sp>
        <p:nvSpPr>
          <p:cNvPr id="4" name="Slide Number Placeholder 3"/>
          <p:cNvSpPr>
            <a:spLocks noGrp="1"/>
          </p:cNvSpPr>
          <p:nvPr>
            <p:ph type="sldNum" sz="quarter" idx="5"/>
          </p:nvPr>
        </p:nvSpPr>
        <p:spPr/>
        <p:txBody>
          <a:bodyPr/>
          <a:lstStyle/>
          <a:p>
            <a:fld id="{D5127234-4CCC-4D44-8574-686ADA7EE3A8}" type="slidenum">
              <a:rPr lang="en-US" smtClean="0"/>
              <a:t>6</a:t>
            </a:fld>
            <a:endParaRPr lang="en-US" dirty="0"/>
          </a:p>
        </p:txBody>
      </p:sp>
      <p:sp>
        <p:nvSpPr>
          <p:cNvPr id="5" name="Date Placeholder 4">
            <a:extLst>
              <a:ext uri="{FF2B5EF4-FFF2-40B4-BE49-F238E27FC236}">
                <a16:creationId xmlns:a16="http://schemas.microsoft.com/office/drawing/2014/main" id="{505BC652-74E4-BACD-1351-5B5BD2428443}"/>
              </a:ext>
            </a:extLst>
          </p:cNvPr>
          <p:cNvSpPr>
            <a:spLocks noGrp="1"/>
          </p:cNvSpPr>
          <p:nvPr>
            <p:ph type="dt" idx="1"/>
          </p:nvPr>
        </p:nvSpPr>
        <p:spPr/>
        <p:txBody>
          <a:bodyPr/>
          <a:lstStyle/>
          <a:p>
            <a:r>
              <a:rPr lang="en-US"/>
              <a:t>5/29/2022 am</a:t>
            </a:r>
            <a:endParaRPr lang="en-US" dirty="0"/>
          </a:p>
        </p:txBody>
      </p:sp>
      <p:sp>
        <p:nvSpPr>
          <p:cNvPr id="6" name="Footer Placeholder 5">
            <a:extLst>
              <a:ext uri="{FF2B5EF4-FFF2-40B4-BE49-F238E27FC236}">
                <a16:creationId xmlns:a16="http://schemas.microsoft.com/office/drawing/2014/main" id="{E730E9D4-51B6-A08D-C1EB-79D54CC12386}"/>
              </a:ext>
            </a:extLst>
          </p:cNvPr>
          <p:cNvSpPr>
            <a:spLocks noGrp="1"/>
          </p:cNvSpPr>
          <p:nvPr>
            <p:ph type="ftr" sz="quarter" idx="4"/>
          </p:nvPr>
        </p:nvSpPr>
        <p:spPr/>
        <p:txBody>
          <a:bodyPr/>
          <a:lstStyle/>
          <a:p>
            <a:r>
              <a:rPr lang="en-US"/>
              <a:t>I AM The Light Of The World</a:t>
            </a:r>
            <a:endParaRPr lang="en-US" dirty="0"/>
          </a:p>
        </p:txBody>
      </p:sp>
    </p:spTree>
    <p:extLst>
      <p:ext uri="{BB962C8B-B14F-4D97-AF65-F5344CB8AC3E}">
        <p14:creationId xmlns:p14="http://schemas.microsoft.com/office/powerpoint/2010/main" val="4169618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5/29/2022 am</a:t>
            </a:r>
            <a:endParaRPr lang="en-US" dirty="0"/>
          </a:p>
        </p:txBody>
      </p:sp>
      <p:sp>
        <p:nvSpPr>
          <p:cNvPr id="5" name="Footer Placeholder 4"/>
          <p:cNvSpPr>
            <a:spLocks noGrp="1"/>
          </p:cNvSpPr>
          <p:nvPr>
            <p:ph type="ftr" sz="quarter" idx="4"/>
          </p:nvPr>
        </p:nvSpPr>
        <p:spPr/>
        <p:txBody>
          <a:bodyPr/>
          <a:lstStyle/>
          <a:p>
            <a:r>
              <a:rPr lang="en-US"/>
              <a:t>I AM The Light Of The World</a:t>
            </a:r>
            <a:endParaRPr lang="en-US" dirty="0"/>
          </a:p>
        </p:txBody>
      </p:sp>
      <p:sp>
        <p:nvSpPr>
          <p:cNvPr id="6" name="Slide Number Placeholder 5"/>
          <p:cNvSpPr>
            <a:spLocks noGrp="1"/>
          </p:cNvSpPr>
          <p:nvPr>
            <p:ph type="sldNum" sz="quarter" idx="5"/>
          </p:nvPr>
        </p:nvSpPr>
        <p:spPr/>
        <p:txBody>
          <a:bodyPr/>
          <a:lstStyle/>
          <a:p>
            <a:fld id="{D5127234-4CCC-4D44-8574-686ADA7EE3A8}" type="slidenum">
              <a:rPr lang="en-US" smtClean="0"/>
              <a:t>7</a:t>
            </a:fld>
            <a:endParaRPr lang="en-US" dirty="0"/>
          </a:p>
        </p:txBody>
      </p:sp>
    </p:spTree>
    <p:extLst>
      <p:ext uri="{BB962C8B-B14F-4D97-AF65-F5344CB8AC3E}">
        <p14:creationId xmlns:p14="http://schemas.microsoft.com/office/powerpoint/2010/main" val="2429556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5/29/2022 am</a:t>
            </a:r>
            <a:endParaRPr lang="en-US" dirty="0"/>
          </a:p>
        </p:txBody>
      </p:sp>
      <p:sp>
        <p:nvSpPr>
          <p:cNvPr id="5" name="Footer Placeholder 4"/>
          <p:cNvSpPr>
            <a:spLocks noGrp="1"/>
          </p:cNvSpPr>
          <p:nvPr>
            <p:ph type="ftr" sz="quarter" idx="4"/>
          </p:nvPr>
        </p:nvSpPr>
        <p:spPr/>
        <p:txBody>
          <a:bodyPr/>
          <a:lstStyle/>
          <a:p>
            <a:r>
              <a:rPr lang="en-US"/>
              <a:t>I AM The Light Of The World</a:t>
            </a:r>
            <a:endParaRPr lang="en-US" dirty="0"/>
          </a:p>
        </p:txBody>
      </p:sp>
      <p:sp>
        <p:nvSpPr>
          <p:cNvPr id="6" name="Slide Number Placeholder 5"/>
          <p:cNvSpPr>
            <a:spLocks noGrp="1"/>
          </p:cNvSpPr>
          <p:nvPr>
            <p:ph type="sldNum" sz="quarter" idx="5"/>
          </p:nvPr>
        </p:nvSpPr>
        <p:spPr/>
        <p:txBody>
          <a:bodyPr/>
          <a:lstStyle/>
          <a:p>
            <a:fld id="{D5127234-4CCC-4D44-8574-686ADA7EE3A8}" type="slidenum">
              <a:rPr lang="en-US" smtClean="0"/>
              <a:t>8</a:t>
            </a:fld>
            <a:endParaRPr lang="en-US" dirty="0"/>
          </a:p>
        </p:txBody>
      </p:sp>
    </p:spTree>
    <p:extLst>
      <p:ext uri="{BB962C8B-B14F-4D97-AF65-F5344CB8AC3E}">
        <p14:creationId xmlns:p14="http://schemas.microsoft.com/office/powerpoint/2010/main" val="1626884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5/29/2022 am</a:t>
            </a:r>
            <a:endParaRPr lang="en-US" dirty="0"/>
          </a:p>
        </p:txBody>
      </p:sp>
      <p:sp>
        <p:nvSpPr>
          <p:cNvPr id="5" name="Footer Placeholder 4"/>
          <p:cNvSpPr>
            <a:spLocks noGrp="1"/>
          </p:cNvSpPr>
          <p:nvPr>
            <p:ph type="ftr" sz="quarter" idx="4"/>
          </p:nvPr>
        </p:nvSpPr>
        <p:spPr/>
        <p:txBody>
          <a:bodyPr/>
          <a:lstStyle/>
          <a:p>
            <a:r>
              <a:rPr lang="en-US"/>
              <a:t>I AM The Light Of The World</a:t>
            </a:r>
            <a:endParaRPr lang="en-US" dirty="0"/>
          </a:p>
        </p:txBody>
      </p:sp>
      <p:sp>
        <p:nvSpPr>
          <p:cNvPr id="6" name="Slide Number Placeholder 5"/>
          <p:cNvSpPr>
            <a:spLocks noGrp="1"/>
          </p:cNvSpPr>
          <p:nvPr>
            <p:ph type="sldNum" sz="quarter" idx="5"/>
          </p:nvPr>
        </p:nvSpPr>
        <p:spPr/>
        <p:txBody>
          <a:bodyPr/>
          <a:lstStyle/>
          <a:p>
            <a:fld id="{D5127234-4CCC-4D44-8574-686ADA7EE3A8}" type="slidenum">
              <a:rPr lang="en-US" smtClean="0"/>
              <a:t>9</a:t>
            </a:fld>
            <a:endParaRPr lang="en-US" dirty="0"/>
          </a:p>
        </p:txBody>
      </p:sp>
    </p:spTree>
    <p:extLst>
      <p:ext uri="{BB962C8B-B14F-4D97-AF65-F5344CB8AC3E}">
        <p14:creationId xmlns:p14="http://schemas.microsoft.com/office/powerpoint/2010/main" val="37105219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983232" y="5037663"/>
            <a:ext cx="897467" cy="279400"/>
          </a:xfrm>
        </p:spPr>
        <p:txBody>
          <a:bodyPr/>
          <a:lstStyle/>
          <a:p>
            <a:fld id="{A25E670C-5F98-4961-8C9F-57D63CE84659}" type="datetime1">
              <a:rPr lang="en-US" smtClean="0"/>
              <a:t>6/1/2022</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B41C99-057F-4FBD-845B-32D673B4DEBB}" type="datetime1">
              <a:rPr lang="en-US" smtClean="0"/>
              <a:t>6/1/2022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81F435-97A5-4A26-BB2D-43B7BA0D4E2A}" type="datetime1">
              <a:rPr lang="en-US" smtClean="0"/>
              <a:t>6/1/2022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413E38-C98F-4111-98A9-83F0DADA77A7}" type="datetime1">
              <a:rPr lang="en-US" smtClean="0"/>
              <a:t>6/1/2022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C9329F-C0AA-4519-8CC8-15655E3CE069}" type="datetime1">
              <a:rPr lang="en-US" smtClean="0"/>
              <a:t>6/1/2022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F0A885-74DC-4CF2-AAB3-12F04A474BD0}" type="datetime1">
              <a:rPr lang="en-US" smtClean="0"/>
              <a:t>6/1/2022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B85394-30EA-4FB8-A570-E6FD01E18BD5}" type="datetime1">
              <a:rPr lang="en-US" smtClean="0"/>
              <a:t>6/1/2022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B6E6B1-64AF-47FF-84F1-CFD070D0246D}" type="datetime1">
              <a:rPr lang="en-US" smtClean="0"/>
              <a:t>6/1/2022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192265-CF42-467A-9B40-C103C58E7FA9}" type="datetime1">
              <a:rPr lang="en-US" smtClean="0"/>
              <a:t>6/1/2022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BB5DE5-E34F-4568-A4F3-414B5E687484}" type="datetime1">
              <a:rPr lang="en-US" smtClean="0"/>
              <a:t>6/1/2022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879F7F-0577-44B4-BD0A-504FDE45910F}" type="datetime1">
              <a:rPr lang="en-US" smtClean="0"/>
              <a:t>6/1/2022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8531DE-2204-4420-8EDD-B13AF617CD81}" type="datetime1">
              <a:rPr lang="en-US" smtClean="0"/>
              <a:t>6/1/2022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3540B7-12B4-44C4-B128-45E241C8D123}" type="datetime1">
              <a:rPr lang="en-US" smtClean="0"/>
              <a:t>6/1/2022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FCEFDD-B123-4C25-A5BF-FEAEE2F07A3F}" type="datetime1">
              <a:rPr lang="en-US" smtClean="0"/>
              <a:t>6/1/2022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300D3C-0497-4FC6-8D6D-9AF5EE895CF1}" type="datetime1">
              <a:rPr lang="en-US" smtClean="0"/>
              <a:t>6/1/2022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B222B1-F1F7-463E-B949-0AC9E3253AA7}" type="datetime1">
              <a:rPr lang="en-US" smtClean="0"/>
              <a:t>6/1/2022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9C5D6-5912-49F2-84D6-8E719EAC93E6}" type="datetime1">
              <a:rPr lang="en-US" smtClean="0"/>
              <a:t>6/1/2022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B753C87-E0CE-4BBA-8ADC-04D27885436A}" type="datetime1">
              <a:rPr lang="en-US" smtClean="0"/>
              <a:t>6/1/2022</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7" name="Picture 6" descr="close up of wood grain">
            <a:extLst>
              <a:ext uri="{FF2B5EF4-FFF2-40B4-BE49-F238E27FC236}">
                <a16:creationId xmlns:a16="http://schemas.microsoft.com/office/drawing/2014/main" id="{B804D254-4D14-4A2A-BA9F-3506BBEE4AB3}"/>
              </a:ext>
            </a:extLst>
          </p:cNvPr>
          <p:cNvPicPr>
            <a:picLocks noChangeAspect="1"/>
          </p:cNvPicPr>
          <p:nvPr/>
        </p:nvPicPr>
        <p:blipFill rotWithShape="1">
          <a:blip r:embed="rId4"/>
          <a:srcRect t="8558" b="7173"/>
          <a:stretch/>
        </p:blipFill>
        <p:spPr>
          <a:xfrm>
            <a:off x="20" y="10"/>
            <a:ext cx="12191980" cy="6857990"/>
          </a:xfrm>
          <a:prstGeom prst="rect">
            <a:avLst/>
          </a:prstGeom>
        </p:spPr>
      </p:pic>
      <p:sp>
        <p:nvSpPr>
          <p:cNvPr id="27" name="Rectangle 26">
            <a:extLst>
              <a:ext uri="{FF2B5EF4-FFF2-40B4-BE49-F238E27FC236}">
                <a16:creationId xmlns:a16="http://schemas.microsoft.com/office/drawing/2014/main" id="{C9D262D4-AE8B-4620-949A-609FC366F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2616" y="1411015"/>
            <a:ext cx="7808159" cy="4103960"/>
          </a:xfrm>
          <a:prstGeom prst="rect">
            <a:avLst/>
          </a:prstGeom>
          <a:blipFill dpi="0" rotWithShape="1">
            <a:blip r:embed="rId5">
              <a:alphaModFix amt="90000"/>
              <a:duotone>
                <a:schemeClr val="bg2">
                  <a:shade val="45000"/>
                  <a:satMod val="135000"/>
                </a:schemeClr>
                <a:prstClr val="white"/>
              </a:duotone>
            </a:blip>
            <a:srcRect/>
            <a:tile tx="0" ty="0" sx="90000" sy="100000" flip="none" algn="ctr"/>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3605853C-E63A-49E2-84A4-4B7DD77A56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grpSp>
        <p:nvGrpSpPr>
          <p:cNvPr id="31" name="Group 30">
            <a:extLst>
              <a:ext uri="{FF2B5EF4-FFF2-40B4-BE49-F238E27FC236}">
                <a16:creationId xmlns:a16="http://schemas.microsoft.com/office/drawing/2014/main" id="{9500549F-5B68-400C-A605-BDF102BDBB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3631"/>
            <a:ext cx="12231160" cy="659658"/>
            <a:chOff x="-16934" y="3123631"/>
            <a:chExt cx="12231160" cy="659658"/>
          </a:xfrm>
        </p:grpSpPr>
        <p:sp>
          <p:nvSpPr>
            <p:cNvPr id="32" name="Rounded Rectangle 17">
              <a:extLst>
                <a:ext uri="{FF2B5EF4-FFF2-40B4-BE49-F238E27FC236}">
                  <a16:creationId xmlns:a16="http://schemas.microsoft.com/office/drawing/2014/main" id="{CE12C213-76C6-4953-849D-69BD0C074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a:extLst>
                <a:ext uri="{FF2B5EF4-FFF2-40B4-BE49-F238E27FC236}">
                  <a16:creationId xmlns:a16="http://schemas.microsoft.com/office/drawing/2014/main" id="{85D5C439-F0A9-41AB-BF38-FB38EB00B7C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34" name="Rounded Rectangle 20">
              <a:extLst>
                <a:ext uri="{FF2B5EF4-FFF2-40B4-BE49-F238E27FC236}">
                  <a16:creationId xmlns:a16="http://schemas.microsoft.com/office/drawing/2014/main" id="{CE714C63-2EB2-4CE0-8982-994E7A37A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a:extLst>
                <a:ext uri="{FF2B5EF4-FFF2-40B4-BE49-F238E27FC236}">
                  <a16:creationId xmlns:a16="http://schemas.microsoft.com/office/drawing/2014/main" id="{CE568286-7D0B-4E62-BC33-A99A0FD743D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sp>
        <p:nvSpPr>
          <p:cNvPr id="2" name="Title 1">
            <a:extLst>
              <a:ext uri="{FF2B5EF4-FFF2-40B4-BE49-F238E27FC236}">
                <a16:creationId xmlns:a16="http://schemas.microsoft.com/office/drawing/2014/main" id="{BC07B5B3-DDE8-49F7-B2D1-6919986D2B1F}"/>
              </a:ext>
            </a:extLst>
          </p:cNvPr>
          <p:cNvSpPr>
            <a:spLocks noGrp="1"/>
          </p:cNvSpPr>
          <p:nvPr>
            <p:ph type="ctrTitle"/>
          </p:nvPr>
        </p:nvSpPr>
        <p:spPr>
          <a:xfrm>
            <a:off x="2692398" y="1871131"/>
            <a:ext cx="6815669" cy="1515533"/>
          </a:xfrm>
        </p:spPr>
        <p:txBody>
          <a:bodyPr>
            <a:normAutofit fontScale="90000"/>
          </a:bodyPr>
          <a:lstStyle/>
          <a:p>
            <a:r>
              <a:rPr lang="en-US" b="1" i="1" dirty="0">
                <a:solidFill>
                  <a:srgbClr val="262626"/>
                </a:solidFill>
              </a:rPr>
              <a:t>“I AM The </a:t>
            </a:r>
            <a:br>
              <a:rPr lang="en-US" b="1" i="1" dirty="0">
                <a:solidFill>
                  <a:srgbClr val="262626"/>
                </a:solidFill>
              </a:rPr>
            </a:br>
            <a:r>
              <a:rPr lang="en-US" b="1" i="1" dirty="0">
                <a:solidFill>
                  <a:srgbClr val="262626"/>
                </a:solidFill>
              </a:rPr>
              <a:t>Light Of The World”</a:t>
            </a:r>
          </a:p>
        </p:txBody>
      </p:sp>
      <p:cxnSp>
        <p:nvCxnSpPr>
          <p:cNvPr id="37" name="Straight Connector 36">
            <a:extLst>
              <a:ext uri="{FF2B5EF4-FFF2-40B4-BE49-F238E27FC236}">
                <a16:creationId xmlns:a16="http://schemas.microsoft.com/office/drawing/2014/main" id="{1E22DAF0-5C05-4D01-A6C7-2832665773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ubtitle 2">
            <a:extLst>
              <a:ext uri="{FF2B5EF4-FFF2-40B4-BE49-F238E27FC236}">
                <a16:creationId xmlns:a16="http://schemas.microsoft.com/office/drawing/2014/main" id="{A9BAE068-68BE-4F0A-A521-B170F96E0E0C}"/>
              </a:ext>
            </a:extLst>
          </p:cNvPr>
          <p:cNvSpPr>
            <a:spLocks noGrp="1"/>
          </p:cNvSpPr>
          <p:nvPr>
            <p:ph type="subTitle" idx="1"/>
          </p:nvPr>
        </p:nvSpPr>
        <p:spPr>
          <a:xfrm>
            <a:off x="2692398" y="3657597"/>
            <a:ext cx="6815669" cy="1320802"/>
          </a:xfrm>
        </p:spPr>
        <p:txBody>
          <a:bodyPr>
            <a:normAutofit/>
          </a:bodyPr>
          <a:lstStyle/>
          <a:p>
            <a:r>
              <a:rPr lang="en-US" sz="2800" b="1" dirty="0">
                <a:solidFill>
                  <a:srgbClr val="262626"/>
                </a:solidFill>
              </a:rPr>
              <a:t>John 8:12</a:t>
            </a:r>
          </a:p>
        </p:txBody>
      </p:sp>
    </p:spTree>
    <p:extLst>
      <p:ext uri="{BB962C8B-B14F-4D97-AF65-F5344CB8AC3E}">
        <p14:creationId xmlns:p14="http://schemas.microsoft.com/office/powerpoint/2010/main" val="3839077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close up of wood grain">
            <a:extLst>
              <a:ext uri="{FF2B5EF4-FFF2-40B4-BE49-F238E27FC236}">
                <a16:creationId xmlns:a16="http://schemas.microsoft.com/office/drawing/2014/main" id="{C8B62117-477A-43AB-ABAD-78558DF26C01}"/>
              </a:ext>
            </a:extLst>
          </p:cNvPr>
          <p:cNvPicPr>
            <a:picLocks noChangeAspect="1"/>
          </p:cNvPicPr>
          <p:nvPr/>
        </p:nvPicPr>
        <p:blipFill rotWithShape="1">
          <a:blip r:embed="rId3">
            <a:alphaModFix amt="45000"/>
          </a:blip>
          <a:srcRect t="8558" b="7173"/>
          <a:stretch/>
        </p:blipFill>
        <p:spPr>
          <a:xfrm>
            <a:off x="20" y="10"/>
            <a:ext cx="12191980" cy="6857990"/>
          </a:xfrm>
          <a:prstGeom prst="rect">
            <a:avLst/>
          </a:prstGeom>
        </p:spPr>
      </p:pic>
      <p:sp>
        <p:nvSpPr>
          <p:cNvPr id="2" name="Title 1">
            <a:extLst>
              <a:ext uri="{FF2B5EF4-FFF2-40B4-BE49-F238E27FC236}">
                <a16:creationId xmlns:a16="http://schemas.microsoft.com/office/drawing/2014/main" id="{FEDEE432-823B-40BB-A944-7EEAA7B3F316}"/>
              </a:ext>
            </a:extLst>
          </p:cNvPr>
          <p:cNvSpPr>
            <a:spLocks noGrp="1"/>
          </p:cNvSpPr>
          <p:nvPr>
            <p:ph type="title"/>
          </p:nvPr>
        </p:nvSpPr>
        <p:spPr>
          <a:xfrm>
            <a:off x="779417" y="187157"/>
            <a:ext cx="10633166" cy="1303867"/>
          </a:xfrm>
        </p:spPr>
        <p:txBody>
          <a:bodyPr>
            <a:normAutofit fontScale="90000"/>
          </a:bodyPr>
          <a:lstStyle/>
          <a:p>
            <a:r>
              <a:rPr lang="en-US" b="1" dirty="0">
                <a:solidFill>
                  <a:srgbClr val="FFFFFF"/>
                </a:solidFill>
              </a:rPr>
              <a:t>Jesus Said, </a:t>
            </a:r>
            <a:r>
              <a:rPr lang="en-US" b="1" i="1" dirty="0">
                <a:solidFill>
                  <a:srgbClr val="FFFFFF"/>
                </a:solidFill>
              </a:rPr>
              <a:t>“You Are The Light Of The World”</a:t>
            </a:r>
            <a:br>
              <a:rPr lang="en-US" b="1" i="1" dirty="0">
                <a:solidFill>
                  <a:srgbClr val="FFFFFF"/>
                </a:solidFill>
              </a:rPr>
            </a:br>
            <a:r>
              <a:rPr lang="en-US" dirty="0">
                <a:solidFill>
                  <a:srgbClr val="FFFFFF"/>
                </a:solidFill>
              </a:rPr>
              <a:t>(Matthew 5:14-16)</a:t>
            </a:r>
          </a:p>
        </p:txBody>
      </p:sp>
      <p:cxnSp>
        <p:nvCxnSpPr>
          <p:cNvPr id="51" name="Straight Connector 50">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2421466"/>
            <a:ext cx="9144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15" name="Content Placeholder 2">
            <a:extLst>
              <a:ext uri="{FF2B5EF4-FFF2-40B4-BE49-F238E27FC236}">
                <a16:creationId xmlns:a16="http://schemas.microsoft.com/office/drawing/2014/main" id="{FBB660CE-FDB4-9D1E-7540-78ADFF2E3DD8}"/>
              </a:ext>
            </a:extLst>
          </p:cNvPr>
          <p:cNvSpPr>
            <a:spLocks noGrp="1"/>
          </p:cNvSpPr>
          <p:nvPr>
            <p:ph idx="1"/>
          </p:nvPr>
        </p:nvSpPr>
        <p:spPr>
          <a:xfrm>
            <a:off x="744583" y="1678171"/>
            <a:ext cx="11062406" cy="4594292"/>
          </a:xfrm>
          <a:solidFill>
            <a:schemeClr val="accent4">
              <a:lumMod val="75000"/>
            </a:schemeClr>
          </a:solidFill>
        </p:spPr>
        <p:txBody>
          <a:bodyPr>
            <a:normAutofit fontScale="92500"/>
          </a:bodyPr>
          <a:lstStyle/>
          <a:p>
            <a:pPr marL="0" indent="0">
              <a:buNone/>
            </a:pPr>
            <a:r>
              <a:rPr lang="en-US" sz="2800" dirty="0">
                <a:latin typeface="Candara" panose="020E0502030303020204" pitchFamily="34" charset="0"/>
              </a:rPr>
              <a:t>What are we to do?</a:t>
            </a:r>
          </a:p>
          <a:p>
            <a:pPr marL="514350" indent="-514350">
              <a:buAutoNum type="arabicPeriod"/>
            </a:pPr>
            <a:r>
              <a:rPr lang="en-US" sz="2800" b="1" dirty="0">
                <a:latin typeface="Candara" panose="020E0502030303020204" pitchFamily="34" charset="0"/>
              </a:rPr>
              <a:t>Give the glory to God</a:t>
            </a:r>
            <a:r>
              <a:rPr lang="en-US" sz="2800" dirty="0">
                <a:latin typeface="Candara" panose="020E0502030303020204" pitchFamily="34" charset="0"/>
              </a:rPr>
              <a:t>! (Matthew 5:16, </a:t>
            </a:r>
            <a:r>
              <a:rPr lang="en-US" sz="2800" i="1" dirty="0">
                <a:latin typeface="Candara" panose="020E0502030303020204" pitchFamily="34" charset="0"/>
              </a:rPr>
              <a:t>“Let your light shine in such a way…”</a:t>
            </a:r>
            <a:r>
              <a:rPr lang="en-US" sz="2800" dirty="0">
                <a:latin typeface="Candara" panose="020E0502030303020204" pitchFamily="34" charset="0"/>
              </a:rPr>
              <a:t>, not “shine your light” to be seen of men for your glory.  </a:t>
            </a:r>
            <a:br>
              <a:rPr lang="en-US" sz="2800" dirty="0">
                <a:latin typeface="Candara" panose="020E0502030303020204" pitchFamily="34" charset="0"/>
              </a:rPr>
            </a:br>
            <a:r>
              <a:rPr lang="en-US" sz="2800" dirty="0">
                <a:latin typeface="Candara" panose="020E0502030303020204" pitchFamily="34" charset="0"/>
              </a:rPr>
              <a:t>Cf., 1 Peter 4:11; 2 Corinthians 4:15)</a:t>
            </a:r>
          </a:p>
          <a:p>
            <a:pPr marL="514350" indent="-514350">
              <a:buAutoNum type="arabicPeriod"/>
            </a:pPr>
            <a:r>
              <a:rPr lang="en-US" sz="2800" b="1" dirty="0">
                <a:latin typeface="Candara" panose="020E0502030303020204" pitchFamily="34" charset="0"/>
              </a:rPr>
              <a:t>Live by the authority of Jesus Christ</a:t>
            </a:r>
            <a:r>
              <a:rPr lang="en-US" sz="2800" dirty="0">
                <a:latin typeface="Candara" panose="020E0502030303020204" pitchFamily="34" charset="0"/>
              </a:rPr>
              <a:t>. (Colossians 3:16-17)</a:t>
            </a:r>
          </a:p>
          <a:p>
            <a:pPr marL="514350" indent="-514350">
              <a:buAutoNum type="arabicPeriod"/>
            </a:pPr>
            <a:r>
              <a:rPr lang="en-US" sz="2800" b="1" dirty="0">
                <a:latin typeface="Candara" panose="020E0502030303020204" pitchFamily="34" charset="0"/>
              </a:rPr>
              <a:t>Be in the world but not of the world while we share the light of the gospel</a:t>
            </a:r>
            <a:r>
              <a:rPr lang="en-US" sz="2800" dirty="0">
                <a:latin typeface="Candara" panose="020E0502030303020204" pitchFamily="34" charset="0"/>
              </a:rPr>
              <a:t>. (John 17:11-19; 2 Corinthians 7:1; Acts 26:18; 2 Corinthians 4:3-4)</a:t>
            </a:r>
          </a:p>
          <a:p>
            <a:pPr marL="514350" indent="-514350">
              <a:buAutoNum type="arabicPeriod"/>
            </a:pPr>
            <a:r>
              <a:rPr lang="en-US" sz="2800" b="1" dirty="0">
                <a:latin typeface="Candara" panose="020E0502030303020204" pitchFamily="34" charset="0"/>
              </a:rPr>
              <a:t>Honestly examine ourselves in the light of the gospel</a:t>
            </a:r>
            <a:r>
              <a:rPr lang="en-US" sz="2800" dirty="0">
                <a:latin typeface="Candara" panose="020E0502030303020204" pitchFamily="34" charset="0"/>
              </a:rPr>
              <a:t> &amp; </a:t>
            </a:r>
            <a:r>
              <a:rPr lang="en-US" sz="2800" b="1" dirty="0">
                <a:latin typeface="Candara" panose="020E0502030303020204" pitchFamily="34" charset="0"/>
              </a:rPr>
              <a:t>guard ourselves from spiritual dan</a:t>
            </a:r>
            <a:r>
              <a:rPr lang="en-US" sz="2800" dirty="0">
                <a:latin typeface="Candara" panose="020E0502030303020204" pitchFamily="34" charset="0"/>
              </a:rPr>
              <a:t>ger (James 1:21-25; 2 Pet. 3:16-17; John 3:20-21)</a:t>
            </a:r>
          </a:p>
        </p:txBody>
      </p:sp>
    </p:spTree>
    <p:extLst>
      <p:ext uri="{BB962C8B-B14F-4D97-AF65-F5344CB8AC3E}">
        <p14:creationId xmlns:p14="http://schemas.microsoft.com/office/powerpoint/2010/main" val="266086493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close up of wood grain">
            <a:extLst>
              <a:ext uri="{FF2B5EF4-FFF2-40B4-BE49-F238E27FC236}">
                <a16:creationId xmlns:a16="http://schemas.microsoft.com/office/drawing/2014/main" id="{C8B62117-477A-43AB-ABAD-78558DF26C01}"/>
              </a:ext>
            </a:extLst>
          </p:cNvPr>
          <p:cNvPicPr>
            <a:picLocks noChangeAspect="1"/>
          </p:cNvPicPr>
          <p:nvPr/>
        </p:nvPicPr>
        <p:blipFill rotWithShape="1">
          <a:blip r:embed="rId3">
            <a:alphaModFix amt="45000"/>
          </a:blip>
          <a:srcRect t="8558" b="7173"/>
          <a:stretch/>
        </p:blipFill>
        <p:spPr>
          <a:xfrm>
            <a:off x="20" y="10"/>
            <a:ext cx="12191980" cy="6857990"/>
          </a:xfrm>
          <a:prstGeom prst="rect">
            <a:avLst/>
          </a:prstGeom>
        </p:spPr>
      </p:pic>
      <p:sp>
        <p:nvSpPr>
          <p:cNvPr id="2" name="Title 1">
            <a:extLst>
              <a:ext uri="{FF2B5EF4-FFF2-40B4-BE49-F238E27FC236}">
                <a16:creationId xmlns:a16="http://schemas.microsoft.com/office/drawing/2014/main" id="{FEDEE432-823B-40BB-A944-7EEAA7B3F316}"/>
              </a:ext>
            </a:extLst>
          </p:cNvPr>
          <p:cNvSpPr>
            <a:spLocks noGrp="1"/>
          </p:cNvSpPr>
          <p:nvPr>
            <p:ph type="title"/>
          </p:nvPr>
        </p:nvSpPr>
        <p:spPr>
          <a:xfrm>
            <a:off x="779417" y="187157"/>
            <a:ext cx="10633166" cy="1303867"/>
          </a:xfrm>
        </p:spPr>
        <p:txBody>
          <a:bodyPr>
            <a:normAutofit fontScale="90000"/>
          </a:bodyPr>
          <a:lstStyle/>
          <a:p>
            <a:r>
              <a:rPr lang="en-US" b="1" dirty="0">
                <a:solidFill>
                  <a:srgbClr val="FFFFFF"/>
                </a:solidFill>
              </a:rPr>
              <a:t>Jesus Said, </a:t>
            </a:r>
            <a:r>
              <a:rPr lang="en-US" b="1" i="1" dirty="0">
                <a:solidFill>
                  <a:srgbClr val="FFFFFF"/>
                </a:solidFill>
              </a:rPr>
              <a:t>“You Are The Light Of The World”</a:t>
            </a:r>
            <a:br>
              <a:rPr lang="en-US" b="1" i="1" dirty="0">
                <a:solidFill>
                  <a:srgbClr val="FFFFFF"/>
                </a:solidFill>
              </a:rPr>
            </a:br>
            <a:r>
              <a:rPr lang="en-US" dirty="0">
                <a:solidFill>
                  <a:srgbClr val="FFFFFF"/>
                </a:solidFill>
              </a:rPr>
              <a:t>(Matthew 5:14-16)</a:t>
            </a:r>
          </a:p>
        </p:txBody>
      </p:sp>
      <p:cxnSp>
        <p:nvCxnSpPr>
          <p:cNvPr id="51" name="Straight Connector 50">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2421466"/>
            <a:ext cx="9144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15" name="Content Placeholder 2">
            <a:extLst>
              <a:ext uri="{FF2B5EF4-FFF2-40B4-BE49-F238E27FC236}">
                <a16:creationId xmlns:a16="http://schemas.microsoft.com/office/drawing/2014/main" id="{FBB660CE-FDB4-9D1E-7540-78ADFF2E3DD8}"/>
              </a:ext>
            </a:extLst>
          </p:cNvPr>
          <p:cNvSpPr>
            <a:spLocks noGrp="1"/>
          </p:cNvSpPr>
          <p:nvPr>
            <p:ph idx="1"/>
          </p:nvPr>
        </p:nvSpPr>
        <p:spPr>
          <a:xfrm>
            <a:off x="744583" y="1678171"/>
            <a:ext cx="10633166" cy="4594292"/>
          </a:xfrm>
          <a:solidFill>
            <a:schemeClr val="accent4">
              <a:lumMod val="75000"/>
            </a:schemeClr>
          </a:solidFill>
        </p:spPr>
        <p:txBody>
          <a:bodyPr>
            <a:normAutofit/>
          </a:bodyPr>
          <a:lstStyle/>
          <a:p>
            <a:pPr marL="0" indent="0">
              <a:buNone/>
            </a:pPr>
            <a:r>
              <a:rPr lang="en-US" sz="2800" dirty="0">
                <a:latin typeface="Candara" panose="020E0502030303020204" pitchFamily="34" charset="0"/>
              </a:rPr>
              <a:t>What are we to do?</a:t>
            </a:r>
          </a:p>
          <a:p>
            <a:pPr marL="514350" indent="-514350">
              <a:buClr>
                <a:schemeClr val="accent1">
                  <a:lumMod val="60000"/>
                  <a:lumOff val="40000"/>
                </a:schemeClr>
              </a:buClr>
              <a:buFont typeface="+mj-lt"/>
              <a:buAutoNum type="arabicPeriod" startAt="5"/>
            </a:pPr>
            <a:r>
              <a:rPr lang="en-US" sz="2800" b="1" dirty="0">
                <a:latin typeface="Candara" panose="020E0502030303020204" pitchFamily="34" charset="0"/>
              </a:rPr>
              <a:t>Be vigilant, sober minded, trusting and courageous</a:t>
            </a:r>
            <a:r>
              <a:rPr lang="en-US" sz="2800" dirty="0">
                <a:latin typeface="Candara" panose="020E0502030303020204" pitchFamily="34" charset="0"/>
              </a:rPr>
              <a:t>. </a:t>
            </a:r>
            <a:br>
              <a:rPr lang="en-US" sz="2800" dirty="0">
                <a:latin typeface="Candara" panose="020E0502030303020204" pitchFamily="34" charset="0"/>
              </a:rPr>
            </a:br>
            <a:r>
              <a:rPr lang="en-US" sz="2800" dirty="0">
                <a:latin typeface="Candara" panose="020E0502030303020204" pitchFamily="34" charset="0"/>
              </a:rPr>
              <a:t>(1 Thessalonians 5:6-11; Psalms 27:1-3)</a:t>
            </a:r>
          </a:p>
          <a:p>
            <a:pPr marL="514350" indent="-514350">
              <a:buClr>
                <a:schemeClr val="accent1">
                  <a:lumMod val="60000"/>
                  <a:lumOff val="40000"/>
                </a:schemeClr>
              </a:buClr>
              <a:buAutoNum type="arabicPeriod" startAt="5"/>
            </a:pPr>
            <a:r>
              <a:rPr lang="en-US" sz="2800" b="1" dirty="0">
                <a:latin typeface="Candara" panose="020E0502030303020204" pitchFamily="34" charset="0"/>
              </a:rPr>
              <a:t>Expose what is hiding in darkness</a:t>
            </a:r>
            <a:r>
              <a:rPr lang="en-US" sz="2800" dirty="0">
                <a:latin typeface="Candara" panose="020E0502030303020204" pitchFamily="34" charset="0"/>
              </a:rPr>
              <a:t>. (Ephesians 5:11-13)</a:t>
            </a:r>
          </a:p>
          <a:p>
            <a:pPr marL="514350" indent="-514350">
              <a:buClr>
                <a:schemeClr val="accent1">
                  <a:lumMod val="60000"/>
                  <a:lumOff val="40000"/>
                </a:schemeClr>
              </a:buClr>
              <a:buAutoNum type="arabicPeriod" startAt="5"/>
            </a:pPr>
            <a:r>
              <a:rPr lang="en-US" sz="2800" b="1" dirty="0">
                <a:latin typeface="Candara" panose="020E0502030303020204" pitchFamily="34" charset="0"/>
              </a:rPr>
              <a:t>Keep focused on our goal</a:t>
            </a:r>
            <a:r>
              <a:rPr lang="en-US" sz="2800" dirty="0">
                <a:latin typeface="Candara" panose="020E0502030303020204" pitchFamily="34" charset="0"/>
              </a:rPr>
              <a:t> while we l</a:t>
            </a:r>
            <a:r>
              <a:rPr lang="en-US" sz="2800" b="1" dirty="0">
                <a:latin typeface="Candara" panose="020E0502030303020204" pitchFamily="34" charset="0"/>
              </a:rPr>
              <a:t>ive in the fear of the Lord </a:t>
            </a:r>
            <a:r>
              <a:rPr lang="en-US" sz="2800" dirty="0">
                <a:latin typeface="Candara" panose="020E0502030303020204" pitchFamily="34" charset="0"/>
              </a:rPr>
              <a:t> (Psalms 119:105; Proverbs 4:23-27; 1 Corinthians 4:4-5)</a:t>
            </a:r>
          </a:p>
        </p:txBody>
      </p:sp>
    </p:spTree>
    <p:extLst>
      <p:ext uri="{BB962C8B-B14F-4D97-AF65-F5344CB8AC3E}">
        <p14:creationId xmlns:p14="http://schemas.microsoft.com/office/powerpoint/2010/main" val="463313104"/>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close up of wood grain">
            <a:extLst>
              <a:ext uri="{FF2B5EF4-FFF2-40B4-BE49-F238E27FC236}">
                <a16:creationId xmlns:a16="http://schemas.microsoft.com/office/drawing/2014/main" id="{C8B62117-477A-43AB-ABAD-78558DF26C01}"/>
              </a:ext>
            </a:extLst>
          </p:cNvPr>
          <p:cNvPicPr>
            <a:picLocks noChangeAspect="1"/>
          </p:cNvPicPr>
          <p:nvPr/>
        </p:nvPicPr>
        <p:blipFill rotWithShape="1">
          <a:blip r:embed="rId3">
            <a:alphaModFix amt="45000"/>
          </a:blip>
          <a:srcRect t="8558" b="7173"/>
          <a:stretch/>
        </p:blipFill>
        <p:spPr>
          <a:xfrm>
            <a:off x="20" y="10"/>
            <a:ext cx="12191980" cy="6857990"/>
          </a:xfrm>
          <a:prstGeom prst="rect">
            <a:avLst/>
          </a:prstGeom>
        </p:spPr>
      </p:pic>
      <p:sp>
        <p:nvSpPr>
          <p:cNvPr id="2" name="Title 1">
            <a:extLst>
              <a:ext uri="{FF2B5EF4-FFF2-40B4-BE49-F238E27FC236}">
                <a16:creationId xmlns:a16="http://schemas.microsoft.com/office/drawing/2014/main" id="{FEDEE432-823B-40BB-A944-7EEAA7B3F316}"/>
              </a:ext>
            </a:extLst>
          </p:cNvPr>
          <p:cNvSpPr>
            <a:spLocks noGrp="1"/>
          </p:cNvSpPr>
          <p:nvPr>
            <p:ph type="title"/>
          </p:nvPr>
        </p:nvSpPr>
        <p:spPr>
          <a:xfrm>
            <a:off x="779417" y="137885"/>
            <a:ext cx="10633166" cy="1303867"/>
          </a:xfrm>
        </p:spPr>
        <p:txBody>
          <a:bodyPr>
            <a:normAutofit fontScale="90000"/>
          </a:bodyPr>
          <a:lstStyle/>
          <a:p>
            <a:r>
              <a:rPr lang="en-US" sz="4800" b="1" dirty="0">
                <a:solidFill>
                  <a:srgbClr val="FFFFFF"/>
                </a:solidFill>
              </a:rPr>
              <a:t>Jesus’ “I AM” Statements</a:t>
            </a:r>
            <a:br>
              <a:rPr lang="en-US" sz="4800" b="1" dirty="0">
                <a:solidFill>
                  <a:srgbClr val="FFFFFF"/>
                </a:solidFill>
              </a:rPr>
            </a:br>
            <a:r>
              <a:rPr lang="en-US" sz="3600" dirty="0">
                <a:solidFill>
                  <a:srgbClr val="FFFFFF"/>
                </a:solidFill>
              </a:rPr>
              <a:t>John 8:58-59; Exodus 3:14</a:t>
            </a:r>
            <a:endParaRPr lang="en-US" sz="4800" dirty="0">
              <a:solidFill>
                <a:srgbClr val="FFFFFF"/>
              </a:solidFill>
            </a:endParaRPr>
          </a:p>
        </p:txBody>
      </p:sp>
      <p:cxnSp>
        <p:nvCxnSpPr>
          <p:cNvPr id="51" name="Straight Connector 50">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2421466"/>
            <a:ext cx="9144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15" name="Content Placeholder 2">
            <a:extLst>
              <a:ext uri="{FF2B5EF4-FFF2-40B4-BE49-F238E27FC236}">
                <a16:creationId xmlns:a16="http://schemas.microsoft.com/office/drawing/2014/main" id="{FBB660CE-FDB4-9D1E-7540-78ADFF2E3DD8}"/>
              </a:ext>
            </a:extLst>
          </p:cNvPr>
          <p:cNvSpPr>
            <a:spLocks noGrp="1"/>
          </p:cNvSpPr>
          <p:nvPr>
            <p:ph idx="1"/>
          </p:nvPr>
        </p:nvSpPr>
        <p:spPr>
          <a:xfrm>
            <a:off x="642256" y="1845490"/>
            <a:ext cx="10907487" cy="4608771"/>
          </a:xfrm>
          <a:solidFill>
            <a:schemeClr val="accent4">
              <a:lumMod val="75000"/>
            </a:schemeClr>
          </a:solidFill>
        </p:spPr>
        <p:txBody>
          <a:bodyPr>
            <a:normAutofit/>
          </a:bodyPr>
          <a:lstStyle/>
          <a:p>
            <a:pPr marL="514350" indent="-514350">
              <a:spcBef>
                <a:spcPts val="600"/>
              </a:spcBef>
              <a:spcAft>
                <a:spcPts val="600"/>
              </a:spcAft>
              <a:buClrTx/>
              <a:buAutoNum type="arabicPeriod"/>
            </a:pPr>
            <a:r>
              <a:rPr lang="en-US" sz="2800" dirty="0">
                <a:solidFill>
                  <a:schemeClr val="accent5">
                    <a:lumMod val="40000"/>
                    <a:lumOff val="60000"/>
                  </a:schemeClr>
                </a:solidFill>
              </a:rPr>
              <a:t>“</a:t>
            </a:r>
            <a:r>
              <a:rPr lang="en-US" sz="2800" b="1" dirty="0">
                <a:solidFill>
                  <a:schemeClr val="accent5">
                    <a:lumMod val="40000"/>
                    <a:lumOff val="60000"/>
                  </a:schemeClr>
                </a:solidFill>
              </a:rPr>
              <a:t>I AM </a:t>
            </a:r>
            <a:r>
              <a:rPr lang="en-US" sz="2800" dirty="0">
                <a:solidFill>
                  <a:schemeClr val="accent5">
                    <a:lumMod val="40000"/>
                    <a:lumOff val="60000"/>
                  </a:schemeClr>
                </a:solidFill>
              </a:rPr>
              <a:t>the </a:t>
            </a:r>
            <a:r>
              <a:rPr lang="en-US" sz="2800" b="1" dirty="0">
                <a:solidFill>
                  <a:schemeClr val="accent5">
                    <a:lumMod val="40000"/>
                    <a:lumOff val="60000"/>
                  </a:schemeClr>
                </a:solidFill>
              </a:rPr>
              <a:t>bread of life</a:t>
            </a:r>
            <a:r>
              <a:rPr lang="en-US" sz="2800" dirty="0">
                <a:solidFill>
                  <a:schemeClr val="accent5">
                    <a:lumMod val="40000"/>
                    <a:lumOff val="60000"/>
                  </a:schemeClr>
                </a:solidFill>
              </a:rPr>
              <a:t>” (6:35)</a:t>
            </a:r>
          </a:p>
          <a:p>
            <a:pPr marL="514350" indent="-514350">
              <a:spcBef>
                <a:spcPts val="600"/>
              </a:spcBef>
              <a:spcAft>
                <a:spcPts val="600"/>
              </a:spcAft>
              <a:buClrTx/>
              <a:buAutoNum type="arabicPeriod"/>
            </a:pPr>
            <a:r>
              <a:rPr lang="en-US" sz="3200" dirty="0">
                <a:solidFill>
                  <a:srgbClr val="FFFF00"/>
                </a:solidFill>
              </a:rPr>
              <a:t>“</a:t>
            </a:r>
            <a:r>
              <a:rPr lang="en-US" sz="3200" b="1" dirty="0">
                <a:solidFill>
                  <a:srgbClr val="FFFF00"/>
                </a:solidFill>
              </a:rPr>
              <a:t>I AM </a:t>
            </a:r>
            <a:r>
              <a:rPr lang="en-US" sz="3200" dirty="0">
                <a:solidFill>
                  <a:srgbClr val="FFFF00"/>
                </a:solidFill>
              </a:rPr>
              <a:t>the </a:t>
            </a:r>
            <a:r>
              <a:rPr lang="en-US" sz="3200" b="1" dirty="0">
                <a:solidFill>
                  <a:srgbClr val="FFFF00"/>
                </a:solidFill>
              </a:rPr>
              <a:t>light of the world</a:t>
            </a:r>
            <a:r>
              <a:rPr lang="en-US" sz="3200" dirty="0">
                <a:solidFill>
                  <a:srgbClr val="FFFF00"/>
                </a:solidFill>
              </a:rPr>
              <a:t>” (8:12)</a:t>
            </a:r>
          </a:p>
          <a:p>
            <a:pPr marL="514350" indent="-514350">
              <a:spcBef>
                <a:spcPts val="600"/>
              </a:spcBef>
              <a:spcAft>
                <a:spcPts val="600"/>
              </a:spcAft>
              <a:buClrTx/>
              <a:buAutoNum type="arabicPeriod"/>
            </a:pPr>
            <a:r>
              <a:rPr lang="en-US" sz="2800" dirty="0">
                <a:solidFill>
                  <a:schemeClr val="tx1"/>
                </a:solidFill>
              </a:rPr>
              <a:t>“</a:t>
            </a:r>
            <a:r>
              <a:rPr lang="en-US" sz="2800" b="1" dirty="0">
                <a:solidFill>
                  <a:schemeClr val="tx1"/>
                </a:solidFill>
              </a:rPr>
              <a:t>I AM </a:t>
            </a:r>
            <a:r>
              <a:rPr lang="en-US" sz="2800" dirty="0">
                <a:solidFill>
                  <a:schemeClr val="tx1"/>
                </a:solidFill>
              </a:rPr>
              <a:t>the </a:t>
            </a:r>
            <a:r>
              <a:rPr lang="en-US" sz="2800" b="1" dirty="0">
                <a:solidFill>
                  <a:schemeClr val="tx1"/>
                </a:solidFill>
              </a:rPr>
              <a:t>door of the sheep</a:t>
            </a:r>
            <a:r>
              <a:rPr lang="en-US" sz="2800" dirty="0">
                <a:solidFill>
                  <a:schemeClr val="tx1"/>
                </a:solidFill>
              </a:rPr>
              <a:t>” (10:7)</a:t>
            </a:r>
          </a:p>
          <a:p>
            <a:pPr marL="514350" indent="-514350">
              <a:spcBef>
                <a:spcPts val="600"/>
              </a:spcBef>
              <a:spcAft>
                <a:spcPts val="600"/>
              </a:spcAft>
              <a:buClrTx/>
              <a:buAutoNum type="arabicPeriod"/>
            </a:pPr>
            <a:r>
              <a:rPr lang="en-US" sz="2800" dirty="0">
                <a:solidFill>
                  <a:schemeClr val="tx1"/>
                </a:solidFill>
              </a:rPr>
              <a:t>“</a:t>
            </a:r>
            <a:r>
              <a:rPr lang="en-US" sz="2800" b="1" dirty="0">
                <a:solidFill>
                  <a:schemeClr val="tx1"/>
                </a:solidFill>
              </a:rPr>
              <a:t>I AM </a:t>
            </a:r>
            <a:r>
              <a:rPr lang="en-US" sz="2800" dirty="0">
                <a:solidFill>
                  <a:schemeClr val="tx1"/>
                </a:solidFill>
              </a:rPr>
              <a:t>the </a:t>
            </a:r>
            <a:r>
              <a:rPr lang="en-US" sz="2800" b="1" dirty="0">
                <a:solidFill>
                  <a:schemeClr val="tx1"/>
                </a:solidFill>
              </a:rPr>
              <a:t>good shepherd</a:t>
            </a:r>
            <a:r>
              <a:rPr lang="en-US" sz="2800" dirty="0">
                <a:solidFill>
                  <a:schemeClr val="tx1"/>
                </a:solidFill>
              </a:rPr>
              <a:t>” (10:11)</a:t>
            </a:r>
          </a:p>
          <a:p>
            <a:pPr marL="514350" indent="-514350">
              <a:spcBef>
                <a:spcPts val="600"/>
              </a:spcBef>
              <a:spcAft>
                <a:spcPts val="600"/>
              </a:spcAft>
              <a:buClrTx/>
              <a:buAutoNum type="arabicPeriod"/>
            </a:pPr>
            <a:r>
              <a:rPr lang="en-US" sz="2800" dirty="0">
                <a:solidFill>
                  <a:schemeClr val="tx1"/>
                </a:solidFill>
              </a:rPr>
              <a:t>“</a:t>
            </a:r>
            <a:r>
              <a:rPr lang="en-US" sz="2800" b="1" dirty="0">
                <a:solidFill>
                  <a:schemeClr val="tx1"/>
                </a:solidFill>
              </a:rPr>
              <a:t>I AM </a:t>
            </a:r>
            <a:r>
              <a:rPr lang="en-US" sz="2800" dirty="0">
                <a:solidFill>
                  <a:schemeClr val="tx1"/>
                </a:solidFill>
              </a:rPr>
              <a:t>the </a:t>
            </a:r>
            <a:r>
              <a:rPr lang="en-US" sz="2800" b="1" dirty="0">
                <a:solidFill>
                  <a:schemeClr val="tx1"/>
                </a:solidFill>
              </a:rPr>
              <a:t>resurrection and the life</a:t>
            </a:r>
            <a:r>
              <a:rPr lang="en-US" sz="2800" dirty="0">
                <a:solidFill>
                  <a:schemeClr val="tx1"/>
                </a:solidFill>
              </a:rPr>
              <a:t>” (11:25)</a:t>
            </a:r>
          </a:p>
          <a:p>
            <a:pPr marL="514350" indent="-514350">
              <a:spcBef>
                <a:spcPts val="600"/>
              </a:spcBef>
              <a:spcAft>
                <a:spcPts val="600"/>
              </a:spcAft>
              <a:buClrTx/>
              <a:buAutoNum type="arabicPeriod"/>
            </a:pPr>
            <a:r>
              <a:rPr lang="en-US" sz="2800" dirty="0">
                <a:solidFill>
                  <a:schemeClr val="tx1"/>
                </a:solidFill>
              </a:rPr>
              <a:t>“</a:t>
            </a:r>
            <a:r>
              <a:rPr lang="en-US" sz="2800" b="1" dirty="0">
                <a:solidFill>
                  <a:schemeClr val="tx1"/>
                </a:solidFill>
              </a:rPr>
              <a:t>I AM </a:t>
            </a:r>
            <a:r>
              <a:rPr lang="en-US" sz="2800" dirty="0">
                <a:solidFill>
                  <a:schemeClr val="tx1"/>
                </a:solidFill>
              </a:rPr>
              <a:t>the </a:t>
            </a:r>
            <a:r>
              <a:rPr lang="en-US" sz="2800" b="1" dirty="0">
                <a:solidFill>
                  <a:schemeClr val="tx1"/>
                </a:solidFill>
              </a:rPr>
              <a:t>way</a:t>
            </a:r>
            <a:r>
              <a:rPr lang="en-US" sz="2800" dirty="0">
                <a:solidFill>
                  <a:schemeClr val="tx1"/>
                </a:solidFill>
              </a:rPr>
              <a:t>, the </a:t>
            </a:r>
            <a:r>
              <a:rPr lang="en-US" sz="2800" b="1" dirty="0">
                <a:solidFill>
                  <a:schemeClr val="tx1"/>
                </a:solidFill>
              </a:rPr>
              <a:t>truth</a:t>
            </a:r>
            <a:r>
              <a:rPr lang="en-US" sz="2800" dirty="0">
                <a:solidFill>
                  <a:schemeClr val="tx1"/>
                </a:solidFill>
              </a:rPr>
              <a:t>, and the </a:t>
            </a:r>
            <a:r>
              <a:rPr lang="en-US" sz="2800" b="1" dirty="0">
                <a:solidFill>
                  <a:schemeClr val="tx1"/>
                </a:solidFill>
              </a:rPr>
              <a:t>life</a:t>
            </a:r>
            <a:r>
              <a:rPr lang="en-US" sz="2800" dirty="0">
                <a:solidFill>
                  <a:schemeClr val="tx1"/>
                </a:solidFill>
              </a:rPr>
              <a:t>” (14:6)</a:t>
            </a:r>
          </a:p>
          <a:p>
            <a:pPr marL="514350" indent="-514350">
              <a:spcBef>
                <a:spcPts val="600"/>
              </a:spcBef>
              <a:spcAft>
                <a:spcPts val="600"/>
              </a:spcAft>
              <a:buClrTx/>
              <a:buAutoNum type="arabicPeriod"/>
            </a:pPr>
            <a:r>
              <a:rPr lang="en-US" sz="2800" dirty="0">
                <a:solidFill>
                  <a:schemeClr val="tx1"/>
                </a:solidFill>
              </a:rPr>
              <a:t>“</a:t>
            </a:r>
            <a:r>
              <a:rPr lang="en-US" sz="2800" b="1" dirty="0">
                <a:solidFill>
                  <a:schemeClr val="tx1"/>
                </a:solidFill>
              </a:rPr>
              <a:t>I AM</a:t>
            </a:r>
            <a:r>
              <a:rPr lang="en-US" sz="2800" dirty="0">
                <a:solidFill>
                  <a:schemeClr val="tx1"/>
                </a:solidFill>
              </a:rPr>
              <a:t> the </a:t>
            </a:r>
            <a:r>
              <a:rPr lang="en-US" sz="2800" b="1" dirty="0">
                <a:solidFill>
                  <a:schemeClr val="tx1"/>
                </a:solidFill>
              </a:rPr>
              <a:t>true vine</a:t>
            </a:r>
            <a:r>
              <a:rPr lang="en-US" sz="2800" dirty="0">
                <a:solidFill>
                  <a:schemeClr val="tx1"/>
                </a:solidFill>
              </a:rPr>
              <a:t>” (15:1)</a:t>
            </a:r>
          </a:p>
        </p:txBody>
      </p:sp>
    </p:spTree>
    <p:extLst>
      <p:ext uri="{BB962C8B-B14F-4D97-AF65-F5344CB8AC3E}">
        <p14:creationId xmlns:p14="http://schemas.microsoft.com/office/powerpoint/2010/main" val="257700970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close up of wood grain">
            <a:extLst>
              <a:ext uri="{FF2B5EF4-FFF2-40B4-BE49-F238E27FC236}">
                <a16:creationId xmlns:a16="http://schemas.microsoft.com/office/drawing/2014/main" id="{C8B62117-477A-43AB-ABAD-78558DF26C01}"/>
              </a:ext>
            </a:extLst>
          </p:cNvPr>
          <p:cNvPicPr>
            <a:picLocks noChangeAspect="1"/>
          </p:cNvPicPr>
          <p:nvPr/>
        </p:nvPicPr>
        <p:blipFill rotWithShape="1">
          <a:blip r:embed="rId3">
            <a:alphaModFix amt="45000"/>
          </a:blip>
          <a:srcRect t="8558" b="7173"/>
          <a:stretch/>
        </p:blipFill>
        <p:spPr>
          <a:xfrm>
            <a:off x="20" y="10"/>
            <a:ext cx="12191980" cy="6857990"/>
          </a:xfrm>
          <a:prstGeom prst="rect">
            <a:avLst/>
          </a:prstGeom>
        </p:spPr>
      </p:pic>
      <p:sp>
        <p:nvSpPr>
          <p:cNvPr id="2" name="Title 1">
            <a:extLst>
              <a:ext uri="{FF2B5EF4-FFF2-40B4-BE49-F238E27FC236}">
                <a16:creationId xmlns:a16="http://schemas.microsoft.com/office/drawing/2014/main" id="{FEDEE432-823B-40BB-A944-7EEAA7B3F316}"/>
              </a:ext>
            </a:extLst>
          </p:cNvPr>
          <p:cNvSpPr>
            <a:spLocks noGrp="1"/>
          </p:cNvSpPr>
          <p:nvPr>
            <p:ph type="title"/>
          </p:nvPr>
        </p:nvSpPr>
        <p:spPr>
          <a:xfrm>
            <a:off x="779417" y="137885"/>
            <a:ext cx="10633166" cy="1303867"/>
          </a:xfrm>
        </p:spPr>
        <p:txBody>
          <a:bodyPr>
            <a:normAutofit/>
          </a:bodyPr>
          <a:lstStyle/>
          <a:p>
            <a:r>
              <a:rPr lang="en-US" sz="4800" b="1" dirty="0">
                <a:solidFill>
                  <a:srgbClr val="FFFFFF"/>
                </a:solidFill>
              </a:rPr>
              <a:t>Context of John 8</a:t>
            </a:r>
          </a:p>
        </p:txBody>
      </p:sp>
      <p:cxnSp>
        <p:nvCxnSpPr>
          <p:cNvPr id="51" name="Straight Connector 50">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2421466"/>
            <a:ext cx="9144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15" name="Content Placeholder 2">
            <a:extLst>
              <a:ext uri="{FF2B5EF4-FFF2-40B4-BE49-F238E27FC236}">
                <a16:creationId xmlns:a16="http://schemas.microsoft.com/office/drawing/2014/main" id="{FBB660CE-FDB4-9D1E-7540-78ADFF2E3DD8}"/>
              </a:ext>
            </a:extLst>
          </p:cNvPr>
          <p:cNvSpPr>
            <a:spLocks noGrp="1"/>
          </p:cNvSpPr>
          <p:nvPr>
            <p:ph idx="1"/>
          </p:nvPr>
        </p:nvSpPr>
        <p:spPr>
          <a:xfrm>
            <a:off x="744582" y="1267097"/>
            <a:ext cx="10907487" cy="4608771"/>
          </a:xfrm>
          <a:solidFill>
            <a:schemeClr val="accent4">
              <a:lumMod val="75000"/>
            </a:schemeClr>
          </a:solidFill>
        </p:spPr>
        <p:txBody>
          <a:bodyPr/>
          <a:lstStyle/>
          <a:p>
            <a:r>
              <a:rPr lang="en-US" sz="2800" dirty="0">
                <a:latin typeface="Candara" panose="020E0502030303020204" pitchFamily="34" charset="0"/>
              </a:rPr>
              <a:t>Approx. 6 mos. before His crucifixion, Jesus had just </a:t>
            </a:r>
            <a:r>
              <a:rPr lang="en-US" sz="2800" b="1" i="1" dirty="0">
                <a:latin typeface="Candara" panose="020E0502030303020204" pitchFamily="34" charset="0"/>
              </a:rPr>
              <a:t>“set His face” </a:t>
            </a:r>
            <a:r>
              <a:rPr lang="en-US" sz="2800" dirty="0">
                <a:latin typeface="Candara" panose="020E0502030303020204" pitchFamily="34" charset="0"/>
              </a:rPr>
              <a:t>to go to Jerusalem (Luke 9:51) &amp; </a:t>
            </a:r>
            <a:r>
              <a:rPr lang="en-US" sz="2800" b="1" dirty="0">
                <a:latin typeface="Candara" panose="020E0502030303020204" pitchFamily="34" charset="0"/>
              </a:rPr>
              <a:t>demanded full commitment</a:t>
            </a:r>
            <a:r>
              <a:rPr lang="en-US" sz="2800" dirty="0">
                <a:latin typeface="Candara" panose="020E0502030303020204" pitchFamily="34" charset="0"/>
              </a:rPr>
              <a:t>. </a:t>
            </a:r>
            <a:br>
              <a:rPr lang="en-US" sz="2800" dirty="0">
                <a:latin typeface="Candara" panose="020E0502030303020204" pitchFamily="34" charset="0"/>
              </a:rPr>
            </a:br>
            <a:r>
              <a:rPr lang="en-US" sz="2800" dirty="0">
                <a:latin typeface="Candara" panose="020E0502030303020204" pitchFamily="34" charset="0"/>
              </a:rPr>
              <a:t>(Luke 9:57-62)</a:t>
            </a:r>
          </a:p>
          <a:p>
            <a:r>
              <a:rPr lang="en-US" sz="2800" b="1" dirty="0">
                <a:latin typeface="Candara" panose="020E0502030303020204" pitchFamily="34" charset="0"/>
              </a:rPr>
              <a:t>The debate over who Jesus was had reached a fever pitch</a:t>
            </a:r>
            <a:r>
              <a:rPr lang="en-US" sz="2800" dirty="0">
                <a:latin typeface="Candara" panose="020E0502030303020204" pitchFamily="34" charset="0"/>
              </a:rPr>
              <a:t>. </a:t>
            </a:r>
            <a:br>
              <a:rPr lang="en-US" sz="2800" dirty="0">
                <a:latin typeface="Candara" panose="020E0502030303020204" pitchFamily="34" charset="0"/>
              </a:rPr>
            </a:br>
            <a:r>
              <a:rPr lang="en-US" sz="2800" dirty="0">
                <a:latin typeface="Candara" panose="020E0502030303020204" pitchFamily="34" charset="0"/>
              </a:rPr>
              <a:t>(7:5, 12-13, 17, 25-31, 40-52)</a:t>
            </a:r>
          </a:p>
          <a:p>
            <a:r>
              <a:rPr lang="en-US" sz="2800" dirty="0">
                <a:latin typeface="Candara" panose="020E0502030303020204" pitchFamily="34" charset="0"/>
              </a:rPr>
              <a:t>Jesus had just </a:t>
            </a:r>
            <a:r>
              <a:rPr lang="en-US" sz="2800" b="1" dirty="0">
                <a:latin typeface="Candara" panose="020E0502030303020204" pitchFamily="34" charset="0"/>
              </a:rPr>
              <a:t>exposed the hypocrisy</a:t>
            </a:r>
            <a:r>
              <a:rPr lang="en-US" sz="2800" dirty="0">
                <a:latin typeface="Candara" panose="020E0502030303020204" pitchFamily="34" charset="0"/>
              </a:rPr>
              <a:t> of the scribes and Pharisees. (8:1-11)</a:t>
            </a:r>
          </a:p>
          <a:p>
            <a:r>
              <a:rPr lang="en-US" sz="2800" dirty="0">
                <a:latin typeface="Candara" panose="020E0502030303020204" pitchFamily="34" charset="0"/>
              </a:rPr>
              <a:t>Jesus then proclaimed the second of His “I AM” statements. </a:t>
            </a:r>
            <a:br>
              <a:rPr lang="en-US" sz="2800" dirty="0">
                <a:latin typeface="Candara" panose="020E0502030303020204" pitchFamily="34" charset="0"/>
              </a:rPr>
            </a:br>
            <a:r>
              <a:rPr lang="en-US" sz="2800" dirty="0">
                <a:latin typeface="Candara" panose="020E0502030303020204" pitchFamily="34" charset="0"/>
              </a:rPr>
              <a:t>(John 8:58-59)</a:t>
            </a:r>
          </a:p>
        </p:txBody>
      </p:sp>
    </p:spTree>
    <p:extLst>
      <p:ext uri="{BB962C8B-B14F-4D97-AF65-F5344CB8AC3E}">
        <p14:creationId xmlns:p14="http://schemas.microsoft.com/office/powerpoint/2010/main" val="46303251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bg/>
                                          </p:spTgt>
                                        </p:tgtEl>
                                        <p:attrNameLst>
                                          <p:attrName>style.visibility</p:attrName>
                                        </p:attrNameLst>
                                      </p:cBhvr>
                                      <p:to>
                                        <p:strVal val="visible"/>
                                      </p:to>
                                    </p:set>
                                    <p:animEffect transition="in" filter="fade">
                                      <p:cBhvr>
                                        <p:cTn id="7" dur="500"/>
                                        <p:tgtEl>
                                          <p:spTgt spid="15">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fade">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fade">
                                      <p:cBhvr>
                                        <p:cTn id="22" dur="500"/>
                                        <p:tgtEl>
                                          <p:spTgt spid="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animEffect transition="in" filter="fade">
                                      <p:cBhvr>
                                        <p:cTn id="27"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close up of wood grain">
            <a:extLst>
              <a:ext uri="{FF2B5EF4-FFF2-40B4-BE49-F238E27FC236}">
                <a16:creationId xmlns:a16="http://schemas.microsoft.com/office/drawing/2014/main" id="{C8B62117-477A-43AB-ABAD-78558DF26C01}"/>
              </a:ext>
            </a:extLst>
          </p:cNvPr>
          <p:cNvPicPr>
            <a:picLocks noChangeAspect="1"/>
          </p:cNvPicPr>
          <p:nvPr/>
        </p:nvPicPr>
        <p:blipFill rotWithShape="1">
          <a:blip r:embed="rId3">
            <a:alphaModFix amt="45000"/>
          </a:blip>
          <a:srcRect t="8558" b="7173"/>
          <a:stretch/>
        </p:blipFill>
        <p:spPr>
          <a:xfrm>
            <a:off x="20" y="0"/>
            <a:ext cx="12191980" cy="6857990"/>
          </a:xfrm>
          <a:prstGeom prst="rect">
            <a:avLst/>
          </a:prstGeom>
        </p:spPr>
      </p:pic>
      <p:sp>
        <p:nvSpPr>
          <p:cNvPr id="2" name="Title 1">
            <a:extLst>
              <a:ext uri="{FF2B5EF4-FFF2-40B4-BE49-F238E27FC236}">
                <a16:creationId xmlns:a16="http://schemas.microsoft.com/office/drawing/2014/main" id="{FEDEE432-823B-40BB-A944-7EEAA7B3F316}"/>
              </a:ext>
            </a:extLst>
          </p:cNvPr>
          <p:cNvSpPr>
            <a:spLocks noGrp="1"/>
          </p:cNvSpPr>
          <p:nvPr>
            <p:ph type="title"/>
          </p:nvPr>
        </p:nvSpPr>
        <p:spPr>
          <a:xfrm>
            <a:off x="779417" y="135477"/>
            <a:ext cx="10633166" cy="1303867"/>
          </a:xfrm>
        </p:spPr>
        <p:txBody>
          <a:bodyPr>
            <a:normAutofit/>
          </a:bodyPr>
          <a:lstStyle/>
          <a:p>
            <a:r>
              <a:rPr lang="en-US" b="1" dirty="0">
                <a:solidFill>
                  <a:srgbClr val="FFFFFF"/>
                </a:solidFill>
              </a:rPr>
              <a:t>Walking In Darkness Vs. The Light of Life</a:t>
            </a:r>
          </a:p>
        </p:txBody>
      </p:sp>
      <p:cxnSp>
        <p:nvCxnSpPr>
          <p:cNvPr id="51" name="Straight Connector 50">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2421466"/>
            <a:ext cx="9144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15" name="Content Placeholder 2">
            <a:extLst>
              <a:ext uri="{FF2B5EF4-FFF2-40B4-BE49-F238E27FC236}">
                <a16:creationId xmlns:a16="http://schemas.microsoft.com/office/drawing/2014/main" id="{FBB660CE-FDB4-9D1E-7540-78ADFF2E3DD8}"/>
              </a:ext>
            </a:extLst>
          </p:cNvPr>
          <p:cNvSpPr>
            <a:spLocks noGrp="1"/>
          </p:cNvSpPr>
          <p:nvPr>
            <p:ph idx="1"/>
          </p:nvPr>
        </p:nvSpPr>
        <p:spPr>
          <a:xfrm>
            <a:off x="300446" y="1439344"/>
            <a:ext cx="11665131" cy="4436524"/>
          </a:xfrm>
          <a:solidFill>
            <a:schemeClr val="accent4">
              <a:lumMod val="75000"/>
            </a:schemeClr>
          </a:solidFill>
        </p:spPr>
        <p:txBody>
          <a:bodyPr/>
          <a:lstStyle/>
          <a:p>
            <a:r>
              <a:rPr lang="en-US" sz="2800" dirty="0">
                <a:latin typeface="Candara" panose="020E0502030303020204" pitchFamily="34" charset="0"/>
              </a:rPr>
              <a:t>Jesus </a:t>
            </a:r>
            <a:r>
              <a:rPr lang="en-US" sz="2800" b="1" dirty="0">
                <a:latin typeface="Candara" panose="020E0502030303020204" pitchFamily="34" charset="0"/>
              </a:rPr>
              <a:t>“</a:t>
            </a:r>
            <a:r>
              <a:rPr lang="en-US" sz="2800" b="1" i="1" dirty="0">
                <a:latin typeface="Candara" panose="020E0502030303020204" pitchFamily="34" charset="0"/>
              </a:rPr>
              <a:t>again</a:t>
            </a:r>
            <a:r>
              <a:rPr lang="en-US" sz="2800" b="1" dirty="0">
                <a:latin typeface="Candara" panose="020E0502030303020204" pitchFamily="34" charset="0"/>
              </a:rPr>
              <a:t>”</a:t>
            </a:r>
            <a:r>
              <a:rPr lang="en-US" sz="2800" dirty="0">
                <a:latin typeface="Candara" panose="020E0502030303020204" pitchFamily="34" charset="0"/>
              </a:rPr>
              <a:t> spoke to them… (note John 7:37; when Jesus “</a:t>
            </a:r>
            <a:r>
              <a:rPr lang="en-US" sz="2800" b="1" dirty="0">
                <a:latin typeface="Candara" panose="020E0502030303020204" pitchFamily="34" charset="0"/>
              </a:rPr>
              <a:t>cried out</a:t>
            </a:r>
            <a:r>
              <a:rPr lang="en-US" sz="2800" dirty="0">
                <a:latin typeface="Candara" panose="020E0502030303020204" pitchFamily="34" charset="0"/>
              </a:rPr>
              <a:t>” to all who would listen). “</a:t>
            </a:r>
            <a:r>
              <a:rPr lang="en-US" sz="2800" b="1" i="1" dirty="0">
                <a:latin typeface="Candara" panose="020E0502030303020204" pitchFamily="34" charset="0"/>
              </a:rPr>
              <a:t>Them</a:t>
            </a:r>
            <a:r>
              <a:rPr lang="en-US" sz="2800" dirty="0">
                <a:latin typeface="Candara" panose="020E0502030303020204" pitchFamily="34" charset="0"/>
              </a:rPr>
              <a:t>”, the Pharisees. (vs. 13)</a:t>
            </a:r>
          </a:p>
          <a:p>
            <a:r>
              <a:rPr lang="en-US" sz="2800" b="1" dirty="0">
                <a:latin typeface="Candara" panose="020E0502030303020204" pitchFamily="34" charset="0"/>
              </a:rPr>
              <a:t>Following Jesus (light) </a:t>
            </a:r>
            <a:r>
              <a:rPr lang="en-US" sz="2800" dirty="0">
                <a:latin typeface="Candara" panose="020E0502030303020204" pitchFamily="34" charset="0"/>
              </a:rPr>
              <a:t>vs. </a:t>
            </a:r>
            <a:r>
              <a:rPr lang="en-US" sz="2800" b="1" dirty="0">
                <a:latin typeface="Candara" panose="020E0502030303020204" pitchFamily="34" charset="0"/>
              </a:rPr>
              <a:t>following the Pharisees (darkness) </a:t>
            </a:r>
            <a:r>
              <a:rPr lang="en-US" sz="2800" dirty="0">
                <a:latin typeface="Candara" panose="020E0502030303020204" pitchFamily="34" charset="0"/>
              </a:rPr>
              <a:t>&amp; their traditions &amp; hypocrisy. (Again remember vs. 1-11, their neglect of the “signs” and Jesus preaching (Luke 11:29-32), &amp; the “</a:t>
            </a:r>
            <a:r>
              <a:rPr lang="en-US" sz="2800" b="1" dirty="0">
                <a:latin typeface="Candara" panose="020E0502030303020204" pitchFamily="34" charset="0"/>
              </a:rPr>
              <a:t>woes</a:t>
            </a:r>
            <a:r>
              <a:rPr lang="en-US" sz="2800" dirty="0">
                <a:latin typeface="Candara" panose="020E0502030303020204" pitchFamily="34" charset="0"/>
              </a:rPr>
              <a:t>” in Luke 11:37-54)</a:t>
            </a:r>
          </a:p>
          <a:p>
            <a:r>
              <a:rPr lang="en-US" sz="2800" dirty="0">
                <a:latin typeface="Candara" panose="020E0502030303020204" pitchFamily="34" charset="0"/>
              </a:rPr>
              <a:t>This is in contrast to how the Pharisees viewed anyone who followed Jesus. (John 7:46-49; cf., 1 Corinthians 1:20-25)</a:t>
            </a:r>
          </a:p>
          <a:p>
            <a:r>
              <a:rPr lang="en-US" sz="2800" dirty="0">
                <a:latin typeface="Candara" panose="020E0502030303020204" pitchFamily="34" charset="0"/>
              </a:rPr>
              <a:t>They “</a:t>
            </a:r>
            <a:r>
              <a:rPr lang="en-US" sz="2800" b="1" i="1" dirty="0">
                <a:latin typeface="Candara" panose="020E0502030303020204" pitchFamily="34" charset="0"/>
              </a:rPr>
              <a:t>loved the darkness</a:t>
            </a:r>
            <a:r>
              <a:rPr lang="en-US" sz="2800" dirty="0">
                <a:latin typeface="Candara" panose="020E0502030303020204" pitchFamily="34" charset="0"/>
              </a:rPr>
              <a:t>”. (John 3:19)</a:t>
            </a:r>
          </a:p>
        </p:txBody>
      </p:sp>
    </p:spTree>
    <p:extLst>
      <p:ext uri="{BB962C8B-B14F-4D97-AF65-F5344CB8AC3E}">
        <p14:creationId xmlns:p14="http://schemas.microsoft.com/office/powerpoint/2010/main" val="429247240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bg/>
                                          </p:spTgt>
                                        </p:tgtEl>
                                        <p:attrNameLst>
                                          <p:attrName>style.visibility</p:attrName>
                                        </p:attrNameLst>
                                      </p:cBhvr>
                                      <p:to>
                                        <p:strVal val="visible"/>
                                      </p:to>
                                    </p:set>
                                    <p:animEffect transition="in" filter="fade">
                                      <p:cBhvr>
                                        <p:cTn id="7" dur="500"/>
                                        <p:tgtEl>
                                          <p:spTgt spid="15">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fade">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fade">
                                      <p:cBhvr>
                                        <p:cTn id="22" dur="500"/>
                                        <p:tgtEl>
                                          <p:spTgt spid="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animEffect transition="in" filter="fade">
                                      <p:cBhvr>
                                        <p:cTn id="27"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close up of wood grain">
            <a:extLst>
              <a:ext uri="{FF2B5EF4-FFF2-40B4-BE49-F238E27FC236}">
                <a16:creationId xmlns:a16="http://schemas.microsoft.com/office/drawing/2014/main" id="{C8B62117-477A-43AB-ABAD-78558DF26C01}"/>
              </a:ext>
            </a:extLst>
          </p:cNvPr>
          <p:cNvPicPr>
            <a:picLocks noChangeAspect="1"/>
          </p:cNvPicPr>
          <p:nvPr/>
        </p:nvPicPr>
        <p:blipFill rotWithShape="1">
          <a:blip r:embed="rId3">
            <a:alphaModFix amt="45000"/>
          </a:blip>
          <a:srcRect t="8558" b="7173"/>
          <a:stretch/>
        </p:blipFill>
        <p:spPr>
          <a:xfrm>
            <a:off x="20" y="10"/>
            <a:ext cx="12191980" cy="6857990"/>
          </a:xfrm>
          <a:prstGeom prst="rect">
            <a:avLst/>
          </a:prstGeom>
        </p:spPr>
      </p:pic>
      <p:sp>
        <p:nvSpPr>
          <p:cNvPr id="2" name="Title 1">
            <a:extLst>
              <a:ext uri="{FF2B5EF4-FFF2-40B4-BE49-F238E27FC236}">
                <a16:creationId xmlns:a16="http://schemas.microsoft.com/office/drawing/2014/main" id="{FEDEE432-823B-40BB-A944-7EEAA7B3F316}"/>
              </a:ext>
            </a:extLst>
          </p:cNvPr>
          <p:cNvSpPr>
            <a:spLocks noGrp="1"/>
          </p:cNvSpPr>
          <p:nvPr>
            <p:ph type="title"/>
          </p:nvPr>
        </p:nvSpPr>
        <p:spPr>
          <a:xfrm>
            <a:off x="779417" y="41606"/>
            <a:ext cx="10633166" cy="1303867"/>
          </a:xfrm>
        </p:spPr>
        <p:txBody>
          <a:bodyPr>
            <a:normAutofit/>
          </a:bodyPr>
          <a:lstStyle/>
          <a:p>
            <a:r>
              <a:rPr lang="en-US" b="1" dirty="0">
                <a:solidFill>
                  <a:srgbClr val="FFFFFF"/>
                </a:solidFill>
              </a:rPr>
              <a:t>The Prophetic Word</a:t>
            </a:r>
          </a:p>
        </p:txBody>
      </p:sp>
      <p:cxnSp>
        <p:nvCxnSpPr>
          <p:cNvPr id="51" name="Straight Connector 50">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2421466"/>
            <a:ext cx="9144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15" name="Content Placeholder 2">
            <a:extLst>
              <a:ext uri="{FF2B5EF4-FFF2-40B4-BE49-F238E27FC236}">
                <a16:creationId xmlns:a16="http://schemas.microsoft.com/office/drawing/2014/main" id="{FBB660CE-FDB4-9D1E-7540-78ADFF2E3DD8}"/>
              </a:ext>
            </a:extLst>
          </p:cNvPr>
          <p:cNvSpPr>
            <a:spLocks noGrp="1"/>
          </p:cNvSpPr>
          <p:nvPr>
            <p:ph idx="1"/>
          </p:nvPr>
        </p:nvSpPr>
        <p:spPr>
          <a:xfrm>
            <a:off x="744583" y="1149531"/>
            <a:ext cx="10633166" cy="5538652"/>
          </a:xfrm>
          <a:solidFill>
            <a:schemeClr val="accent4">
              <a:lumMod val="75000"/>
            </a:schemeClr>
          </a:solidFill>
        </p:spPr>
        <p:txBody>
          <a:bodyPr>
            <a:normAutofit lnSpcReduction="10000"/>
          </a:bodyPr>
          <a:lstStyle/>
          <a:p>
            <a:r>
              <a:rPr lang="en-US" sz="2800" dirty="0">
                <a:latin typeface="Candara" panose="020E0502030303020204" pitchFamily="34" charset="0"/>
              </a:rPr>
              <a:t>The “</a:t>
            </a:r>
            <a:r>
              <a:rPr lang="en-US" sz="2800" b="1" i="1" dirty="0">
                <a:latin typeface="Candara" panose="020E0502030303020204" pitchFamily="34" charset="0"/>
              </a:rPr>
              <a:t>scriptures</a:t>
            </a:r>
            <a:r>
              <a:rPr lang="en-US" sz="2800" dirty="0">
                <a:latin typeface="Candara" panose="020E0502030303020204" pitchFamily="34" charset="0"/>
              </a:rPr>
              <a:t>” pointed to God sending His light. (2 Peter 1:19)</a:t>
            </a:r>
          </a:p>
          <a:p>
            <a:r>
              <a:rPr lang="en-US" sz="2800" dirty="0">
                <a:latin typeface="Candara" panose="020E0502030303020204" pitchFamily="34" charset="0"/>
              </a:rPr>
              <a:t>Isaiah 9:2, </a:t>
            </a:r>
            <a:r>
              <a:rPr lang="en-US" sz="2800" i="1" dirty="0">
                <a:latin typeface="Candara" panose="020E0502030303020204" pitchFamily="34" charset="0"/>
              </a:rPr>
              <a:t>“</a:t>
            </a:r>
            <a:r>
              <a:rPr lang="en-US" sz="2800" b="1" i="1" dirty="0">
                <a:latin typeface="Candara" panose="020E0502030303020204" pitchFamily="34" charset="0"/>
              </a:rPr>
              <a:t>The people who walk in darkness will see a great light</a:t>
            </a:r>
            <a:r>
              <a:rPr lang="en-US" sz="2800" i="1" dirty="0">
                <a:latin typeface="Candara" panose="020E0502030303020204" pitchFamily="34" charset="0"/>
              </a:rPr>
              <a:t>; Those who live in a dark land, The light will shine on them.”</a:t>
            </a:r>
            <a:r>
              <a:rPr lang="en-US" sz="2800" dirty="0">
                <a:latin typeface="Candara" panose="020E0502030303020204" pitchFamily="34" charset="0"/>
              </a:rPr>
              <a:t> (Matthew 4:12-16)</a:t>
            </a:r>
          </a:p>
          <a:p>
            <a:r>
              <a:rPr lang="en-US" sz="2800" dirty="0">
                <a:latin typeface="Candara" panose="020E0502030303020204" pitchFamily="34" charset="0"/>
              </a:rPr>
              <a:t>Isaiah 42:16, </a:t>
            </a:r>
            <a:r>
              <a:rPr lang="en-US" sz="2800" i="1" dirty="0">
                <a:latin typeface="Candara" panose="020E0502030303020204" pitchFamily="34" charset="0"/>
              </a:rPr>
              <a:t>“I will lead the blind by a way they do not know, in paths they do not know I will guide them. </a:t>
            </a:r>
            <a:r>
              <a:rPr lang="en-US" sz="2800" b="1" i="1" dirty="0">
                <a:latin typeface="Candara" panose="020E0502030303020204" pitchFamily="34" charset="0"/>
              </a:rPr>
              <a:t>I will make darkness into light before them </a:t>
            </a:r>
            <a:r>
              <a:rPr lang="en-US" sz="2800" i="1" dirty="0">
                <a:latin typeface="Candara" panose="020E0502030303020204" pitchFamily="34" charset="0"/>
              </a:rPr>
              <a:t>and rugged places into plains. These are the things I will do, and I will not leave them undone.”</a:t>
            </a:r>
            <a:r>
              <a:rPr lang="en-US" sz="2800" dirty="0">
                <a:latin typeface="Candara" panose="020E0502030303020204" pitchFamily="34" charset="0"/>
              </a:rPr>
              <a:t> (cf., vs. 6; Ephesians 5:8)</a:t>
            </a:r>
          </a:p>
          <a:p>
            <a:r>
              <a:rPr lang="en-US" sz="2800" dirty="0">
                <a:effectLst/>
                <a:latin typeface="Calibri" panose="020F0502020204030204" pitchFamily="34" charset="0"/>
                <a:ea typeface="Calibri" panose="020F0502020204030204" pitchFamily="34" charset="0"/>
                <a:cs typeface="Times New Roman" panose="02020603050405020304" pitchFamily="18" charset="0"/>
              </a:rPr>
              <a:t>Isaiah 49:6, “</a:t>
            </a:r>
            <a:r>
              <a:rPr lang="en-US" sz="2800" i="1" dirty="0">
                <a:effectLst/>
                <a:latin typeface="Calibri" panose="020F0502020204030204" pitchFamily="34" charset="0"/>
                <a:ea typeface="Calibri" panose="020F0502020204030204" pitchFamily="34" charset="0"/>
                <a:cs typeface="Times New Roman" panose="02020603050405020304" pitchFamily="18" charset="0"/>
              </a:rPr>
              <a:t>He says, ‘It is too small a thing that You should be My Servant to raise up the tribes of Jacob and to restore the preserved ones of Israel</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I will also make You a light of the nations</a:t>
            </a:r>
            <a:r>
              <a:rPr lang="en-US" sz="2800" i="1" dirty="0">
                <a:effectLst/>
                <a:latin typeface="Calibri" panose="020F0502020204030204" pitchFamily="34" charset="0"/>
                <a:ea typeface="Calibri" panose="020F0502020204030204" pitchFamily="34" charset="0"/>
                <a:cs typeface="Times New Roman" panose="02020603050405020304" pitchFamily="18" charset="0"/>
              </a:rPr>
              <a:t> so that My salvation may reach to the end of the earth.’”</a:t>
            </a:r>
          </a:p>
        </p:txBody>
      </p:sp>
    </p:spTree>
    <p:extLst>
      <p:ext uri="{BB962C8B-B14F-4D97-AF65-F5344CB8AC3E}">
        <p14:creationId xmlns:p14="http://schemas.microsoft.com/office/powerpoint/2010/main" val="406686453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bg/>
                                          </p:spTgt>
                                        </p:tgtEl>
                                        <p:attrNameLst>
                                          <p:attrName>style.visibility</p:attrName>
                                        </p:attrNameLst>
                                      </p:cBhvr>
                                      <p:to>
                                        <p:strVal val="visible"/>
                                      </p:to>
                                    </p:set>
                                    <p:animEffect transition="in" filter="fade">
                                      <p:cBhvr>
                                        <p:cTn id="7" dur="500"/>
                                        <p:tgtEl>
                                          <p:spTgt spid="15">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fade">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fade">
                                      <p:cBhvr>
                                        <p:cTn id="22" dur="500"/>
                                        <p:tgtEl>
                                          <p:spTgt spid="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animEffect transition="in" filter="fade">
                                      <p:cBhvr>
                                        <p:cTn id="27"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close up of wood grain">
            <a:extLst>
              <a:ext uri="{FF2B5EF4-FFF2-40B4-BE49-F238E27FC236}">
                <a16:creationId xmlns:a16="http://schemas.microsoft.com/office/drawing/2014/main" id="{C8B62117-477A-43AB-ABAD-78558DF26C01}"/>
              </a:ext>
            </a:extLst>
          </p:cNvPr>
          <p:cNvPicPr>
            <a:picLocks noChangeAspect="1"/>
          </p:cNvPicPr>
          <p:nvPr/>
        </p:nvPicPr>
        <p:blipFill rotWithShape="1">
          <a:blip r:embed="rId3">
            <a:alphaModFix amt="45000"/>
          </a:blip>
          <a:srcRect t="8558" b="7173"/>
          <a:stretch/>
        </p:blipFill>
        <p:spPr>
          <a:xfrm>
            <a:off x="20" y="10"/>
            <a:ext cx="12191980" cy="6857990"/>
          </a:xfrm>
          <a:prstGeom prst="rect">
            <a:avLst/>
          </a:prstGeom>
        </p:spPr>
      </p:pic>
      <p:sp>
        <p:nvSpPr>
          <p:cNvPr id="2" name="Title 1">
            <a:extLst>
              <a:ext uri="{FF2B5EF4-FFF2-40B4-BE49-F238E27FC236}">
                <a16:creationId xmlns:a16="http://schemas.microsoft.com/office/drawing/2014/main" id="{FEDEE432-823B-40BB-A944-7EEAA7B3F316}"/>
              </a:ext>
            </a:extLst>
          </p:cNvPr>
          <p:cNvSpPr>
            <a:spLocks noGrp="1"/>
          </p:cNvSpPr>
          <p:nvPr>
            <p:ph type="title"/>
          </p:nvPr>
        </p:nvSpPr>
        <p:spPr>
          <a:xfrm>
            <a:off x="779417" y="93857"/>
            <a:ext cx="10633166" cy="1303867"/>
          </a:xfrm>
        </p:spPr>
        <p:txBody>
          <a:bodyPr>
            <a:normAutofit/>
          </a:bodyPr>
          <a:lstStyle/>
          <a:p>
            <a:r>
              <a:rPr lang="en-US" b="1" dirty="0">
                <a:solidFill>
                  <a:srgbClr val="FFFFFF"/>
                </a:solidFill>
              </a:rPr>
              <a:t>God’s Use Of Light</a:t>
            </a:r>
          </a:p>
        </p:txBody>
      </p:sp>
      <p:cxnSp>
        <p:nvCxnSpPr>
          <p:cNvPr id="51" name="Straight Connector 50">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2421466"/>
            <a:ext cx="9144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15" name="Content Placeholder 2">
            <a:extLst>
              <a:ext uri="{FF2B5EF4-FFF2-40B4-BE49-F238E27FC236}">
                <a16:creationId xmlns:a16="http://schemas.microsoft.com/office/drawing/2014/main" id="{FBB660CE-FDB4-9D1E-7540-78ADFF2E3DD8}"/>
              </a:ext>
            </a:extLst>
          </p:cNvPr>
          <p:cNvSpPr>
            <a:spLocks noGrp="1"/>
          </p:cNvSpPr>
          <p:nvPr>
            <p:ph idx="1"/>
          </p:nvPr>
        </p:nvSpPr>
        <p:spPr>
          <a:xfrm>
            <a:off x="744583" y="1254035"/>
            <a:ext cx="10633166" cy="5510108"/>
          </a:xfrm>
          <a:solidFill>
            <a:schemeClr val="accent4">
              <a:lumMod val="75000"/>
            </a:schemeClr>
          </a:solidFill>
        </p:spPr>
        <p:txBody>
          <a:bodyPr>
            <a:normAutofit/>
          </a:bodyPr>
          <a:lstStyle/>
          <a:p>
            <a:pPr marL="0" indent="0">
              <a:buNone/>
            </a:pPr>
            <a:r>
              <a:rPr lang="en-US" sz="2800" dirty="0">
                <a:latin typeface="Candara" panose="020E0502030303020204" pitchFamily="34" charset="0"/>
              </a:rPr>
              <a:t> </a:t>
            </a:r>
            <a:r>
              <a:rPr lang="en-US" sz="2800" b="1" dirty="0">
                <a:latin typeface="Candara" panose="020E0502030303020204" pitchFamily="34" charset="0"/>
              </a:rPr>
              <a:t>Salvation, deliverance and fellowship</a:t>
            </a:r>
          </a:p>
          <a:p>
            <a:r>
              <a:rPr lang="en-US" sz="2800" dirty="0">
                <a:latin typeface="Candara" panose="020E0502030303020204" pitchFamily="34" charset="0"/>
              </a:rPr>
              <a:t>Note Exodus 10:23 and the </a:t>
            </a:r>
            <a:r>
              <a:rPr lang="en-US" sz="2800" b="1" dirty="0">
                <a:latin typeface="Candara" panose="020E0502030303020204" pitchFamily="34" charset="0"/>
              </a:rPr>
              <a:t>plague of darkness </a:t>
            </a:r>
            <a:r>
              <a:rPr lang="en-US" sz="2800" dirty="0">
                <a:latin typeface="Candara" panose="020E0502030303020204" pitchFamily="34" charset="0"/>
              </a:rPr>
              <a:t>and its connotation with </a:t>
            </a:r>
            <a:r>
              <a:rPr lang="en-US" sz="2800" b="1" dirty="0">
                <a:latin typeface="Candara" panose="020E0502030303020204" pitchFamily="34" charset="0"/>
              </a:rPr>
              <a:t>God’s judgment/condemnation</a:t>
            </a:r>
            <a:r>
              <a:rPr lang="en-US" sz="2800" dirty="0">
                <a:latin typeface="Candara" panose="020E0502030303020204" pitchFamily="34" charset="0"/>
              </a:rPr>
              <a:t>. The Israelites </a:t>
            </a:r>
            <a:r>
              <a:rPr lang="en-US" sz="2800" b="1" i="1" dirty="0">
                <a:latin typeface="Candara" panose="020E0502030303020204" pitchFamily="34" charset="0"/>
              </a:rPr>
              <a:t>“had light in their dwellings”</a:t>
            </a:r>
            <a:r>
              <a:rPr lang="en-US" sz="2800" dirty="0">
                <a:latin typeface="Candara" panose="020E0502030303020204" pitchFamily="34" charset="0"/>
              </a:rPr>
              <a:t>. (Luke 1:78-79; Psalms 27:1; Micah 7:8-9)</a:t>
            </a:r>
          </a:p>
          <a:p>
            <a:pPr marL="0" indent="0">
              <a:buNone/>
            </a:pPr>
            <a:r>
              <a:rPr lang="en-US" sz="2800" b="1" dirty="0">
                <a:latin typeface="Candara" panose="020E0502030303020204" pitchFamily="34" charset="0"/>
              </a:rPr>
              <a:t>Leadership</a:t>
            </a:r>
          </a:p>
          <a:p>
            <a:r>
              <a:rPr lang="en-US" sz="2800" dirty="0">
                <a:latin typeface="Candara" panose="020E0502030303020204" pitchFamily="34" charset="0"/>
              </a:rPr>
              <a:t>Exodus 13:21 – they were led in the wilderness by a pillar of fire to lead the way to the Promised Land. (Note Nehemiah 9:12) </a:t>
            </a:r>
          </a:p>
          <a:p>
            <a:pPr marL="0" indent="0">
              <a:buNone/>
            </a:pPr>
            <a:r>
              <a:rPr lang="en-US" sz="2800" b="1" dirty="0">
                <a:latin typeface="Candara" panose="020E0502030303020204" pitchFamily="34" charset="0"/>
              </a:rPr>
              <a:t>Revelation</a:t>
            </a:r>
          </a:p>
          <a:p>
            <a:pPr>
              <a:buFont typeface="Arial" panose="020B0604020202020204" pitchFamily="34" charset="0"/>
              <a:buChar char="•"/>
            </a:pPr>
            <a:r>
              <a:rPr lang="en-US" sz="2800" b="1" i="1" dirty="0">
                <a:latin typeface="Candara" panose="020E0502030303020204" pitchFamily="34" charset="0"/>
              </a:rPr>
              <a:t>“Bring to light…”</a:t>
            </a:r>
            <a:r>
              <a:rPr lang="en-US" sz="2800" dirty="0">
                <a:latin typeface="Candara" panose="020E0502030303020204" pitchFamily="34" charset="0"/>
              </a:rPr>
              <a:t> God’s mystery. (Ephesians 3:3-11)</a:t>
            </a:r>
          </a:p>
        </p:txBody>
      </p:sp>
    </p:spTree>
    <p:extLst>
      <p:ext uri="{BB962C8B-B14F-4D97-AF65-F5344CB8AC3E}">
        <p14:creationId xmlns:p14="http://schemas.microsoft.com/office/powerpoint/2010/main" val="97964398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bg/>
                                          </p:spTgt>
                                        </p:tgtEl>
                                        <p:attrNameLst>
                                          <p:attrName>style.visibility</p:attrName>
                                        </p:attrNameLst>
                                      </p:cBhvr>
                                      <p:to>
                                        <p:strVal val="visible"/>
                                      </p:to>
                                    </p:set>
                                    <p:animEffect transition="in" filter="fade">
                                      <p:cBhvr>
                                        <p:cTn id="7" dur="500"/>
                                        <p:tgtEl>
                                          <p:spTgt spid="15">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fade">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fade">
                                      <p:cBhvr>
                                        <p:cTn id="22" dur="500"/>
                                        <p:tgtEl>
                                          <p:spTgt spid="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animEffect transition="in" filter="fade">
                                      <p:cBhvr>
                                        <p:cTn id="27" dur="500"/>
                                        <p:tgtEl>
                                          <p:spTgt spid="1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xEl>
                                              <p:pRg st="4" end="4"/>
                                            </p:txEl>
                                          </p:spTgt>
                                        </p:tgtEl>
                                        <p:attrNameLst>
                                          <p:attrName>style.visibility</p:attrName>
                                        </p:attrNameLst>
                                      </p:cBhvr>
                                      <p:to>
                                        <p:strVal val="visible"/>
                                      </p:to>
                                    </p:set>
                                    <p:animEffect transition="in" filter="fade">
                                      <p:cBhvr>
                                        <p:cTn id="32" dur="500"/>
                                        <p:tgtEl>
                                          <p:spTgt spid="1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xEl>
                                              <p:pRg st="5" end="5"/>
                                            </p:txEl>
                                          </p:spTgt>
                                        </p:tgtEl>
                                        <p:attrNameLst>
                                          <p:attrName>style.visibility</p:attrName>
                                        </p:attrNameLst>
                                      </p:cBhvr>
                                      <p:to>
                                        <p:strVal val="visible"/>
                                      </p:to>
                                    </p:set>
                                    <p:animEffect transition="in" filter="fade">
                                      <p:cBhvr>
                                        <p:cTn id="37" dur="500"/>
                                        <p:tgtEl>
                                          <p:spTgt spid="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close up of wood grain">
            <a:extLst>
              <a:ext uri="{FF2B5EF4-FFF2-40B4-BE49-F238E27FC236}">
                <a16:creationId xmlns:a16="http://schemas.microsoft.com/office/drawing/2014/main" id="{C8B62117-477A-43AB-ABAD-78558DF26C01}"/>
              </a:ext>
            </a:extLst>
          </p:cNvPr>
          <p:cNvPicPr>
            <a:picLocks noChangeAspect="1"/>
          </p:cNvPicPr>
          <p:nvPr/>
        </p:nvPicPr>
        <p:blipFill rotWithShape="1">
          <a:blip r:embed="rId3">
            <a:alphaModFix amt="45000"/>
          </a:blip>
          <a:srcRect t="8558" b="7173"/>
          <a:stretch/>
        </p:blipFill>
        <p:spPr>
          <a:xfrm>
            <a:off x="20" y="10"/>
            <a:ext cx="12191980" cy="6857990"/>
          </a:xfrm>
          <a:prstGeom prst="rect">
            <a:avLst/>
          </a:prstGeom>
        </p:spPr>
      </p:pic>
      <p:sp>
        <p:nvSpPr>
          <p:cNvPr id="2" name="Title 1">
            <a:extLst>
              <a:ext uri="{FF2B5EF4-FFF2-40B4-BE49-F238E27FC236}">
                <a16:creationId xmlns:a16="http://schemas.microsoft.com/office/drawing/2014/main" id="{FEDEE432-823B-40BB-A944-7EEAA7B3F316}"/>
              </a:ext>
            </a:extLst>
          </p:cNvPr>
          <p:cNvSpPr>
            <a:spLocks noGrp="1"/>
          </p:cNvSpPr>
          <p:nvPr>
            <p:ph type="title"/>
          </p:nvPr>
        </p:nvSpPr>
        <p:spPr>
          <a:xfrm>
            <a:off x="779417" y="306581"/>
            <a:ext cx="10633166" cy="1303867"/>
          </a:xfrm>
        </p:spPr>
        <p:txBody>
          <a:bodyPr>
            <a:normAutofit fontScale="90000"/>
          </a:bodyPr>
          <a:lstStyle/>
          <a:p>
            <a:r>
              <a:rPr lang="en-US" b="1" dirty="0">
                <a:solidFill>
                  <a:srgbClr val="FFFFFF"/>
                </a:solidFill>
              </a:rPr>
              <a:t>Light Through The Preaching Of The Gospel</a:t>
            </a:r>
          </a:p>
        </p:txBody>
      </p:sp>
      <p:cxnSp>
        <p:nvCxnSpPr>
          <p:cNvPr id="51" name="Straight Connector 50">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2421466"/>
            <a:ext cx="9144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15" name="Content Placeholder 2">
            <a:extLst>
              <a:ext uri="{FF2B5EF4-FFF2-40B4-BE49-F238E27FC236}">
                <a16:creationId xmlns:a16="http://schemas.microsoft.com/office/drawing/2014/main" id="{FBB660CE-FDB4-9D1E-7540-78ADFF2E3DD8}"/>
              </a:ext>
            </a:extLst>
          </p:cNvPr>
          <p:cNvSpPr>
            <a:spLocks noGrp="1"/>
          </p:cNvSpPr>
          <p:nvPr>
            <p:ph idx="1"/>
          </p:nvPr>
        </p:nvSpPr>
        <p:spPr>
          <a:xfrm>
            <a:off x="779417" y="1732547"/>
            <a:ext cx="10633166" cy="4818872"/>
          </a:xfrm>
          <a:solidFill>
            <a:schemeClr val="accent4">
              <a:lumMod val="75000"/>
            </a:schemeClr>
          </a:solidFill>
        </p:spPr>
        <p:txBody>
          <a:bodyPr>
            <a:normAutofit/>
          </a:bodyPr>
          <a:lstStyle/>
          <a:p>
            <a:pPr marL="0" indent="0">
              <a:buNone/>
            </a:pPr>
            <a:r>
              <a:rPr lang="en-US" sz="2800" dirty="0">
                <a:latin typeface="Candara" panose="020E0502030303020204" pitchFamily="34" charset="0"/>
              </a:rPr>
              <a:t>2 Timothy 1:9-11, </a:t>
            </a:r>
            <a:r>
              <a:rPr lang="en-US" sz="2800" i="1" dirty="0">
                <a:latin typeface="Candara" panose="020E0502030303020204" pitchFamily="34" charset="0"/>
              </a:rPr>
              <a:t>“</a:t>
            </a:r>
            <a:r>
              <a:rPr lang="en-US" sz="2800" b="1" i="1" dirty="0">
                <a:latin typeface="Candara" panose="020E0502030303020204" pitchFamily="34" charset="0"/>
              </a:rPr>
              <a:t>who has saved us </a:t>
            </a:r>
            <a:r>
              <a:rPr lang="en-US" sz="2800" i="1" dirty="0">
                <a:latin typeface="Candara" panose="020E0502030303020204" pitchFamily="34" charset="0"/>
              </a:rPr>
              <a:t>and called us with a holy calling, not according to our works, but a</a:t>
            </a:r>
            <a:r>
              <a:rPr lang="en-US" sz="2800" b="1" i="1" dirty="0">
                <a:latin typeface="Candara" panose="020E0502030303020204" pitchFamily="34" charset="0"/>
              </a:rPr>
              <a:t>ccording to His own purpose and grace</a:t>
            </a:r>
            <a:r>
              <a:rPr lang="en-US" sz="2800" i="1" dirty="0">
                <a:latin typeface="Candara" panose="020E0502030303020204" pitchFamily="34" charset="0"/>
              </a:rPr>
              <a:t> which was </a:t>
            </a:r>
            <a:r>
              <a:rPr lang="en-US" sz="2800" b="1" i="1" dirty="0">
                <a:latin typeface="Candara" panose="020E0502030303020204" pitchFamily="34" charset="0"/>
              </a:rPr>
              <a:t>granted us in Christ Jesus </a:t>
            </a:r>
            <a:r>
              <a:rPr lang="en-US" sz="2800" i="1" dirty="0">
                <a:latin typeface="Candara" panose="020E0502030303020204" pitchFamily="34" charset="0"/>
              </a:rPr>
              <a:t>from all eternity, 10 but now has been revealed by the appearing of </a:t>
            </a:r>
            <a:r>
              <a:rPr lang="en-US" sz="2800" b="1" i="1" dirty="0">
                <a:latin typeface="Candara" panose="020E0502030303020204" pitchFamily="34" charset="0"/>
              </a:rPr>
              <a:t>our Savior Christ Jesus</a:t>
            </a:r>
            <a:r>
              <a:rPr lang="en-US" sz="2800" i="1" dirty="0">
                <a:latin typeface="Candara" panose="020E0502030303020204" pitchFamily="34" charset="0"/>
              </a:rPr>
              <a:t>, who abolished death and </a:t>
            </a:r>
            <a:r>
              <a:rPr lang="en-US" sz="2800" b="1" i="1" dirty="0">
                <a:latin typeface="Candara" panose="020E0502030303020204" pitchFamily="34" charset="0"/>
              </a:rPr>
              <a:t>brought life and immortality to light through the gospel</a:t>
            </a:r>
            <a:r>
              <a:rPr lang="en-US" sz="2800" i="1" dirty="0">
                <a:latin typeface="Candara" panose="020E0502030303020204" pitchFamily="34" charset="0"/>
              </a:rPr>
              <a:t>, 11 for which I was appointed a preacher and an apostle and a teacher.”</a:t>
            </a:r>
          </a:p>
          <a:p>
            <a:r>
              <a:rPr lang="en-US" sz="2800" dirty="0">
                <a:latin typeface="Candara" panose="020E0502030303020204" pitchFamily="34" charset="0"/>
              </a:rPr>
              <a:t>“</a:t>
            </a:r>
            <a:r>
              <a:rPr lang="en-US" sz="2800" b="1" i="1" dirty="0">
                <a:latin typeface="Candara" panose="020E0502030303020204" pitchFamily="34" charset="0"/>
              </a:rPr>
              <a:t>Light</a:t>
            </a:r>
            <a:r>
              <a:rPr lang="en-US" sz="2800" dirty="0">
                <a:latin typeface="Candara" panose="020E0502030303020204" pitchFamily="34" charset="0"/>
              </a:rPr>
              <a:t>” does not come through entertainment, recreation or other social agendas. </a:t>
            </a:r>
          </a:p>
        </p:txBody>
      </p:sp>
    </p:spTree>
    <p:extLst>
      <p:ext uri="{BB962C8B-B14F-4D97-AF65-F5344CB8AC3E}">
        <p14:creationId xmlns:p14="http://schemas.microsoft.com/office/powerpoint/2010/main" val="3308703220"/>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close up of wood grain">
            <a:extLst>
              <a:ext uri="{FF2B5EF4-FFF2-40B4-BE49-F238E27FC236}">
                <a16:creationId xmlns:a16="http://schemas.microsoft.com/office/drawing/2014/main" id="{C8B62117-477A-43AB-ABAD-78558DF26C01}"/>
              </a:ext>
            </a:extLst>
          </p:cNvPr>
          <p:cNvPicPr>
            <a:picLocks noChangeAspect="1"/>
          </p:cNvPicPr>
          <p:nvPr/>
        </p:nvPicPr>
        <p:blipFill rotWithShape="1">
          <a:blip r:embed="rId3">
            <a:alphaModFix amt="45000"/>
          </a:blip>
          <a:srcRect t="8558" b="7173"/>
          <a:stretch/>
        </p:blipFill>
        <p:spPr>
          <a:xfrm>
            <a:off x="20" y="10"/>
            <a:ext cx="12191980" cy="6857990"/>
          </a:xfrm>
          <a:prstGeom prst="rect">
            <a:avLst/>
          </a:prstGeom>
        </p:spPr>
      </p:pic>
      <p:sp>
        <p:nvSpPr>
          <p:cNvPr id="2" name="Title 1">
            <a:extLst>
              <a:ext uri="{FF2B5EF4-FFF2-40B4-BE49-F238E27FC236}">
                <a16:creationId xmlns:a16="http://schemas.microsoft.com/office/drawing/2014/main" id="{FEDEE432-823B-40BB-A944-7EEAA7B3F316}"/>
              </a:ext>
            </a:extLst>
          </p:cNvPr>
          <p:cNvSpPr>
            <a:spLocks noGrp="1"/>
          </p:cNvSpPr>
          <p:nvPr>
            <p:ph type="title"/>
          </p:nvPr>
        </p:nvSpPr>
        <p:spPr>
          <a:xfrm>
            <a:off x="779417" y="306581"/>
            <a:ext cx="10633166" cy="1303867"/>
          </a:xfrm>
        </p:spPr>
        <p:txBody>
          <a:bodyPr>
            <a:normAutofit fontScale="90000"/>
          </a:bodyPr>
          <a:lstStyle/>
          <a:p>
            <a:r>
              <a:rPr lang="en-US" b="1" dirty="0">
                <a:solidFill>
                  <a:srgbClr val="FFFFFF"/>
                </a:solidFill>
              </a:rPr>
              <a:t>Light Through The Preaching Of The Gospel</a:t>
            </a:r>
          </a:p>
        </p:txBody>
      </p:sp>
      <p:cxnSp>
        <p:nvCxnSpPr>
          <p:cNvPr id="51" name="Straight Connector 50">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2421466"/>
            <a:ext cx="9144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15" name="Content Placeholder 2">
            <a:extLst>
              <a:ext uri="{FF2B5EF4-FFF2-40B4-BE49-F238E27FC236}">
                <a16:creationId xmlns:a16="http://schemas.microsoft.com/office/drawing/2014/main" id="{FBB660CE-FDB4-9D1E-7540-78ADFF2E3DD8}"/>
              </a:ext>
            </a:extLst>
          </p:cNvPr>
          <p:cNvSpPr>
            <a:spLocks noGrp="1"/>
          </p:cNvSpPr>
          <p:nvPr>
            <p:ph idx="1"/>
          </p:nvPr>
        </p:nvSpPr>
        <p:spPr>
          <a:xfrm>
            <a:off x="779417" y="1427747"/>
            <a:ext cx="10633166" cy="5123672"/>
          </a:xfrm>
          <a:solidFill>
            <a:schemeClr val="accent4">
              <a:lumMod val="75000"/>
            </a:schemeClr>
          </a:solidFill>
        </p:spPr>
        <p:txBody>
          <a:bodyPr>
            <a:normAutofit lnSpcReduction="10000"/>
          </a:bodyPr>
          <a:lstStyle/>
          <a:p>
            <a:r>
              <a:rPr lang="en-US" sz="2800" i="1" dirty="0">
                <a:latin typeface="Candara" panose="020E0502030303020204" pitchFamily="34" charset="0"/>
              </a:rPr>
              <a:t>“</a:t>
            </a:r>
            <a:r>
              <a:rPr lang="en-US" sz="2800" b="1" i="1" dirty="0">
                <a:latin typeface="Candara" panose="020E0502030303020204" pitchFamily="34" charset="0"/>
              </a:rPr>
              <a:t>The unfolding of Your words gives light</a:t>
            </a:r>
            <a:r>
              <a:rPr lang="en-US" sz="2800" i="1" dirty="0">
                <a:latin typeface="Candara" panose="020E0502030303020204" pitchFamily="34" charset="0"/>
              </a:rPr>
              <a:t>; It gives understanding to the simple.”</a:t>
            </a:r>
            <a:r>
              <a:rPr lang="en-US" sz="2800" dirty="0">
                <a:latin typeface="Candara" panose="020E0502030303020204" pitchFamily="34" charset="0"/>
              </a:rPr>
              <a:t> (Psalms 119:130; Acts 8:35; Luke 24:45; Nehemiah 8:8)</a:t>
            </a:r>
          </a:p>
          <a:p>
            <a:r>
              <a:rPr lang="en-US" sz="2800" i="1" dirty="0">
                <a:latin typeface="Candara" panose="020E0502030303020204" pitchFamily="34" charset="0"/>
              </a:rPr>
              <a:t>“</a:t>
            </a:r>
            <a:r>
              <a:rPr lang="en-US" sz="2800" b="1" i="1" dirty="0">
                <a:latin typeface="Candara" panose="020E0502030303020204" pitchFamily="34" charset="0"/>
              </a:rPr>
              <a:t>Your word is a lamp to my feet</a:t>
            </a:r>
            <a:r>
              <a:rPr lang="en-US" sz="2800" i="1" dirty="0">
                <a:latin typeface="Candara" panose="020E0502030303020204" pitchFamily="34" charset="0"/>
              </a:rPr>
              <a:t>, And a light to my path.”</a:t>
            </a:r>
            <a:r>
              <a:rPr lang="en-US" sz="2800" dirty="0">
                <a:latin typeface="Candara" panose="020E0502030303020204" pitchFamily="34" charset="0"/>
              </a:rPr>
              <a:t> </a:t>
            </a:r>
            <a:br>
              <a:rPr lang="en-US" sz="2800" dirty="0">
                <a:latin typeface="Candara" panose="020E0502030303020204" pitchFamily="34" charset="0"/>
              </a:rPr>
            </a:br>
            <a:r>
              <a:rPr lang="en-US" sz="2800" dirty="0">
                <a:latin typeface="Candara" panose="020E0502030303020204" pitchFamily="34" charset="0"/>
              </a:rPr>
              <a:t>(Psalms 119:105)</a:t>
            </a:r>
          </a:p>
          <a:p>
            <a:r>
              <a:rPr lang="en-US" sz="2800" i="1" dirty="0">
                <a:latin typeface="Candara" panose="020E0502030303020204" pitchFamily="34" charset="0"/>
              </a:rPr>
              <a:t>“</a:t>
            </a:r>
            <a:r>
              <a:rPr lang="en-US" sz="2800" b="1" i="1" dirty="0">
                <a:latin typeface="Candara" panose="020E0502030303020204" pitchFamily="34" charset="0"/>
              </a:rPr>
              <a:t>Light is sown like seed for the righteous </a:t>
            </a:r>
            <a:r>
              <a:rPr lang="en-US" sz="2800" i="1" dirty="0">
                <a:latin typeface="Candara" panose="020E0502030303020204" pitchFamily="34" charset="0"/>
              </a:rPr>
              <a:t>and gladness for the upright in heart.” </a:t>
            </a:r>
            <a:r>
              <a:rPr lang="en-US" sz="2800" dirty="0">
                <a:latin typeface="Candara" panose="020E0502030303020204" pitchFamily="34" charset="0"/>
              </a:rPr>
              <a:t>(Psalms 97:11)</a:t>
            </a:r>
          </a:p>
          <a:p>
            <a:r>
              <a:rPr lang="en-US" sz="2800" dirty="0">
                <a:latin typeface="Candara" panose="020E0502030303020204" pitchFamily="34" charset="0"/>
              </a:rPr>
              <a:t>“</a:t>
            </a:r>
            <a:r>
              <a:rPr lang="en-US" sz="2800" b="1" i="1" dirty="0">
                <a:latin typeface="Candara" panose="020E0502030303020204" pitchFamily="34" charset="0"/>
              </a:rPr>
              <a:t>For the commandment is a lamp and the teaching is light</a:t>
            </a:r>
            <a:r>
              <a:rPr lang="en-US" sz="2800" i="1" dirty="0">
                <a:latin typeface="Candara" panose="020E0502030303020204" pitchFamily="34" charset="0"/>
              </a:rPr>
              <a:t>; and reproofs for discipline are the way of life.</a:t>
            </a:r>
            <a:r>
              <a:rPr lang="en-US" sz="2800" dirty="0">
                <a:latin typeface="Candara" panose="020E0502030303020204" pitchFamily="34" charset="0"/>
              </a:rPr>
              <a:t>” (Proverbs 6:23; compare to Isaiah 5:20)</a:t>
            </a:r>
          </a:p>
          <a:p>
            <a:r>
              <a:rPr lang="en-US" sz="2800" dirty="0">
                <a:latin typeface="Candara" panose="020E0502030303020204" pitchFamily="34" charset="0"/>
              </a:rPr>
              <a:t>Satan seeks to keep the world from seeing the “…</a:t>
            </a:r>
            <a:r>
              <a:rPr lang="en-US" sz="2800" b="1" i="1" dirty="0">
                <a:latin typeface="Candara" panose="020E0502030303020204" pitchFamily="34" charset="0"/>
              </a:rPr>
              <a:t>light of the gospel</a:t>
            </a:r>
            <a:r>
              <a:rPr lang="en-US" sz="2800" dirty="0">
                <a:latin typeface="Candara" panose="020E0502030303020204" pitchFamily="34" charset="0"/>
              </a:rPr>
              <a:t>” (2 Corinthians 4:4)</a:t>
            </a:r>
          </a:p>
        </p:txBody>
      </p:sp>
    </p:spTree>
    <p:extLst>
      <p:ext uri="{BB962C8B-B14F-4D97-AF65-F5344CB8AC3E}">
        <p14:creationId xmlns:p14="http://schemas.microsoft.com/office/powerpoint/2010/main" val="363820500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bg/>
                                          </p:spTgt>
                                        </p:tgtEl>
                                        <p:attrNameLst>
                                          <p:attrName>style.visibility</p:attrName>
                                        </p:attrNameLst>
                                      </p:cBhvr>
                                      <p:to>
                                        <p:strVal val="visible"/>
                                      </p:to>
                                    </p:set>
                                    <p:animEffect transition="in" filter="fade">
                                      <p:cBhvr>
                                        <p:cTn id="7" dur="500"/>
                                        <p:tgtEl>
                                          <p:spTgt spid="15">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fade">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fade">
                                      <p:cBhvr>
                                        <p:cTn id="22" dur="500"/>
                                        <p:tgtEl>
                                          <p:spTgt spid="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animEffect transition="in" filter="fade">
                                      <p:cBhvr>
                                        <p:cTn id="27" dur="500"/>
                                        <p:tgtEl>
                                          <p:spTgt spid="1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xEl>
                                              <p:pRg st="4" end="4"/>
                                            </p:txEl>
                                          </p:spTgt>
                                        </p:tgtEl>
                                        <p:attrNameLst>
                                          <p:attrName>style.visibility</p:attrName>
                                        </p:attrNameLst>
                                      </p:cBhvr>
                                      <p:to>
                                        <p:strVal val="visible"/>
                                      </p:to>
                                    </p:set>
                                    <p:animEffect transition="in" filter="fade">
                                      <p:cBhvr>
                                        <p:cTn id="32"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close up of wood grain">
            <a:extLst>
              <a:ext uri="{FF2B5EF4-FFF2-40B4-BE49-F238E27FC236}">
                <a16:creationId xmlns:a16="http://schemas.microsoft.com/office/drawing/2014/main" id="{C8B62117-477A-43AB-ABAD-78558DF26C01}"/>
              </a:ext>
            </a:extLst>
          </p:cNvPr>
          <p:cNvPicPr>
            <a:picLocks noChangeAspect="1"/>
          </p:cNvPicPr>
          <p:nvPr/>
        </p:nvPicPr>
        <p:blipFill rotWithShape="1">
          <a:blip r:embed="rId3">
            <a:alphaModFix amt="45000"/>
          </a:blip>
          <a:srcRect t="8558" b="7173"/>
          <a:stretch/>
        </p:blipFill>
        <p:spPr>
          <a:xfrm>
            <a:off x="20" y="10"/>
            <a:ext cx="12191980" cy="6857990"/>
          </a:xfrm>
          <a:prstGeom prst="rect">
            <a:avLst/>
          </a:prstGeom>
        </p:spPr>
      </p:pic>
      <p:sp>
        <p:nvSpPr>
          <p:cNvPr id="2" name="Title 1">
            <a:extLst>
              <a:ext uri="{FF2B5EF4-FFF2-40B4-BE49-F238E27FC236}">
                <a16:creationId xmlns:a16="http://schemas.microsoft.com/office/drawing/2014/main" id="{FEDEE432-823B-40BB-A944-7EEAA7B3F316}"/>
              </a:ext>
            </a:extLst>
          </p:cNvPr>
          <p:cNvSpPr>
            <a:spLocks noGrp="1"/>
          </p:cNvSpPr>
          <p:nvPr>
            <p:ph type="title"/>
          </p:nvPr>
        </p:nvSpPr>
        <p:spPr>
          <a:xfrm>
            <a:off x="529390" y="155073"/>
            <a:ext cx="11020926" cy="1303867"/>
          </a:xfrm>
        </p:spPr>
        <p:txBody>
          <a:bodyPr>
            <a:normAutofit fontScale="90000"/>
          </a:bodyPr>
          <a:lstStyle/>
          <a:p>
            <a:r>
              <a:rPr lang="en-US" b="1" dirty="0">
                <a:solidFill>
                  <a:srgbClr val="FFFFFF"/>
                </a:solidFill>
              </a:rPr>
              <a:t>Jesus Said, </a:t>
            </a:r>
            <a:r>
              <a:rPr lang="en-US" b="1" i="1" dirty="0">
                <a:solidFill>
                  <a:srgbClr val="FFFFFF"/>
                </a:solidFill>
              </a:rPr>
              <a:t>“You Are The Light Of The World”</a:t>
            </a:r>
            <a:br>
              <a:rPr lang="en-US" b="1" i="1" dirty="0">
                <a:solidFill>
                  <a:srgbClr val="FFFFFF"/>
                </a:solidFill>
              </a:rPr>
            </a:br>
            <a:r>
              <a:rPr lang="en-US" dirty="0">
                <a:solidFill>
                  <a:srgbClr val="FFFFFF"/>
                </a:solidFill>
              </a:rPr>
              <a:t>(Matthew 5:14-16)</a:t>
            </a:r>
            <a:endParaRPr lang="en-US" b="1" i="1" dirty="0">
              <a:solidFill>
                <a:srgbClr val="FFFFFF"/>
              </a:solidFill>
            </a:endParaRPr>
          </a:p>
        </p:txBody>
      </p:sp>
      <p:cxnSp>
        <p:nvCxnSpPr>
          <p:cNvPr id="51" name="Straight Connector 50">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2421466"/>
            <a:ext cx="9144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8" name="Content Placeholder 2">
            <a:extLst>
              <a:ext uri="{FF2B5EF4-FFF2-40B4-BE49-F238E27FC236}">
                <a16:creationId xmlns:a16="http://schemas.microsoft.com/office/drawing/2014/main" id="{547969DA-59E8-B21A-C88A-5B316EF1E99D}"/>
              </a:ext>
            </a:extLst>
          </p:cNvPr>
          <p:cNvSpPr>
            <a:spLocks noGrp="1"/>
          </p:cNvSpPr>
          <p:nvPr>
            <p:ph idx="1"/>
          </p:nvPr>
        </p:nvSpPr>
        <p:spPr>
          <a:xfrm>
            <a:off x="0" y="1614003"/>
            <a:ext cx="12191980" cy="5088924"/>
          </a:xfrm>
          <a:solidFill>
            <a:schemeClr val="accent4">
              <a:lumMod val="75000"/>
            </a:schemeClr>
          </a:solidFill>
        </p:spPr>
        <p:txBody>
          <a:bodyPr>
            <a:normAutofit fontScale="92500" lnSpcReduction="10000"/>
          </a:bodyPr>
          <a:lstStyle/>
          <a:p>
            <a:r>
              <a:rPr lang="en-US" sz="3200" dirty="0"/>
              <a:t>Matthew 5:14-16, </a:t>
            </a:r>
            <a:r>
              <a:rPr lang="en-US" sz="3200" b="1" dirty="0"/>
              <a:t>who is the “</a:t>
            </a:r>
            <a:r>
              <a:rPr lang="en-US" sz="3200" b="1" i="1" dirty="0"/>
              <a:t>you</a:t>
            </a:r>
            <a:r>
              <a:rPr lang="en-US" sz="3200" b="1" dirty="0"/>
              <a:t>”?</a:t>
            </a:r>
          </a:p>
          <a:p>
            <a:r>
              <a:rPr lang="en-US" sz="3200" b="1" dirty="0"/>
              <a:t>Those in the kingdom </a:t>
            </a:r>
            <a:r>
              <a:rPr lang="en-US" sz="3200" dirty="0"/>
              <a:t>who are blessed because they; are </a:t>
            </a:r>
            <a:br>
              <a:rPr lang="en-US" sz="3200" dirty="0"/>
            </a:br>
            <a:r>
              <a:rPr lang="en-US" sz="3200" b="1" dirty="0"/>
              <a:t>poor in spirit, mourn, are gentle/meek, hunger/thirst after righteousness, are merciful, are pure in heart, are peacemakers and are willing to suffer for the sake of righteousness</a:t>
            </a:r>
            <a:r>
              <a:rPr lang="en-US" sz="3200" dirty="0"/>
              <a:t>. (vs. 2-12)</a:t>
            </a:r>
          </a:p>
          <a:p>
            <a:r>
              <a:rPr lang="en-US" sz="3200" dirty="0"/>
              <a:t>Those living by </a:t>
            </a:r>
            <a:r>
              <a:rPr lang="en-US" sz="3200" b="1" dirty="0"/>
              <a:t>Jesus’ standard of righteousness</a:t>
            </a:r>
            <a:r>
              <a:rPr lang="en-US" sz="3200" dirty="0"/>
              <a:t>. (vs. 20-48)</a:t>
            </a:r>
          </a:p>
          <a:p>
            <a:r>
              <a:rPr lang="en-US" sz="3200" dirty="0"/>
              <a:t>Those who </a:t>
            </a:r>
            <a:r>
              <a:rPr lang="en-US" sz="3200" b="1" dirty="0"/>
              <a:t>serve for the right reason</a:t>
            </a:r>
            <a:r>
              <a:rPr lang="en-US" sz="3200" dirty="0"/>
              <a:t>. (6:1-7)</a:t>
            </a:r>
          </a:p>
          <a:p>
            <a:r>
              <a:rPr lang="en-US" sz="3200" dirty="0"/>
              <a:t>Those who are </a:t>
            </a:r>
            <a:r>
              <a:rPr lang="en-US" sz="3200" b="1" dirty="0"/>
              <a:t>hearers and doers of the Lord’s will</a:t>
            </a:r>
            <a:r>
              <a:rPr lang="en-US" sz="3200" dirty="0"/>
              <a:t>. (7:21-27)</a:t>
            </a:r>
          </a:p>
          <a:p>
            <a:r>
              <a:rPr lang="en-US" sz="3200" dirty="0"/>
              <a:t>Those who are forgiven and added to His Body, the Church. (Ephesians 5:8; cf., 1:3-8; 3:8-10) </a:t>
            </a:r>
          </a:p>
        </p:txBody>
      </p:sp>
    </p:spTree>
    <p:extLst>
      <p:ext uri="{BB962C8B-B14F-4D97-AF65-F5344CB8AC3E}">
        <p14:creationId xmlns:p14="http://schemas.microsoft.com/office/powerpoint/2010/main" val="285284527"/>
      </p:ext>
    </p:extLst>
  </p:cSld>
  <p:clrMapOvr>
    <a:overrideClrMapping bg1="dk1" tx1="lt1" bg2="dk2" tx2="lt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6F027939-E3B8-41D6-8A67-A640CA8A50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A1E945A-F8B2-4917-A3C0-E5FD0C7053C5}">
  <ds:schemaRefs>
    <ds:schemaRef ds:uri="http://schemas.microsoft.com/sharepoint/v3/contenttype/forms"/>
  </ds:schemaRefs>
</ds:datastoreItem>
</file>

<file path=customXml/itemProps3.xml><?xml version="1.0" encoding="utf-8"?>
<ds:datastoreItem xmlns:ds="http://schemas.openxmlformats.org/officeDocument/2006/customXml" ds:itemID="{63AC0881-EA88-432B-86BB-4EB78D0EA8C1}">
  <ds:schemaRefs>
    <ds:schemaRef ds:uri="http://schemas.microsoft.com/office/2006/documentManagement/types"/>
    <ds:schemaRef ds:uri="16c05727-aa75-4e4a-9b5f-8a80a1165891"/>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71af3243-3dd4-4a8d-8c0d-dd76da1f02a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tf44606487_win32 (1)</Template>
  <TotalTime>5160</TotalTime>
  <Words>2032</Words>
  <Application>Microsoft Office PowerPoint</Application>
  <PresentationFormat>Widescreen</PresentationFormat>
  <Paragraphs>110</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Candara</vt:lpstr>
      <vt:lpstr>Garamond</vt:lpstr>
      <vt:lpstr>Times New Roman</vt:lpstr>
      <vt:lpstr>Organic</vt:lpstr>
      <vt:lpstr>“I AM The  Light Of The World”</vt:lpstr>
      <vt:lpstr>Jesus’ “I AM” Statements John 8:58-59; Exodus 3:14</vt:lpstr>
      <vt:lpstr>Context of John 8</vt:lpstr>
      <vt:lpstr>Walking In Darkness Vs. The Light of Life</vt:lpstr>
      <vt:lpstr>The Prophetic Word</vt:lpstr>
      <vt:lpstr>God’s Use Of Light</vt:lpstr>
      <vt:lpstr>Light Through The Preaching Of The Gospel</vt:lpstr>
      <vt:lpstr>Light Through The Preaching Of The Gospel</vt:lpstr>
      <vt:lpstr>Jesus Said, “You Are The Light Of The World” (Matthew 5:14-16)</vt:lpstr>
      <vt:lpstr>Jesus Said, “You Are The Light Of The World” (Matthew 5:14-16)</vt:lpstr>
      <vt:lpstr>Jesus Said, “You Are The Light Of The World” (Matthew 5:14-16)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AM The  Light Of The World”</dc:title>
  <dc:creator>Chris Simmons</dc:creator>
  <cp:lastModifiedBy>Chris Simmons</cp:lastModifiedBy>
  <cp:revision>6</cp:revision>
  <cp:lastPrinted>2022-05-29T13:12:29Z</cp:lastPrinted>
  <dcterms:created xsi:type="dcterms:W3CDTF">2022-05-25T23:14:54Z</dcterms:created>
  <dcterms:modified xsi:type="dcterms:W3CDTF">2022-06-01T19:21:48Z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