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handoutMasterIdLst>
    <p:handoutMasterId r:id="rId14"/>
  </p:handoutMasterIdLst>
  <p:sldIdLst>
    <p:sldId id="256" r:id="rId2"/>
    <p:sldId id="272" r:id="rId3"/>
    <p:sldId id="273" r:id="rId4"/>
    <p:sldId id="258" r:id="rId5"/>
    <p:sldId id="261" r:id="rId6"/>
    <p:sldId id="260" r:id="rId7"/>
    <p:sldId id="271" r:id="rId8"/>
    <p:sldId id="259" r:id="rId9"/>
    <p:sldId id="269" r:id="rId10"/>
    <p:sldId id="275" r:id="rId11"/>
    <p:sldId id="270" r:id="rId1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0479" autoAdjust="0"/>
  </p:normalViewPr>
  <p:slideViewPr>
    <p:cSldViewPr snapToGrid="0">
      <p:cViewPr varScale="1">
        <p:scale>
          <a:sx n="55" d="100"/>
          <a:sy n="55" d="100"/>
        </p:scale>
        <p:origin x="1260" y="60"/>
      </p:cViewPr>
      <p:guideLst/>
    </p:cSldViewPr>
  </p:slideViewPr>
  <p:outlineViewPr>
    <p:cViewPr>
      <p:scale>
        <a:sx n="33" d="100"/>
        <a:sy n="33" d="100"/>
      </p:scale>
      <p:origin x="0" y="-70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1B1008-059A-488A-B030-EBB112B9846F}"/>
              </a:ext>
            </a:extLst>
          </p:cNvPr>
          <p:cNvSpPr>
            <a:spLocks noGrp="1"/>
          </p:cNvSpPr>
          <p:nvPr>
            <p:ph type="hdr" sz="quarter"/>
          </p:nvPr>
        </p:nvSpPr>
        <p:spPr>
          <a:xfrm>
            <a:off x="0" y="0"/>
            <a:ext cx="3077739" cy="471054"/>
          </a:xfrm>
          <a:prstGeom prst="rect">
            <a:avLst/>
          </a:prstGeom>
        </p:spPr>
        <p:txBody>
          <a:bodyPr vert="horz" lIns="94218" tIns="47108" rIns="94218" bIns="47108" rtlCol="0"/>
          <a:lstStyle>
            <a:lvl1pPr algn="l">
              <a:defRPr sz="1200"/>
            </a:lvl1pPr>
          </a:lstStyle>
          <a:p>
            <a:endParaRPr lang="en-US"/>
          </a:p>
        </p:txBody>
      </p:sp>
      <p:sp>
        <p:nvSpPr>
          <p:cNvPr id="3" name="Date Placeholder 2">
            <a:extLst>
              <a:ext uri="{FF2B5EF4-FFF2-40B4-BE49-F238E27FC236}">
                <a16:creationId xmlns:a16="http://schemas.microsoft.com/office/drawing/2014/main" id="{815AD61B-604B-4F57-8F3B-17AF2A40F4E9}"/>
              </a:ext>
            </a:extLst>
          </p:cNvPr>
          <p:cNvSpPr>
            <a:spLocks noGrp="1"/>
          </p:cNvSpPr>
          <p:nvPr>
            <p:ph type="dt" sz="quarter" idx="1"/>
          </p:nvPr>
        </p:nvSpPr>
        <p:spPr>
          <a:xfrm>
            <a:off x="4023093" y="0"/>
            <a:ext cx="3077739" cy="471054"/>
          </a:xfrm>
          <a:prstGeom prst="rect">
            <a:avLst/>
          </a:prstGeom>
        </p:spPr>
        <p:txBody>
          <a:bodyPr vert="horz" lIns="94218" tIns="47108" rIns="94218" bIns="47108" rtlCol="0"/>
          <a:lstStyle>
            <a:lvl1pPr algn="r">
              <a:defRPr sz="1200"/>
            </a:lvl1pPr>
          </a:lstStyle>
          <a:p>
            <a:r>
              <a:rPr lang="en-US"/>
              <a:t>9/12/2021 pm</a:t>
            </a:r>
          </a:p>
        </p:txBody>
      </p:sp>
      <p:sp>
        <p:nvSpPr>
          <p:cNvPr id="4" name="Footer Placeholder 3">
            <a:extLst>
              <a:ext uri="{FF2B5EF4-FFF2-40B4-BE49-F238E27FC236}">
                <a16:creationId xmlns:a16="http://schemas.microsoft.com/office/drawing/2014/main" id="{2BDDF3C3-EED6-408A-BFF5-0D762DCBA9CE}"/>
              </a:ext>
            </a:extLst>
          </p:cNvPr>
          <p:cNvSpPr>
            <a:spLocks noGrp="1"/>
          </p:cNvSpPr>
          <p:nvPr>
            <p:ph type="ftr" sz="quarter" idx="2"/>
          </p:nvPr>
        </p:nvSpPr>
        <p:spPr>
          <a:xfrm>
            <a:off x="0" y="8917423"/>
            <a:ext cx="3077739" cy="471053"/>
          </a:xfrm>
          <a:prstGeom prst="rect">
            <a:avLst/>
          </a:prstGeom>
        </p:spPr>
        <p:txBody>
          <a:bodyPr vert="horz" lIns="94218" tIns="47108" rIns="94218" bIns="47108" rtlCol="0" anchor="b"/>
          <a:lstStyle>
            <a:lvl1pPr algn="l">
              <a:defRPr sz="1200"/>
            </a:lvl1pPr>
          </a:lstStyle>
          <a:p>
            <a:r>
              <a:rPr lang="en-US"/>
              <a:t>Seeing Their Faith</a:t>
            </a:r>
          </a:p>
        </p:txBody>
      </p:sp>
      <p:sp>
        <p:nvSpPr>
          <p:cNvPr id="5" name="Slide Number Placeholder 4">
            <a:extLst>
              <a:ext uri="{FF2B5EF4-FFF2-40B4-BE49-F238E27FC236}">
                <a16:creationId xmlns:a16="http://schemas.microsoft.com/office/drawing/2014/main" id="{F5BE9E18-E14B-4321-932A-BAAD58E14487}"/>
              </a:ext>
            </a:extLst>
          </p:cNvPr>
          <p:cNvSpPr>
            <a:spLocks noGrp="1"/>
          </p:cNvSpPr>
          <p:nvPr>
            <p:ph type="sldNum" sz="quarter" idx="3"/>
          </p:nvPr>
        </p:nvSpPr>
        <p:spPr>
          <a:xfrm>
            <a:off x="4023093" y="8917423"/>
            <a:ext cx="3077739" cy="471053"/>
          </a:xfrm>
          <a:prstGeom prst="rect">
            <a:avLst/>
          </a:prstGeom>
        </p:spPr>
        <p:txBody>
          <a:bodyPr vert="horz" lIns="94218" tIns="47108" rIns="94218" bIns="47108" rtlCol="0" anchor="b"/>
          <a:lstStyle>
            <a:lvl1pPr algn="r">
              <a:defRPr sz="1200"/>
            </a:lvl1pPr>
          </a:lstStyle>
          <a:p>
            <a:fld id="{1868E6B7-BC01-4701-95D0-47E5286CF7EA}" type="slidenum">
              <a:rPr lang="en-US" smtClean="0"/>
              <a:t>‹#›</a:t>
            </a:fld>
            <a:endParaRPr lang="en-US"/>
          </a:p>
        </p:txBody>
      </p:sp>
    </p:spTree>
    <p:extLst>
      <p:ext uri="{BB962C8B-B14F-4D97-AF65-F5344CB8AC3E}">
        <p14:creationId xmlns:p14="http://schemas.microsoft.com/office/powerpoint/2010/main" val="6493190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8" tIns="47108" rIns="94218" bIns="47108" rtlCol="0"/>
          <a:lstStyle>
            <a:lvl1pPr algn="l">
              <a:defRPr sz="1200"/>
            </a:lvl1pPr>
          </a:lstStyle>
          <a:p>
            <a:endParaRPr lang="en-US"/>
          </a:p>
        </p:txBody>
      </p:sp>
      <p:sp>
        <p:nvSpPr>
          <p:cNvPr id="3" name="Date Placeholder 2"/>
          <p:cNvSpPr>
            <a:spLocks noGrp="1"/>
          </p:cNvSpPr>
          <p:nvPr>
            <p:ph type="dt" idx="1"/>
          </p:nvPr>
        </p:nvSpPr>
        <p:spPr>
          <a:xfrm>
            <a:off x="4023093" y="0"/>
            <a:ext cx="3077739" cy="471054"/>
          </a:xfrm>
          <a:prstGeom prst="rect">
            <a:avLst/>
          </a:prstGeom>
        </p:spPr>
        <p:txBody>
          <a:bodyPr vert="horz" lIns="94218" tIns="47108" rIns="94218" bIns="47108" rtlCol="0"/>
          <a:lstStyle>
            <a:lvl1pPr algn="r">
              <a:defRPr sz="1200"/>
            </a:lvl1pPr>
          </a:lstStyle>
          <a:p>
            <a:r>
              <a:rPr lang="en-US"/>
              <a:t>9/12/2021 pm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18" tIns="47108" rIns="94218" bIns="47108"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8" tIns="47108" rIns="94218" bIns="471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4218" tIns="47108" rIns="94218" bIns="47108" rtlCol="0" anchor="b"/>
          <a:lstStyle>
            <a:lvl1pPr algn="l">
              <a:defRPr sz="1200"/>
            </a:lvl1pPr>
          </a:lstStyle>
          <a:p>
            <a:r>
              <a:rPr lang="en-US"/>
              <a:t>Seeing Their Faith</a:t>
            </a:r>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18" tIns="47108" rIns="94218" bIns="47108" rtlCol="0" anchor="b"/>
          <a:lstStyle>
            <a:lvl1pPr algn="r">
              <a:defRPr sz="1200"/>
            </a:lvl1pPr>
          </a:lstStyle>
          <a:p>
            <a:fld id="{ACA8AC8D-68C5-43A3-9357-ACBA6F063A66}" type="slidenum">
              <a:rPr lang="en-US" smtClean="0"/>
              <a:t>‹#›</a:t>
            </a:fld>
            <a:endParaRPr lang="en-US"/>
          </a:p>
        </p:txBody>
      </p:sp>
    </p:spTree>
    <p:extLst>
      <p:ext uri="{BB962C8B-B14F-4D97-AF65-F5344CB8AC3E}">
        <p14:creationId xmlns:p14="http://schemas.microsoft.com/office/powerpoint/2010/main" val="43363548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8975" y="1193800"/>
            <a:ext cx="5724525" cy="3219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E67C00-F679-4C51-9894-9E2214E5C2F1}" type="slidenum">
              <a:rPr lang="en-US" smtClean="0"/>
              <a:t>2</a:t>
            </a:fld>
            <a:endParaRPr lang="en-US"/>
          </a:p>
        </p:txBody>
      </p:sp>
      <p:sp>
        <p:nvSpPr>
          <p:cNvPr id="5" name="Date Placeholder 4">
            <a:extLst>
              <a:ext uri="{FF2B5EF4-FFF2-40B4-BE49-F238E27FC236}">
                <a16:creationId xmlns:a16="http://schemas.microsoft.com/office/drawing/2014/main" id="{B292BC01-6E12-4F35-95CA-64315EBAD6AD}"/>
              </a:ext>
            </a:extLst>
          </p:cNvPr>
          <p:cNvSpPr>
            <a:spLocks noGrp="1"/>
          </p:cNvSpPr>
          <p:nvPr>
            <p:ph type="dt" idx="1"/>
          </p:nvPr>
        </p:nvSpPr>
        <p:spPr/>
        <p:txBody>
          <a:bodyPr/>
          <a:lstStyle/>
          <a:p>
            <a:r>
              <a:rPr lang="en-US"/>
              <a:t>9/12/2021 pm</a:t>
            </a:r>
          </a:p>
        </p:txBody>
      </p:sp>
      <p:sp>
        <p:nvSpPr>
          <p:cNvPr id="6" name="Footer Placeholder 5">
            <a:extLst>
              <a:ext uri="{FF2B5EF4-FFF2-40B4-BE49-F238E27FC236}">
                <a16:creationId xmlns:a16="http://schemas.microsoft.com/office/drawing/2014/main" id="{63F86AF8-44D6-418A-9BF9-3E5DCBB1E38B}"/>
              </a:ext>
            </a:extLst>
          </p:cNvPr>
          <p:cNvSpPr>
            <a:spLocks noGrp="1"/>
          </p:cNvSpPr>
          <p:nvPr>
            <p:ph type="ftr" sz="quarter" idx="4"/>
          </p:nvPr>
        </p:nvSpPr>
        <p:spPr/>
        <p:txBody>
          <a:bodyPr/>
          <a:lstStyle/>
          <a:p>
            <a:r>
              <a:rPr lang="en-US"/>
              <a:t>Seeing Their Faith</a:t>
            </a:r>
          </a:p>
        </p:txBody>
      </p:sp>
    </p:spTree>
    <p:extLst>
      <p:ext uri="{BB962C8B-B14F-4D97-AF65-F5344CB8AC3E}">
        <p14:creationId xmlns:p14="http://schemas.microsoft.com/office/powerpoint/2010/main" val="3656614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8975" y="1193800"/>
            <a:ext cx="5724525" cy="3219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E67C00-F679-4C51-9894-9E2214E5C2F1}" type="slidenum">
              <a:rPr lang="en-US" smtClean="0"/>
              <a:t>3</a:t>
            </a:fld>
            <a:endParaRPr lang="en-US"/>
          </a:p>
        </p:txBody>
      </p:sp>
      <p:sp>
        <p:nvSpPr>
          <p:cNvPr id="5" name="Date Placeholder 4">
            <a:extLst>
              <a:ext uri="{FF2B5EF4-FFF2-40B4-BE49-F238E27FC236}">
                <a16:creationId xmlns:a16="http://schemas.microsoft.com/office/drawing/2014/main" id="{E1D2B4AD-BD80-4BAF-A675-E8DDB7F47411}"/>
              </a:ext>
            </a:extLst>
          </p:cNvPr>
          <p:cNvSpPr>
            <a:spLocks noGrp="1"/>
          </p:cNvSpPr>
          <p:nvPr>
            <p:ph type="dt" idx="1"/>
          </p:nvPr>
        </p:nvSpPr>
        <p:spPr/>
        <p:txBody>
          <a:bodyPr/>
          <a:lstStyle/>
          <a:p>
            <a:r>
              <a:rPr lang="en-US"/>
              <a:t>9/12/2021 pm</a:t>
            </a:r>
          </a:p>
        </p:txBody>
      </p:sp>
      <p:sp>
        <p:nvSpPr>
          <p:cNvPr id="6" name="Footer Placeholder 5">
            <a:extLst>
              <a:ext uri="{FF2B5EF4-FFF2-40B4-BE49-F238E27FC236}">
                <a16:creationId xmlns:a16="http://schemas.microsoft.com/office/drawing/2014/main" id="{183C0E5B-9C35-4944-8CF4-5A1E3AAAE884}"/>
              </a:ext>
            </a:extLst>
          </p:cNvPr>
          <p:cNvSpPr>
            <a:spLocks noGrp="1"/>
          </p:cNvSpPr>
          <p:nvPr>
            <p:ph type="ftr" sz="quarter" idx="4"/>
          </p:nvPr>
        </p:nvSpPr>
        <p:spPr/>
        <p:txBody>
          <a:bodyPr/>
          <a:lstStyle/>
          <a:p>
            <a:r>
              <a:rPr lang="en-US"/>
              <a:t>Seeing Their Faith</a:t>
            </a:r>
          </a:p>
        </p:txBody>
      </p:sp>
    </p:spTree>
    <p:extLst>
      <p:ext uri="{BB962C8B-B14F-4D97-AF65-F5344CB8AC3E}">
        <p14:creationId xmlns:p14="http://schemas.microsoft.com/office/powerpoint/2010/main" val="2005300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8975" y="1193800"/>
            <a:ext cx="5724525" cy="3219450"/>
          </a:xfrm>
        </p:spPr>
      </p:sp>
      <p:sp>
        <p:nvSpPr>
          <p:cNvPr id="3" name="Notes Placeholder 2"/>
          <p:cNvSpPr>
            <a:spLocks noGrp="1"/>
          </p:cNvSpPr>
          <p:nvPr>
            <p:ph type="body" idx="1"/>
          </p:nvPr>
        </p:nvSpPr>
        <p:spPr/>
        <p:txBody>
          <a:bodyPr/>
          <a:lstStyle/>
          <a:p>
            <a:pPr defTabSz="942170"/>
            <a:r>
              <a:rPr lang="en-US" dirty="0"/>
              <a:t>A working faith! James 2:18, </a:t>
            </a:r>
            <a:br>
              <a:rPr lang="en-US" dirty="0"/>
            </a:br>
            <a:r>
              <a:rPr lang="en-US" dirty="0"/>
              <a:t>“…</a:t>
            </a:r>
            <a:r>
              <a:rPr lang="en-US" b="1" i="1" dirty="0"/>
              <a:t>I will show you my faith</a:t>
            </a:r>
            <a:r>
              <a:rPr lang="en-US" dirty="0"/>
              <a:t>…”</a:t>
            </a:r>
          </a:p>
          <a:p>
            <a:pPr defTabSz="942170"/>
            <a:r>
              <a:rPr lang="en-US" dirty="0"/>
              <a:t>Was faith necessary for Jesus to heal?</a:t>
            </a:r>
          </a:p>
          <a:p>
            <a:pPr defTabSz="942170"/>
            <a:r>
              <a:rPr lang="en-US" dirty="0"/>
              <a:t>What type of healing took place? John 8:24</a:t>
            </a:r>
          </a:p>
          <a:p>
            <a:endParaRPr lang="en-US" dirty="0"/>
          </a:p>
        </p:txBody>
      </p:sp>
      <p:sp>
        <p:nvSpPr>
          <p:cNvPr id="4" name="Slide Number Placeholder 3"/>
          <p:cNvSpPr>
            <a:spLocks noGrp="1"/>
          </p:cNvSpPr>
          <p:nvPr>
            <p:ph type="sldNum" sz="quarter" idx="10"/>
          </p:nvPr>
        </p:nvSpPr>
        <p:spPr/>
        <p:txBody>
          <a:bodyPr/>
          <a:lstStyle/>
          <a:p>
            <a:fld id="{F0E67C00-F679-4C51-9894-9E2214E5C2F1}" type="slidenum">
              <a:rPr lang="en-US" smtClean="0"/>
              <a:t>4</a:t>
            </a:fld>
            <a:endParaRPr lang="en-US"/>
          </a:p>
        </p:txBody>
      </p:sp>
      <p:sp>
        <p:nvSpPr>
          <p:cNvPr id="5" name="Date Placeholder 4">
            <a:extLst>
              <a:ext uri="{FF2B5EF4-FFF2-40B4-BE49-F238E27FC236}">
                <a16:creationId xmlns:a16="http://schemas.microsoft.com/office/drawing/2014/main" id="{7B5383FA-0E81-405B-8F39-624E44EC560F}"/>
              </a:ext>
            </a:extLst>
          </p:cNvPr>
          <p:cNvSpPr>
            <a:spLocks noGrp="1"/>
          </p:cNvSpPr>
          <p:nvPr>
            <p:ph type="dt" idx="1"/>
          </p:nvPr>
        </p:nvSpPr>
        <p:spPr/>
        <p:txBody>
          <a:bodyPr/>
          <a:lstStyle/>
          <a:p>
            <a:r>
              <a:rPr lang="en-US"/>
              <a:t>9/12/2021 pm</a:t>
            </a:r>
          </a:p>
        </p:txBody>
      </p:sp>
      <p:sp>
        <p:nvSpPr>
          <p:cNvPr id="6" name="Footer Placeholder 5">
            <a:extLst>
              <a:ext uri="{FF2B5EF4-FFF2-40B4-BE49-F238E27FC236}">
                <a16:creationId xmlns:a16="http://schemas.microsoft.com/office/drawing/2014/main" id="{4C75538B-656B-46CF-A7E7-798897FEDECF}"/>
              </a:ext>
            </a:extLst>
          </p:cNvPr>
          <p:cNvSpPr>
            <a:spLocks noGrp="1"/>
          </p:cNvSpPr>
          <p:nvPr>
            <p:ph type="ftr" sz="quarter" idx="4"/>
          </p:nvPr>
        </p:nvSpPr>
        <p:spPr/>
        <p:txBody>
          <a:bodyPr/>
          <a:lstStyle/>
          <a:p>
            <a:r>
              <a:rPr lang="en-US"/>
              <a:t>Seeing Their Faith</a:t>
            </a:r>
          </a:p>
        </p:txBody>
      </p:sp>
    </p:spTree>
    <p:extLst>
      <p:ext uri="{BB962C8B-B14F-4D97-AF65-F5344CB8AC3E}">
        <p14:creationId xmlns:p14="http://schemas.microsoft.com/office/powerpoint/2010/main" val="2228581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8975" y="1193800"/>
            <a:ext cx="5724525" cy="3219450"/>
          </a:xfrm>
        </p:spPr>
      </p:sp>
      <p:sp>
        <p:nvSpPr>
          <p:cNvPr id="3" name="Notes Placeholder 2"/>
          <p:cNvSpPr>
            <a:spLocks noGrp="1"/>
          </p:cNvSpPr>
          <p:nvPr>
            <p:ph type="body" idx="1"/>
          </p:nvPr>
        </p:nvSpPr>
        <p:spPr/>
        <p:txBody>
          <a:bodyPr/>
          <a:lstStyle/>
          <a:p>
            <a:r>
              <a:rPr lang="en-US" dirty="0"/>
              <a:t>Faith is usually described in nebulous terms of a “better felt than told” feeling. </a:t>
            </a:r>
          </a:p>
          <a:p>
            <a:endParaRPr lang="en-US" dirty="0"/>
          </a:p>
          <a:p>
            <a:r>
              <a:rPr lang="en-US" dirty="0"/>
              <a:t>Jesus saw faith as something demonstrated. </a:t>
            </a:r>
          </a:p>
        </p:txBody>
      </p:sp>
      <p:sp>
        <p:nvSpPr>
          <p:cNvPr id="4" name="Slide Number Placeholder 3"/>
          <p:cNvSpPr>
            <a:spLocks noGrp="1"/>
          </p:cNvSpPr>
          <p:nvPr>
            <p:ph type="sldNum" sz="quarter" idx="10"/>
          </p:nvPr>
        </p:nvSpPr>
        <p:spPr/>
        <p:txBody>
          <a:bodyPr/>
          <a:lstStyle/>
          <a:p>
            <a:fld id="{F0E67C00-F679-4C51-9894-9E2214E5C2F1}" type="slidenum">
              <a:rPr lang="en-US" smtClean="0"/>
              <a:t>5</a:t>
            </a:fld>
            <a:endParaRPr lang="en-US"/>
          </a:p>
        </p:txBody>
      </p:sp>
      <p:sp>
        <p:nvSpPr>
          <p:cNvPr id="5" name="Date Placeholder 4">
            <a:extLst>
              <a:ext uri="{FF2B5EF4-FFF2-40B4-BE49-F238E27FC236}">
                <a16:creationId xmlns:a16="http://schemas.microsoft.com/office/drawing/2014/main" id="{DB839714-66A9-4E0B-ABEA-72446CE3406F}"/>
              </a:ext>
            </a:extLst>
          </p:cNvPr>
          <p:cNvSpPr>
            <a:spLocks noGrp="1"/>
          </p:cNvSpPr>
          <p:nvPr>
            <p:ph type="dt" idx="1"/>
          </p:nvPr>
        </p:nvSpPr>
        <p:spPr/>
        <p:txBody>
          <a:bodyPr/>
          <a:lstStyle/>
          <a:p>
            <a:r>
              <a:rPr lang="en-US"/>
              <a:t>9/12/2021 pm</a:t>
            </a:r>
          </a:p>
        </p:txBody>
      </p:sp>
      <p:sp>
        <p:nvSpPr>
          <p:cNvPr id="6" name="Footer Placeholder 5">
            <a:extLst>
              <a:ext uri="{FF2B5EF4-FFF2-40B4-BE49-F238E27FC236}">
                <a16:creationId xmlns:a16="http://schemas.microsoft.com/office/drawing/2014/main" id="{3D255C5A-CD7B-4F4C-B09C-4253EFED3789}"/>
              </a:ext>
            </a:extLst>
          </p:cNvPr>
          <p:cNvSpPr>
            <a:spLocks noGrp="1"/>
          </p:cNvSpPr>
          <p:nvPr>
            <p:ph type="ftr" sz="quarter" idx="4"/>
          </p:nvPr>
        </p:nvSpPr>
        <p:spPr/>
        <p:txBody>
          <a:bodyPr/>
          <a:lstStyle/>
          <a:p>
            <a:r>
              <a:rPr lang="en-US"/>
              <a:t>Seeing Their Faith</a:t>
            </a:r>
          </a:p>
        </p:txBody>
      </p:sp>
    </p:spTree>
    <p:extLst>
      <p:ext uri="{BB962C8B-B14F-4D97-AF65-F5344CB8AC3E}">
        <p14:creationId xmlns:p14="http://schemas.microsoft.com/office/powerpoint/2010/main" val="4037614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8975" y="1193800"/>
            <a:ext cx="5724525" cy="3219450"/>
          </a:xfrm>
        </p:spPr>
      </p:sp>
      <p:sp>
        <p:nvSpPr>
          <p:cNvPr id="3" name="Notes Placeholder 2"/>
          <p:cNvSpPr>
            <a:spLocks noGrp="1"/>
          </p:cNvSpPr>
          <p:nvPr>
            <p:ph type="body" idx="1"/>
          </p:nvPr>
        </p:nvSpPr>
        <p:spPr/>
        <p:txBody>
          <a:bodyPr/>
          <a:lstStyle/>
          <a:p>
            <a:pPr defTabSz="942170"/>
            <a:r>
              <a:rPr lang="en-US" dirty="0"/>
              <a:t>Not just upon obedience, we must demonstrate our faith every day of our lives. </a:t>
            </a:r>
          </a:p>
          <a:p>
            <a:r>
              <a:rPr lang="en-US" dirty="0"/>
              <a:t>Faith is usually described in nebulous terms of a “better felt than told” feeling. </a:t>
            </a:r>
          </a:p>
          <a:p>
            <a:endParaRPr lang="en-US" dirty="0"/>
          </a:p>
          <a:p>
            <a:r>
              <a:rPr lang="en-US" dirty="0"/>
              <a:t>Show - to exhibit or display. To give evidence or proof. </a:t>
            </a:r>
          </a:p>
          <a:p>
            <a:endParaRPr lang="en-US" dirty="0"/>
          </a:p>
          <a:p>
            <a:r>
              <a:rPr lang="en-US" dirty="0"/>
              <a:t>Jesus saw faith as something demonstrated. </a:t>
            </a:r>
          </a:p>
        </p:txBody>
      </p:sp>
      <p:sp>
        <p:nvSpPr>
          <p:cNvPr id="4" name="Slide Number Placeholder 3"/>
          <p:cNvSpPr>
            <a:spLocks noGrp="1"/>
          </p:cNvSpPr>
          <p:nvPr>
            <p:ph type="sldNum" sz="quarter" idx="10"/>
          </p:nvPr>
        </p:nvSpPr>
        <p:spPr/>
        <p:txBody>
          <a:bodyPr/>
          <a:lstStyle/>
          <a:p>
            <a:fld id="{F0E67C00-F679-4C51-9894-9E2214E5C2F1}" type="slidenum">
              <a:rPr lang="en-US" smtClean="0"/>
              <a:t>6</a:t>
            </a:fld>
            <a:endParaRPr lang="en-US"/>
          </a:p>
        </p:txBody>
      </p:sp>
      <p:sp>
        <p:nvSpPr>
          <p:cNvPr id="5" name="Date Placeholder 4">
            <a:extLst>
              <a:ext uri="{FF2B5EF4-FFF2-40B4-BE49-F238E27FC236}">
                <a16:creationId xmlns:a16="http://schemas.microsoft.com/office/drawing/2014/main" id="{40AF35C6-0AF6-4104-9F99-C0F0752FD18E}"/>
              </a:ext>
            </a:extLst>
          </p:cNvPr>
          <p:cNvSpPr>
            <a:spLocks noGrp="1"/>
          </p:cNvSpPr>
          <p:nvPr>
            <p:ph type="dt" idx="1"/>
          </p:nvPr>
        </p:nvSpPr>
        <p:spPr/>
        <p:txBody>
          <a:bodyPr/>
          <a:lstStyle/>
          <a:p>
            <a:r>
              <a:rPr lang="en-US"/>
              <a:t>9/12/2021 pm</a:t>
            </a:r>
          </a:p>
        </p:txBody>
      </p:sp>
      <p:sp>
        <p:nvSpPr>
          <p:cNvPr id="6" name="Footer Placeholder 5">
            <a:extLst>
              <a:ext uri="{FF2B5EF4-FFF2-40B4-BE49-F238E27FC236}">
                <a16:creationId xmlns:a16="http://schemas.microsoft.com/office/drawing/2014/main" id="{C1E1CAE6-4D1A-45C1-BD9C-4A0C93A388B7}"/>
              </a:ext>
            </a:extLst>
          </p:cNvPr>
          <p:cNvSpPr>
            <a:spLocks noGrp="1"/>
          </p:cNvSpPr>
          <p:nvPr>
            <p:ph type="ftr" sz="quarter" idx="4"/>
          </p:nvPr>
        </p:nvSpPr>
        <p:spPr/>
        <p:txBody>
          <a:bodyPr/>
          <a:lstStyle/>
          <a:p>
            <a:r>
              <a:rPr lang="en-US"/>
              <a:t>Seeing Their Faith</a:t>
            </a:r>
          </a:p>
        </p:txBody>
      </p:sp>
    </p:spTree>
    <p:extLst>
      <p:ext uri="{BB962C8B-B14F-4D97-AF65-F5344CB8AC3E}">
        <p14:creationId xmlns:p14="http://schemas.microsoft.com/office/powerpoint/2010/main" val="1720938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8975" y="1193800"/>
            <a:ext cx="5724525" cy="3219450"/>
          </a:xfrm>
        </p:spPr>
      </p:sp>
      <p:sp>
        <p:nvSpPr>
          <p:cNvPr id="3" name="Notes Placeholder 2"/>
          <p:cNvSpPr>
            <a:spLocks noGrp="1"/>
          </p:cNvSpPr>
          <p:nvPr>
            <p:ph type="body" idx="1"/>
          </p:nvPr>
        </p:nvSpPr>
        <p:spPr/>
        <p:txBody>
          <a:bodyPr/>
          <a:lstStyle/>
          <a:p>
            <a:r>
              <a:rPr lang="en-US" dirty="0"/>
              <a:t>Faith is usually described in nebulous terms of a “better felt than told” feeling. </a:t>
            </a:r>
          </a:p>
          <a:p>
            <a:endParaRPr lang="en-US" dirty="0"/>
          </a:p>
          <a:p>
            <a:r>
              <a:rPr lang="en-US" dirty="0"/>
              <a:t>Jesus saw faith as something demonstrated. </a:t>
            </a:r>
          </a:p>
        </p:txBody>
      </p:sp>
      <p:sp>
        <p:nvSpPr>
          <p:cNvPr id="4" name="Slide Number Placeholder 3"/>
          <p:cNvSpPr>
            <a:spLocks noGrp="1"/>
          </p:cNvSpPr>
          <p:nvPr>
            <p:ph type="sldNum" sz="quarter" idx="10"/>
          </p:nvPr>
        </p:nvSpPr>
        <p:spPr/>
        <p:txBody>
          <a:bodyPr/>
          <a:lstStyle/>
          <a:p>
            <a:fld id="{F0E67C00-F679-4C51-9894-9E2214E5C2F1}" type="slidenum">
              <a:rPr lang="en-US" smtClean="0"/>
              <a:t>7</a:t>
            </a:fld>
            <a:endParaRPr lang="en-US"/>
          </a:p>
        </p:txBody>
      </p:sp>
      <p:sp>
        <p:nvSpPr>
          <p:cNvPr id="5" name="Date Placeholder 4">
            <a:extLst>
              <a:ext uri="{FF2B5EF4-FFF2-40B4-BE49-F238E27FC236}">
                <a16:creationId xmlns:a16="http://schemas.microsoft.com/office/drawing/2014/main" id="{FFDCFD73-6EAB-42D2-A6C8-AA87C8190A43}"/>
              </a:ext>
            </a:extLst>
          </p:cNvPr>
          <p:cNvSpPr>
            <a:spLocks noGrp="1"/>
          </p:cNvSpPr>
          <p:nvPr>
            <p:ph type="dt" idx="1"/>
          </p:nvPr>
        </p:nvSpPr>
        <p:spPr/>
        <p:txBody>
          <a:bodyPr/>
          <a:lstStyle/>
          <a:p>
            <a:r>
              <a:rPr lang="en-US"/>
              <a:t>9/12/2021 pm</a:t>
            </a:r>
          </a:p>
        </p:txBody>
      </p:sp>
      <p:sp>
        <p:nvSpPr>
          <p:cNvPr id="6" name="Footer Placeholder 5">
            <a:extLst>
              <a:ext uri="{FF2B5EF4-FFF2-40B4-BE49-F238E27FC236}">
                <a16:creationId xmlns:a16="http://schemas.microsoft.com/office/drawing/2014/main" id="{8BF4AB2B-B9D4-4F67-9C0A-15E44FE4BD8A}"/>
              </a:ext>
            </a:extLst>
          </p:cNvPr>
          <p:cNvSpPr>
            <a:spLocks noGrp="1"/>
          </p:cNvSpPr>
          <p:nvPr>
            <p:ph type="ftr" sz="quarter" idx="4"/>
          </p:nvPr>
        </p:nvSpPr>
        <p:spPr/>
        <p:txBody>
          <a:bodyPr/>
          <a:lstStyle/>
          <a:p>
            <a:r>
              <a:rPr lang="en-US"/>
              <a:t>Seeing Their Faith</a:t>
            </a:r>
          </a:p>
        </p:txBody>
      </p:sp>
    </p:spTree>
    <p:extLst>
      <p:ext uri="{BB962C8B-B14F-4D97-AF65-F5344CB8AC3E}">
        <p14:creationId xmlns:p14="http://schemas.microsoft.com/office/powerpoint/2010/main" val="1005469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8975" y="1193800"/>
            <a:ext cx="5724525" cy="3219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E67C00-F679-4C51-9894-9E2214E5C2F1}" type="slidenum">
              <a:rPr lang="en-US" smtClean="0"/>
              <a:t>8</a:t>
            </a:fld>
            <a:endParaRPr lang="en-US"/>
          </a:p>
        </p:txBody>
      </p:sp>
      <p:sp>
        <p:nvSpPr>
          <p:cNvPr id="5" name="Date Placeholder 4">
            <a:extLst>
              <a:ext uri="{FF2B5EF4-FFF2-40B4-BE49-F238E27FC236}">
                <a16:creationId xmlns:a16="http://schemas.microsoft.com/office/drawing/2014/main" id="{6D50E591-FFB2-4AA3-8F64-DADB73C82EDA}"/>
              </a:ext>
            </a:extLst>
          </p:cNvPr>
          <p:cNvSpPr>
            <a:spLocks noGrp="1"/>
          </p:cNvSpPr>
          <p:nvPr>
            <p:ph type="dt" idx="1"/>
          </p:nvPr>
        </p:nvSpPr>
        <p:spPr/>
        <p:txBody>
          <a:bodyPr/>
          <a:lstStyle/>
          <a:p>
            <a:r>
              <a:rPr lang="en-US"/>
              <a:t>9/12/2021 pm</a:t>
            </a:r>
          </a:p>
        </p:txBody>
      </p:sp>
      <p:sp>
        <p:nvSpPr>
          <p:cNvPr id="6" name="Footer Placeholder 5">
            <a:extLst>
              <a:ext uri="{FF2B5EF4-FFF2-40B4-BE49-F238E27FC236}">
                <a16:creationId xmlns:a16="http://schemas.microsoft.com/office/drawing/2014/main" id="{6D4CE0F5-6DD6-4696-BA36-29A23D216CD3}"/>
              </a:ext>
            </a:extLst>
          </p:cNvPr>
          <p:cNvSpPr>
            <a:spLocks noGrp="1"/>
          </p:cNvSpPr>
          <p:nvPr>
            <p:ph type="ftr" sz="quarter" idx="4"/>
          </p:nvPr>
        </p:nvSpPr>
        <p:spPr/>
        <p:txBody>
          <a:bodyPr/>
          <a:lstStyle/>
          <a:p>
            <a:r>
              <a:rPr lang="en-US"/>
              <a:t>Seeing Their Faith</a:t>
            </a:r>
          </a:p>
        </p:txBody>
      </p:sp>
    </p:spTree>
    <p:extLst>
      <p:ext uri="{BB962C8B-B14F-4D97-AF65-F5344CB8AC3E}">
        <p14:creationId xmlns:p14="http://schemas.microsoft.com/office/powerpoint/2010/main" val="1990294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F7D82D5-B429-4AE0-9572-A0EDE1B63A49}" type="datetimeFigureOut">
              <a:rPr lang="en-US" smtClean="0"/>
              <a:t>6/15/2022</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8A4894FD-4D07-4687-9B6B-E1BA52827946}" type="slidenum">
              <a:rPr lang="en-US" smtClean="0"/>
              <a:t>‹#›</a:t>
            </a:fld>
            <a:endParaRPr lang="en-US"/>
          </a:p>
        </p:txBody>
      </p:sp>
    </p:spTree>
    <p:extLst>
      <p:ext uri="{BB962C8B-B14F-4D97-AF65-F5344CB8AC3E}">
        <p14:creationId xmlns:p14="http://schemas.microsoft.com/office/powerpoint/2010/main" val="406535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7D82D5-B429-4AE0-9572-A0EDE1B63A49}"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894FD-4D07-4687-9B6B-E1BA52827946}" type="slidenum">
              <a:rPr lang="en-US" smtClean="0"/>
              <a:t>‹#›</a:t>
            </a:fld>
            <a:endParaRPr lang="en-US"/>
          </a:p>
        </p:txBody>
      </p:sp>
    </p:spTree>
    <p:extLst>
      <p:ext uri="{BB962C8B-B14F-4D97-AF65-F5344CB8AC3E}">
        <p14:creationId xmlns:p14="http://schemas.microsoft.com/office/powerpoint/2010/main" val="721378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F7D82D5-B429-4AE0-9572-A0EDE1B63A49}" type="datetimeFigureOut">
              <a:rPr lang="en-US" smtClean="0"/>
              <a:t>6/15/2022</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8A4894FD-4D07-4687-9B6B-E1BA52827946}" type="slidenum">
              <a:rPr lang="en-US" smtClean="0"/>
              <a:t>‹#›</a:t>
            </a:fld>
            <a:endParaRPr lang="en-US"/>
          </a:p>
        </p:txBody>
      </p:sp>
    </p:spTree>
    <p:extLst>
      <p:ext uri="{BB962C8B-B14F-4D97-AF65-F5344CB8AC3E}">
        <p14:creationId xmlns:p14="http://schemas.microsoft.com/office/powerpoint/2010/main" val="467529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7D82D5-B429-4AE0-9572-A0EDE1B63A49}"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8A4894FD-4D07-4687-9B6B-E1BA52827946}" type="slidenum">
              <a:rPr lang="en-US" smtClean="0"/>
              <a:t>‹#›</a:t>
            </a:fld>
            <a:endParaRPr lang="en-US"/>
          </a:p>
        </p:txBody>
      </p:sp>
    </p:spTree>
    <p:extLst>
      <p:ext uri="{BB962C8B-B14F-4D97-AF65-F5344CB8AC3E}">
        <p14:creationId xmlns:p14="http://schemas.microsoft.com/office/powerpoint/2010/main" val="4060169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F7D82D5-B429-4AE0-9572-A0EDE1B63A49}" type="datetimeFigureOut">
              <a:rPr lang="en-US" smtClean="0"/>
              <a:t>6/15/2022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A4894FD-4D07-4687-9B6B-E1BA52827946}" type="slidenum">
              <a:rPr lang="en-US" smtClean="0"/>
              <a:t>‹#›</a:t>
            </a:fld>
            <a:endParaRPr lang="en-US"/>
          </a:p>
        </p:txBody>
      </p:sp>
    </p:spTree>
    <p:extLst>
      <p:ext uri="{BB962C8B-B14F-4D97-AF65-F5344CB8AC3E}">
        <p14:creationId xmlns:p14="http://schemas.microsoft.com/office/powerpoint/2010/main" val="395549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7D82D5-B429-4AE0-9572-A0EDE1B63A49}"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894FD-4D07-4687-9B6B-E1BA52827946}" type="slidenum">
              <a:rPr lang="en-US" smtClean="0"/>
              <a:t>‹#›</a:t>
            </a:fld>
            <a:endParaRPr lang="en-US"/>
          </a:p>
        </p:txBody>
      </p:sp>
    </p:spTree>
    <p:extLst>
      <p:ext uri="{BB962C8B-B14F-4D97-AF65-F5344CB8AC3E}">
        <p14:creationId xmlns:p14="http://schemas.microsoft.com/office/powerpoint/2010/main" val="205712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7D82D5-B429-4AE0-9572-A0EDE1B63A49}" type="datetimeFigureOut">
              <a:rPr lang="en-US" smtClean="0"/>
              <a:t>6/15/2022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4894FD-4D07-4687-9B6B-E1BA52827946}" type="slidenum">
              <a:rPr lang="en-US" smtClean="0"/>
              <a:t>‹#›</a:t>
            </a:fld>
            <a:endParaRPr lang="en-US"/>
          </a:p>
        </p:txBody>
      </p:sp>
    </p:spTree>
    <p:extLst>
      <p:ext uri="{BB962C8B-B14F-4D97-AF65-F5344CB8AC3E}">
        <p14:creationId xmlns:p14="http://schemas.microsoft.com/office/powerpoint/2010/main" val="104535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7D82D5-B429-4AE0-9572-A0EDE1B63A49}" type="datetimeFigureOut">
              <a:rPr lang="en-US" smtClean="0"/>
              <a:t>6/15/2022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4894FD-4D07-4687-9B6B-E1BA52827946}" type="slidenum">
              <a:rPr lang="en-US" smtClean="0"/>
              <a:t>‹#›</a:t>
            </a:fld>
            <a:endParaRPr lang="en-US"/>
          </a:p>
        </p:txBody>
      </p:sp>
    </p:spTree>
    <p:extLst>
      <p:ext uri="{BB962C8B-B14F-4D97-AF65-F5344CB8AC3E}">
        <p14:creationId xmlns:p14="http://schemas.microsoft.com/office/powerpoint/2010/main" val="268578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D82D5-B429-4AE0-9572-A0EDE1B63A49}" type="datetimeFigureOut">
              <a:rPr lang="en-US" smtClean="0"/>
              <a:t>6/15/2022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4894FD-4D07-4687-9B6B-E1BA52827946}" type="slidenum">
              <a:rPr lang="en-US" smtClean="0"/>
              <a:t>‹#›</a:t>
            </a:fld>
            <a:endParaRPr lang="en-US"/>
          </a:p>
        </p:txBody>
      </p:sp>
    </p:spTree>
    <p:extLst>
      <p:ext uri="{BB962C8B-B14F-4D97-AF65-F5344CB8AC3E}">
        <p14:creationId xmlns:p14="http://schemas.microsoft.com/office/powerpoint/2010/main" val="405649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F7D82D5-B429-4AE0-9572-A0EDE1B63A49}" type="datetimeFigureOut">
              <a:rPr lang="en-US" smtClean="0"/>
              <a:t>6/15/2022</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8A4894FD-4D07-4687-9B6B-E1BA52827946}" type="slidenum">
              <a:rPr lang="en-US" smtClean="0"/>
              <a:t>‹#›</a:t>
            </a:fld>
            <a:endParaRPr lang="en-US"/>
          </a:p>
        </p:txBody>
      </p:sp>
    </p:spTree>
    <p:extLst>
      <p:ext uri="{BB962C8B-B14F-4D97-AF65-F5344CB8AC3E}">
        <p14:creationId xmlns:p14="http://schemas.microsoft.com/office/powerpoint/2010/main" val="255837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F7D82D5-B429-4AE0-9572-A0EDE1B63A49}"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894FD-4D07-4687-9B6B-E1BA52827946}" type="slidenum">
              <a:rPr lang="en-US" smtClean="0"/>
              <a:t>‹#›</a:t>
            </a:fld>
            <a:endParaRPr lang="en-US"/>
          </a:p>
        </p:txBody>
      </p:sp>
    </p:spTree>
    <p:extLst>
      <p:ext uri="{BB962C8B-B14F-4D97-AF65-F5344CB8AC3E}">
        <p14:creationId xmlns:p14="http://schemas.microsoft.com/office/powerpoint/2010/main" val="63502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F7D82D5-B429-4AE0-9572-A0EDE1B63A49}" type="datetimeFigureOut">
              <a:rPr lang="en-US" smtClean="0"/>
              <a:t>6/15/2022</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8A4894FD-4D07-4687-9B6B-E1BA52827946}"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3640373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C6CD9-AB37-4A5C-A646-02C8F032B117}"/>
              </a:ext>
            </a:extLst>
          </p:cNvPr>
          <p:cNvSpPr>
            <a:spLocks noGrp="1"/>
          </p:cNvSpPr>
          <p:nvPr>
            <p:ph type="ctrTitle"/>
          </p:nvPr>
        </p:nvSpPr>
        <p:spPr/>
        <p:txBody>
          <a:bodyPr>
            <a:normAutofit/>
          </a:bodyPr>
          <a:lstStyle/>
          <a:p>
            <a:r>
              <a:rPr lang="en-US" sz="5400" b="1" i="1" dirty="0"/>
              <a:t>“Seeing their faith…”</a:t>
            </a:r>
          </a:p>
        </p:txBody>
      </p:sp>
      <p:sp>
        <p:nvSpPr>
          <p:cNvPr id="3" name="Subtitle 2">
            <a:extLst>
              <a:ext uri="{FF2B5EF4-FFF2-40B4-BE49-F238E27FC236}">
                <a16:creationId xmlns:a16="http://schemas.microsoft.com/office/drawing/2014/main" id="{822BBA10-2836-4A31-A133-9CDDA262E53C}"/>
              </a:ext>
            </a:extLst>
          </p:cNvPr>
          <p:cNvSpPr>
            <a:spLocks noGrp="1"/>
          </p:cNvSpPr>
          <p:nvPr>
            <p:ph type="subTitle" idx="1"/>
          </p:nvPr>
        </p:nvSpPr>
        <p:spPr/>
        <p:txBody>
          <a:bodyPr>
            <a:normAutofit/>
          </a:bodyPr>
          <a:lstStyle/>
          <a:p>
            <a:r>
              <a:rPr lang="en-US" sz="2800" dirty="0"/>
              <a:t>Mark 2:1-5</a:t>
            </a:r>
          </a:p>
        </p:txBody>
      </p:sp>
    </p:spTree>
    <p:extLst>
      <p:ext uri="{BB962C8B-B14F-4D97-AF65-F5344CB8AC3E}">
        <p14:creationId xmlns:p14="http://schemas.microsoft.com/office/powerpoint/2010/main" val="1946977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77DEF-9DD7-4C5F-AE02-9531421A947E}"/>
              </a:ext>
            </a:extLst>
          </p:cNvPr>
          <p:cNvSpPr>
            <a:spLocks noGrp="1"/>
          </p:cNvSpPr>
          <p:nvPr>
            <p:ph type="title"/>
          </p:nvPr>
        </p:nvSpPr>
        <p:spPr/>
        <p:txBody>
          <a:bodyPr>
            <a:normAutofit/>
          </a:bodyPr>
          <a:lstStyle/>
          <a:p>
            <a:r>
              <a:rPr lang="en-US" sz="4800" b="1" dirty="0"/>
              <a:t>Seeing our faith</a:t>
            </a:r>
            <a:r>
              <a:rPr lang="en-US" sz="4800" dirty="0"/>
              <a:t>…</a:t>
            </a:r>
          </a:p>
        </p:txBody>
      </p:sp>
      <p:sp>
        <p:nvSpPr>
          <p:cNvPr id="3" name="Content Placeholder 2">
            <a:extLst>
              <a:ext uri="{FF2B5EF4-FFF2-40B4-BE49-F238E27FC236}">
                <a16:creationId xmlns:a16="http://schemas.microsoft.com/office/drawing/2014/main" id="{A6544ED6-335E-485E-8192-83325C07705C}"/>
              </a:ext>
            </a:extLst>
          </p:cNvPr>
          <p:cNvSpPr>
            <a:spLocks noGrp="1"/>
          </p:cNvSpPr>
          <p:nvPr>
            <p:ph idx="1"/>
          </p:nvPr>
        </p:nvSpPr>
        <p:spPr/>
        <p:txBody>
          <a:bodyPr>
            <a:normAutofit/>
          </a:bodyPr>
          <a:lstStyle/>
          <a:p>
            <a:pPr marL="0" indent="0">
              <a:buNone/>
            </a:pPr>
            <a:r>
              <a:rPr lang="en-US" sz="4400" b="1" dirty="0">
                <a:solidFill>
                  <a:srgbClr val="002060"/>
                </a:solidFill>
              </a:rPr>
              <a:t>Diligence exercised</a:t>
            </a:r>
            <a:r>
              <a:rPr lang="en-US" sz="3600" b="1" dirty="0">
                <a:solidFill>
                  <a:srgbClr val="002060"/>
                </a:solidFill>
              </a:rPr>
              <a:t>. </a:t>
            </a:r>
            <a:br>
              <a:rPr lang="en-US" sz="3600" b="1" dirty="0"/>
            </a:br>
            <a:r>
              <a:rPr lang="en-US" sz="3600" dirty="0"/>
              <a:t>(</a:t>
            </a:r>
            <a:r>
              <a:rPr lang="en-US" sz="3200" dirty="0"/>
              <a:t>Mark 5:2;  Luke 19:2-4; 1 Cor. 15:58; Romans 12:11; Heb. 11:8)</a:t>
            </a:r>
          </a:p>
          <a:p>
            <a:r>
              <a:rPr lang="en-US" sz="4000" b="1" dirty="0"/>
              <a:t>How do we seek Jesus? </a:t>
            </a:r>
            <a:r>
              <a:rPr lang="en-US" sz="3200" dirty="0"/>
              <a:t>(2 Timothy 2:15; Acts 17:11; </a:t>
            </a:r>
            <a:br>
              <a:rPr lang="en-US" sz="3200" dirty="0"/>
            </a:br>
            <a:r>
              <a:rPr lang="en-US" sz="3200" dirty="0"/>
              <a:t>2 Corinthians 13:5; John 6:63, 68; cf., vs. 26 )</a:t>
            </a:r>
          </a:p>
        </p:txBody>
      </p:sp>
    </p:spTree>
    <p:extLst>
      <p:ext uri="{BB962C8B-B14F-4D97-AF65-F5344CB8AC3E}">
        <p14:creationId xmlns:p14="http://schemas.microsoft.com/office/powerpoint/2010/main" val="2603656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77DEF-9DD7-4C5F-AE02-9531421A947E}"/>
              </a:ext>
            </a:extLst>
          </p:cNvPr>
          <p:cNvSpPr>
            <a:spLocks noGrp="1"/>
          </p:cNvSpPr>
          <p:nvPr>
            <p:ph type="title"/>
          </p:nvPr>
        </p:nvSpPr>
        <p:spPr/>
        <p:txBody>
          <a:bodyPr>
            <a:normAutofit/>
          </a:bodyPr>
          <a:lstStyle/>
          <a:p>
            <a:r>
              <a:rPr lang="en-US" sz="4800" b="1" dirty="0"/>
              <a:t>Seeing our faith…</a:t>
            </a:r>
          </a:p>
        </p:txBody>
      </p:sp>
      <p:sp>
        <p:nvSpPr>
          <p:cNvPr id="3" name="Content Placeholder 2">
            <a:extLst>
              <a:ext uri="{FF2B5EF4-FFF2-40B4-BE49-F238E27FC236}">
                <a16:creationId xmlns:a16="http://schemas.microsoft.com/office/drawing/2014/main" id="{A6544ED6-335E-485E-8192-83325C07705C}"/>
              </a:ext>
            </a:extLst>
          </p:cNvPr>
          <p:cNvSpPr>
            <a:spLocks noGrp="1"/>
          </p:cNvSpPr>
          <p:nvPr>
            <p:ph idx="1"/>
          </p:nvPr>
        </p:nvSpPr>
        <p:spPr>
          <a:xfrm>
            <a:off x="581192" y="2180496"/>
            <a:ext cx="11316894" cy="3678303"/>
          </a:xfrm>
        </p:spPr>
        <p:txBody>
          <a:bodyPr>
            <a:normAutofit/>
          </a:bodyPr>
          <a:lstStyle/>
          <a:p>
            <a:pPr marL="0" indent="0">
              <a:buNone/>
            </a:pPr>
            <a:r>
              <a:rPr lang="en-US" sz="4000" b="1" dirty="0">
                <a:solidFill>
                  <a:srgbClr val="002060"/>
                </a:solidFill>
              </a:rPr>
              <a:t>Purity and </a:t>
            </a:r>
            <a:r>
              <a:rPr lang="en-US" sz="4000" dirty="0">
                <a:solidFill>
                  <a:srgbClr val="002060"/>
                </a:solidFill>
              </a:rPr>
              <a:t>holiness</a:t>
            </a:r>
            <a:r>
              <a:rPr lang="en-US" sz="4000" b="1" dirty="0">
                <a:solidFill>
                  <a:srgbClr val="002060"/>
                </a:solidFill>
              </a:rPr>
              <a:t> maintained. </a:t>
            </a:r>
            <a:br>
              <a:rPr lang="en-US" sz="4000" b="1" dirty="0">
                <a:solidFill>
                  <a:srgbClr val="002060"/>
                </a:solidFill>
              </a:rPr>
            </a:br>
            <a:r>
              <a:rPr lang="en-US" sz="3200" dirty="0"/>
              <a:t>(1 Peter 1:14-16; 2:11-12; 2 Corinthians 7:1)</a:t>
            </a:r>
          </a:p>
          <a:p>
            <a:r>
              <a:rPr lang="en-US" sz="3200" b="1" dirty="0"/>
              <a:t>By whose standard? </a:t>
            </a:r>
            <a:r>
              <a:rPr lang="en-US" sz="3200" dirty="0"/>
              <a:t>(Ephesians 5:3-5)</a:t>
            </a:r>
          </a:p>
          <a:p>
            <a:r>
              <a:rPr lang="en-US" sz="3200" b="1" dirty="0"/>
              <a:t>How completely? </a:t>
            </a:r>
            <a:r>
              <a:rPr lang="en-US" sz="3200" dirty="0"/>
              <a:t>(1 Chronicles 28:9; I Kings 8:61; 2 Kings 20:3)</a:t>
            </a:r>
          </a:p>
        </p:txBody>
      </p:sp>
    </p:spTree>
    <p:extLst>
      <p:ext uri="{BB962C8B-B14F-4D97-AF65-F5344CB8AC3E}">
        <p14:creationId xmlns:p14="http://schemas.microsoft.com/office/powerpoint/2010/main" val="3083903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Jesus Heals a Paralytic at Capernaum</a:t>
            </a:r>
          </a:p>
        </p:txBody>
      </p:sp>
      <p:sp>
        <p:nvSpPr>
          <p:cNvPr id="3" name="Content Placeholder 2"/>
          <p:cNvSpPr>
            <a:spLocks noGrp="1"/>
          </p:cNvSpPr>
          <p:nvPr>
            <p:ph idx="1"/>
          </p:nvPr>
        </p:nvSpPr>
        <p:spPr>
          <a:xfrm>
            <a:off x="410818" y="1905000"/>
            <a:ext cx="11334868" cy="4455459"/>
          </a:xfrm>
        </p:spPr>
        <p:txBody>
          <a:bodyPr>
            <a:normAutofit/>
          </a:bodyPr>
          <a:lstStyle/>
          <a:p>
            <a:r>
              <a:rPr lang="en-US" sz="3200" dirty="0"/>
              <a:t>Mark 2:2-4, </a:t>
            </a:r>
            <a:r>
              <a:rPr lang="en-US" sz="3200" i="1" dirty="0"/>
              <a:t>“And many were gathered together, so that there was no longer room, not even near the door; and He was speaking the word to them. 3 And they came, bringing to Him a paralytic, carried by four men. 4 Being unable to get to Him because of the crowd, </a:t>
            </a:r>
            <a:r>
              <a:rPr lang="en-US" sz="3200" b="1" i="1" dirty="0"/>
              <a:t>they removed the roof above Him; and when they had dug an opening, they let down the pallet on which the paralytic was lying</a:t>
            </a:r>
            <a:r>
              <a:rPr lang="en-US" sz="3200" i="1" dirty="0"/>
              <a:t>.”</a:t>
            </a:r>
          </a:p>
        </p:txBody>
      </p:sp>
      <p:sp>
        <p:nvSpPr>
          <p:cNvPr id="5" name="Flowchart: Document 4">
            <a:extLst>
              <a:ext uri="{FF2B5EF4-FFF2-40B4-BE49-F238E27FC236}">
                <a16:creationId xmlns:a16="http://schemas.microsoft.com/office/drawing/2014/main" id="{94F22522-375C-4790-9497-8B9702A1729C}"/>
              </a:ext>
            </a:extLst>
          </p:cNvPr>
          <p:cNvSpPr/>
          <p:nvPr/>
        </p:nvSpPr>
        <p:spPr>
          <a:xfrm>
            <a:off x="10087056" y="792361"/>
            <a:ext cx="1659467" cy="1018117"/>
          </a:xfrm>
          <a:prstGeom prst="flowChartDocumen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dirty="0"/>
              <a:t>Matthew 9:2-8</a:t>
            </a:r>
          </a:p>
          <a:p>
            <a:pPr algn="ctr"/>
            <a:r>
              <a:rPr lang="en-US" dirty="0"/>
              <a:t>Mark 2:1-12</a:t>
            </a:r>
          </a:p>
          <a:p>
            <a:pPr algn="ctr"/>
            <a:r>
              <a:rPr lang="en-US" dirty="0"/>
              <a:t>Luke 5:17-26</a:t>
            </a:r>
          </a:p>
        </p:txBody>
      </p:sp>
    </p:spTree>
    <p:extLst>
      <p:ext uri="{BB962C8B-B14F-4D97-AF65-F5344CB8AC3E}">
        <p14:creationId xmlns:p14="http://schemas.microsoft.com/office/powerpoint/2010/main" val="741724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Jesus Heals a Paralytic at Capernaum</a:t>
            </a:r>
          </a:p>
        </p:txBody>
      </p:sp>
      <p:sp>
        <p:nvSpPr>
          <p:cNvPr id="3" name="Content Placeholder 2"/>
          <p:cNvSpPr>
            <a:spLocks noGrp="1"/>
          </p:cNvSpPr>
          <p:nvPr>
            <p:ph idx="1"/>
          </p:nvPr>
        </p:nvSpPr>
        <p:spPr>
          <a:xfrm>
            <a:off x="410818" y="1905000"/>
            <a:ext cx="11334868" cy="4455459"/>
          </a:xfrm>
        </p:spPr>
        <p:txBody>
          <a:bodyPr>
            <a:normAutofit/>
          </a:bodyPr>
          <a:lstStyle/>
          <a:p>
            <a:pPr marL="0" indent="0">
              <a:buNone/>
            </a:pPr>
            <a:r>
              <a:rPr lang="en-US" sz="3200" dirty="0"/>
              <a:t>“…Vincent’s description of ancient roofs in Palestine as a ‘composition of mortar, tar, ashes and sand’ which ‘is spread upon the roofs, and rolled hard’. </a:t>
            </a:r>
            <a:r>
              <a:rPr lang="en-US" sz="3200" b="1" dirty="0"/>
              <a:t>Likely they had to dig through the mortar and tar to clay tiles, which were then lifted up to make an opening large enough to let down the bed wherein the sick of palsy lay</a:t>
            </a:r>
            <a:r>
              <a:rPr lang="en-US" sz="3200" dirty="0"/>
              <a:t>.” </a:t>
            </a:r>
            <a:r>
              <a:rPr lang="en-US" sz="2000" dirty="0"/>
              <a:t>(Commentary by Stauffer</a:t>
            </a:r>
            <a:r>
              <a:rPr lang="en-US" sz="3200" dirty="0"/>
              <a:t>)</a:t>
            </a:r>
          </a:p>
        </p:txBody>
      </p:sp>
      <p:sp>
        <p:nvSpPr>
          <p:cNvPr id="4" name="Flowchart: Document 3">
            <a:extLst>
              <a:ext uri="{FF2B5EF4-FFF2-40B4-BE49-F238E27FC236}">
                <a16:creationId xmlns:a16="http://schemas.microsoft.com/office/drawing/2014/main" id="{171AF1BE-491A-4D50-B74E-19BDE782D64D}"/>
              </a:ext>
            </a:extLst>
          </p:cNvPr>
          <p:cNvSpPr/>
          <p:nvPr/>
        </p:nvSpPr>
        <p:spPr>
          <a:xfrm>
            <a:off x="10087056" y="792361"/>
            <a:ext cx="1659467" cy="1018117"/>
          </a:xfrm>
          <a:prstGeom prst="flowChartDocumen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dirty="0"/>
              <a:t>Matthew 9:2-8</a:t>
            </a:r>
          </a:p>
          <a:p>
            <a:pPr algn="ctr"/>
            <a:r>
              <a:rPr lang="en-US" dirty="0"/>
              <a:t>Mark 2:1-12</a:t>
            </a:r>
          </a:p>
          <a:p>
            <a:pPr algn="ctr"/>
            <a:r>
              <a:rPr lang="en-US" dirty="0"/>
              <a:t>Luke 5:17-26</a:t>
            </a:r>
          </a:p>
        </p:txBody>
      </p:sp>
    </p:spTree>
    <p:extLst>
      <p:ext uri="{BB962C8B-B14F-4D97-AF65-F5344CB8AC3E}">
        <p14:creationId xmlns:p14="http://schemas.microsoft.com/office/powerpoint/2010/main" val="3207305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Jesus Heals a Paralytic at Capernaum</a:t>
            </a:r>
          </a:p>
        </p:txBody>
      </p:sp>
      <p:sp>
        <p:nvSpPr>
          <p:cNvPr id="3" name="Content Placeholder 2"/>
          <p:cNvSpPr>
            <a:spLocks noGrp="1"/>
          </p:cNvSpPr>
          <p:nvPr>
            <p:ph idx="1"/>
          </p:nvPr>
        </p:nvSpPr>
        <p:spPr>
          <a:xfrm>
            <a:off x="410818" y="1905000"/>
            <a:ext cx="6707160" cy="4800600"/>
          </a:xfrm>
        </p:spPr>
        <p:txBody>
          <a:bodyPr>
            <a:normAutofit/>
          </a:bodyPr>
          <a:lstStyle/>
          <a:p>
            <a:r>
              <a:rPr lang="en-US" sz="4000" dirty="0"/>
              <a:t>“</a:t>
            </a:r>
            <a:r>
              <a:rPr lang="en-US" sz="4000" b="1" dirty="0"/>
              <a:t>Jesus s</a:t>
            </a:r>
            <a:r>
              <a:rPr lang="en-US" sz="4000" b="1" i="1" dirty="0"/>
              <a:t>eeing their faith </a:t>
            </a:r>
            <a:r>
              <a:rPr lang="en-US" sz="4000" i="1" dirty="0"/>
              <a:t>said… ‘your sins are forgiven.</a:t>
            </a:r>
            <a:r>
              <a:rPr lang="en-US" sz="4000" dirty="0"/>
              <a:t>” </a:t>
            </a:r>
            <a:r>
              <a:rPr lang="en-US" sz="2800" dirty="0"/>
              <a:t>(Mark 2:5)</a:t>
            </a:r>
          </a:p>
          <a:p>
            <a:pPr marL="338940" indent="-457200"/>
            <a:r>
              <a:rPr lang="en-US" sz="4000" dirty="0"/>
              <a:t>Whose faith did He see and what exactly did Jesus see?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2089151"/>
            <a:ext cx="4371808" cy="4371808"/>
          </a:xfrm>
          <a:prstGeom prst="rect">
            <a:avLst/>
          </a:prstGeom>
        </p:spPr>
      </p:pic>
      <p:sp>
        <p:nvSpPr>
          <p:cNvPr id="5" name="Flowchart: Document 4">
            <a:extLst>
              <a:ext uri="{FF2B5EF4-FFF2-40B4-BE49-F238E27FC236}">
                <a16:creationId xmlns:a16="http://schemas.microsoft.com/office/drawing/2014/main" id="{AB8176C4-BF29-4AEC-89B5-F17773842D90}"/>
              </a:ext>
            </a:extLst>
          </p:cNvPr>
          <p:cNvSpPr/>
          <p:nvPr/>
        </p:nvSpPr>
        <p:spPr>
          <a:xfrm>
            <a:off x="10087056" y="792361"/>
            <a:ext cx="1659467" cy="1018117"/>
          </a:xfrm>
          <a:prstGeom prst="flowChartDocumen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dirty="0"/>
              <a:t>Matthew 9:2-8</a:t>
            </a:r>
          </a:p>
          <a:p>
            <a:pPr algn="ctr"/>
            <a:r>
              <a:rPr lang="en-US" dirty="0"/>
              <a:t>Mark 2:1-12</a:t>
            </a:r>
          </a:p>
          <a:p>
            <a:pPr algn="ctr"/>
            <a:r>
              <a:rPr lang="en-US" dirty="0"/>
              <a:t>Luke 5:17-26</a:t>
            </a:r>
          </a:p>
        </p:txBody>
      </p:sp>
    </p:spTree>
    <p:extLst>
      <p:ext uri="{BB962C8B-B14F-4D97-AF65-F5344CB8AC3E}">
        <p14:creationId xmlns:p14="http://schemas.microsoft.com/office/powerpoint/2010/main" val="1616720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Jesus Heals a Paralytic at Capernaum</a:t>
            </a:r>
          </a:p>
        </p:txBody>
      </p:sp>
      <p:sp>
        <p:nvSpPr>
          <p:cNvPr id="3" name="Content Placeholder 2"/>
          <p:cNvSpPr>
            <a:spLocks noGrp="1"/>
          </p:cNvSpPr>
          <p:nvPr>
            <p:ph idx="1"/>
          </p:nvPr>
        </p:nvSpPr>
        <p:spPr>
          <a:xfrm>
            <a:off x="410818" y="1905000"/>
            <a:ext cx="6707160" cy="4455459"/>
          </a:xfrm>
        </p:spPr>
        <p:txBody>
          <a:bodyPr>
            <a:normAutofit/>
          </a:bodyPr>
          <a:lstStyle/>
          <a:p>
            <a:r>
              <a:rPr lang="en-US" sz="3600" b="1" dirty="0"/>
              <a:t>“</a:t>
            </a:r>
            <a:r>
              <a:rPr lang="en-US" sz="3600" b="1" i="1" dirty="0"/>
              <a:t>Seeing their faith</a:t>
            </a:r>
            <a:r>
              <a:rPr lang="en-US" sz="3600" b="1" dirty="0"/>
              <a:t>” </a:t>
            </a:r>
            <a:br>
              <a:rPr lang="en-US" sz="3600" b="1" dirty="0"/>
            </a:br>
            <a:r>
              <a:rPr lang="en-US" sz="2800" dirty="0"/>
              <a:t>(Mark 2:5)</a:t>
            </a:r>
          </a:p>
          <a:p>
            <a:pPr marL="205740" lvl="1" indent="0">
              <a:buNone/>
            </a:pPr>
            <a:r>
              <a:rPr lang="en-US" sz="3600" dirty="0"/>
              <a:t>For these 5 men, it was demonstrated by their determination and persistence in seeking Jesus and His healing.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2089151"/>
            <a:ext cx="4371808" cy="4371808"/>
          </a:xfrm>
          <a:prstGeom prst="rect">
            <a:avLst/>
          </a:prstGeom>
        </p:spPr>
      </p:pic>
      <p:sp>
        <p:nvSpPr>
          <p:cNvPr id="5" name="Flowchart: Document 4">
            <a:extLst>
              <a:ext uri="{FF2B5EF4-FFF2-40B4-BE49-F238E27FC236}">
                <a16:creationId xmlns:a16="http://schemas.microsoft.com/office/drawing/2014/main" id="{B080C65C-5434-4ACE-8445-EB6A74874693}"/>
              </a:ext>
            </a:extLst>
          </p:cNvPr>
          <p:cNvSpPr/>
          <p:nvPr/>
        </p:nvSpPr>
        <p:spPr>
          <a:xfrm>
            <a:off x="10087056" y="792361"/>
            <a:ext cx="1659467" cy="1018117"/>
          </a:xfrm>
          <a:prstGeom prst="flowChartDocumen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dirty="0"/>
              <a:t>Matthew 9:2-8</a:t>
            </a:r>
          </a:p>
          <a:p>
            <a:pPr algn="ctr"/>
            <a:r>
              <a:rPr lang="en-US" dirty="0"/>
              <a:t>Mark 2:1-12</a:t>
            </a:r>
          </a:p>
          <a:p>
            <a:pPr algn="ctr"/>
            <a:r>
              <a:rPr lang="en-US" dirty="0"/>
              <a:t>Luke 5:17-26</a:t>
            </a:r>
          </a:p>
        </p:txBody>
      </p:sp>
    </p:spTree>
    <p:extLst>
      <p:ext uri="{BB962C8B-B14F-4D97-AF65-F5344CB8AC3E}">
        <p14:creationId xmlns:p14="http://schemas.microsoft.com/office/powerpoint/2010/main" val="4144831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Jesus Heals a Paralytic at Capernaum</a:t>
            </a:r>
          </a:p>
        </p:txBody>
      </p:sp>
      <p:sp>
        <p:nvSpPr>
          <p:cNvPr id="3" name="Content Placeholder 2"/>
          <p:cNvSpPr>
            <a:spLocks noGrp="1"/>
          </p:cNvSpPr>
          <p:nvPr>
            <p:ph idx="1"/>
          </p:nvPr>
        </p:nvSpPr>
        <p:spPr>
          <a:xfrm>
            <a:off x="410816" y="1905000"/>
            <a:ext cx="9214521" cy="4833257"/>
          </a:xfrm>
        </p:spPr>
        <p:txBody>
          <a:bodyPr>
            <a:normAutofit/>
          </a:bodyPr>
          <a:lstStyle/>
          <a:p>
            <a:pPr marL="0" indent="0">
              <a:buNone/>
            </a:pPr>
            <a:r>
              <a:rPr lang="en-US" sz="3600" b="1" dirty="0"/>
              <a:t>“</a:t>
            </a:r>
            <a:r>
              <a:rPr lang="en-US" sz="3600" b="1" i="1" dirty="0"/>
              <a:t>Seeing their faith</a:t>
            </a:r>
            <a:r>
              <a:rPr lang="en-US" sz="3600" b="1" dirty="0"/>
              <a:t>”</a:t>
            </a:r>
            <a:r>
              <a:rPr lang="en-US" sz="2800" b="1" dirty="0"/>
              <a:t> </a:t>
            </a:r>
          </a:p>
          <a:p>
            <a:r>
              <a:rPr lang="en-US" sz="3200" dirty="0"/>
              <a:t>Whose faith did He see and </a:t>
            </a:r>
            <a:r>
              <a:rPr lang="en-US" sz="3200" b="1" dirty="0"/>
              <a:t>what exactly did Jesus see</a:t>
            </a:r>
            <a:r>
              <a:rPr lang="en-US" sz="3200" dirty="0"/>
              <a:t>? </a:t>
            </a:r>
          </a:p>
          <a:p>
            <a:r>
              <a:rPr lang="en-US" sz="3200" dirty="0"/>
              <a:t>A working faith! “…</a:t>
            </a:r>
            <a:r>
              <a:rPr lang="en-US" sz="3200" b="1" i="1" dirty="0"/>
              <a:t>I will show you my faith</a:t>
            </a:r>
            <a:r>
              <a:rPr lang="en-US" sz="3200" dirty="0"/>
              <a:t>…” (James 2:18)</a:t>
            </a:r>
          </a:p>
          <a:p>
            <a:r>
              <a:rPr lang="en-US" sz="3200" dirty="0"/>
              <a:t>Faith that can’t be seen is a </a:t>
            </a:r>
            <a:r>
              <a:rPr lang="en-US" sz="3200" b="1" i="1" dirty="0"/>
              <a:t>“dead” </a:t>
            </a:r>
            <a:r>
              <a:rPr lang="en-US" sz="3200" dirty="0"/>
              <a:t>faith! (</a:t>
            </a:r>
            <a:r>
              <a:rPr lang="en-US" sz="3200" dirty="0" err="1"/>
              <a:t>Jms</a:t>
            </a:r>
            <a:r>
              <a:rPr lang="en-US" sz="3200" dirty="0"/>
              <a:t>. 2:17)</a:t>
            </a:r>
          </a:p>
          <a:p>
            <a:r>
              <a:rPr lang="en-US" sz="3200" dirty="0"/>
              <a:t>When do we show our faith?</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5338" y="3429000"/>
            <a:ext cx="1985470" cy="1985470"/>
          </a:xfrm>
          <a:prstGeom prst="rect">
            <a:avLst/>
          </a:prstGeom>
        </p:spPr>
      </p:pic>
      <p:sp>
        <p:nvSpPr>
          <p:cNvPr id="5" name="Flowchart: Document 4">
            <a:extLst>
              <a:ext uri="{FF2B5EF4-FFF2-40B4-BE49-F238E27FC236}">
                <a16:creationId xmlns:a16="http://schemas.microsoft.com/office/drawing/2014/main" id="{079CF313-89FC-434A-815B-F52510AAFB9E}"/>
              </a:ext>
            </a:extLst>
          </p:cNvPr>
          <p:cNvSpPr/>
          <p:nvPr/>
        </p:nvSpPr>
        <p:spPr>
          <a:xfrm>
            <a:off x="10087056" y="792361"/>
            <a:ext cx="1659467" cy="1018117"/>
          </a:xfrm>
          <a:prstGeom prst="flowChartDocumen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dirty="0"/>
              <a:t>Matthew 9:2-8</a:t>
            </a:r>
          </a:p>
          <a:p>
            <a:pPr algn="ctr"/>
            <a:r>
              <a:rPr lang="en-US" dirty="0"/>
              <a:t>Mark 2:1-12</a:t>
            </a:r>
          </a:p>
          <a:p>
            <a:pPr algn="ctr"/>
            <a:r>
              <a:rPr lang="en-US" dirty="0"/>
              <a:t>Luke 5:17-26</a:t>
            </a:r>
          </a:p>
        </p:txBody>
      </p:sp>
    </p:spTree>
    <p:extLst>
      <p:ext uri="{BB962C8B-B14F-4D97-AF65-F5344CB8AC3E}">
        <p14:creationId xmlns:p14="http://schemas.microsoft.com/office/powerpoint/2010/main" val="3823069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Jesus Heals a Paralytic at Capernaum</a:t>
            </a:r>
          </a:p>
        </p:txBody>
      </p:sp>
      <p:sp>
        <p:nvSpPr>
          <p:cNvPr id="3" name="Content Placeholder 2"/>
          <p:cNvSpPr>
            <a:spLocks noGrp="1"/>
          </p:cNvSpPr>
          <p:nvPr>
            <p:ph idx="1"/>
          </p:nvPr>
        </p:nvSpPr>
        <p:spPr>
          <a:xfrm>
            <a:off x="410818" y="1905000"/>
            <a:ext cx="7013238" cy="4455459"/>
          </a:xfrm>
        </p:spPr>
        <p:txBody>
          <a:bodyPr>
            <a:normAutofit/>
          </a:bodyPr>
          <a:lstStyle/>
          <a:p>
            <a:pPr marL="0" indent="0">
              <a:buNone/>
            </a:pPr>
            <a:r>
              <a:rPr lang="en-US" sz="4000" b="1" dirty="0"/>
              <a:t>Who do we show our faith to?</a:t>
            </a:r>
          </a:p>
          <a:p>
            <a:r>
              <a:rPr lang="en-US" sz="3600" b="1" dirty="0"/>
              <a:t>God</a:t>
            </a:r>
            <a:r>
              <a:rPr lang="en-US" sz="3600" dirty="0"/>
              <a:t> (Hebrews 11:17-19)</a:t>
            </a:r>
          </a:p>
          <a:p>
            <a:r>
              <a:rPr lang="en-US" sz="3600" b="1" dirty="0"/>
              <a:t>A sinful world </a:t>
            </a:r>
            <a:r>
              <a:rPr lang="en-US" sz="3600" dirty="0"/>
              <a:t>(Matthew 5:13-16)</a:t>
            </a:r>
          </a:p>
          <a:p>
            <a:r>
              <a:rPr lang="en-US" sz="3600" b="1" dirty="0"/>
              <a:t>Our Brethren </a:t>
            </a:r>
            <a:r>
              <a:rPr lang="en-US" sz="3600" dirty="0"/>
              <a:t>(Heb. 10:23-25)</a:t>
            </a:r>
          </a:p>
          <a:p>
            <a:r>
              <a:rPr lang="en-US" sz="3600" b="1" dirty="0"/>
              <a:t>Our families </a:t>
            </a:r>
            <a:r>
              <a:rPr lang="en-US" sz="3600" dirty="0"/>
              <a:t>(2 Tim. 1:5)</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4056" y="2089151"/>
            <a:ext cx="4186751" cy="4371808"/>
          </a:xfrm>
          <a:prstGeom prst="rect">
            <a:avLst/>
          </a:prstGeom>
        </p:spPr>
      </p:pic>
      <p:sp>
        <p:nvSpPr>
          <p:cNvPr id="5" name="Flowchart: Document 4">
            <a:extLst>
              <a:ext uri="{FF2B5EF4-FFF2-40B4-BE49-F238E27FC236}">
                <a16:creationId xmlns:a16="http://schemas.microsoft.com/office/drawing/2014/main" id="{B080C65C-5434-4ACE-8445-EB6A74874693}"/>
              </a:ext>
            </a:extLst>
          </p:cNvPr>
          <p:cNvSpPr/>
          <p:nvPr/>
        </p:nvSpPr>
        <p:spPr>
          <a:xfrm>
            <a:off x="10087056" y="792361"/>
            <a:ext cx="1659467" cy="1018117"/>
          </a:xfrm>
          <a:prstGeom prst="flowChartDocumen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dirty="0"/>
              <a:t>Matthew 9:2-8</a:t>
            </a:r>
          </a:p>
          <a:p>
            <a:pPr algn="ctr"/>
            <a:r>
              <a:rPr lang="en-US" dirty="0"/>
              <a:t>Mark 2:1-12</a:t>
            </a:r>
          </a:p>
          <a:p>
            <a:pPr algn="ctr"/>
            <a:r>
              <a:rPr lang="en-US" dirty="0"/>
              <a:t>Luke 5:17-26</a:t>
            </a:r>
          </a:p>
        </p:txBody>
      </p:sp>
    </p:spTree>
    <p:extLst>
      <p:ext uri="{BB962C8B-B14F-4D97-AF65-F5344CB8AC3E}">
        <p14:creationId xmlns:p14="http://schemas.microsoft.com/office/powerpoint/2010/main" val="3559891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Jesus saw their faith…</a:t>
            </a:r>
          </a:p>
        </p:txBody>
      </p:sp>
      <p:sp>
        <p:nvSpPr>
          <p:cNvPr id="3" name="Content Placeholder 2"/>
          <p:cNvSpPr>
            <a:spLocks noGrp="1"/>
          </p:cNvSpPr>
          <p:nvPr>
            <p:ph idx="1"/>
          </p:nvPr>
        </p:nvSpPr>
        <p:spPr>
          <a:xfrm>
            <a:off x="410818" y="1905000"/>
            <a:ext cx="6707160" cy="4455459"/>
          </a:xfrm>
        </p:spPr>
        <p:txBody>
          <a:bodyPr>
            <a:normAutofit/>
          </a:bodyPr>
          <a:lstStyle/>
          <a:p>
            <a:pPr marL="0" indent="0" algn="ctr">
              <a:buNone/>
            </a:pPr>
            <a:r>
              <a:rPr lang="en-US" sz="5400" dirty="0"/>
              <a:t>How can others see our faith today?</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2089151"/>
            <a:ext cx="4371808" cy="4371808"/>
          </a:xfrm>
          <a:prstGeom prst="rect">
            <a:avLst/>
          </a:prstGeom>
        </p:spPr>
      </p:pic>
    </p:spTree>
    <p:extLst>
      <p:ext uri="{BB962C8B-B14F-4D97-AF65-F5344CB8AC3E}">
        <p14:creationId xmlns:p14="http://schemas.microsoft.com/office/powerpoint/2010/main" val="1428495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77DEF-9DD7-4C5F-AE02-9531421A947E}"/>
              </a:ext>
            </a:extLst>
          </p:cNvPr>
          <p:cNvSpPr>
            <a:spLocks noGrp="1"/>
          </p:cNvSpPr>
          <p:nvPr>
            <p:ph type="title"/>
          </p:nvPr>
        </p:nvSpPr>
        <p:spPr/>
        <p:txBody>
          <a:bodyPr>
            <a:normAutofit/>
          </a:bodyPr>
          <a:lstStyle/>
          <a:p>
            <a:r>
              <a:rPr lang="en-US" sz="4800" b="1" dirty="0"/>
              <a:t>Seeing our faith</a:t>
            </a:r>
            <a:r>
              <a:rPr lang="en-US" sz="4800" dirty="0"/>
              <a:t>…</a:t>
            </a:r>
          </a:p>
        </p:txBody>
      </p:sp>
      <p:sp>
        <p:nvSpPr>
          <p:cNvPr id="3" name="Content Placeholder 2">
            <a:extLst>
              <a:ext uri="{FF2B5EF4-FFF2-40B4-BE49-F238E27FC236}">
                <a16:creationId xmlns:a16="http://schemas.microsoft.com/office/drawing/2014/main" id="{A6544ED6-335E-485E-8192-83325C07705C}"/>
              </a:ext>
            </a:extLst>
          </p:cNvPr>
          <p:cNvSpPr>
            <a:spLocks noGrp="1"/>
          </p:cNvSpPr>
          <p:nvPr>
            <p:ph idx="1"/>
          </p:nvPr>
        </p:nvSpPr>
        <p:spPr/>
        <p:txBody>
          <a:bodyPr>
            <a:normAutofit/>
          </a:bodyPr>
          <a:lstStyle/>
          <a:p>
            <a:pPr marL="0" indent="0">
              <a:buNone/>
            </a:pPr>
            <a:r>
              <a:rPr lang="en-US" sz="4400" b="1" dirty="0">
                <a:solidFill>
                  <a:srgbClr val="002060"/>
                </a:solidFill>
              </a:rPr>
              <a:t>Trusting His Word</a:t>
            </a:r>
            <a:r>
              <a:rPr lang="en-US" sz="3600" b="1" dirty="0">
                <a:solidFill>
                  <a:srgbClr val="002060"/>
                </a:solidFill>
              </a:rPr>
              <a:t>. </a:t>
            </a:r>
            <a:br>
              <a:rPr lang="en-US" sz="3600" b="1" dirty="0"/>
            </a:br>
            <a:r>
              <a:rPr lang="en-US" sz="3600" dirty="0"/>
              <a:t>(</a:t>
            </a:r>
            <a:r>
              <a:rPr lang="en-US" sz="3200" dirty="0"/>
              <a:t>Isaiah 55:10-11; Romans 1:16; 2 Timothy 3:16-17)</a:t>
            </a:r>
          </a:p>
          <a:p>
            <a:r>
              <a:rPr lang="en-US" sz="4000" b="1" dirty="0"/>
              <a:t>Do we recognize the authority of the scriptures? </a:t>
            </a:r>
            <a:r>
              <a:rPr lang="en-US" sz="3200" dirty="0"/>
              <a:t>(1 Timothy 1:4; 2 Timothy 1:13; Galatians 1:6-9)</a:t>
            </a:r>
          </a:p>
        </p:txBody>
      </p:sp>
    </p:spTree>
    <p:extLst>
      <p:ext uri="{BB962C8B-B14F-4D97-AF65-F5344CB8AC3E}">
        <p14:creationId xmlns:p14="http://schemas.microsoft.com/office/powerpoint/2010/main" val="197717299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23580</TotalTime>
  <Words>725</Words>
  <Application>Microsoft Office PowerPoint</Application>
  <PresentationFormat>Widescreen</PresentationFormat>
  <Paragraphs>90</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Gill Sans MT</vt:lpstr>
      <vt:lpstr>Wingdings 2</vt:lpstr>
      <vt:lpstr>Dividend</vt:lpstr>
      <vt:lpstr>“Seeing their faith…”</vt:lpstr>
      <vt:lpstr>Jesus Heals a Paralytic at Capernaum</vt:lpstr>
      <vt:lpstr>Jesus Heals a Paralytic at Capernaum</vt:lpstr>
      <vt:lpstr>Jesus Heals a Paralytic at Capernaum</vt:lpstr>
      <vt:lpstr>Jesus Heals a Paralytic at Capernaum</vt:lpstr>
      <vt:lpstr>Jesus Heals a Paralytic at Capernaum</vt:lpstr>
      <vt:lpstr>Jesus Heals a Paralytic at Capernaum</vt:lpstr>
      <vt:lpstr>Jesus saw their faith…</vt:lpstr>
      <vt:lpstr>Seeing our faith…</vt:lpstr>
      <vt:lpstr>Seeing our faith…</vt:lpstr>
      <vt:lpstr>Seeing our faith…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chrissimmons6ten@gmail.com</dc:creator>
  <cp:lastModifiedBy>Chris Simmons</cp:lastModifiedBy>
  <cp:revision>17</cp:revision>
  <cp:lastPrinted>2021-09-12T21:04:11Z</cp:lastPrinted>
  <dcterms:created xsi:type="dcterms:W3CDTF">2017-11-05T00:30:51Z</dcterms:created>
  <dcterms:modified xsi:type="dcterms:W3CDTF">2022-06-15T21:42:18Z</dcterms:modified>
</cp:coreProperties>
</file>