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23" r:id="rId1"/>
  </p:sldMasterIdLst>
  <p:notesMasterIdLst>
    <p:notesMasterId r:id="rId19"/>
  </p:notesMasterIdLst>
  <p:handoutMasterIdLst>
    <p:handoutMasterId r:id="rId20"/>
  </p:handoutMasterIdLst>
  <p:sldIdLst>
    <p:sldId id="274" r:id="rId2"/>
    <p:sldId id="256" r:id="rId3"/>
    <p:sldId id="273" r:id="rId4"/>
    <p:sldId id="257" r:id="rId5"/>
    <p:sldId id="260" r:id="rId6"/>
    <p:sldId id="258" r:id="rId7"/>
    <p:sldId id="263" r:id="rId8"/>
    <p:sldId id="259" r:id="rId9"/>
    <p:sldId id="266" r:id="rId10"/>
    <p:sldId id="261" r:id="rId11"/>
    <p:sldId id="275" r:id="rId12"/>
    <p:sldId id="262" r:id="rId13"/>
    <p:sldId id="267" r:id="rId14"/>
    <p:sldId id="270" r:id="rId15"/>
    <p:sldId id="269" r:id="rId16"/>
    <p:sldId id="271" r:id="rId17"/>
    <p:sldId id="272" r:id="rId18"/>
  </p:sldIdLst>
  <p:sldSz cx="12192000" cy="6858000"/>
  <p:notesSz cx="7102475" cy="9388475"/>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8" autoAdjust="0"/>
    <p:restoredTop sz="86397" autoAdjust="0"/>
  </p:normalViewPr>
  <p:slideViewPr>
    <p:cSldViewPr>
      <p:cViewPr varScale="1">
        <p:scale>
          <a:sx n="53" d="100"/>
          <a:sy n="53" d="100"/>
        </p:scale>
        <p:origin x="108" y="20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1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r>
              <a:rPr lang="en-US"/>
              <a:t>9/19/2021 am</a:t>
            </a: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r>
              <a:rPr lang="en-US"/>
              <a:t>Let Not The Church Be Burdened</a:t>
            </a:r>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7B1580F0-9EBF-4E55-B163-4F813BD58811}"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r>
              <a:rPr lang="en-US"/>
              <a:t>9/19/2021 am</a:t>
            </a:r>
          </a:p>
        </p:txBody>
      </p:sp>
      <p:sp>
        <p:nvSpPr>
          <p:cNvPr id="4" name="Slide Image Placeholder 3"/>
          <p:cNvSpPr>
            <a:spLocks noGrp="1" noRot="1" noChangeAspect="1"/>
          </p:cNvSpPr>
          <p:nvPr>
            <p:ph type="sldImg" idx="2"/>
          </p:nvPr>
        </p:nvSpPr>
        <p:spPr>
          <a:xfrm>
            <a:off x="422275" y="704850"/>
            <a:ext cx="6257925"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r>
              <a:rPr lang="en-US"/>
              <a:t>Let Not The Church Be Burdened</a:t>
            </a:r>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728B5D73-3055-49A1-81A3-0B31CF2374A4}" type="slidenum">
              <a:rPr lang="en-US" smtClean="0"/>
              <a:t>‹#›</a:t>
            </a:fld>
            <a:endParaRPr lang="en-US"/>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9/19/2021 am</a:t>
            </a:r>
          </a:p>
        </p:txBody>
      </p:sp>
      <p:sp>
        <p:nvSpPr>
          <p:cNvPr id="5" name="Footer Placeholder 4"/>
          <p:cNvSpPr>
            <a:spLocks noGrp="1"/>
          </p:cNvSpPr>
          <p:nvPr>
            <p:ph type="ftr" sz="quarter" idx="4"/>
          </p:nvPr>
        </p:nvSpPr>
        <p:spPr/>
        <p:txBody>
          <a:bodyPr/>
          <a:lstStyle/>
          <a:p>
            <a:r>
              <a:rPr lang="en-US"/>
              <a:t>Let Not The Church Be Burdened</a:t>
            </a:r>
          </a:p>
        </p:txBody>
      </p:sp>
      <p:sp>
        <p:nvSpPr>
          <p:cNvPr id="6" name="Slide Number Placeholder 5"/>
          <p:cNvSpPr>
            <a:spLocks noGrp="1"/>
          </p:cNvSpPr>
          <p:nvPr>
            <p:ph type="sldNum" sz="quarter" idx="5"/>
          </p:nvPr>
        </p:nvSpPr>
        <p:spPr/>
        <p:txBody>
          <a:bodyPr/>
          <a:lstStyle/>
          <a:p>
            <a:fld id="{728B5D73-3055-49A1-81A3-0B31CF2374A4}" type="slidenum">
              <a:rPr lang="en-US" smtClean="0"/>
              <a:t>1</a:t>
            </a:fld>
            <a:endParaRPr lang="en-US"/>
          </a:p>
        </p:txBody>
      </p:sp>
    </p:spTree>
    <p:extLst>
      <p:ext uri="{BB962C8B-B14F-4D97-AF65-F5344CB8AC3E}">
        <p14:creationId xmlns:p14="http://schemas.microsoft.com/office/powerpoint/2010/main" val="28448102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9/19/2021 am</a:t>
            </a:r>
          </a:p>
        </p:txBody>
      </p:sp>
      <p:sp>
        <p:nvSpPr>
          <p:cNvPr id="5" name="Footer Placeholder 4"/>
          <p:cNvSpPr>
            <a:spLocks noGrp="1"/>
          </p:cNvSpPr>
          <p:nvPr>
            <p:ph type="ftr" sz="quarter" idx="4"/>
          </p:nvPr>
        </p:nvSpPr>
        <p:spPr/>
        <p:txBody>
          <a:bodyPr/>
          <a:lstStyle/>
          <a:p>
            <a:r>
              <a:rPr lang="en-US"/>
              <a:t>Let Not The Church Be Burdened</a:t>
            </a:r>
          </a:p>
        </p:txBody>
      </p:sp>
      <p:sp>
        <p:nvSpPr>
          <p:cNvPr id="6" name="Slide Number Placeholder 5"/>
          <p:cNvSpPr>
            <a:spLocks noGrp="1"/>
          </p:cNvSpPr>
          <p:nvPr>
            <p:ph type="sldNum" sz="quarter" idx="5"/>
          </p:nvPr>
        </p:nvSpPr>
        <p:spPr/>
        <p:txBody>
          <a:bodyPr/>
          <a:lstStyle/>
          <a:p>
            <a:fld id="{728B5D73-3055-49A1-81A3-0B31CF2374A4}" type="slidenum">
              <a:rPr lang="en-US" smtClean="0"/>
              <a:t>10</a:t>
            </a:fld>
            <a:endParaRPr lang="en-US"/>
          </a:p>
        </p:txBody>
      </p:sp>
    </p:spTree>
    <p:extLst>
      <p:ext uri="{BB962C8B-B14F-4D97-AF65-F5344CB8AC3E}">
        <p14:creationId xmlns:p14="http://schemas.microsoft.com/office/powerpoint/2010/main" val="2377784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r>
              <a:rPr lang="en-US" sz="1400" b="1" dirty="0"/>
              <a:t>1 Thessalonians 1:6-8</a:t>
            </a:r>
            <a:r>
              <a:rPr lang="en-US" sz="1400" dirty="0"/>
              <a:t>; “…</a:t>
            </a:r>
            <a:r>
              <a:rPr lang="en-US" sz="1400" i="1" dirty="0"/>
              <a:t>the word of the Lord has sounded forth from you…</a:t>
            </a:r>
            <a:r>
              <a:rPr lang="en-US" sz="1400" dirty="0"/>
              <a:t>”</a:t>
            </a:r>
          </a:p>
          <a:p>
            <a:pPr defTabSz="942289"/>
            <a:r>
              <a:rPr lang="en-US" sz="1400" b="1" dirty="0"/>
              <a:t>Acts 13:1-3</a:t>
            </a:r>
            <a:r>
              <a:rPr lang="en-US" sz="1400" dirty="0"/>
              <a:t>; “… </a:t>
            </a:r>
            <a:r>
              <a:rPr lang="en-US" sz="1400" i="1" dirty="0"/>
              <a:t>when they had fasted and prayed and laid their hands on them, they sent them away.</a:t>
            </a:r>
            <a:r>
              <a:rPr lang="en-US" sz="1400" dirty="0"/>
              <a:t>”</a:t>
            </a:r>
          </a:p>
          <a:p>
            <a:endParaRPr lang="en-US" dirty="0"/>
          </a:p>
        </p:txBody>
      </p:sp>
      <p:sp>
        <p:nvSpPr>
          <p:cNvPr id="4" name="Slide Number Placeholder 3"/>
          <p:cNvSpPr>
            <a:spLocks noGrp="1"/>
          </p:cNvSpPr>
          <p:nvPr>
            <p:ph type="sldNum" sz="quarter" idx="5"/>
          </p:nvPr>
        </p:nvSpPr>
        <p:spPr/>
        <p:txBody>
          <a:bodyPr/>
          <a:lstStyle/>
          <a:p>
            <a:fld id="{728B5D73-3055-49A1-81A3-0B31CF2374A4}" type="slidenum">
              <a:rPr lang="en-US" smtClean="0"/>
              <a:t>11</a:t>
            </a:fld>
            <a:endParaRPr lang="en-US"/>
          </a:p>
        </p:txBody>
      </p:sp>
      <p:sp>
        <p:nvSpPr>
          <p:cNvPr id="5" name="Date Placeholder 4">
            <a:extLst>
              <a:ext uri="{FF2B5EF4-FFF2-40B4-BE49-F238E27FC236}">
                <a16:creationId xmlns:a16="http://schemas.microsoft.com/office/drawing/2014/main" id="{45E8733A-7C31-45CE-9141-771BE406870A}"/>
              </a:ext>
            </a:extLst>
          </p:cNvPr>
          <p:cNvSpPr>
            <a:spLocks noGrp="1"/>
          </p:cNvSpPr>
          <p:nvPr>
            <p:ph type="dt" idx="1"/>
          </p:nvPr>
        </p:nvSpPr>
        <p:spPr/>
        <p:txBody>
          <a:bodyPr/>
          <a:lstStyle/>
          <a:p>
            <a:r>
              <a:rPr lang="en-US"/>
              <a:t>9/19/2021 am</a:t>
            </a:r>
          </a:p>
        </p:txBody>
      </p:sp>
      <p:sp>
        <p:nvSpPr>
          <p:cNvPr id="6" name="Footer Placeholder 5">
            <a:extLst>
              <a:ext uri="{FF2B5EF4-FFF2-40B4-BE49-F238E27FC236}">
                <a16:creationId xmlns:a16="http://schemas.microsoft.com/office/drawing/2014/main" id="{B96D7CB2-0F06-44CD-AA55-6A0256E2A532}"/>
              </a:ext>
            </a:extLst>
          </p:cNvPr>
          <p:cNvSpPr>
            <a:spLocks noGrp="1"/>
          </p:cNvSpPr>
          <p:nvPr>
            <p:ph type="ftr" sz="quarter" idx="4"/>
          </p:nvPr>
        </p:nvSpPr>
        <p:spPr/>
        <p:txBody>
          <a:bodyPr/>
          <a:lstStyle/>
          <a:p>
            <a:r>
              <a:rPr lang="en-US"/>
              <a:t>Let Not The Church Be Burdened</a:t>
            </a:r>
          </a:p>
        </p:txBody>
      </p:sp>
    </p:spTree>
    <p:extLst>
      <p:ext uri="{BB962C8B-B14F-4D97-AF65-F5344CB8AC3E}">
        <p14:creationId xmlns:p14="http://schemas.microsoft.com/office/powerpoint/2010/main" val="31916840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19488"/>
          </a:xfrm>
        </p:spPr>
      </p:sp>
      <p:sp>
        <p:nvSpPr>
          <p:cNvPr id="3" name="Notes Placeholder 2"/>
          <p:cNvSpPr>
            <a:spLocks noGrp="1"/>
          </p:cNvSpPr>
          <p:nvPr>
            <p:ph type="body" idx="1"/>
          </p:nvPr>
        </p:nvSpPr>
        <p:spPr/>
        <p:txBody>
          <a:bodyPr>
            <a:normAutofit fontScale="62500" lnSpcReduction="20000"/>
          </a:bodyPr>
          <a:lstStyle/>
          <a:p>
            <a:pPr lvl="1">
              <a:spcBef>
                <a:spcPts val="618"/>
              </a:spcBef>
            </a:pPr>
            <a:r>
              <a:rPr lang="en-US" sz="1400" b="1" dirty="0"/>
              <a:t>1 Cor. 14:26</a:t>
            </a:r>
            <a:r>
              <a:rPr lang="en-US" sz="1400" dirty="0"/>
              <a:t>; “…let all things be done for edification…”  Spoken in the context of the Corinthians coming together for worship and specifically the exercising of spiritual gifts.</a:t>
            </a:r>
          </a:p>
          <a:p>
            <a:pPr lvl="2"/>
            <a:r>
              <a:rPr lang="en-US" sz="1400" dirty="0"/>
              <a:t>Edification will not come from fleshly pursuits but rather by a focus on a diet of the word of God.  </a:t>
            </a:r>
            <a:r>
              <a:rPr lang="en-US" sz="1400" b="1" dirty="0"/>
              <a:t>Acts 20:29-32</a:t>
            </a:r>
            <a:endParaRPr lang="en-US" sz="1400" dirty="0"/>
          </a:p>
          <a:p>
            <a:pPr marL="0" lvl="1" defTabSz="942289">
              <a:defRPr/>
            </a:pPr>
            <a:endParaRPr lang="en-US" sz="1400" dirty="0"/>
          </a:p>
          <a:p>
            <a:pPr marL="0" lvl="1" defTabSz="942289">
              <a:defRPr/>
            </a:pPr>
            <a:r>
              <a:rPr lang="en-US" sz="1400" dirty="0"/>
              <a:t>The church is described as “</a:t>
            </a:r>
            <a:r>
              <a:rPr lang="en-US" sz="1400" b="1" dirty="0"/>
              <a:t>the pillar and support of truth</a:t>
            </a:r>
            <a:r>
              <a:rPr lang="en-US" sz="1400" dirty="0"/>
              <a:t>”       (</a:t>
            </a:r>
            <a:r>
              <a:rPr lang="en-US" sz="1400" b="1" dirty="0"/>
              <a:t>1 Tim. 3:15</a:t>
            </a:r>
            <a:r>
              <a:rPr lang="en-US" sz="1400" dirty="0"/>
              <a:t>) and thus to fulfill it’s mission and role as such, the members need to be built up in their knowledge of God’s word.</a:t>
            </a:r>
          </a:p>
          <a:p>
            <a:endParaRPr lang="en-US" sz="1400" dirty="0"/>
          </a:p>
          <a:p>
            <a:pPr marL="0" lvl="3" defTabSz="942289">
              <a:defRPr/>
            </a:pPr>
            <a:r>
              <a:rPr lang="en-US" sz="1400" b="1" dirty="0"/>
              <a:t>This point is often missed </a:t>
            </a:r>
            <a:r>
              <a:rPr lang="en-US" sz="1400" dirty="0"/>
              <a:t>– one of the primary works of the church and the work of elders, preachers and teachers is to “equip” THE SAINTS, individual </a:t>
            </a:r>
            <a:r>
              <a:rPr lang="en-US" sz="1400" dirty="0" err="1"/>
              <a:t>christians</a:t>
            </a:r>
            <a:r>
              <a:rPr lang="en-US" sz="1400" dirty="0"/>
              <a:t>, to do work that will build up the body of Christ and keep brethren steadfast.  The collective work of the church is to prepare the individual members for the work they are responsible for.</a:t>
            </a:r>
          </a:p>
          <a:p>
            <a:pPr marL="0" lvl="3" defTabSz="942289">
              <a:defRPr/>
            </a:pPr>
            <a:endParaRPr lang="en-US" sz="1400" dirty="0"/>
          </a:p>
          <a:p>
            <a:r>
              <a:rPr lang="en-US" sz="1400" b="1" dirty="0"/>
              <a:t>Edification - literally, a building up. An architectural term. </a:t>
            </a:r>
          </a:p>
          <a:p>
            <a:r>
              <a:rPr lang="en-US" sz="1400" b="1" dirty="0"/>
              <a:t>2 Cor 11:7-10</a:t>
            </a:r>
          </a:p>
          <a:p>
            <a:r>
              <a:rPr lang="en-US" sz="1400" dirty="0"/>
              <a:t> Or did I commit a sin in humbling myself so that you might be exalted, because </a:t>
            </a:r>
            <a:r>
              <a:rPr lang="en-US" sz="1400" b="1" dirty="0"/>
              <a:t>I preached the gospel of God to you without charge? 8 I robbed other churches by taking wages from them to serve you</a:t>
            </a:r>
            <a:r>
              <a:rPr lang="en-US" sz="1400" dirty="0"/>
              <a:t>; 9 and when I was present with you and was in need, I was not a burden to anyone; for when the brethren came from Macedonia they fully supplied my need, and in everything I kept myself from being a burden to you, and will continue to do so. </a:t>
            </a:r>
          </a:p>
          <a:p>
            <a:r>
              <a:rPr lang="en-US" dirty="0"/>
              <a:t> </a:t>
            </a:r>
          </a:p>
          <a:p>
            <a:r>
              <a:rPr lang="en-US" dirty="0"/>
              <a:t>Apostles revealed the truth via the Holy Spirit - Ephesians 3:5</a:t>
            </a:r>
          </a:p>
          <a:p>
            <a:r>
              <a:rPr lang="en-US" dirty="0"/>
              <a:t>Evangelists proclaim the truth. 2 Tim. 4:2</a:t>
            </a:r>
          </a:p>
          <a:p>
            <a:r>
              <a:rPr lang="en-US" dirty="0"/>
              <a:t>Elders are to ensure the flock is fed the truth. </a:t>
            </a:r>
          </a:p>
          <a:p>
            <a:r>
              <a:rPr lang="en-US" dirty="0"/>
              <a:t>Teachers are to instruct and apply the truth. </a:t>
            </a:r>
          </a:p>
          <a:p>
            <a:endParaRPr lang="en-US" dirty="0"/>
          </a:p>
          <a:p>
            <a:r>
              <a:rPr lang="en-US" dirty="0"/>
              <a:t>Ephesians 4:11-16 - goal of not being tossed to and </a:t>
            </a:r>
            <a:r>
              <a:rPr lang="en-US" dirty="0" err="1"/>
              <a:t>fro</a:t>
            </a:r>
            <a:r>
              <a:rPr lang="en-US" dirty="0"/>
              <a:t>. </a:t>
            </a:r>
          </a:p>
          <a:p>
            <a:endParaRPr lang="en-US" dirty="0"/>
          </a:p>
          <a:p>
            <a:r>
              <a:rPr lang="en-US" dirty="0"/>
              <a:t>Philippians 1:9, the church is integral in developing knowledge and discernment. </a:t>
            </a:r>
          </a:p>
          <a:p>
            <a:endParaRPr lang="en-US" dirty="0"/>
          </a:p>
          <a:p>
            <a:endParaRPr lang="en-US" dirty="0"/>
          </a:p>
        </p:txBody>
      </p:sp>
      <p:sp>
        <p:nvSpPr>
          <p:cNvPr id="4" name="Slide Number Placeholder 3"/>
          <p:cNvSpPr>
            <a:spLocks noGrp="1"/>
          </p:cNvSpPr>
          <p:nvPr>
            <p:ph type="sldNum" sz="quarter" idx="10"/>
          </p:nvPr>
        </p:nvSpPr>
        <p:spPr/>
        <p:txBody>
          <a:bodyPr/>
          <a:lstStyle/>
          <a:p>
            <a:fld id="{728B5D73-3055-49A1-81A3-0B31CF2374A4}" type="slidenum">
              <a:rPr lang="en-US" smtClean="0"/>
              <a:t>12</a:t>
            </a:fld>
            <a:endParaRPr lang="en-US"/>
          </a:p>
        </p:txBody>
      </p:sp>
      <p:sp>
        <p:nvSpPr>
          <p:cNvPr id="5" name="Date Placeholder 4">
            <a:extLst>
              <a:ext uri="{FF2B5EF4-FFF2-40B4-BE49-F238E27FC236}">
                <a16:creationId xmlns:a16="http://schemas.microsoft.com/office/drawing/2014/main" id="{EA31F804-6426-425C-9C40-B7A3ED79A8D8}"/>
              </a:ext>
            </a:extLst>
          </p:cNvPr>
          <p:cNvSpPr>
            <a:spLocks noGrp="1"/>
          </p:cNvSpPr>
          <p:nvPr>
            <p:ph type="dt" idx="1"/>
          </p:nvPr>
        </p:nvSpPr>
        <p:spPr/>
        <p:txBody>
          <a:bodyPr/>
          <a:lstStyle/>
          <a:p>
            <a:r>
              <a:rPr lang="en-US"/>
              <a:t>9/19/2021 am</a:t>
            </a:r>
          </a:p>
        </p:txBody>
      </p:sp>
      <p:sp>
        <p:nvSpPr>
          <p:cNvPr id="6" name="Footer Placeholder 5">
            <a:extLst>
              <a:ext uri="{FF2B5EF4-FFF2-40B4-BE49-F238E27FC236}">
                <a16:creationId xmlns:a16="http://schemas.microsoft.com/office/drawing/2014/main" id="{7E1F89A6-9367-4364-897E-C9C30158284B}"/>
              </a:ext>
            </a:extLst>
          </p:cNvPr>
          <p:cNvSpPr>
            <a:spLocks noGrp="1"/>
          </p:cNvSpPr>
          <p:nvPr>
            <p:ph type="ftr" sz="quarter" idx="4"/>
          </p:nvPr>
        </p:nvSpPr>
        <p:spPr/>
        <p:txBody>
          <a:bodyPr/>
          <a:lstStyle/>
          <a:p>
            <a:r>
              <a:rPr lang="en-US"/>
              <a:t>Let Not The Church Be Burdened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19488"/>
          </a:xfrm>
        </p:spPr>
      </p:sp>
      <p:sp>
        <p:nvSpPr>
          <p:cNvPr id="3" name="Notes Placeholder 2"/>
          <p:cNvSpPr>
            <a:spLocks noGrp="1"/>
          </p:cNvSpPr>
          <p:nvPr>
            <p:ph type="body" idx="1"/>
          </p:nvPr>
        </p:nvSpPr>
        <p:spPr/>
        <p:txBody>
          <a:bodyPr>
            <a:normAutofit fontScale="62500" lnSpcReduction="20000"/>
          </a:bodyPr>
          <a:lstStyle/>
          <a:p>
            <a:pPr lvl="1">
              <a:spcBef>
                <a:spcPts val="618"/>
              </a:spcBef>
            </a:pPr>
            <a:r>
              <a:rPr lang="en-US" sz="3300" b="1" dirty="0"/>
              <a:t>1 Cor. 14:26</a:t>
            </a:r>
            <a:r>
              <a:rPr lang="en-US" sz="3300" dirty="0"/>
              <a:t>; “…let all things be done for edification…”  Spoken in the context of the Corinthians coming together for worship and specifically the exercising of spiritual gifts.</a:t>
            </a:r>
          </a:p>
          <a:p>
            <a:pPr lvl="2"/>
            <a:r>
              <a:rPr lang="en-US" sz="3300" dirty="0"/>
              <a:t>Edification will not come from fleshly pursuits but rather by a focus on a diet of the word of God.  </a:t>
            </a:r>
            <a:r>
              <a:rPr lang="en-US" sz="3300" b="1" dirty="0"/>
              <a:t>Acts 20:29-32</a:t>
            </a:r>
            <a:endParaRPr lang="en-US" sz="3300" dirty="0"/>
          </a:p>
          <a:p>
            <a:pPr marL="0" lvl="1" defTabSz="942289">
              <a:defRPr/>
            </a:pPr>
            <a:endParaRPr lang="en-US" sz="3300" dirty="0"/>
          </a:p>
          <a:p>
            <a:pPr marL="0" lvl="1" defTabSz="942289">
              <a:defRPr/>
            </a:pPr>
            <a:r>
              <a:rPr lang="en-US" sz="3300" dirty="0"/>
              <a:t>The church is described as “</a:t>
            </a:r>
            <a:r>
              <a:rPr lang="en-US" sz="3300" b="1" dirty="0"/>
              <a:t>the pillar and support of truth</a:t>
            </a:r>
            <a:r>
              <a:rPr lang="en-US" sz="3300" dirty="0"/>
              <a:t>”       (</a:t>
            </a:r>
            <a:r>
              <a:rPr lang="en-US" sz="3300" b="1" dirty="0"/>
              <a:t>1 Tim. 3:15</a:t>
            </a:r>
            <a:r>
              <a:rPr lang="en-US" sz="3300" dirty="0"/>
              <a:t>) and thus to fulfill it’s mission and role as such, the members need to be built up in their knowledge of God’s word.</a:t>
            </a:r>
          </a:p>
          <a:p>
            <a:endParaRPr lang="en-US" dirty="0"/>
          </a:p>
          <a:p>
            <a:pPr marL="0" lvl="3" defTabSz="942289">
              <a:defRPr/>
            </a:pPr>
            <a:r>
              <a:rPr lang="en-US" b="1" dirty="0"/>
              <a:t>This point is often missed </a:t>
            </a:r>
            <a:r>
              <a:rPr lang="en-US" dirty="0"/>
              <a:t>– one of the primary works of the church and the work of elders, preachers and teachers is to “equip” THE SAINTS, individual </a:t>
            </a:r>
            <a:r>
              <a:rPr lang="en-US" dirty="0" err="1"/>
              <a:t>christians</a:t>
            </a:r>
            <a:r>
              <a:rPr lang="en-US" dirty="0"/>
              <a:t>, to do work that will build up the body of Christ and keep brethren steadfast.  The collective work of the church is to prepare the individual members for the work they are responsible for.</a:t>
            </a:r>
            <a:endParaRPr lang="en-US" sz="1000"/>
          </a:p>
          <a:p>
            <a:endParaRPr lang="en-US" dirty="0"/>
          </a:p>
        </p:txBody>
      </p:sp>
      <p:sp>
        <p:nvSpPr>
          <p:cNvPr id="4" name="Slide Number Placeholder 3"/>
          <p:cNvSpPr>
            <a:spLocks noGrp="1"/>
          </p:cNvSpPr>
          <p:nvPr>
            <p:ph type="sldNum" sz="quarter" idx="10"/>
          </p:nvPr>
        </p:nvSpPr>
        <p:spPr/>
        <p:txBody>
          <a:bodyPr/>
          <a:lstStyle/>
          <a:p>
            <a:fld id="{728B5D73-3055-49A1-81A3-0B31CF2374A4}" type="slidenum">
              <a:rPr lang="en-US" smtClean="0"/>
              <a:t>13</a:t>
            </a:fld>
            <a:endParaRPr lang="en-US"/>
          </a:p>
        </p:txBody>
      </p:sp>
      <p:sp>
        <p:nvSpPr>
          <p:cNvPr id="5" name="Date Placeholder 4">
            <a:extLst>
              <a:ext uri="{FF2B5EF4-FFF2-40B4-BE49-F238E27FC236}">
                <a16:creationId xmlns:a16="http://schemas.microsoft.com/office/drawing/2014/main" id="{520F7237-7585-420F-AC10-FF70B4A306CE}"/>
              </a:ext>
            </a:extLst>
          </p:cNvPr>
          <p:cNvSpPr>
            <a:spLocks noGrp="1"/>
          </p:cNvSpPr>
          <p:nvPr>
            <p:ph type="dt" idx="1"/>
          </p:nvPr>
        </p:nvSpPr>
        <p:spPr/>
        <p:txBody>
          <a:bodyPr/>
          <a:lstStyle/>
          <a:p>
            <a:r>
              <a:rPr lang="en-US"/>
              <a:t>9/19/2021 am</a:t>
            </a:r>
          </a:p>
        </p:txBody>
      </p:sp>
      <p:sp>
        <p:nvSpPr>
          <p:cNvPr id="6" name="Footer Placeholder 5">
            <a:extLst>
              <a:ext uri="{FF2B5EF4-FFF2-40B4-BE49-F238E27FC236}">
                <a16:creationId xmlns:a16="http://schemas.microsoft.com/office/drawing/2014/main" id="{07CC3EF2-8144-41B0-8CC4-C72D834E60AD}"/>
              </a:ext>
            </a:extLst>
          </p:cNvPr>
          <p:cNvSpPr>
            <a:spLocks noGrp="1"/>
          </p:cNvSpPr>
          <p:nvPr>
            <p:ph type="ftr" sz="quarter" idx="4"/>
          </p:nvPr>
        </p:nvSpPr>
        <p:spPr/>
        <p:txBody>
          <a:bodyPr/>
          <a:lstStyle/>
          <a:p>
            <a:r>
              <a:rPr lang="en-US"/>
              <a:t>Let Not The Church Be Burdened</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9/19/2021 am</a:t>
            </a:r>
          </a:p>
        </p:txBody>
      </p:sp>
      <p:sp>
        <p:nvSpPr>
          <p:cNvPr id="5" name="Footer Placeholder 4"/>
          <p:cNvSpPr>
            <a:spLocks noGrp="1"/>
          </p:cNvSpPr>
          <p:nvPr>
            <p:ph type="ftr" sz="quarter" idx="4"/>
          </p:nvPr>
        </p:nvSpPr>
        <p:spPr/>
        <p:txBody>
          <a:bodyPr/>
          <a:lstStyle/>
          <a:p>
            <a:r>
              <a:rPr lang="en-US"/>
              <a:t>Let Not The Church Be Burdened</a:t>
            </a:r>
          </a:p>
        </p:txBody>
      </p:sp>
      <p:sp>
        <p:nvSpPr>
          <p:cNvPr id="6" name="Slide Number Placeholder 5"/>
          <p:cNvSpPr>
            <a:spLocks noGrp="1"/>
          </p:cNvSpPr>
          <p:nvPr>
            <p:ph type="sldNum" sz="quarter" idx="5"/>
          </p:nvPr>
        </p:nvSpPr>
        <p:spPr/>
        <p:txBody>
          <a:bodyPr/>
          <a:lstStyle/>
          <a:p>
            <a:fld id="{728B5D73-3055-49A1-81A3-0B31CF2374A4}" type="slidenum">
              <a:rPr lang="en-US" smtClean="0"/>
              <a:t>14</a:t>
            </a:fld>
            <a:endParaRPr lang="en-US"/>
          </a:p>
        </p:txBody>
      </p:sp>
    </p:spTree>
    <p:extLst>
      <p:ext uri="{BB962C8B-B14F-4D97-AF65-F5344CB8AC3E}">
        <p14:creationId xmlns:p14="http://schemas.microsoft.com/office/powerpoint/2010/main" val="23457899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19488"/>
          </a:xfrm>
        </p:spPr>
      </p:sp>
      <p:sp>
        <p:nvSpPr>
          <p:cNvPr id="3" name="Notes Placeholder 2"/>
          <p:cNvSpPr>
            <a:spLocks noGrp="1"/>
          </p:cNvSpPr>
          <p:nvPr>
            <p:ph type="body" idx="1"/>
          </p:nvPr>
        </p:nvSpPr>
        <p:spPr/>
        <p:txBody>
          <a:bodyPr>
            <a:normAutofit fontScale="77500" lnSpcReduction="20000"/>
          </a:bodyPr>
          <a:lstStyle/>
          <a:p>
            <a:pPr lvl="1"/>
            <a:r>
              <a:rPr lang="en-US" sz="3300" dirty="0"/>
              <a:t>Missionary societies to carry out the work of preaching.</a:t>
            </a:r>
          </a:p>
          <a:p>
            <a:pPr lvl="1"/>
            <a:r>
              <a:rPr lang="en-US" sz="3300" dirty="0"/>
              <a:t>Sponsoring churches to coordinate benevolent activities to ???.</a:t>
            </a:r>
          </a:p>
          <a:p>
            <a:pPr lvl="1"/>
            <a:r>
              <a:rPr lang="en-US" sz="3300" dirty="0"/>
              <a:t>Boards and counsels to determine what should be taught and activities that should be engaged in, in the name of edification.</a:t>
            </a:r>
          </a:p>
          <a:p>
            <a:pPr lvl="1"/>
            <a:r>
              <a:rPr lang="en-US" sz="3300" dirty="0" err="1"/>
              <a:t>Hierachial</a:t>
            </a:r>
            <a:r>
              <a:rPr lang="en-US" sz="3300" dirty="0"/>
              <a:t> structures – </a:t>
            </a:r>
          </a:p>
          <a:p>
            <a:pPr lvl="2"/>
            <a:r>
              <a:rPr lang="en-US" sz="3300" dirty="0"/>
              <a:t>All of these burden the Lord’s church and restrict its’ ability to fulfill its’ pure and simple mission.</a:t>
            </a:r>
          </a:p>
        </p:txBody>
      </p:sp>
      <p:sp>
        <p:nvSpPr>
          <p:cNvPr id="4" name="Slide Number Placeholder 3"/>
          <p:cNvSpPr>
            <a:spLocks noGrp="1"/>
          </p:cNvSpPr>
          <p:nvPr>
            <p:ph type="sldNum" sz="quarter" idx="10"/>
          </p:nvPr>
        </p:nvSpPr>
        <p:spPr/>
        <p:txBody>
          <a:bodyPr/>
          <a:lstStyle/>
          <a:p>
            <a:fld id="{728B5D73-3055-49A1-81A3-0B31CF2374A4}" type="slidenum">
              <a:rPr lang="en-US" smtClean="0"/>
              <a:t>15</a:t>
            </a:fld>
            <a:endParaRPr lang="en-US"/>
          </a:p>
        </p:txBody>
      </p:sp>
      <p:sp>
        <p:nvSpPr>
          <p:cNvPr id="5" name="Date Placeholder 4">
            <a:extLst>
              <a:ext uri="{FF2B5EF4-FFF2-40B4-BE49-F238E27FC236}">
                <a16:creationId xmlns:a16="http://schemas.microsoft.com/office/drawing/2014/main" id="{ADB6928C-2651-4927-95B1-D485192DABFC}"/>
              </a:ext>
            </a:extLst>
          </p:cNvPr>
          <p:cNvSpPr>
            <a:spLocks noGrp="1"/>
          </p:cNvSpPr>
          <p:nvPr>
            <p:ph type="dt" idx="1"/>
          </p:nvPr>
        </p:nvSpPr>
        <p:spPr/>
        <p:txBody>
          <a:bodyPr/>
          <a:lstStyle/>
          <a:p>
            <a:r>
              <a:rPr lang="en-US"/>
              <a:t>9/19/2021 am</a:t>
            </a:r>
          </a:p>
        </p:txBody>
      </p:sp>
      <p:sp>
        <p:nvSpPr>
          <p:cNvPr id="6" name="Footer Placeholder 5">
            <a:extLst>
              <a:ext uri="{FF2B5EF4-FFF2-40B4-BE49-F238E27FC236}">
                <a16:creationId xmlns:a16="http://schemas.microsoft.com/office/drawing/2014/main" id="{291F82BE-518F-4C26-B0B0-385536ECC882}"/>
              </a:ext>
            </a:extLst>
          </p:cNvPr>
          <p:cNvSpPr>
            <a:spLocks noGrp="1"/>
          </p:cNvSpPr>
          <p:nvPr>
            <p:ph type="ftr" sz="quarter" idx="4"/>
          </p:nvPr>
        </p:nvSpPr>
        <p:spPr/>
        <p:txBody>
          <a:bodyPr/>
          <a:lstStyle/>
          <a:p>
            <a:r>
              <a:rPr lang="en-US"/>
              <a:t>Let Not The Church Be Burdened</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9/19/2021 am</a:t>
            </a:r>
          </a:p>
        </p:txBody>
      </p:sp>
      <p:sp>
        <p:nvSpPr>
          <p:cNvPr id="5" name="Footer Placeholder 4"/>
          <p:cNvSpPr>
            <a:spLocks noGrp="1"/>
          </p:cNvSpPr>
          <p:nvPr>
            <p:ph type="ftr" sz="quarter" idx="4"/>
          </p:nvPr>
        </p:nvSpPr>
        <p:spPr/>
        <p:txBody>
          <a:bodyPr/>
          <a:lstStyle/>
          <a:p>
            <a:r>
              <a:rPr lang="en-US"/>
              <a:t>Let Not The Church Be Burdened</a:t>
            </a:r>
          </a:p>
        </p:txBody>
      </p:sp>
      <p:sp>
        <p:nvSpPr>
          <p:cNvPr id="6" name="Slide Number Placeholder 5"/>
          <p:cNvSpPr>
            <a:spLocks noGrp="1"/>
          </p:cNvSpPr>
          <p:nvPr>
            <p:ph type="sldNum" sz="quarter" idx="5"/>
          </p:nvPr>
        </p:nvSpPr>
        <p:spPr/>
        <p:txBody>
          <a:bodyPr/>
          <a:lstStyle/>
          <a:p>
            <a:fld id="{728B5D73-3055-49A1-81A3-0B31CF2374A4}" type="slidenum">
              <a:rPr lang="en-US" smtClean="0"/>
              <a:t>16</a:t>
            </a:fld>
            <a:endParaRPr lang="en-US"/>
          </a:p>
        </p:txBody>
      </p:sp>
    </p:spTree>
    <p:extLst>
      <p:ext uri="{BB962C8B-B14F-4D97-AF65-F5344CB8AC3E}">
        <p14:creationId xmlns:p14="http://schemas.microsoft.com/office/powerpoint/2010/main" val="38913540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9/19/2021 am</a:t>
            </a:r>
          </a:p>
        </p:txBody>
      </p:sp>
      <p:sp>
        <p:nvSpPr>
          <p:cNvPr id="5" name="Footer Placeholder 4"/>
          <p:cNvSpPr>
            <a:spLocks noGrp="1"/>
          </p:cNvSpPr>
          <p:nvPr>
            <p:ph type="ftr" sz="quarter" idx="4"/>
          </p:nvPr>
        </p:nvSpPr>
        <p:spPr/>
        <p:txBody>
          <a:bodyPr/>
          <a:lstStyle/>
          <a:p>
            <a:r>
              <a:rPr lang="en-US"/>
              <a:t>Let Not The Church Be Burdened</a:t>
            </a:r>
          </a:p>
        </p:txBody>
      </p:sp>
      <p:sp>
        <p:nvSpPr>
          <p:cNvPr id="6" name="Slide Number Placeholder 5"/>
          <p:cNvSpPr>
            <a:spLocks noGrp="1"/>
          </p:cNvSpPr>
          <p:nvPr>
            <p:ph type="sldNum" sz="quarter" idx="5"/>
          </p:nvPr>
        </p:nvSpPr>
        <p:spPr/>
        <p:txBody>
          <a:bodyPr/>
          <a:lstStyle/>
          <a:p>
            <a:fld id="{728B5D73-3055-49A1-81A3-0B31CF2374A4}" type="slidenum">
              <a:rPr lang="en-US" smtClean="0"/>
              <a:t>17</a:t>
            </a:fld>
            <a:endParaRPr lang="en-US"/>
          </a:p>
        </p:txBody>
      </p:sp>
    </p:spTree>
    <p:extLst>
      <p:ext uri="{BB962C8B-B14F-4D97-AF65-F5344CB8AC3E}">
        <p14:creationId xmlns:p14="http://schemas.microsoft.com/office/powerpoint/2010/main" val="172209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9/19/2021 am</a:t>
            </a:r>
          </a:p>
        </p:txBody>
      </p:sp>
      <p:sp>
        <p:nvSpPr>
          <p:cNvPr id="5" name="Footer Placeholder 4"/>
          <p:cNvSpPr>
            <a:spLocks noGrp="1"/>
          </p:cNvSpPr>
          <p:nvPr>
            <p:ph type="ftr" sz="quarter" idx="4"/>
          </p:nvPr>
        </p:nvSpPr>
        <p:spPr/>
        <p:txBody>
          <a:bodyPr/>
          <a:lstStyle/>
          <a:p>
            <a:r>
              <a:rPr lang="en-US"/>
              <a:t>Let Not The Church Be Burdened</a:t>
            </a:r>
          </a:p>
        </p:txBody>
      </p:sp>
      <p:sp>
        <p:nvSpPr>
          <p:cNvPr id="6" name="Slide Number Placeholder 5"/>
          <p:cNvSpPr>
            <a:spLocks noGrp="1"/>
          </p:cNvSpPr>
          <p:nvPr>
            <p:ph type="sldNum" sz="quarter" idx="5"/>
          </p:nvPr>
        </p:nvSpPr>
        <p:spPr/>
        <p:txBody>
          <a:bodyPr/>
          <a:lstStyle/>
          <a:p>
            <a:fld id="{728B5D73-3055-49A1-81A3-0B31CF2374A4}" type="slidenum">
              <a:rPr lang="en-US" smtClean="0"/>
              <a:t>2</a:t>
            </a:fld>
            <a:endParaRPr lang="en-US"/>
          </a:p>
        </p:txBody>
      </p:sp>
    </p:spTree>
    <p:extLst>
      <p:ext uri="{BB962C8B-B14F-4D97-AF65-F5344CB8AC3E}">
        <p14:creationId xmlns:p14="http://schemas.microsoft.com/office/powerpoint/2010/main" val="357229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“Let not…” - don’t allow it to happen!</a:t>
            </a:r>
          </a:p>
          <a:p>
            <a:endParaRPr lang="en-US" sz="1400" dirty="0"/>
          </a:p>
          <a:p>
            <a:r>
              <a:rPr lang="en-US" sz="1400" dirty="0"/>
              <a:t>2 Cor 1:8-9</a:t>
            </a:r>
          </a:p>
          <a:p>
            <a:endParaRPr lang="en-US" sz="1400" dirty="0"/>
          </a:p>
          <a:p>
            <a:r>
              <a:rPr lang="en-US" sz="1400" dirty="0"/>
              <a:t>8 For we do not want you to be unaware, brethren, of our affliction which came to us in Asia, that we were burdened excessively, beyond our strength, so that we despaired even of life; 9 indeed, we had the sentence of death within ourselves so that we would not trust in ourselves, but in God who raises the dead.</a:t>
            </a:r>
          </a:p>
          <a:p>
            <a:endParaRPr lang="en-US" sz="1400" dirty="0"/>
          </a:p>
          <a:p>
            <a:r>
              <a:rPr lang="en-US" sz="1400" dirty="0"/>
              <a:t>Luke 21:34-36</a:t>
            </a:r>
          </a:p>
          <a:p>
            <a:r>
              <a:rPr lang="en-US" sz="1400" dirty="0" err="1"/>
              <a:t>aBe</a:t>
            </a:r>
            <a:r>
              <a:rPr lang="en-US" sz="1400" dirty="0"/>
              <a:t> on guard, so that your hearts will not be weighted down with dissipation and drunkenness and the worries of life, and that day will not come on you suddenly like a trap;  35 for it will come upon all those who dwell on the face of all the earth.  36 "But keep on the alert at all times, praying that you may have strength to escape all these things that are about to take place, and to stand before the Son of Man."</a:t>
            </a:r>
          </a:p>
          <a:p>
            <a:endParaRPr lang="en-US" sz="1400" dirty="0"/>
          </a:p>
        </p:txBody>
      </p:sp>
      <p:sp>
        <p:nvSpPr>
          <p:cNvPr id="4" name="Slide Number Placeholder 3"/>
          <p:cNvSpPr>
            <a:spLocks noGrp="1"/>
          </p:cNvSpPr>
          <p:nvPr>
            <p:ph type="sldNum" sz="quarter" idx="5"/>
          </p:nvPr>
        </p:nvSpPr>
        <p:spPr/>
        <p:txBody>
          <a:bodyPr/>
          <a:lstStyle/>
          <a:p>
            <a:fld id="{728B5D73-3055-49A1-81A3-0B31CF2374A4}" type="slidenum">
              <a:rPr lang="en-US" smtClean="0"/>
              <a:t>3</a:t>
            </a:fld>
            <a:endParaRPr lang="en-US"/>
          </a:p>
        </p:txBody>
      </p:sp>
      <p:sp>
        <p:nvSpPr>
          <p:cNvPr id="5" name="Date Placeholder 4">
            <a:extLst>
              <a:ext uri="{FF2B5EF4-FFF2-40B4-BE49-F238E27FC236}">
                <a16:creationId xmlns:a16="http://schemas.microsoft.com/office/drawing/2014/main" id="{5D81628F-9A35-4E72-9103-BD576EFACF99}"/>
              </a:ext>
            </a:extLst>
          </p:cNvPr>
          <p:cNvSpPr>
            <a:spLocks noGrp="1"/>
          </p:cNvSpPr>
          <p:nvPr>
            <p:ph type="dt" idx="1"/>
          </p:nvPr>
        </p:nvSpPr>
        <p:spPr/>
        <p:txBody>
          <a:bodyPr/>
          <a:lstStyle/>
          <a:p>
            <a:r>
              <a:rPr lang="en-US"/>
              <a:t>9/19/2021 am</a:t>
            </a:r>
          </a:p>
        </p:txBody>
      </p:sp>
      <p:sp>
        <p:nvSpPr>
          <p:cNvPr id="6" name="Footer Placeholder 5">
            <a:extLst>
              <a:ext uri="{FF2B5EF4-FFF2-40B4-BE49-F238E27FC236}">
                <a16:creationId xmlns:a16="http://schemas.microsoft.com/office/drawing/2014/main" id="{3B6ADC3D-E3E2-445E-A3D8-15DD80463CEB}"/>
              </a:ext>
            </a:extLst>
          </p:cNvPr>
          <p:cNvSpPr>
            <a:spLocks noGrp="1"/>
          </p:cNvSpPr>
          <p:nvPr>
            <p:ph type="ftr" sz="quarter" idx="4"/>
          </p:nvPr>
        </p:nvSpPr>
        <p:spPr/>
        <p:txBody>
          <a:bodyPr/>
          <a:lstStyle/>
          <a:p>
            <a:r>
              <a:rPr lang="en-US"/>
              <a:t>Let Not The Church Be Burdened</a:t>
            </a:r>
          </a:p>
        </p:txBody>
      </p:sp>
    </p:spTree>
    <p:extLst>
      <p:ext uri="{BB962C8B-B14F-4D97-AF65-F5344CB8AC3E}">
        <p14:creationId xmlns:p14="http://schemas.microsoft.com/office/powerpoint/2010/main" val="2532980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19488"/>
          </a:xfrm>
        </p:spPr>
      </p:sp>
      <p:sp>
        <p:nvSpPr>
          <p:cNvPr id="3" name="Notes Placeholder 2"/>
          <p:cNvSpPr>
            <a:spLocks noGrp="1"/>
          </p:cNvSpPr>
          <p:nvPr>
            <p:ph type="body" idx="1"/>
          </p:nvPr>
        </p:nvSpPr>
        <p:spPr/>
        <p:txBody>
          <a:bodyPr>
            <a:normAutofit/>
          </a:bodyPr>
          <a:lstStyle/>
          <a:p>
            <a:pPr marL="0" lvl="3" defTabSz="942289">
              <a:defRPr/>
            </a:pPr>
            <a:r>
              <a:rPr lang="en-US" sz="1900" dirty="0"/>
              <a:t>We can solve a lot of questions and debates if we can come to this one conclusion – God has drawn such a line regarding what the church is to do and that there are matters, which if assigned to the church, will </a:t>
            </a:r>
            <a:r>
              <a:rPr lang="en-US" sz="1900" dirty="0" err="1"/>
              <a:t>unscripturally</a:t>
            </a:r>
            <a:r>
              <a:rPr lang="en-US" sz="1900" dirty="0"/>
              <a:t> burden the church beyond what God has given.</a:t>
            </a:r>
          </a:p>
          <a:p>
            <a:endParaRPr lang="en-US" sz="1900" dirty="0"/>
          </a:p>
        </p:txBody>
      </p:sp>
      <p:sp>
        <p:nvSpPr>
          <p:cNvPr id="4" name="Slide Number Placeholder 3"/>
          <p:cNvSpPr>
            <a:spLocks noGrp="1"/>
          </p:cNvSpPr>
          <p:nvPr>
            <p:ph type="sldNum" sz="quarter" idx="10"/>
          </p:nvPr>
        </p:nvSpPr>
        <p:spPr/>
        <p:txBody>
          <a:bodyPr/>
          <a:lstStyle/>
          <a:p>
            <a:fld id="{728B5D73-3055-49A1-81A3-0B31CF2374A4}" type="slidenum">
              <a:rPr lang="en-US" smtClean="0"/>
              <a:t>4</a:t>
            </a:fld>
            <a:endParaRPr lang="en-US"/>
          </a:p>
        </p:txBody>
      </p:sp>
      <p:sp>
        <p:nvSpPr>
          <p:cNvPr id="5" name="Date Placeholder 4">
            <a:extLst>
              <a:ext uri="{FF2B5EF4-FFF2-40B4-BE49-F238E27FC236}">
                <a16:creationId xmlns:a16="http://schemas.microsoft.com/office/drawing/2014/main" id="{472A0B16-7FF9-4AFF-9DEA-EC1FF3D733D4}"/>
              </a:ext>
            </a:extLst>
          </p:cNvPr>
          <p:cNvSpPr>
            <a:spLocks noGrp="1"/>
          </p:cNvSpPr>
          <p:nvPr>
            <p:ph type="dt" idx="1"/>
          </p:nvPr>
        </p:nvSpPr>
        <p:spPr/>
        <p:txBody>
          <a:bodyPr/>
          <a:lstStyle/>
          <a:p>
            <a:r>
              <a:rPr lang="en-US"/>
              <a:t>9/19/2021 am</a:t>
            </a:r>
          </a:p>
        </p:txBody>
      </p:sp>
      <p:sp>
        <p:nvSpPr>
          <p:cNvPr id="6" name="Footer Placeholder 5">
            <a:extLst>
              <a:ext uri="{FF2B5EF4-FFF2-40B4-BE49-F238E27FC236}">
                <a16:creationId xmlns:a16="http://schemas.microsoft.com/office/drawing/2014/main" id="{D4F1AD7E-474A-44EF-8981-246E65122E35}"/>
              </a:ext>
            </a:extLst>
          </p:cNvPr>
          <p:cNvSpPr>
            <a:spLocks noGrp="1"/>
          </p:cNvSpPr>
          <p:nvPr>
            <p:ph type="ftr" sz="quarter" idx="4"/>
          </p:nvPr>
        </p:nvSpPr>
        <p:spPr/>
        <p:txBody>
          <a:bodyPr/>
          <a:lstStyle/>
          <a:p>
            <a:r>
              <a:rPr lang="en-US"/>
              <a:t>Let Not The Church Be Burdened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8B5D73-3055-49A1-81A3-0B31CF2374A4}" type="slidenum">
              <a:rPr lang="en-US" smtClean="0"/>
              <a:t>5</a:t>
            </a:fld>
            <a:endParaRPr lang="en-US"/>
          </a:p>
        </p:txBody>
      </p:sp>
      <p:sp>
        <p:nvSpPr>
          <p:cNvPr id="5" name="Date Placeholder 4">
            <a:extLst>
              <a:ext uri="{FF2B5EF4-FFF2-40B4-BE49-F238E27FC236}">
                <a16:creationId xmlns:a16="http://schemas.microsoft.com/office/drawing/2014/main" id="{D4045285-8034-4728-9E82-74B49CCC1739}"/>
              </a:ext>
            </a:extLst>
          </p:cNvPr>
          <p:cNvSpPr>
            <a:spLocks noGrp="1"/>
          </p:cNvSpPr>
          <p:nvPr>
            <p:ph type="dt" idx="1"/>
          </p:nvPr>
        </p:nvSpPr>
        <p:spPr/>
        <p:txBody>
          <a:bodyPr/>
          <a:lstStyle/>
          <a:p>
            <a:r>
              <a:rPr lang="en-US"/>
              <a:t>9/19/2021 am</a:t>
            </a:r>
          </a:p>
        </p:txBody>
      </p:sp>
      <p:sp>
        <p:nvSpPr>
          <p:cNvPr id="6" name="Footer Placeholder 5">
            <a:extLst>
              <a:ext uri="{FF2B5EF4-FFF2-40B4-BE49-F238E27FC236}">
                <a16:creationId xmlns:a16="http://schemas.microsoft.com/office/drawing/2014/main" id="{B38FD0A3-8725-440E-A9E5-31B2287A75C8}"/>
              </a:ext>
            </a:extLst>
          </p:cNvPr>
          <p:cNvSpPr>
            <a:spLocks noGrp="1"/>
          </p:cNvSpPr>
          <p:nvPr>
            <p:ph type="ftr" sz="quarter" idx="4"/>
          </p:nvPr>
        </p:nvSpPr>
        <p:spPr/>
        <p:txBody>
          <a:bodyPr/>
          <a:lstStyle/>
          <a:p>
            <a:r>
              <a:rPr lang="en-US"/>
              <a:t>Let Not The Church Be Burdened</a:t>
            </a:r>
          </a:p>
        </p:txBody>
      </p:sp>
    </p:spTree>
    <p:extLst>
      <p:ext uri="{BB962C8B-B14F-4D97-AF65-F5344CB8AC3E}">
        <p14:creationId xmlns:p14="http://schemas.microsoft.com/office/powerpoint/2010/main" val="2241367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19488"/>
          </a:xfrm>
        </p:spPr>
      </p:sp>
      <p:sp>
        <p:nvSpPr>
          <p:cNvPr id="3" name="Notes Placeholder 2"/>
          <p:cNvSpPr>
            <a:spLocks noGrp="1"/>
          </p:cNvSpPr>
          <p:nvPr>
            <p:ph type="body" idx="1"/>
          </p:nvPr>
        </p:nvSpPr>
        <p:spPr/>
        <p:txBody>
          <a:bodyPr>
            <a:normAutofit/>
          </a:bodyPr>
          <a:lstStyle/>
          <a:p>
            <a:r>
              <a:rPr lang="en-US" sz="1400" dirty="0"/>
              <a:t>There’s an “opportunity cost” here.</a:t>
            </a:r>
          </a:p>
          <a:p>
            <a:endParaRPr lang="en-US" sz="1400" dirty="0"/>
          </a:p>
          <a:p>
            <a:r>
              <a:rPr lang="en-US" sz="1400" dirty="0"/>
              <a:t>Acts 6:2-4</a:t>
            </a:r>
          </a:p>
          <a:p>
            <a:r>
              <a:rPr lang="en-US" sz="1400" dirty="0"/>
              <a:t> So the twelve summoned the congregation of the disciples and said, "It is not desirable (fit, ASV; right, ESV) for us to neglect the word of God in order to serve tables. 3 "Therefore, brethren, select from among you seven men of good reputation, full of the Spirit and of wisdom, whom we may put in charge of this task. 4 "But we will devote ourselves to prayer and to the ministry of the word."</a:t>
            </a:r>
          </a:p>
        </p:txBody>
      </p:sp>
      <p:sp>
        <p:nvSpPr>
          <p:cNvPr id="4" name="Slide Number Placeholder 3"/>
          <p:cNvSpPr>
            <a:spLocks noGrp="1"/>
          </p:cNvSpPr>
          <p:nvPr>
            <p:ph type="sldNum" sz="quarter" idx="10"/>
          </p:nvPr>
        </p:nvSpPr>
        <p:spPr/>
        <p:txBody>
          <a:bodyPr/>
          <a:lstStyle/>
          <a:p>
            <a:fld id="{728B5D73-3055-49A1-81A3-0B31CF2374A4}" type="slidenum">
              <a:rPr lang="en-US" smtClean="0"/>
              <a:t>6</a:t>
            </a:fld>
            <a:endParaRPr lang="en-US"/>
          </a:p>
        </p:txBody>
      </p:sp>
      <p:sp>
        <p:nvSpPr>
          <p:cNvPr id="5" name="Date Placeholder 4">
            <a:extLst>
              <a:ext uri="{FF2B5EF4-FFF2-40B4-BE49-F238E27FC236}">
                <a16:creationId xmlns:a16="http://schemas.microsoft.com/office/drawing/2014/main" id="{5F4AD814-DEAE-4AD0-958F-1315250DD8A2}"/>
              </a:ext>
            </a:extLst>
          </p:cNvPr>
          <p:cNvSpPr>
            <a:spLocks noGrp="1"/>
          </p:cNvSpPr>
          <p:nvPr>
            <p:ph type="dt" idx="1"/>
          </p:nvPr>
        </p:nvSpPr>
        <p:spPr/>
        <p:txBody>
          <a:bodyPr/>
          <a:lstStyle/>
          <a:p>
            <a:r>
              <a:rPr lang="en-US"/>
              <a:t>9/19/2021 am</a:t>
            </a:r>
          </a:p>
        </p:txBody>
      </p:sp>
      <p:sp>
        <p:nvSpPr>
          <p:cNvPr id="6" name="Footer Placeholder 5">
            <a:extLst>
              <a:ext uri="{FF2B5EF4-FFF2-40B4-BE49-F238E27FC236}">
                <a16:creationId xmlns:a16="http://schemas.microsoft.com/office/drawing/2014/main" id="{805469D6-1345-44EE-954E-804E238088AF}"/>
              </a:ext>
            </a:extLst>
          </p:cNvPr>
          <p:cNvSpPr>
            <a:spLocks noGrp="1"/>
          </p:cNvSpPr>
          <p:nvPr>
            <p:ph type="ftr" sz="quarter" idx="4"/>
          </p:nvPr>
        </p:nvSpPr>
        <p:spPr/>
        <p:txBody>
          <a:bodyPr/>
          <a:lstStyle/>
          <a:p>
            <a:r>
              <a:rPr lang="en-US"/>
              <a:t>Let Not The Church Be Burdened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19488"/>
          </a:xfrm>
        </p:spPr>
      </p:sp>
      <p:sp>
        <p:nvSpPr>
          <p:cNvPr id="3" name="Notes Placeholder 2"/>
          <p:cNvSpPr>
            <a:spLocks noGrp="1"/>
          </p:cNvSpPr>
          <p:nvPr>
            <p:ph type="body" idx="1"/>
          </p:nvPr>
        </p:nvSpPr>
        <p:spPr/>
        <p:txBody>
          <a:bodyPr>
            <a:normAutofit/>
          </a:bodyPr>
          <a:lstStyle/>
          <a:p>
            <a:pPr lvl="0"/>
            <a:r>
              <a:rPr lang="en-US" sz="1900" dirty="0"/>
              <a:t>The fact is there are </a:t>
            </a:r>
            <a:r>
              <a:rPr lang="en-US" sz="1900" b="1" u="sng" dirty="0"/>
              <a:t>responsibilities divinely given to the church</a:t>
            </a:r>
            <a:r>
              <a:rPr lang="en-US" sz="1900" dirty="0"/>
              <a:t>, which if diluted with any number of other unscriptural duties or tasks, will burden the church and render it ineffective in the true mission it was given.</a:t>
            </a:r>
          </a:p>
          <a:p>
            <a:pPr lvl="0"/>
            <a:endParaRPr lang="en-US" sz="1900" dirty="0"/>
          </a:p>
          <a:p>
            <a:pPr lvl="0"/>
            <a:r>
              <a:rPr lang="en-US" sz="1900" dirty="0"/>
              <a:t>We understand this principal from a </a:t>
            </a:r>
            <a:r>
              <a:rPr lang="en-US" sz="1900" b="1" dirty="0"/>
              <a:t>human organizational and business perspective</a:t>
            </a:r>
            <a:r>
              <a:rPr lang="en-US" sz="1900" dirty="0"/>
              <a:t>.  Can we not understand this regarding the ‘</a:t>
            </a:r>
            <a:r>
              <a:rPr lang="en-US" sz="1900" dirty="0" err="1"/>
              <a:t>ekklesia</a:t>
            </a:r>
            <a:r>
              <a:rPr lang="en-US" sz="1900" dirty="0"/>
              <a:t>’, those who have been called out?</a:t>
            </a:r>
          </a:p>
          <a:p>
            <a:endParaRPr lang="en-US" dirty="0"/>
          </a:p>
        </p:txBody>
      </p:sp>
      <p:sp>
        <p:nvSpPr>
          <p:cNvPr id="4" name="Slide Number Placeholder 3"/>
          <p:cNvSpPr>
            <a:spLocks noGrp="1"/>
          </p:cNvSpPr>
          <p:nvPr>
            <p:ph type="sldNum" sz="quarter" idx="10"/>
          </p:nvPr>
        </p:nvSpPr>
        <p:spPr/>
        <p:txBody>
          <a:bodyPr/>
          <a:lstStyle/>
          <a:p>
            <a:fld id="{728B5D73-3055-49A1-81A3-0B31CF2374A4}" type="slidenum">
              <a:rPr lang="en-US" smtClean="0"/>
              <a:t>7</a:t>
            </a:fld>
            <a:endParaRPr lang="en-US"/>
          </a:p>
        </p:txBody>
      </p:sp>
      <p:sp>
        <p:nvSpPr>
          <p:cNvPr id="5" name="Date Placeholder 4">
            <a:extLst>
              <a:ext uri="{FF2B5EF4-FFF2-40B4-BE49-F238E27FC236}">
                <a16:creationId xmlns:a16="http://schemas.microsoft.com/office/drawing/2014/main" id="{896A6566-4E27-46D1-8019-72D08CE7003C}"/>
              </a:ext>
            </a:extLst>
          </p:cNvPr>
          <p:cNvSpPr>
            <a:spLocks noGrp="1"/>
          </p:cNvSpPr>
          <p:nvPr>
            <p:ph type="dt" idx="1"/>
          </p:nvPr>
        </p:nvSpPr>
        <p:spPr/>
        <p:txBody>
          <a:bodyPr/>
          <a:lstStyle/>
          <a:p>
            <a:r>
              <a:rPr lang="en-US"/>
              <a:t>9/19/2021 am</a:t>
            </a:r>
          </a:p>
        </p:txBody>
      </p:sp>
      <p:sp>
        <p:nvSpPr>
          <p:cNvPr id="6" name="Footer Placeholder 5">
            <a:extLst>
              <a:ext uri="{FF2B5EF4-FFF2-40B4-BE49-F238E27FC236}">
                <a16:creationId xmlns:a16="http://schemas.microsoft.com/office/drawing/2014/main" id="{7EC153D1-C12A-476E-A74B-19BDAF0D2A0C}"/>
              </a:ext>
            </a:extLst>
          </p:cNvPr>
          <p:cNvSpPr>
            <a:spLocks noGrp="1"/>
          </p:cNvSpPr>
          <p:nvPr>
            <p:ph type="ftr" sz="quarter" idx="4"/>
          </p:nvPr>
        </p:nvSpPr>
        <p:spPr/>
        <p:txBody>
          <a:bodyPr/>
          <a:lstStyle/>
          <a:p>
            <a:r>
              <a:rPr lang="en-US"/>
              <a:t>Let Not The Church Be Burdened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19488"/>
          </a:xfrm>
        </p:spPr>
      </p:sp>
      <p:sp>
        <p:nvSpPr>
          <p:cNvPr id="3" name="Notes Placeholder 2"/>
          <p:cNvSpPr>
            <a:spLocks noGrp="1"/>
          </p:cNvSpPr>
          <p:nvPr>
            <p:ph type="body" idx="1"/>
          </p:nvPr>
        </p:nvSpPr>
        <p:spPr/>
        <p:txBody>
          <a:bodyPr>
            <a:normAutofit/>
          </a:bodyPr>
          <a:lstStyle/>
          <a:p>
            <a:pPr>
              <a:spcBef>
                <a:spcPts val="618"/>
              </a:spcBef>
            </a:pPr>
            <a:r>
              <a:rPr lang="en-US" sz="1400" b="1" dirty="0"/>
              <a:t>Vs. 4</a:t>
            </a:r>
            <a:r>
              <a:rPr lang="en-US" sz="1400" dirty="0"/>
              <a:t> – </a:t>
            </a:r>
            <a:r>
              <a:rPr lang="en-US" sz="1400" u="sng" dirty="0"/>
              <a:t>Families are first responsible for widows</a:t>
            </a:r>
            <a:r>
              <a:rPr lang="en-US" sz="1400" dirty="0"/>
              <a:t>.  “…if any widow has children or grandchildren, let them first learn to practice piety in regard to their own family, and to make some return to their parents…”</a:t>
            </a:r>
          </a:p>
          <a:p>
            <a:pPr lvl="0"/>
            <a:r>
              <a:rPr lang="en-US" sz="1400" b="1" dirty="0"/>
              <a:t>Vs. 8</a:t>
            </a:r>
            <a:r>
              <a:rPr lang="en-US" sz="1400" dirty="0"/>
              <a:t> – </a:t>
            </a:r>
            <a:r>
              <a:rPr lang="en-US" sz="1400" u="sng" dirty="0"/>
              <a:t>We are to provide for our own relations (not just those under his own roof)</a:t>
            </a:r>
            <a:r>
              <a:rPr lang="en-US" sz="1400" dirty="0"/>
              <a:t>.  “…But if anyone does not provide for </a:t>
            </a:r>
            <a:r>
              <a:rPr lang="en-US" sz="1400" b="1" u="sng" dirty="0"/>
              <a:t>his own</a:t>
            </a:r>
            <a:r>
              <a:rPr lang="en-US" sz="1400" dirty="0"/>
              <a:t>, and especially for those of his household, he has denied the faith…”</a:t>
            </a:r>
          </a:p>
          <a:p>
            <a:pPr>
              <a:spcBef>
                <a:spcPts val="618"/>
              </a:spcBef>
            </a:pPr>
            <a:r>
              <a:rPr lang="en-US" sz="1400" b="1" dirty="0"/>
              <a:t>Vs. 16</a:t>
            </a:r>
            <a:r>
              <a:rPr lang="en-US" sz="1400" dirty="0"/>
              <a:t> – </a:t>
            </a:r>
            <a:r>
              <a:rPr lang="en-US" sz="1400" u="sng" dirty="0"/>
              <a:t>“Believers” are first responsible for widows within their families</a:t>
            </a:r>
            <a:r>
              <a:rPr lang="en-US" sz="1400" dirty="0"/>
              <a:t> – “If any woman who is a believer has dependent widows, let her assist them…”</a:t>
            </a:r>
          </a:p>
          <a:p>
            <a:endParaRPr lang="en-US" sz="1400" dirty="0"/>
          </a:p>
          <a:p>
            <a:r>
              <a:rPr lang="en-US" sz="1400" dirty="0"/>
              <a:t>Gal 6:5</a:t>
            </a:r>
          </a:p>
          <a:p>
            <a:r>
              <a:rPr lang="en-US" sz="1400" dirty="0"/>
              <a:t> For each one will bear his own load. </a:t>
            </a:r>
          </a:p>
          <a:p>
            <a:endParaRPr lang="en-US" sz="1400" dirty="0"/>
          </a:p>
          <a:p>
            <a:r>
              <a:rPr lang="en-US" sz="1400" dirty="0"/>
              <a:t>“Provide” - look out in advance by way of maintenance. Needs not wants. Development in all areas. Luke 2:52. </a:t>
            </a:r>
          </a:p>
          <a:p>
            <a:endParaRPr lang="en-US" sz="1400" dirty="0"/>
          </a:p>
          <a:p>
            <a:r>
              <a:rPr lang="en-US" sz="1400" dirty="0"/>
              <a:t>James 1:27 - what “oneself” is to do.</a:t>
            </a:r>
          </a:p>
        </p:txBody>
      </p:sp>
      <p:sp>
        <p:nvSpPr>
          <p:cNvPr id="4" name="Slide Number Placeholder 3"/>
          <p:cNvSpPr>
            <a:spLocks noGrp="1"/>
          </p:cNvSpPr>
          <p:nvPr>
            <p:ph type="sldNum" sz="quarter" idx="10"/>
          </p:nvPr>
        </p:nvSpPr>
        <p:spPr/>
        <p:txBody>
          <a:bodyPr/>
          <a:lstStyle/>
          <a:p>
            <a:fld id="{728B5D73-3055-49A1-81A3-0B31CF2374A4}" type="slidenum">
              <a:rPr lang="en-US" smtClean="0"/>
              <a:t>8</a:t>
            </a:fld>
            <a:endParaRPr lang="en-US"/>
          </a:p>
        </p:txBody>
      </p:sp>
      <p:sp>
        <p:nvSpPr>
          <p:cNvPr id="5" name="Date Placeholder 4">
            <a:extLst>
              <a:ext uri="{FF2B5EF4-FFF2-40B4-BE49-F238E27FC236}">
                <a16:creationId xmlns:a16="http://schemas.microsoft.com/office/drawing/2014/main" id="{C72F4363-FDA3-4CC5-A01D-5E46CED6BE6A}"/>
              </a:ext>
            </a:extLst>
          </p:cNvPr>
          <p:cNvSpPr>
            <a:spLocks noGrp="1"/>
          </p:cNvSpPr>
          <p:nvPr>
            <p:ph type="dt" idx="1"/>
          </p:nvPr>
        </p:nvSpPr>
        <p:spPr/>
        <p:txBody>
          <a:bodyPr/>
          <a:lstStyle/>
          <a:p>
            <a:r>
              <a:rPr lang="en-US"/>
              <a:t>9/19/2021 am</a:t>
            </a:r>
          </a:p>
        </p:txBody>
      </p:sp>
      <p:sp>
        <p:nvSpPr>
          <p:cNvPr id="6" name="Footer Placeholder 5">
            <a:extLst>
              <a:ext uri="{FF2B5EF4-FFF2-40B4-BE49-F238E27FC236}">
                <a16:creationId xmlns:a16="http://schemas.microsoft.com/office/drawing/2014/main" id="{6F4697C9-18AE-4F49-8173-612B22BE9001}"/>
              </a:ext>
            </a:extLst>
          </p:cNvPr>
          <p:cNvSpPr>
            <a:spLocks noGrp="1"/>
          </p:cNvSpPr>
          <p:nvPr>
            <p:ph type="ftr" sz="quarter" idx="4"/>
          </p:nvPr>
        </p:nvSpPr>
        <p:spPr/>
        <p:txBody>
          <a:bodyPr/>
          <a:lstStyle/>
          <a:p>
            <a:r>
              <a:rPr lang="en-US"/>
              <a:t>Let Not The Church Be Burdened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19488"/>
          </a:xfrm>
        </p:spPr>
      </p:sp>
      <p:sp>
        <p:nvSpPr>
          <p:cNvPr id="3" name="Notes Placeholder 2"/>
          <p:cNvSpPr>
            <a:spLocks noGrp="1"/>
          </p:cNvSpPr>
          <p:nvPr>
            <p:ph type="body" idx="1"/>
          </p:nvPr>
        </p:nvSpPr>
        <p:spPr/>
        <p:txBody>
          <a:bodyPr>
            <a:normAutofit/>
          </a:bodyPr>
          <a:lstStyle/>
          <a:p>
            <a:pPr lvl="0"/>
            <a:r>
              <a:rPr lang="en-US" dirty="0"/>
              <a:t>The question is: is the issue of supporting widows the </a:t>
            </a:r>
            <a:r>
              <a:rPr lang="en-US" b="1" i="1" dirty="0"/>
              <a:t>ONLY</a:t>
            </a:r>
            <a:r>
              <a:rPr lang="en-US" dirty="0"/>
              <a:t> way in which we can “burden” the Lord’s church?  Or are there other ways?  </a:t>
            </a:r>
            <a:endParaRPr lang="en-US" sz="1400" dirty="0"/>
          </a:p>
          <a:p>
            <a:pPr lvl="1"/>
            <a:r>
              <a:rPr lang="en-US" dirty="0"/>
              <a:t>Having regard for the silence of the scriptures.  Should we not look to what God’s word says the church SHOULD do?</a:t>
            </a:r>
            <a:endParaRPr lang="en-US" sz="1400" dirty="0"/>
          </a:p>
          <a:p>
            <a:endParaRPr lang="en-US" dirty="0"/>
          </a:p>
        </p:txBody>
      </p:sp>
      <p:sp>
        <p:nvSpPr>
          <p:cNvPr id="4" name="Slide Number Placeholder 3"/>
          <p:cNvSpPr>
            <a:spLocks noGrp="1"/>
          </p:cNvSpPr>
          <p:nvPr>
            <p:ph type="sldNum" sz="quarter" idx="10"/>
          </p:nvPr>
        </p:nvSpPr>
        <p:spPr/>
        <p:txBody>
          <a:bodyPr/>
          <a:lstStyle/>
          <a:p>
            <a:fld id="{728B5D73-3055-49A1-81A3-0B31CF2374A4}" type="slidenum">
              <a:rPr lang="en-US" smtClean="0"/>
              <a:t>9</a:t>
            </a:fld>
            <a:endParaRPr lang="en-US"/>
          </a:p>
        </p:txBody>
      </p:sp>
      <p:sp>
        <p:nvSpPr>
          <p:cNvPr id="5" name="Date Placeholder 4">
            <a:extLst>
              <a:ext uri="{FF2B5EF4-FFF2-40B4-BE49-F238E27FC236}">
                <a16:creationId xmlns:a16="http://schemas.microsoft.com/office/drawing/2014/main" id="{6FD15022-380B-4C86-910B-C4D70C68EACA}"/>
              </a:ext>
            </a:extLst>
          </p:cNvPr>
          <p:cNvSpPr>
            <a:spLocks noGrp="1"/>
          </p:cNvSpPr>
          <p:nvPr>
            <p:ph type="dt" idx="1"/>
          </p:nvPr>
        </p:nvSpPr>
        <p:spPr/>
        <p:txBody>
          <a:bodyPr/>
          <a:lstStyle/>
          <a:p>
            <a:r>
              <a:rPr lang="en-US"/>
              <a:t>9/19/2021 am</a:t>
            </a:r>
          </a:p>
        </p:txBody>
      </p:sp>
      <p:sp>
        <p:nvSpPr>
          <p:cNvPr id="6" name="Footer Placeholder 5">
            <a:extLst>
              <a:ext uri="{FF2B5EF4-FFF2-40B4-BE49-F238E27FC236}">
                <a16:creationId xmlns:a16="http://schemas.microsoft.com/office/drawing/2014/main" id="{6E1227DA-6DE5-4359-A43D-8966C5458404}"/>
              </a:ext>
            </a:extLst>
          </p:cNvPr>
          <p:cNvSpPr>
            <a:spLocks noGrp="1"/>
          </p:cNvSpPr>
          <p:nvPr>
            <p:ph type="ftr" sz="quarter" idx="4"/>
          </p:nvPr>
        </p:nvSpPr>
        <p:spPr/>
        <p:txBody>
          <a:bodyPr/>
          <a:lstStyle/>
          <a:p>
            <a:r>
              <a:rPr lang="en-US"/>
              <a:t>Let Not The Church Be Burdened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7D9F823-73EB-4FE6-8495-8F6BB3F5DB1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E9420-082C-4E23-90F9-F66AFCF83F4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CA2A8-699A-4310-BD9A-FDF68A9DAB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1C1AC0-D534-4547-ACAD-B8BFAD651DA6}"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DDCF1-6C2B-4863-95EC-27FECF52B39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FDCF6-4AE3-4D2E-AFF3-3D88D79404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67D12F-5326-485C-B93A-E585A72296B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507DFB-212C-4BD6-A1D4-E9B9BD5C91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69A1AA-249F-4D37-B10F-F5F87EBA76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5F852F-8370-4443-B0E1-AF3AA9AF859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FE889626-588E-4D1C-B891-EFA4CC0FB914}"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73A12F4-4E4C-4AAF-883E-3D1F43562370}" type="slidenum">
              <a:rPr lang="en-US" smtClean="0"/>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CA401-D411-46F5-B7AE-C6E7BDAA3EC2}"/>
              </a:ext>
            </a:extLst>
          </p:cNvPr>
          <p:cNvSpPr>
            <a:spLocks noGrp="1"/>
          </p:cNvSpPr>
          <p:nvPr>
            <p:ph type="ctrTitle"/>
          </p:nvPr>
        </p:nvSpPr>
        <p:spPr/>
        <p:txBody>
          <a:bodyPr/>
          <a:lstStyle/>
          <a:p>
            <a:r>
              <a:rPr lang="en-US" i="1" dirty="0"/>
              <a:t>“Let Not The Church Be Burdened”</a:t>
            </a:r>
          </a:p>
        </p:txBody>
      </p:sp>
      <p:sp>
        <p:nvSpPr>
          <p:cNvPr id="3" name="Subtitle 2">
            <a:extLst>
              <a:ext uri="{FF2B5EF4-FFF2-40B4-BE49-F238E27FC236}">
                <a16:creationId xmlns:a16="http://schemas.microsoft.com/office/drawing/2014/main" id="{AE490CD8-717E-4D97-91D3-FF64ADCB04CF}"/>
              </a:ext>
            </a:extLst>
          </p:cNvPr>
          <p:cNvSpPr>
            <a:spLocks noGrp="1"/>
          </p:cNvSpPr>
          <p:nvPr>
            <p:ph type="subTitle" idx="1"/>
          </p:nvPr>
        </p:nvSpPr>
        <p:spPr/>
        <p:txBody>
          <a:bodyPr>
            <a:normAutofit/>
          </a:bodyPr>
          <a:lstStyle/>
          <a:p>
            <a:r>
              <a:rPr lang="en-US" sz="3200" dirty="0"/>
              <a:t>1 Timothy 5:1-16</a:t>
            </a:r>
          </a:p>
        </p:txBody>
      </p:sp>
    </p:spTree>
    <p:extLst>
      <p:ext uri="{BB962C8B-B14F-4D97-AF65-F5344CB8AC3E}">
        <p14:creationId xmlns:p14="http://schemas.microsoft.com/office/powerpoint/2010/main" val="1267074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743200" y="304800"/>
            <a:ext cx="7772400" cy="1143000"/>
          </a:xfrm>
        </p:spPr>
        <p:txBody>
          <a:bodyPr>
            <a:normAutofit fontScale="90000"/>
          </a:bodyPr>
          <a:lstStyle/>
          <a:p>
            <a:r>
              <a:rPr lang="en-US" dirty="0"/>
              <a:t>What is the work of the Church?</a:t>
            </a:r>
          </a:p>
        </p:txBody>
      </p:sp>
      <p:sp>
        <p:nvSpPr>
          <p:cNvPr id="11267" name="Rectangle 3"/>
          <p:cNvSpPr>
            <a:spLocks noGrp="1" noChangeArrowheads="1"/>
          </p:cNvSpPr>
          <p:nvPr>
            <p:ph idx="1"/>
          </p:nvPr>
        </p:nvSpPr>
        <p:spPr>
          <a:xfrm>
            <a:off x="1066800" y="1600200"/>
            <a:ext cx="10134600" cy="4953000"/>
          </a:xfrm>
        </p:spPr>
        <p:txBody>
          <a:bodyPr>
            <a:noAutofit/>
          </a:bodyPr>
          <a:lstStyle/>
          <a:p>
            <a:pPr marL="514350" indent="-514350">
              <a:spcBef>
                <a:spcPts val="600"/>
              </a:spcBef>
              <a:buFont typeface="+mj-lt"/>
              <a:buAutoNum type="arabicPeriod"/>
            </a:pPr>
            <a:r>
              <a:rPr lang="en-US" sz="3600" b="1" dirty="0"/>
              <a:t>Worshipping God </a:t>
            </a:r>
            <a:r>
              <a:rPr lang="en-US" sz="3600" dirty="0"/>
              <a:t>– </a:t>
            </a:r>
          </a:p>
          <a:p>
            <a:r>
              <a:rPr lang="en-US" sz="3200" i="1" dirty="0"/>
              <a:t>1 Corinthians 11:20-22, “</a:t>
            </a:r>
            <a:r>
              <a:rPr lang="en-US" sz="3200" b="1" i="1" dirty="0"/>
              <a:t>Therefore when you meet together, it is not to eat the Lord's Supper,</a:t>
            </a:r>
            <a:r>
              <a:rPr lang="en-US" sz="3200" i="1" dirty="0"/>
              <a:t> 21 for in your eating each one takes his own supper first; and one is hungry and another is drunk. 22 What! </a:t>
            </a:r>
            <a:r>
              <a:rPr lang="en-US" sz="3200" b="1" i="1" dirty="0"/>
              <a:t>Do you not have houses in which to eat and drink</a:t>
            </a:r>
            <a:r>
              <a:rPr lang="en-US" sz="3200" i="1" dirty="0"/>
              <a:t>? </a:t>
            </a:r>
            <a:r>
              <a:rPr lang="en-US" sz="3200" b="1" i="1" dirty="0"/>
              <a:t>Or do you despise the church of God and shame those who have nothing? What shall I say to you? Shall I praise you? In this I will not praise you</a:t>
            </a:r>
            <a:r>
              <a:rPr lang="en-US" sz="3200" i="1"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500"/>
                                        <p:tgtEl>
                                          <p:spTgt spid="112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743200" y="304800"/>
            <a:ext cx="7772400" cy="1143000"/>
          </a:xfrm>
        </p:spPr>
        <p:txBody>
          <a:bodyPr>
            <a:normAutofit fontScale="90000"/>
          </a:bodyPr>
          <a:lstStyle/>
          <a:p>
            <a:r>
              <a:rPr lang="en-US" dirty="0"/>
              <a:t>What is the work of the Church?</a:t>
            </a:r>
          </a:p>
        </p:txBody>
      </p:sp>
      <p:sp>
        <p:nvSpPr>
          <p:cNvPr id="11267" name="Rectangle 3"/>
          <p:cNvSpPr>
            <a:spLocks noGrp="1" noChangeArrowheads="1"/>
          </p:cNvSpPr>
          <p:nvPr>
            <p:ph idx="1"/>
          </p:nvPr>
        </p:nvSpPr>
        <p:spPr>
          <a:xfrm>
            <a:off x="1066800" y="1600200"/>
            <a:ext cx="10972800" cy="4953000"/>
          </a:xfrm>
        </p:spPr>
        <p:txBody>
          <a:bodyPr>
            <a:noAutofit/>
          </a:bodyPr>
          <a:lstStyle/>
          <a:p>
            <a:pPr marL="514350" indent="-514350">
              <a:spcBef>
                <a:spcPts val="600"/>
              </a:spcBef>
              <a:buFont typeface="+mj-lt"/>
              <a:buAutoNum type="arabicPeriod" startAt="2"/>
            </a:pPr>
            <a:r>
              <a:rPr lang="en-US" sz="3600" b="1" dirty="0"/>
              <a:t>Preaching the gospel</a:t>
            </a:r>
            <a:r>
              <a:rPr lang="en-US" sz="3600" dirty="0"/>
              <a:t> – </a:t>
            </a:r>
          </a:p>
          <a:p>
            <a:pPr>
              <a:spcBef>
                <a:spcPts val="600"/>
              </a:spcBef>
            </a:pPr>
            <a:r>
              <a:rPr lang="en-US" sz="3400" b="1" dirty="0"/>
              <a:t>Philippians 1:5-7; 4:15</a:t>
            </a:r>
            <a:r>
              <a:rPr lang="en-US" sz="3400" dirty="0"/>
              <a:t>; “…</a:t>
            </a:r>
            <a:r>
              <a:rPr lang="en-US" sz="3400" i="1" dirty="0"/>
              <a:t>in view of your participation in the gospel… at the first </a:t>
            </a:r>
            <a:r>
              <a:rPr lang="en-US" sz="3400" b="1" i="1" dirty="0"/>
              <a:t>preaching of the gospel</a:t>
            </a:r>
            <a:r>
              <a:rPr lang="en-US" sz="3400" i="1" dirty="0"/>
              <a:t>, after I departed from Macedonia, no church shared with me in the matter of giving and receiving but you alone</a:t>
            </a:r>
            <a:r>
              <a:rPr lang="en-US" sz="3400" dirty="0"/>
              <a:t>…”</a:t>
            </a:r>
          </a:p>
          <a:p>
            <a:pPr>
              <a:spcBef>
                <a:spcPts val="600"/>
              </a:spcBef>
            </a:pPr>
            <a:r>
              <a:rPr lang="en-US" sz="3800" b="1" dirty="0"/>
              <a:t>2 Corinthians 11:8-9</a:t>
            </a:r>
            <a:r>
              <a:rPr lang="en-US" sz="3400" dirty="0"/>
              <a:t>, “</a:t>
            </a:r>
            <a:r>
              <a:rPr lang="en-US" sz="3400" i="1" dirty="0"/>
              <a:t>I robbed other churches by taking wages from them to serve you</a:t>
            </a:r>
            <a:r>
              <a:rPr lang="en-US" sz="3400" dirty="0"/>
              <a:t>.”</a:t>
            </a:r>
          </a:p>
          <a:p>
            <a:r>
              <a:rPr lang="en-US" sz="3800" b="1" dirty="0"/>
              <a:t>Acts 11:21-24</a:t>
            </a:r>
            <a:r>
              <a:rPr lang="en-US" sz="3800" dirty="0"/>
              <a:t>; </a:t>
            </a:r>
            <a:r>
              <a:rPr lang="en-US" sz="3400" dirty="0"/>
              <a:t>“…</a:t>
            </a:r>
            <a:r>
              <a:rPr lang="en-US" sz="3400" i="1" dirty="0"/>
              <a:t>the church at Jerusalem…sent Barnabas off to Antioch</a:t>
            </a:r>
            <a:r>
              <a:rPr lang="en-US" sz="3400" dirty="0"/>
              <a:t>…” </a:t>
            </a:r>
          </a:p>
        </p:txBody>
      </p:sp>
    </p:spTree>
    <p:extLst>
      <p:ext uri="{BB962C8B-B14F-4D97-AF65-F5344CB8AC3E}">
        <p14:creationId xmlns:p14="http://schemas.microsoft.com/office/powerpoint/2010/main" val="3015676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5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fade">
                                      <p:cBhvr>
                                        <p:cTn id="17" dur="500"/>
                                        <p:tgtEl>
                                          <p:spTgt spid="112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fade">
                                      <p:cBhvr>
                                        <p:cTn id="22" dur="500"/>
                                        <p:tgtEl>
                                          <p:spTgt spid="112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743200" y="304800"/>
            <a:ext cx="7772400" cy="990600"/>
          </a:xfrm>
        </p:spPr>
        <p:txBody>
          <a:bodyPr>
            <a:normAutofit fontScale="90000"/>
          </a:bodyPr>
          <a:lstStyle/>
          <a:p>
            <a:r>
              <a:rPr lang="en-US" dirty="0"/>
              <a:t>What is the work of the Church?</a:t>
            </a:r>
          </a:p>
        </p:txBody>
      </p:sp>
      <p:sp>
        <p:nvSpPr>
          <p:cNvPr id="12291" name="Rectangle 3"/>
          <p:cNvSpPr>
            <a:spLocks noGrp="1" noChangeArrowheads="1"/>
          </p:cNvSpPr>
          <p:nvPr>
            <p:ph idx="1"/>
          </p:nvPr>
        </p:nvSpPr>
        <p:spPr>
          <a:xfrm>
            <a:off x="1066800" y="1219200"/>
            <a:ext cx="10591800" cy="5105400"/>
          </a:xfrm>
        </p:spPr>
        <p:txBody>
          <a:bodyPr>
            <a:normAutofit fontScale="92500" lnSpcReduction="10000"/>
          </a:bodyPr>
          <a:lstStyle/>
          <a:p>
            <a:pPr marL="742950" indent="-742950">
              <a:spcBef>
                <a:spcPts val="600"/>
              </a:spcBef>
              <a:buFont typeface="+mj-lt"/>
              <a:buAutoNum type="arabicPeriod" startAt="3"/>
            </a:pPr>
            <a:r>
              <a:rPr lang="en-US" sz="3800" b="1" dirty="0"/>
              <a:t>Edify the saints</a:t>
            </a:r>
            <a:r>
              <a:rPr lang="en-US" sz="3800" dirty="0"/>
              <a:t> </a:t>
            </a:r>
            <a:r>
              <a:rPr lang="en-US" sz="3200" dirty="0"/>
              <a:t>– </a:t>
            </a:r>
          </a:p>
          <a:p>
            <a:pPr>
              <a:spcBef>
                <a:spcPts val="600"/>
              </a:spcBef>
            </a:pPr>
            <a:r>
              <a:rPr lang="en-US" sz="3500" b="1" dirty="0"/>
              <a:t>1 Corinthians 14:12, 26</a:t>
            </a:r>
            <a:r>
              <a:rPr lang="en-US" sz="3500" dirty="0"/>
              <a:t>; “…</a:t>
            </a:r>
            <a:r>
              <a:rPr lang="en-US" sz="3500" b="1" i="1" dirty="0"/>
              <a:t>let all things be done for edification</a:t>
            </a:r>
            <a:r>
              <a:rPr lang="en-US" sz="3500" dirty="0"/>
              <a:t>…”</a:t>
            </a:r>
          </a:p>
          <a:p>
            <a:pPr lvl="1"/>
            <a:r>
              <a:rPr lang="en-US" sz="3500" dirty="0"/>
              <a:t>Not from fleshly pursuits.  (</a:t>
            </a:r>
            <a:r>
              <a:rPr lang="en-US" sz="3500" b="1" dirty="0"/>
              <a:t>Acts 20:29-32)</a:t>
            </a:r>
            <a:endParaRPr lang="en-US" sz="3500" dirty="0"/>
          </a:p>
          <a:p>
            <a:pPr>
              <a:spcBef>
                <a:spcPts val="600"/>
              </a:spcBef>
            </a:pPr>
            <a:r>
              <a:rPr lang="en-US" sz="3500" dirty="0"/>
              <a:t>The church is described as “</a:t>
            </a:r>
            <a:r>
              <a:rPr lang="en-US" sz="3500" b="1" i="1" dirty="0"/>
              <a:t>the pillar and support of truth</a:t>
            </a:r>
            <a:r>
              <a:rPr lang="en-US" sz="3500" dirty="0"/>
              <a:t>” (</a:t>
            </a:r>
            <a:r>
              <a:rPr lang="en-US" sz="3500" b="1" dirty="0"/>
              <a:t>1 Timothy 3:15</a:t>
            </a:r>
            <a:r>
              <a:rPr lang="en-US" sz="3500" dirty="0"/>
              <a:t>)</a:t>
            </a:r>
          </a:p>
          <a:p>
            <a:pPr>
              <a:spcBef>
                <a:spcPts val="600"/>
              </a:spcBef>
            </a:pPr>
            <a:r>
              <a:rPr lang="en-US" sz="3500" b="1" dirty="0"/>
              <a:t>Ephesians 4:11-16</a:t>
            </a:r>
            <a:r>
              <a:rPr lang="en-US" sz="3500" dirty="0"/>
              <a:t>; “…</a:t>
            </a:r>
            <a:r>
              <a:rPr lang="en-US" sz="3500" i="1" dirty="0"/>
              <a:t>the </a:t>
            </a:r>
            <a:r>
              <a:rPr lang="en-US" sz="3500" b="1" i="1" dirty="0"/>
              <a:t>equipping of the saints</a:t>
            </a:r>
            <a:r>
              <a:rPr lang="en-US" sz="3500" i="1" dirty="0"/>
              <a:t> for the work of service, to the b</a:t>
            </a:r>
            <a:r>
              <a:rPr lang="en-US" sz="3500" b="1" i="1" dirty="0"/>
              <a:t>uilding up of the body of Christ</a:t>
            </a:r>
            <a:r>
              <a:rPr lang="en-US" sz="3500" dirty="0"/>
              <a:t>…”</a:t>
            </a:r>
          </a:p>
          <a:p>
            <a:pPr>
              <a:spcBef>
                <a:spcPts val="600"/>
              </a:spcBef>
            </a:pPr>
            <a:r>
              <a:rPr lang="en-US" sz="3500" b="1" dirty="0"/>
              <a:t>Hebrews 5:12</a:t>
            </a:r>
            <a:r>
              <a:rPr lang="en-US" sz="3500" dirty="0"/>
              <a:t>, “…</a:t>
            </a:r>
            <a:r>
              <a:rPr lang="en-US" sz="3500" b="1" i="1" dirty="0"/>
              <a:t>you ought to be teachers</a:t>
            </a:r>
            <a:r>
              <a:rPr lang="en-US" sz="35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fade">
                                      <p:cBhvr>
                                        <p:cTn id="12" dur="500"/>
                                        <p:tgtEl>
                                          <p:spTgt spid="12291">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Effect transition="in" filter="fade">
                                      <p:cBhvr>
                                        <p:cTn id="15" dur="500"/>
                                        <p:tgtEl>
                                          <p:spTgt spid="1229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2291">
                                            <p:txEl>
                                              <p:pRg st="3" end="3"/>
                                            </p:txEl>
                                          </p:spTgt>
                                        </p:tgtEl>
                                        <p:attrNameLst>
                                          <p:attrName>style.visibility</p:attrName>
                                        </p:attrNameLst>
                                      </p:cBhvr>
                                      <p:to>
                                        <p:strVal val="visible"/>
                                      </p:to>
                                    </p:set>
                                    <p:animEffect transition="in" filter="fade">
                                      <p:cBhvr>
                                        <p:cTn id="20" dur="500"/>
                                        <p:tgtEl>
                                          <p:spTgt spid="12291">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291">
                                            <p:txEl>
                                              <p:pRg st="4" end="4"/>
                                            </p:txEl>
                                          </p:spTgt>
                                        </p:tgtEl>
                                        <p:attrNameLst>
                                          <p:attrName>style.visibility</p:attrName>
                                        </p:attrNameLst>
                                      </p:cBhvr>
                                      <p:to>
                                        <p:strVal val="visible"/>
                                      </p:to>
                                    </p:set>
                                    <p:animEffect transition="in" filter="fade">
                                      <p:cBhvr>
                                        <p:cTn id="25" dur="500"/>
                                        <p:tgtEl>
                                          <p:spTgt spid="12291">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291">
                                            <p:txEl>
                                              <p:pRg st="5" end="5"/>
                                            </p:txEl>
                                          </p:spTgt>
                                        </p:tgtEl>
                                        <p:attrNameLst>
                                          <p:attrName>style.visibility</p:attrName>
                                        </p:attrNameLst>
                                      </p:cBhvr>
                                      <p:to>
                                        <p:strVal val="visible"/>
                                      </p:to>
                                    </p:set>
                                    <p:animEffect transition="in" filter="fade">
                                      <p:cBhvr>
                                        <p:cTn id="30" dur="500"/>
                                        <p:tgtEl>
                                          <p:spTgt spid="122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743200" y="304800"/>
            <a:ext cx="7772400" cy="990600"/>
          </a:xfrm>
        </p:spPr>
        <p:txBody>
          <a:bodyPr>
            <a:normAutofit fontScale="90000"/>
          </a:bodyPr>
          <a:lstStyle/>
          <a:p>
            <a:r>
              <a:rPr lang="en-US" dirty="0"/>
              <a:t>What is the work of the Church?</a:t>
            </a:r>
          </a:p>
        </p:txBody>
      </p:sp>
      <p:sp>
        <p:nvSpPr>
          <p:cNvPr id="12291" name="Rectangle 3"/>
          <p:cNvSpPr>
            <a:spLocks noGrp="1" noChangeArrowheads="1"/>
          </p:cNvSpPr>
          <p:nvPr>
            <p:ph idx="1"/>
          </p:nvPr>
        </p:nvSpPr>
        <p:spPr>
          <a:xfrm>
            <a:off x="1066800" y="1219200"/>
            <a:ext cx="10134600" cy="5105400"/>
          </a:xfrm>
        </p:spPr>
        <p:txBody>
          <a:bodyPr>
            <a:normAutofit/>
          </a:bodyPr>
          <a:lstStyle/>
          <a:p>
            <a:pPr marL="514350" indent="-514350">
              <a:spcBef>
                <a:spcPts val="600"/>
              </a:spcBef>
              <a:buFont typeface="+mj-lt"/>
              <a:buAutoNum type="arabicPeriod" startAt="4"/>
            </a:pPr>
            <a:r>
              <a:rPr lang="en-US" sz="3600" b="1" dirty="0"/>
              <a:t>Relief of needy saints</a:t>
            </a:r>
            <a:r>
              <a:rPr lang="en-US" sz="3600" dirty="0"/>
              <a:t>– </a:t>
            </a:r>
          </a:p>
          <a:p>
            <a:r>
              <a:rPr lang="en-US" sz="3200" b="1" dirty="0"/>
              <a:t>1 Corinthians 16:1-2</a:t>
            </a:r>
            <a:r>
              <a:rPr lang="en-US" sz="3200" dirty="0"/>
              <a:t> – “</a:t>
            </a:r>
            <a:r>
              <a:rPr lang="en-US" sz="3200" i="1" dirty="0"/>
              <a:t>Now concerning </a:t>
            </a:r>
            <a:r>
              <a:rPr lang="en-US" sz="3200" b="1" i="1" dirty="0"/>
              <a:t>the collection for the saints</a:t>
            </a:r>
            <a:r>
              <a:rPr lang="en-US" sz="3200" i="1" dirty="0"/>
              <a:t>…On the first day of every week let each one of you put aside and save, as he may prosper</a:t>
            </a:r>
            <a:r>
              <a:rPr lang="en-US" sz="3200" dirty="0"/>
              <a:t>,”</a:t>
            </a:r>
          </a:p>
          <a:p>
            <a:r>
              <a:rPr lang="en-US" sz="3200" b="1" dirty="0"/>
              <a:t>2 Corinthians 8 &amp; 9</a:t>
            </a:r>
            <a:r>
              <a:rPr lang="en-US" sz="3200" dirty="0"/>
              <a:t> – “</a:t>
            </a:r>
            <a:r>
              <a:rPr lang="en-US" sz="3200" b="1" i="1" dirty="0"/>
              <a:t>to the saints</a:t>
            </a:r>
            <a:r>
              <a:rPr lang="en-US" sz="3200" dirty="0"/>
              <a:t>” (</a:t>
            </a:r>
            <a:r>
              <a:rPr lang="en-US" sz="3200" b="1" dirty="0"/>
              <a:t>8:4; 9:1; 9:12; Romans 15:25, 26, 31</a:t>
            </a:r>
            <a:r>
              <a:rPr lang="en-US" sz="3200" dirty="0"/>
              <a:t>)</a:t>
            </a:r>
          </a:p>
          <a:p>
            <a:r>
              <a:rPr lang="en-US" sz="3200" dirty="0"/>
              <a:t>Our originating text of </a:t>
            </a:r>
            <a:r>
              <a:rPr lang="en-US" sz="3200" b="1" dirty="0"/>
              <a:t>1 Timothy 5:16</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fade">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fade">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fade">
                                      <p:cBhvr>
                                        <p:cTn id="22"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8229600" cy="819912"/>
          </a:xfrm>
        </p:spPr>
        <p:txBody>
          <a:bodyPr/>
          <a:lstStyle/>
          <a:p>
            <a:r>
              <a:rPr lang="en-US" dirty="0"/>
              <a:t>Are there other good works?</a:t>
            </a:r>
          </a:p>
        </p:txBody>
      </p:sp>
      <p:sp>
        <p:nvSpPr>
          <p:cNvPr id="3" name="Content Placeholder 2"/>
          <p:cNvSpPr>
            <a:spLocks noGrp="1"/>
          </p:cNvSpPr>
          <p:nvPr>
            <p:ph idx="1"/>
          </p:nvPr>
        </p:nvSpPr>
        <p:spPr>
          <a:xfrm>
            <a:off x="1066800" y="1752600"/>
            <a:ext cx="10058400" cy="4572000"/>
          </a:xfrm>
        </p:spPr>
        <p:txBody>
          <a:bodyPr>
            <a:noAutofit/>
          </a:bodyPr>
          <a:lstStyle/>
          <a:p>
            <a:pPr marL="0" indent="0">
              <a:buNone/>
            </a:pPr>
            <a:r>
              <a:rPr lang="en-US" sz="3200" dirty="0"/>
              <a:t>Absolutely, the question is, who is responsible to do them?</a:t>
            </a:r>
          </a:p>
          <a:p>
            <a:pPr marL="0" indent="0"/>
            <a:r>
              <a:rPr lang="en-US" sz="3200" dirty="0"/>
              <a:t>General benevolence.</a:t>
            </a:r>
          </a:p>
          <a:p>
            <a:pPr marL="0" indent="0"/>
            <a:r>
              <a:rPr lang="en-US" sz="3200" dirty="0"/>
              <a:t>Social opportunities for young people.</a:t>
            </a:r>
          </a:p>
          <a:p>
            <a:pPr marL="0" indent="0"/>
            <a:r>
              <a:rPr lang="en-US" sz="3200" dirty="0"/>
              <a:t>Social occasions and common meals</a:t>
            </a:r>
          </a:p>
          <a:p>
            <a:pPr marL="0" indent="0"/>
            <a:r>
              <a:rPr lang="en-US" sz="3200" dirty="0"/>
              <a:t>Care for orphans and widows</a:t>
            </a:r>
          </a:p>
          <a:p>
            <a:pPr marL="0" indent="0"/>
            <a:r>
              <a:rPr lang="en-US" sz="3200" dirty="0"/>
              <a:t>Social and political causes</a:t>
            </a:r>
          </a:p>
          <a:p>
            <a:pPr marL="0" indent="0"/>
            <a:r>
              <a:rPr lang="en-US" sz="3200" dirty="0"/>
              <a:t>Personal “self-help” topics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743200" y="304800"/>
            <a:ext cx="7772400" cy="762000"/>
          </a:xfrm>
        </p:spPr>
        <p:txBody>
          <a:bodyPr>
            <a:noAutofit/>
          </a:bodyPr>
          <a:lstStyle/>
          <a:p>
            <a:r>
              <a:rPr lang="en-US" sz="3600" b="1" dirty="0"/>
              <a:t>Other ways to burden the church?</a:t>
            </a:r>
          </a:p>
        </p:txBody>
      </p:sp>
      <p:sp>
        <p:nvSpPr>
          <p:cNvPr id="12291" name="Rectangle 3"/>
          <p:cNvSpPr>
            <a:spLocks noGrp="1" noChangeArrowheads="1"/>
          </p:cNvSpPr>
          <p:nvPr>
            <p:ph idx="1"/>
          </p:nvPr>
        </p:nvSpPr>
        <p:spPr>
          <a:xfrm>
            <a:off x="1066800" y="1219200"/>
            <a:ext cx="10058400" cy="5105400"/>
          </a:xfrm>
        </p:spPr>
        <p:txBody>
          <a:bodyPr>
            <a:normAutofit/>
          </a:bodyPr>
          <a:lstStyle/>
          <a:p>
            <a:pPr marL="0" indent="0">
              <a:buNone/>
            </a:pPr>
            <a:r>
              <a:rPr lang="en-US" sz="3200" dirty="0"/>
              <a:t>What about going beyond the organization of the church as revealed in the NT? (Philippians 1:1)</a:t>
            </a:r>
          </a:p>
          <a:p>
            <a:pPr lvl="1"/>
            <a:r>
              <a:rPr lang="en-US" sz="3200" dirty="0"/>
              <a:t>Missionary societies, sponsoring churches (Acts 20:28; 1 Peter 5:1-2), boards and counsels, hierarchal structures </a:t>
            </a:r>
          </a:p>
          <a:p>
            <a:pPr marL="403225" lvl="1" indent="-9525">
              <a:buNone/>
            </a:pPr>
            <a:r>
              <a:rPr lang="en-US" sz="3200" dirty="0"/>
              <a:t>All of these burden the Lord’s church and restrict its’ ability to fulfill its’ pure and simple mission.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066800"/>
            <a:ext cx="10134600" cy="5257800"/>
          </a:xfrm>
        </p:spPr>
        <p:txBody>
          <a:bodyPr>
            <a:normAutofit/>
          </a:bodyPr>
          <a:lstStyle/>
          <a:p>
            <a:r>
              <a:rPr lang="en-US" sz="3600" dirty="0"/>
              <a:t>When we have the church undertake those responsibilities that we individually are responsible for, we not only are neglecting our own duties but negatively impacting the impact the church is to have. </a:t>
            </a:r>
          </a:p>
          <a:p>
            <a:r>
              <a:rPr lang="en-US" sz="3600" dirty="0"/>
              <a:t>Recognize the temptation to have the church do for us what we are personally responsible for.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066800"/>
            <a:ext cx="10134600" cy="5257800"/>
          </a:xfrm>
        </p:spPr>
        <p:txBody>
          <a:bodyPr>
            <a:normAutofit lnSpcReduction="10000"/>
          </a:bodyPr>
          <a:lstStyle/>
          <a:p>
            <a:r>
              <a:rPr lang="en-US" sz="3600" dirty="0"/>
              <a:t>So, take issue not only with those who burden the church beyond what God directed for it, but with ourselves if we fail in our individual responsibilities.</a:t>
            </a:r>
          </a:p>
          <a:p>
            <a:r>
              <a:rPr lang="en-US" sz="3600" dirty="0"/>
              <a:t>Focus on the God given mission of the church to worship God, save souls through the spreading of the gospel to the lost, spiritually building up those who are in the church, and making sure that fundamental human needs of it’s members are being met.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2057400" y="533400"/>
            <a:ext cx="8229600" cy="743712"/>
          </a:xfrm>
        </p:spPr>
        <p:txBody>
          <a:bodyPr>
            <a:normAutofit fontScale="90000"/>
          </a:bodyPr>
          <a:lstStyle/>
          <a:p>
            <a:r>
              <a:rPr lang="en-US" dirty="0"/>
              <a:t>Let Not The Church Be Burdened</a:t>
            </a:r>
          </a:p>
        </p:txBody>
      </p:sp>
      <p:sp>
        <p:nvSpPr>
          <p:cNvPr id="2051" name="Rectangle 3"/>
          <p:cNvSpPr>
            <a:spLocks noGrp="1" noChangeArrowheads="1"/>
          </p:cNvSpPr>
          <p:nvPr>
            <p:ph idx="1"/>
          </p:nvPr>
        </p:nvSpPr>
        <p:spPr>
          <a:xfrm>
            <a:off x="1066800" y="1524000"/>
            <a:ext cx="10058400" cy="5105400"/>
          </a:xfrm>
        </p:spPr>
        <p:txBody>
          <a:bodyPr>
            <a:normAutofit/>
          </a:bodyPr>
          <a:lstStyle/>
          <a:p>
            <a:pPr lvl="0"/>
            <a:r>
              <a:rPr lang="en-US" sz="3200" dirty="0"/>
              <a:t>The church belongs to the Lord who purchased it with his blood. (</a:t>
            </a:r>
            <a:r>
              <a:rPr lang="en-US" sz="3200" b="1" dirty="0"/>
              <a:t>Acts 20:28)</a:t>
            </a:r>
            <a:endParaRPr lang="en-US" sz="3200" dirty="0"/>
          </a:p>
          <a:p>
            <a:pPr lvl="0"/>
            <a:r>
              <a:rPr lang="en-US" sz="3200" dirty="0"/>
              <a:t>The church has been planned by God before times eternal and displays His divine wisdom.  </a:t>
            </a:r>
            <a:br>
              <a:rPr lang="en-US" sz="3200" dirty="0"/>
            </a:br>
            <a:r>
              <a:rPr lang="en-US" sz="3200" dirty="0"/>
              <a:t>(</a:t>
            </a:r>
            <a:r>
              <a:rPr lang="en-US" sz="3200" b="1" dirty="0"/>
              <a:t>Ephesians 3:8-12)</a:t>
            </a:r>
            <a:endParaRPr lang="en-US" sz="3200" dirty="0"/>
          </a:p>
          <a:p>
            <a:pPr lvl="1"/>
            <a:r>
              <a:rPr lang="en-US" sz="3200" dirty="0"/>
              <a:t>The wisdom of God is to be seen through the church in its’ mission, purpose, design and duration.</a:t>
            </a:r>
          </a:p>
          <a:p>
            <a:pPr lvl="1"/>
            <a:r>
              <a:rPr lang="en-US" sz="3200" dirty="0"/>
              <a:t>Can man alter the simple plan God has always had for the 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fade">
                                      <p:cBhvr>
                                        <p:cTn id="7" dur="500"/>
                                        <p:tgtEl>
                                          <p:spTgt spid="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51">
                                            <p:txEl>
                                              <p:pRg st="1" end="1"/>
                                            </p:txEl>
                                          </p:spTgt>
                                        </p:tgtEl>
                                        <p:attrNameLst>
                                          <p:attrName>style.visibility</p:attrName>
                                        </p:attrNameLst>
                                      </p:cBhvr>
                                      <p:to>
                                        <p:strVal val="visible"/>
                                      </p:to>
                                    </p:set>
                                    <p:animEffect transition="in" filter="fade">
                                      <p:cBhvr>
                                        <p:cTn id="12" dur="500"/>
                                        <p:tgtEl>
                                          <p:spTgt spid="2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51">
                                            <p:txEl>
                                              <p:pRg st="2" end="2"/>
                                            </p:txEl>
                                          </p:spTgt>
                                        </p:tgtEl>
                                        <p:attrNameLst>
                                          <p:attrName>style.visibility</p:attrName>
                                        </p:attrNameLst>
                                      </p:cBhvr>
                                      <p:to>
                                        <p:strVal val="visible"/>
                                      </p:to>
                                    </p:set>
                                    <p:animEffect transition="in" filter="fade">
                                      <p:cBhvr>
                                        <p:cTn id="17" dur="500"/>
                                        <p:tgtEl>
                                          <p:spTgt spid="20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51">
                                            <p:txEl>
                                              <p:pRg st="3" end="3"/>
                                            </p:txEl>
                                          </p:spTgt>
                                        </p:tgtEl>
                                        <p:attrNameLst>
                                          <p:attrName>style.visibility</p:attrName>
                                        </p:attrNameLst>
                                      </p:cBhvr>
                                      <p:to>
                                        <p:strVal val="visible"/>
                                      </p:to>
                                    </p:set>
                                    <p:animEffect transition="in" filter="fade">
                                      <p:cBhvr>
                                        <p:cTn id="22" dur="500"/>
                                        <p:tgtEl>
                                          <p:spTgt spid="2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981200" y="704088"/>
            <a:ext cx="8229600" cy="743712"/>
          </a:xfrm>
        </p:spPr>
        <p:txBody>
          <a:bodyPr>
            <a:normAutofit fontScale="90000"/>
          </a:bodyPr>
          <a:lstStyle/>
          <a:p>
            <a:r>
              <a:rPr lang="en-US" dirty="0"/>
              <a:t>Let Not The Church Be Burdened</a:t>
            </a:r>
          </a:p>
        </p:txBody>
      </p:sp>
      <p:sp>
        <p:nvSpPr>
          <p:cNvPr id="2051" name="Rectangle 3"/>
          <p:cNvSpPr>
            <a:spLocks noGrp="1" noChangeArrowheads="1"/>
          </p:cNvSpPr>
          <p:nvPr>
            <p:ph idx="1"/>
          </p:nvPr>
        </p:nvSpPr>
        <p:spPr>
          <a:xfrm>
            <a:off x="1143000" y="1524000"/>
            <a:ext cx="9982200" cy="4800600"/>
          </a:xfrm>
        </p:spPr>
        <p:txBody>
          <a:bodyPr>
            <a:normAutofit/>
          </a:bodyPr>
          <a:lstStyle/>
          <a:p>
            <a:pPr marL="0" indent="0">
              <a:spcBef>
                <a:spcPts val="600"/>
              </a:spcBef>
              <a:buNone/>
            </a:pPr>
            <a:r>
              <a:rPr lang="en-US" sz="3600" b="1" dirty="0"/>
              <a:t>The fact is – The Scriptures Teach that the Lord’s Church can be Burdened.</a:t>
            </a:r>
          </a:p>
          <a:p>
            <a:pPr>
              <a:spcBef>
                <a:spcPts val="600"/>
              </a:spcBef>
            </a:pPr>
            <a:r>
              <a:rPr lang="en-US" sz="3200" b="1" dirty="0"/>
              <a:t>1 Tim. 5:16</a:t>
            </a:r>
            <a:r>
              <a:rPr lang="en-US" sz="3200" dirty="0"/>
              <a:t>; “</a:t>
            </a:r>
            <a:r>
              <a:rPr lang="en-US" sz="3200" i="1" dirty="0"/>
              <a:t>If any woman who is a believer has dependent widows, let her assist them, and </a:t>
            </a:r>
            <a:r>
              <a:rPr lang="en-US" sz="3200" b="1" i="1" dirty="0"/>
              <a:t>let not the church be burdened</a:t>
            </a:r>
            <a:r>
              <a:rPr lang="en-US" sz="3200" i="1" dirty="0"/>
              <a:t>, so that it may assist those who are widows indeed</a:t>
            </a:r>
            <a:r>
              <a:rPr lang="en-US" sz="3200" dirty="0"/>
              <a:t>.“</a:t>
            </a:r>
          </a:p>
          <a:p>
            <a:pPr>
              <a:spcBef>
                <a:spcPts val="600"/>
              </a:spcBef>
            </a:pPr>
            <a:r>
              <a:rPr lang="en-US" sz="3200" b="1" dirty="0"/>
              <a:t>“</a:t>
            </a:r>
            <a:r>
              <a:rPr lang="en-US" sz="3200" b="1" i="1" dirty="0"/>
              <a:t>Burden</a:t>
            </a:r>
            <a:r>
              <a:rPr lang="en-US" sz="3200" b="1" dirty="0"/>
              <a:t>” is from a Greek word which meant “to weighed down… oppressed”</a:t>
            </a:r>
            <a:r>
              <a:rPr lang="en-US" sz="3200" dirty="0"/>
              <a:t>.  </a:t>
            </a:r>
            <a:br>
              <a:rPr lang="en-US" sz="3200" dirty="0"/>
            </a:br>
            <a:r>
              <a:rPr lang="en-US" sz="3200" dirty="0"/>
              <a:t>(See 2 Corinthians 1:8 &amp; Luke 21:34)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fade">
                                      <p:cBhvr>
                                        <p:cTn id="7" dur="500"/>
                                        <p:tgtEl>
                                          <p:spTgt spid="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51">
                                            <p:txEl>
                                              <p:pRg st="1" end="1"/>
                                            </p:txEl>
                                          </p:spTgt>
                                        </p:tgtEl>
                                        <p:attrNameLst>
                                          <p:attrName>style.visibility</p:attrName>
                                        </p:attrNameLst>
                                      </p:cBhvr>
                                      <p:to>
                                        <p:strVal val="visible"/>
                                      </p:to>
                                    </p:set>
                                    <p:animEffect transition="in" filter="fade">
                                      <p:cBhvr>
                                        <p:cTn id="12" dur="500"/>
                                        <p:tgtEl>
                                          <p:spTgt spid="2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51">
                                            <p:txEl>
                                              <p:pRg st="2" end="2"/>
                                            </p:txEl>
                                          </p:spTgt>
                                        </p:tgtEl>
                                        <p:attrNameLst>
                                          <p:attrName>style.visibility</p:attrName>
                                        </p:attrNameLst>
                                      </p:cBhvr>
                                      <p:to>
                                        <p:strVal val="visible"/>
                                      </p:to>
                                    </p:set>
                                    <p:animEffect transition="in" filter="fade">
                                      <p:cBhvr>
                                        <p:cTn id="17" dur="500"/>
                                        <p:tgtEl>
                                          <p:spTgt spid="20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981200" y="609600"/>
            <a:ext cx="8229600" cy="914400"/>
          </a:xfrm>
        </p:spPr>
        <p:txBody>
          <a:bodyPr>
            <a:normAutofit/>
          </a:bodyPr>
          <a:lstStyle/>
          <a:p>
            <a:r>
              <a:rPr lang="en-US" dirty="0"/>
              <a:t>1 Timothy 5:16</a:t>
            </a:r>
          </a:p>
        </p:txBody>
      </p:sp>
      <p:sp>
        <p:nvSpPr>
          <p:cNvPr id="7171" name="Rectangle 3"/>
          <p:cNvSpPr>
            <a:spLocks noGrp="1" noChangeArrowheads="1"/>
          </p:cNvSpPr>
          <p:nvPr>
            <p:ph idx="1"/>
          </p:nvPr>
        </p:nvSpPr>
        <p:spPr>
          <a:xfrm>
            <a:off x="1143000" y="1524000"/>
            <a:ext cx="9982200" cy="4800600"/>
          </a:xfrm>
        </p:spPr>
        <p:txBody>
          <a:bodyPr/>
          <a:lstStyle/>
          <a:p>
            <a:pPr marL="0" indent="0">
              <a:spcBef>
                <a:spcPts val="600"/>
              </a:spcBef>
              <a:buNone/>
            </a:pPr>
            <a:r>
              <a:rPr lang="en-US" sz="3600" dirty="0"/>
              <a:t>What </a:t>
            </a:r>
            <a:r>
              <a:rPr lang="en-US" sz="3600" b="1" dirty="0"/>
              <a:t>this passage teaches</a:t>
            </a:r>
            <a:r>
              <a:rPr lang="en-US" sz="3600" dirty="0"/>
              <a:t> us is:</a:t>
            </a:r>
          </a:p>
          <a:p>
            <a:pPr lvl="1">
              <a:spcBef>
                <a:spcPts val="600"/>
              </a:spcBef>
            </a:pPr>
            <a:r>
              <a:rPr lang="en-US" sz="3600" b="1" dirty="0"/>
              <a:t>#1</a:t>
            </a:r>
            <a:r>
              <a:rPr lang="en-US" sz="3600" dirty="0"/>
              <a:t>: regarding “</a:t>
            </a:r>
            <a:r>
              <a:rPr lang="en-US" sz="3600" b="1" i="1" dirty="0"/>
              <a:t>assistance</a:t>
            </a:r>
            <a:r>
              <a:rPr lang="en-US" sz="3600" dirty="0"/>
              <a:t>” for widows, there </a:t>
            </a:r>
            <a:r>
              <a:rPr lang="en-US" sz="3600" b="1" dirty="0"/>
              <a:t>is a divinely drawn line of responsibility for the Lord’s church</a:t>
            </a:r>
            <a:r>
              <a:rPr lang="en-US" sz="3600" dirty="0"/>
              <a:t>, that is, the collective group of God’s saints who regularly assemble in a given location.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5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200400" y="304800"/>
            <a:ext cx="7315200" cy="914400"/>
          </a:xfrm>
        </p:spPr>
        <p:txBody>
          <a:bodyPr/>
          <a:lstStyle/>
          <a:p>
            <a:r>
              <a:rPr lang="en-US" dirty="0"/>
              <a:t>1 Timothy 5:16</a:t>
            </a:r>
          </a:p>
        </p:txBody>
      </p:sp>
      <p:sp>
        <p:nvSpPr>
          <p:cNvPr id="10243" name="Rectangle 3"/>
          <p:cNvSpPr>
            <a:spLocks noGrp="1" noChangeArrowheads="1"/>
          </p:cNvSpPr>
          <p:nvPr>
            <p:ph idx="1"/>
          </p:nvPr>
        </p:nvSpPr>
        <p:spPr>
          <a:xfrm>
            <a:off x="1066800" y="1219200"/>
            <a:ext cx="10058400" cy="5029200"/>
          </a:xfrm>
        </p:spPr>
        <p:txBody>
          <a:bodyPr>
            <a:noAutofit/>
          </a:bodyPr>
          <a:lstStyle/>
          <a:p>
            <a:pPr marL="0" indent="0">
              <a:spcBef>
                <a:spcPts val="600"/>
              </a:spcBef>
              <a:buNone/>
            </a:pPr>
            <a:r>
              <a:rPr lang="en-US" sz="3200" dirty="0"/>
              <a:t>Those widows for </a:t>
            </a:r>
            <a:r>
              <a:rPr lang="en-US" sz="3200" b="1" dirty="0"/>
              <a:t>whom “the Church” is responsible for</a:t>
            </a:r>
            <a:r>
              <a:rPr lang="en-US" sz="3200" dirty="0"/>
              <a:t>, are those who:</a:t>
            </a:r>
          </a:p>
          <a:p>
            <a:pPr>
              <a:spcBef>
                <a:spcPts val="600"/>
              </a:spcBef>
            </a:pPr>
            <a:r>
              <a:rPr lang="en-US" sz="3200" b="1" dirty="0"/>
              <a:t>Do not have family, </a:t>
            </a:r>
            <a:r>
              <a:rPr lang="en-US" sz="3200" dirty="0"/>
              <a:t>have their “</a:t>
            </a:r>
            <a:r>
              <a:rPr lang="en-US" sz="3200" b="1" i="1" dirty="0"/>
              <a:t>fixed hope on God</a:t>
            </a:r>
            <a:r>
              <a:rPr lang="en-US" sz="3200" dirty="0"/>
              <a:t>” and are </a:t>
            </a:r>
            <a:r>
              <a:rPr lang="en-US" sz="3200" b="1" dirty="0"/>
              <a:t>devoted in prayer</a:t>
            </a:r>
            <a:r>
              <a:rPr lang="en-US" sz="3200" dirty="0"/>
              <a:t>– (vs. 5)</a:t>
            </a:r>
          </a:p>
          <a:p>
            <a:r>
              <a:rPr lang="en-US" sz="3200" b="1" dirty="0"/>
              <a:t>Not</a:t>
            </a:r>
            <a:r>
              <a:rPr lang="en-US" sz="3200" dirty="0"/>
              <a:t> given to “</a:t>
            </a:r>
            <a:r>
              <a:rPr lang="en-US" sz="3200" b="1" dirty="0"/>
              <a:t>wanton pleasure</a:t>
            </a:r>
            <a:r>
              <a:rPr lang="en-US" sz="3200" dirty="0"/>
              <a:t>” (vs. 6), </a:t>
            </a:r>
            <a:r>
              <a:rPr lang="en-US" sz="3200" b="1" dirty="0"/>
              <a:t>60 years old &amp; the “wife of one man</a:t>
            </a:r>
            <a:r>
              <a:rPr lang="en-US" sz="3200" dirty="0"/>
              <a:t>” (vs. 9)</a:t>
            </a:r>
          </a:p>
          <a:p>
            <a:r>
              <a:rPr lang="en-US" sz="3200" i="1" dirty="0"/>
              <a:t>“having a reputation for </a:t>
            </a:r>
            <a:r>
              <a:rPr lang="en-US" sz="3200" b="1" i="1" dirty="0"/>
              <a:t>good works… devoted herself to every good work… assisted those in distress…” and </a:t>
            </a:r>
            <a:r>
              <a:rPr lang="en-US" sz="3400" b="1" i="1" dirty="0"/>
              <a:t>“</a:t>
            </a:r>
            <a:r>
              <a:rPr lang="en-US" sz="3200" b="1" i="1" dirty="0"/>
              <a:t>shown</a:t>
            </a:r>
            <a:r>
              <a:rPr lang="en-US" sz="3200" i="1" dirty="0"/>
              <a:t> </a:t>
            </a:r>
            <a:r>
              <a:rPr lang="en-US" sz="3200" b="1" i="1" dirty="0"/>
              <a:t>hospitality to strangers… washed the saints' feet”  </a:t>
            </a:r>
            <a:r>
              <a:rPr lang="en-US" sz="3200" dirty="0"/>
              <a:t>(vs. 10)</a:t>
            </a:r>
          </a:p>
          <a:p>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fade">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fade">
                                      <p:cBhvr>
                                        <p:cTn id="17" dur="5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fade">
                                      <p:cBhvr>
                                        <p:cTn id="22" dur="5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981200" y="704088"/>
            <a:ext cx="8229600" cy="819912"/>
          </a:xfrm>
        </p:spPr>
        <p:txBody>
          <a:bodyPr>
            <a:normAutofit/>
          </a:bodyPr>
          <a:lstStyle/>
          <a:p>
            <a:r>
              <a:rPr lang="en-US" dirty="0"/>
              <a:t>1 Timothy 5:16</a:t>
            </a:r>
          </a:p>
        </p:txBody>
      </p:sp>
      <p:sp>
        <p:nvSpPr>
          <p:cNvPr id="8195" name="Rectangle 1027"/>
          <p:cNvSpPr>
            <a:spLocks noGrp="1" noChangeArrowheads="1"/>
          </p:cNvSpPr>
          <p:nvPr>
            <p:ph idx="1"/>
          </p:nvPr>
        </p:nvSpPr>
        <p:spPr>
          <a:xfrm>
            <a:off x="1066800" y="1600200"/>
            <a:ext cx="10058400" cy="4800600"/>
          </a:xfrm>
        </p:spPr>
        <p:txBody>
          <a:bodyPr>
            <a:noAutofit/>
          </a:bodyPr>
          <a:lstStyle/>
          <a:p>
            <a:pPr marL="0" indent="0">
              <a:spcBef>
                <a:spcPts val="600"/>
              </a:spcBef>
              <a:buNone/>
            </a:pPr>
            <a:r>
              <a:rPr lang="en-US" sz="3200" dirty="0"/>
              <a:t>What </a:t>
            </a:r>
            <a:r>
              <a:rPr lang="en-US" sz="3200" b="1" dirty="0"/>
              <a:t>this passage teaches</a:t>
            </a:r>
            <a:r>
              <a:rPr lang="en-US" sz="3200" dirty="0"/>
              <a:t> us is:</a:t>
            </a:r>
          </a:p>
          <a:p>
            <a:pPr>
              <a:spcBef>
                <a:spcPts val="600"/>
              </a:spcBef>
            </a:pPr>
            <a:r>
              <a:rPr lang="en-US" sz="3200" b="1" dirty="0"/>
              <a:t>#2</a:t>
            </a:r>
            <a:r>
              <a:rPr lang="en-US" sz="3200" dirty="0"/>
              <a:t>: Charging the Lord’s church with the burden of assisting those who are NOT “</a:t>
            </a:r>
            <a:r>
              <a:rPr lang="en-US" sz="3200" i="1" dirty="0"/>
              <a:t>widows indeed</a:t>
            </a:r>
            <a:r>
              <a:rPr lang="en-US" sz="3200" dirty="0"/>
              <a:t>” will hinder it’s ability to fulfill the work it is charged with doing.  </a:t>
            </a:r>
          </a:p>
          <a:p>
            <a:pPr lvl="1">
              <a:spcBef>
                <a:spcPts val="600"/>
              </a:spcBef>
            </a:pPr>
            <a:r>
              <a:rPr lang="en-US" sz="3600" dirty="0"/>
              <a:t>“…</a:t>
            </a:r>
            <a:r>
              <a:rPr lang="en-US" sz="3600" i="1" dirty="0"/>
              <a:t>let not the church be burdened, </a:t>
            </a:r>
            <a:r>
              <a:rPr lang="en-US" sz="3600" b="1" i="1" dirty="0"/>
              <a:t>so that it may assist those who are widows indeed.</a:t>
            </a:r>
            <a:r>
              <a:rPr lang="en-US" sz="3600" b="1" dirty="0"/>
              <a:t>” </a:t>
            </a:r>
            <a:r>
              <a:rPr lang="en-US" sz="3600" dirty="0"/>
              <a:t>(cf., Acts 6:2-4)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981200" y="704088"/>
            <a:ext cx="8229600" cy="819912"/>
          </a:xfrm>
        </p:spPr>
        <p:txBody>
          <a:bodyPr>
            <a:normAutofit/>
          </a:bodyPr>
          <a:lstStyle/>
          <a:p>
            <a:r>
              <a:rPr lang="en-US" dirty="0"/>
              <a:t>1 Timothy 5:16</a:t>
            </a:r>
          </a:p>
        </p:txBody>
      </p:sp>
      <p:sp>
        <p:nvSpPr>
          <p:cNvPr id="8195" name="Rectangle 1027"/>
          <p:cNvSpPr>
            <a:spLocks noGrp="1" noChangeArrowheads="1"/>
          </p:cNvSpPr>
          <p:nvPr>
            <p:ph idx="1"/>
          </p:nvPr>
        </p:nvSpPr>
        <p:spPr>
          <a:xfrm>
            <a:off x="1066800" y="1905000"/>
            <a:ext cx="10134600" cy="3810000"/>
          </a:xfrm>
        </p:spPr>
        <p:txBody>
          <a:bodyPr>
            <a:noAutofit/>
          </a:bodyPr>
          <a:lstStyle/>
          <a:p>
            <a:pPr marL="0" indent="0">
              <a:spcBef>
                <a:spcPts val="600"/>
              </a:spcBef>
              <a:buNone/>
            </a:pPr>
            <a:r>
              <a:rPr lang="en-US" sz="3600" dirty="0"/>
              <a:t>The principal here is that </a:t>
            </a:r>
            <a:r>
              <a:rPr lang="en-US" sz="3600" b="1" dirty="0"/>
              <a:t>when the Church undertakes more than God directed, it takes away from its’ ability &amp; effectiveness</a:t>
            </a:r>
            <a:r>
              <a:rPr lang="en-US" sz="3600" dirty="0"/>
              <a:t> to do the work God said it should do.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743200" y="304800"/>
            <a:ext cx="7772400" cy="838200"/>
          </a:xfrm>
        </p:spPr>
        <p:txBody>
          <a:bodyPr/>
          <a:lstStyle/>
          <a:p>
            <a:r>
              <a:rPr lang="en-US" dirty="0"/>
              <a:t>1 Timothy 5:16</a:t>
            </a:r>
          </a:p>
        </p:txBody>
      </p:sp>
      <p:sp>
        <p:nvSpPr>
          <p:cNvPr id="9219" name="Rectangle 3"/>
          <p:cNvSpPr>
            <a:spLocks noGrp="1" noChangeArrowheads="1"/>
          </p:cNvSpPr>
          <p:nvPr>
            <p:ph idx="1"/>
          </p:nvPr>
        </p:nvSpPr>
        <p:spPr>
          <a:xfrm>
            <a:off x="1066800" y="1219200"/>
            <a:ext cx="10820400" cy="5257800"/>
          </a:xfrm>
        </p:spPr>
        <p:txBody>
          <a:bodyPr>
            <a:noAutofit/>
          </a:bodyPr>
          <a:lstStyle/>
          <a:p>
            <a:pPr marL="0" indent="0">
              <a:spcBef>
                <a:spcPts val="600"/>
              </a:spcBef>
              <a:buNone/>
            </a:pPr>
            <a:r>
              <a:rPr lang="en-US" sz="3600" dirty="0"/>
              <a:t>What </a:t>
            </a:r>
            <a:r>
              <a:rPr lang="en-US" sz="3600" b="1" dirty="0"/>
              <a:t>this passage teaches</a:t>
            </a:r>
            <a:r>
              <a:rPr lang="en-US" sz="3600" dirty="0"/>
              <a:t> us is:</a:t>
            </a:r>
          </a:p>
          <a:p>
            <a:pPr marL="27432" indent="0">
              <a:spcBef>
                <a:spcPts val="600"/>
              </a:spcBef>
              <a:buNone/>
            </a:pPr>
            <a:r>
              <a:rPr lang="en-US" sz="3600" b="1" dirty="0"/>
              <a:t>#3</a:t>
            </a:r>
            <a:r>
              <a:rPr lang="en-US" sz="3600" dirty="0"/>
              <a:t>: To burden the church is to </a:t>
            </a:r>
            <a:r>
              <a:rPr lang="en-US" sz="3600" b="1" dirty="0"/>
              <a:t>shirk personal obligations we individually bear</a:t>
            </a:r>
            <a:r>
              <a:rPr lang="en-US" sz="3600" dirty="0"/>
              <a:t>.</a:t>
            </a:r>
          </a:p>
          <a:p>
            <a:pPr>
              <a:spcBef>
                <a:spcPts val="600"/>
              </a:spcBef>
              <a:spcAft>
                <a:spcPts val="600"/>
              </a:spcAft>
              <a:buNone/>
            </a:pPr>
            <a:r>
              <a:rPr lang="en-US" sz="3600" b="1" dirty="0"/>
              <a:t>Vs. 4, 16</a:t>
            </a:r>
            <a:r>
              <a:rPr lang="en-US" sz="3600" dirty="0"/>
              <a:t> – Families are 1</a:t>
            </a:r>
            <a:r>
              <a:rPr lang="en-US" sz="3600" baseline="30000" dirty="0"/>
              <a:t>st</a:t>
            </a:r>
            <a:r>
              <a:rPr lang="en-US" sz="3600" dirty="0"/>
              <a:t> responsible. </a:t>
            </a:r>
            <a:r>
              <a:rPr lang="en-US" sz="3600" b="1" i="1" dirty="0"/>
              <a:t>“They must…”</a:t>
            </a:r>
          </a:p>
          <a:p>
            <a:pPr>
              <a:spcBef>
                <a:spcPts val="600"/>
              </a:spcBef>
              <a:spcAft>
                <a:spcPts val="600"/>
              </a:spcAft>
              <a:buNone/>
            </a:pPr>
            <a:r>
              <a:rPr lang="en-US" sz="3600" b="1" dirty="0"/>
              <a:t>Vs. 8</a:t>
            </a:r>
            <a:r>
              <a:rPr lang="en-US" sz="3600" dirty="0"/>
              <a:t> – We are to </a:t>
            </a:r>
            <a:r>
              <a:rPr lang="en-US" sz="3600" b="1" i="1" dirty="0"/>
              <a:t>“provide for </a:t>
            </a:r>
            <a:r>
              <a:rPr lang="en-US" sz="3600" dirty="0"/>
              <a:t>(our)</a:t>
            </a:r>
            <a:r>
              <a:rPr lang="en-US" sz="3600" b="1" i="1" dirty="0"/>
              <a:t> own”</a:t>
            </a:r>
            <a:r>
              <a:rPr lang="en-US" sz="3600" dirty="0"/>
              <a:t>. </a:t>
            </a:r>
            <a:br>
              <a:rPr lang="en-US" sz="3600" dirty="0"/>
            </a:br>
            <a:r>
              <a:rPr lang="en-US" sz="3600" dirty="0"/>
              <a:t>Provide what? </a:t>
            </a:r>
            <a:br>
              <a:rPr lang="en-US" sz="3600" dirty="0"/>
            </a:br>
            <a:r>
              <a:rPr lang="en-US" sz="3600" dirty="0"/>
              <a:t>(Ephesians 6:4; Luke 2:52; 1 Timothy 4:7-8)</a:t>
            </a:r>
            <a:endParaRPr lang="en-US" sz="3600" u="sng" dirty="0"/>
          </a:p>
          <a:p>
            <a:pPr>
              <a:spcBef>
                <a:spcPts val="600"/>
              </a:spcBef>
              <a:spcAft>
                <a:spcPts val="600"/>
              </a:spcAft>
              <a:buNone/>
            </a:pPr>
            <a:r>
              <a:rPr lang="en-US" sz="3600" dirty="0"/>
              <a:t>Consider Galatians 6:5 &amp; James 1:27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743200" y="304800"/>
            <a:ext cx="7772400" cy="838200"/>
          </a:xfrm>
        </p:spPr>
        <p:txBody>
          <a:bodyPr/>
          <a:lstStyle/>
          <a:p>
            <a:r>
              <a:rPr lang="en-US" dirty="0"/>
              <a:t>1 Timothy 5:16</a:t>
            </a:r>
          </a:p>
        </p:txBody>
      </p:sp>
      <p:sp>
        <p:nvSpPr>
          <p:cNvPr id="9219" name="Rectangle 3"/>
          <p:cNvSpPr>
            <a:spLocks noGrp="1" noChangeArrowheads="1"/>
          </p:cNvSpPr>
          <p:nvPr>
            <p:ph idx="1"/>
          </p:nvPr>
        </p:nvSpPr>
        <p:spPr>
          <a:xfrm>
            <a:off x="1066800" y="1219200"/>
            <a:ext cx="10134600" cy="5257800"/>
          </a:xfrm>
        </p:spPr>
        <p:txBody>
          <a:bodyPr>
            <a:noAutofit/>
          </a:bodyPr>
          <a:lstStyle/>
          <a:p>
            <a:pPr marL="0" indent="0">
              <a:spcBef>
                <a:spcPts val="600"/>
              </a:spcBef>
              <a:buNone/>
            </a:pPr>
            <a:r>
              <a:rPr lang="en-US" sz="3600" dirty="0"/>
              <a:t>What </a:t>
            </a:r>
            <a:r>
              <a:rPr lang="en-US" sz="3600" b="1" dirty="0"/>
              <a:t>this passage teaches</a:t>
            </a:r>
            <a:r>
              <a:rPr lang="en-US" sz="3600" dirty="0"/>
              <a:t> us is:</a:t>
            </a:r>
          </a:p>
          <a:p>
            <a:pPr marL="0" indent="0">
              <a:spcBef>
                <a:spcPts val="600"/>
              </a:spcBef>
              <a:buNone/>
            </a:pPr>
            <a:r>
              <a:rPr lang="en-US" sz="3600" b="1" dirty="0"/>
              <a:t>#4</a:t>
            </a:r>
            <a:r>
              <a:rPr lang="en-US" sz="3600" dirty="0"/>
              <a:t>: </a:t>
            </a:r>
            <a:r>
              <a:rPr lang="en-US" sz="3600" b="1" dirty="0"/>
              <a:t>The purity and glory of the Church</a:t>
            </a:r>
            <a:r>
              <a:rPr lang="en-US" sz="3600" dirty="0"/>
              <a:t> is compromised when man burdens the bride of Christ with work that the Head of the Church and the Savior of the body did not place upon her.  (</a:t>
            </a:r>
            <a:r>
              <a:rPr lang="en-US" sz="3600" b="1" dirty="0"/>
              <a:t>Ephesians 5:25-26)</a:t>
            </a:r>
            <a:endParaRPr lang="en-US" sz="3600" dirty="0"/>
          </a:p>
          <a:p>
            <a:r>
              <a:rPr lang="en-US" sz="3600" b="1" dirty="0"/>
              <a:t>Purity of the church must be maintained in regards to: </a:t>
            </a:r>
            <a:r>
              <a:rPr lang="en-US" sz="3600" dirty="0"/>
              <a:t>Work, organization, standards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fade">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fade">
                                      <p:cBhvr>
                                        <p:cTn id="17" dur="5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7714</TotalTime>
  <Words>2597</Words>
  <Application>Microsoft Office PowerPoint</Application>
  <PresentationFormat>Widescreen</PresentationFormat>
  <Paragraphs>182</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Constantia</vt:lpstr>
      <vt:lpstr>Wingdings 2</vt:lpstr>
      <vt:lpstr>Flow</vt:lpstr>
      <vt:lpstr>“Let Not The Church Be Burdened”</vt:lpstr>
      <vt:lpstr>Let Not The Church Be Burdened</vt:lpstr>
      <vt:lpstr>Let Not The Church Be Burdened</vt:lpstr>
      <vt:lpstr>1 Timothy 5:16</vt:lpstr>
      <vt:lpstr>1 Timothy 5:16</vt:lpstr>
      <vt:lpstr>1 Timothy 5:16</vt:lpstr>
      <vt:lpstr>1 Timothy 5:16</vt:lpstr>
      <vt:lpstr>1 Timothy 5:16</vt:lpstr>
      <vt:lpstr>1 Timothy 5:16</vt:lpstr>
      <vt:lpstr>What is the work of the Church?</vt:lpstr>
      <vt:lpstr>What is the work of the Church?</vt:lpstr>
      <vt:lpstr>What is the work of the Church?</vt:lpstr>
      <vt:lpstr>What is the work of the Church?</vt:lpstr>
      <vt:lpstr>Are there other good works?</vt:lpstr>
      <vt:lpstr>Other ways to burden the church?</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 Not The Church Be Burdened</dc:title>
  <dc:creator>Chris S. Simmons</dc:creator>
  <cp:lastModifiedBy>Chris Simmons</cp:lastModifiedBy>
  <cp:revision>14</cp:revision>
  <cp:lastPrinted>2021-09-19T13:12:23Z</cp:lastPrinted>
  <dcterms:created xsi:type="dcterms:W3CDTF">2003-03-09T14:35:46Z</dcterms:created>
  <dcterms:modified xsi:type="dcterms:W3CDTF">2021-09-21T00:17:31Z</dcterms:modified>
</cp:coreProperties>
</file>