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74" r:id="rId3"/>
    <p:sldId id="276" r:id="rId4"/>
    <p:sldId id="275" r:id="rId5"/>
    <p:sldId id="278" r:id="rId6"/>
    <p:sldId id="258" r:id="rId7"/>
    <p:sldId id="279" r:id="rId8"/>
    <p:sldId id="280" r:id="rId9"/>
    <p:sldId id="281" r:id="rId10"/>
    <p:sldId id="260" r:id="rId11"/>
    <p:sldId id="257" r:id="rId12"/>
    <p:sldId id="259" r:id="rId13"/>
    <p:sldId id="261" r:id="rId14"/>
    <p:sldId id="264" r:id="rId15"/>
    <p:sldId id="263" r:id="rId16"/>
    <p:sldId id="265" r:id="rId17"/>
    <p:sldId id="266" r:id="rId18"/>
    <p:sldId id="267" r:id="rId19"/>
    <p:sldId id="269" r:id="rId20"/>
    <p:sldId id="270" r:id="rId21"/>
    <p:sldId id="271" r:id="rId22"/>
    <p:sldId id="272" r:id="rId23"/>
    <p:sldId id="273" r:id="rId24"/>
    <p:sldId id="277" r:id="rId25"/>
    <p:sldId id="282" r:id="rId2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66CC"/>
    <a:srgbClr val="FFFF00"/>
    <a:srgbClr val="00FF00"/>
    <a:srgbClr val="CCFFCC"/>
    <a:srgbClr val="FFFF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397" autoAdjust="0"/>
  </p:normalViewPr>
  <p:slideViewPr>
    <p:cSldViewPr>
      <p:cViewPr varScale="1">
        <p:scale>
          <a:sx n="59" d="100"/>
          <a:sy n="59" d="100"/>
        </p:scale>
        <p:origin x="300" y="66"/>
      </p:cViewPr>
      <p:guideLst>
        <p:guide orient="horz" pos="2160"/>
        <p:guide pos="3840"/>
      </p:guideLst>
    </p:cSldViewPr>
  </p:slideViewPr>
  <p:outlineViewPr>
    <p:cViewPr>
      <p:scale>
        <a:sx n="33" d="100"/>
        <a:sy n="33" d="100"/>
      </p:scale>
      <p:origin x="0" y="-137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03D38A-227C-48AE-B0F7-FF85FB3B202E}"/>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61F84085-FCE8-4817-99F1-C62EB7E4C2D9}"/>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9/19/21 p.m.</a:t>
            </a:r>
          </a:p>
        </p:txBody>
      </p:sp>
      <p:sp>
        <p:nvSpPr>
          <p:cNvPr id="4" name="Footer Placeholder 3">
            <a:extLst>
              <a:ext uri="{FF2B5EF4-FFF2-40B4-BE49-F238E27FC236}">
                <a16:creationId xmlns:a16="http://schemas.microsoft.com/office/drawing/2014/main" id="{95EECF92-1493-4E0E-9FA3-482CD79725F9}"/>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Qualities of good Stewards</a:t>
            </a:r>
          </a:p>
        </p:txBody>
      </p:sp>
      <p:sp>
        <p:nvSpPr>
          <p:cNvPr id="5" name="Slide Number Placeholder 4">
            <a:extLst>
              <a:ext uri="{FF2B5EF4-FFF2-40B4-BE49-F238E27FC236}">
                <a16:creationId xmlns:a16="http://schemas.microsoft.com/office/drawing/2014/main" id="{DDFABA6E-CEF2-4D90-94D0-1CF682EE52EF}"/>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97A3B87-B363-4F88-A80B-FE710E9820EF}" type="slidenum">
              <a:rPr lang="en-US" smtClean="0"/>
              <a:t>‹#›</a:t>
            </a:fld>
            <a:endParaRPr lang="en-US"/>
          </a:p>
        </p:txBody>
      </p:sp>
    </p:spTree>
    <p:extLst>
      <p:ext uri="{BB962C8B-B14F-4D97-AF65-F5344CB8AC3E}">
        <p14:creationId xmlns:p14="http://schemas.microsoft.com/office/powerpoint/2010/main" val="202358615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5A57303-50F7-475A-B549-A43AEAB2A139}"/>
              </a:ext>
            </a:extLst>
          </p:cNvPr>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A0328EEF-9F00-49E5-A70B-0F229B4E040B}"/>
              </a:ext>
            </a:extLst>
          </p:cNvPr>
          <p:cNvSpPr>
            <a:spLocks noGrp="1" noChangeArrowheads="1"/>
          </p:cNvSpPr>
          <p:nvPr>
            <p:ph type="dt"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r>
              <a:rPr lang="en-US" altLang="en-US"/>
              <a:t>9/19/21 p.m.</a:t>
            </a:r>
          </a:p>
        </p:txBody>
      </p:sp>
      <p:sp>
        <p:nvSpPr>
          <p:cNvPr id="3076" name="Rectangle 4">
            <a:extLst>
              <a:ext uri="{FF2B5EF4-FFF2-40B4-BE49-F238E27FC236}">
                <a16:creationId xmlns:a16="http://schemas.microsoft.com/office/drawing/2014/main" id="{36512F3A-E469-4849-B239-7AE608A17139}"/>
              </a:ext>
            </a:extLst>
          </p:cNvPr>
          <p:cNvSpPr>
            <a:spLocks noGrp="1" noRot="1" noChangeAspect="1" noChangeArrowheads="1" noTextEdit="1"/>
          </p:cNvSpPr>
          <p:nvPr>
            <p:ph type="sldImg" idx="2"/>
          </p:nvPr>
        </p:nvSpPr>
        <p:spPr bwMode="auto">
          <a:xfrm>
            <a:off x="422275" y="704850"/>
            <a:ext cx="6257925"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7D2A753-66FA-4430-8674-9A4F5A2EF1C7}"/>
              </a:ext>
            </a:extLst>
          </p:cNvPr>
          <p:cNvSpPr>
            <a:spLocks noGrp="1" noChangeArrowheads="1"/>
          </p:cNvSpPr>
          <p:nvPr>
            <p:ph type="body" sz="quarter" idx="3"/>
          </p:nvPr>
        </p:nvSpPr>
        <p:spPr bwMode="auto">
          <a:xfrm>
            <a:off x="710248" y="4459526"/>
            <a:ext cx="5681980"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75B8C232-0B24-4ABB-84BE-BCF16E8A8B27}"/>
              </a:ext>
            </a:extLst>
          </p:cNvPr>
          <p:cNvSpPr>
            <a:spLocks noGrp="1" noChangeArrowheads="1"/>
          </p:cNvSpPr>
          <p:nvPr>
            <p:ph type="ftr" sz="quarter" idx="4"/>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defRPr sz="1200"/>
            </a:lvl1pPr>
          </a:lstStyle>
          <a:p>
            <a:r>
              <a:rPr lang="en-US" altLang="en-US"/>
              <a:t>Qualities of good Stewards</a:t>
            </a:r>
          </a:p>
        </p:txBody>
      </p:sp>
      <p:sp>
        <p:nvSpPr>
          <p:cNvPr id="3079" name="Rectangle 7">
            <a:extLst>
              <a:ext uri="{FF2B5EF4-FFF2-40B4-BE49-F238E27FC236}">
                <a16:creationId xmlns:a16="http://schemas.microsoft.com/office/drawing/2014/main" id="{1339CF56-C5FC-41E7-A1AA-0E89852540B4}"/>
              </a:ext>
            </a:extLst>
          </p:cNvPr>
          <p:cNvSpPr>
            <a:spLocks noGrp="1" noChangeArrowheads="1"/>
          </p:cNvSpPr>
          <p:nvPr>
            <p:ph type="sldNum" sz="quarter" idx="5"/>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fld id="{6CA50F6D-A731-492D-944D-4B040FF8D742}"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CB1137-70D6-4EDF-99D7-49DC4CA3DFD3}"/>
              </a:ext>
            </a:extLst>
          </p:cNvPr>
          <p:cNvSpPr>
            <a:spLocks noGrp="1" noChangeArrowheads="1"/>
          </p:cNvSpPr>
          <p:nvPr>
            <p:ph type="sldNum" sz="quarter" idx="5"/>
          </p:nvPr>
        </p:nvSpPr>
        <p:spPr>
          <a:ln/>
        </p:spPr>
        <p:txBody>
          <a:bodyPr/>
          <a:lstStyle/>
          <a:p>
            <a:fld id="{F8181F63-394B-4A95-BCAF-88E2EA449F8B}" type="slidenum">
              <a:rPr lang="en-US" altLang="en-US"/>
              <a:pPr/>
              <a:t>1</a:t>
            </a:fld>
            <a:endParaRPr lang="en-US" altLang="en-US"/>
          </a:p>
        </p:txBody>
      </p:sp>
      <p:sp>
        <p:nvSpPr>
          <p:cNvPr id="4098" name="Rectangle 2">
            <a:extLst>
              <a:ext uri="{FF2B5EF4-FFF2-40B4-BE49-F238E27FC236}">
                <a16:creationId xmlns:a16="http://schemas.microsoft.com/office/drawing/2014/main" id="{339115AF-26C6-4740-9330-DF183371E23B}"/>
              </a:ext>
            </a:extLst>
          </p:cNvPr>
          <p:cNvSpPr>
            <a:spLocks noGrp="1" noRot="1" noChangeAspect="1" noChangeArrowheads="1" noTextEdit="1"/>
          </p:cNvSpPr>
          <p:nvPr>
            <p:ph type="sldImg"/>
          </p:nvPr>
        </p:nvSpPr>
        <p:spPr>
          <a:xfrm>
            <a:off x="422275" y="704850"/>
            <a:ext cx="6257925" cy="3519488"/>
          </a:xfrm>
          <a:ln/>
        </p:spPr>
      </p:sp>
      <p:sp>
        <p:nvSpPr>
          <p:cNvPr id="4099" name="Rectangle 3">
            <a:extLst>
              <a:ext uri="{FF2B5EF4-FFF2-40B4-BE49-F238E27FC236}">
                <a16:creationId xmlns:a16="http://schemas.microsoft.com/office/drawing/2014/main" id="{6AE0F8EC-70AD-4BA7-A37D-82CC71C8D1E4}"/>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47BCA299-600F-429D-A7F1-D41F70D091A7}"/>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74A11EC3-DCE1-48FB-9A63-FB7B26C04563}"/>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F28BFC-B42C-4C3D-9839-F4AB759EBEA0}"/>
              </a:ext>
            </a:extLst>
          </p:cNvPr>
          <p:cNvSpPr>
            <a:spLocks noGrp="1" noChangeArrowheads="1"/>
          </p:cNvSpPr>
          <p:nvPr>
            <p:ph type="sldNum" sz="quarter" idx="5"/>
          </p:nvPr>
        </p:nvSpPr>
        <p:spPr>
          <a:ln/>
        </p:spPr>
        <p:txBody>
          <a:bodyPr/>
          <a:lstStyle/>
          <a:p>
            <a:fld id="{4627C4C8-EAE2-4BFE-9211-A06D0F23665C}" type="slidenum">
              <a:rPr lang="en-US" altLang="en-US"/>
              <a:pPr/>
              <a:t>10</a:t>
            </a:fld>
            <a:endParaRPr lang="en-US" altLang="en-US"/>
          </a:p>
        </p:txBody>
      </p:sp>
      <p:sp>
        <p:nvSpPr>
          <p:cNvPr id="17410" name="Rectangle 2">
            <a:extLst>
              <a:ext uri="{FF2B5EF4-FFF2-40B4-BE49-F238E27FC236}">
                <a16:creationId xmlns:a16="http://schemas.microsoft.com/office/drawing/2014/main" id="{764A3BE9-8843-4CF8-AB08-DC4AA4F33177}"/>
              </a:ext>
            </a:extLst>
          </p:cNvPr>
          <p:cNvSpPr>
            <a:spLocks noGrp="1" noRot="1" noChangeAspect="1" noChangeArrowheads="1" noTextEdit="1"/>
          </p:cNvSpPr>
          <p:nvPr>
            <p:ph type="sldImg"/>
          </p:nvPr>
        </p:nvSpPr>
        <p:spPr>
          <a:xfrm>
            <a:off x="422275" y="704850"/>
            <a:ext cx="6257925" cy="3519488"/>
          </a:xfrm>
          <a:ln/>
        </p:spPr>
      </p:sp>
      <p:sp>
        <p:nvSpPr>
          <p:cNvPr id="17411" name="Rectangle 3">
            <a:extLst>
              <a:ext uri="{FF2B5EF4-FFF2-40B4-BE49-F238E27FC236}">
                <a16:creationId xmlns:a16="http://schemas.microsoft.com/office/drawing/2014/main" id="{4C9ED1DF-4FB3-43BA-AA4A-B940815E5926}"/>
              </a:ext>
            </a:extLst>
          </p:cNvPr>
          <p:cNvSpPr>
            <a:spLocks noGrp="1" noChangeArrowheads="1"/>
          </p:cNvSpPr>
          <p:nvPr>
            <p:ph type="body" idx="1"/>
          </p:nvPr>
        </p:nvSpPr>
        <p:spPr/>
        <p:txBody>
          <a:bodyPr/>
          <a:lstStyle/>
          <a:p>
            <a:r>
              <a:rPr lang="en-US" altLang="en-US"/>
              <a:t> </a:t>
            </a:r>
          </a:p>
          <a:p>
            <a:r>
              <a:rPr lang="en-US" altLang="en-US" b="1" u="sng"/>
              <a:t>1 Peter 4:10</a:t>
            </a:r>
            <a:r>
              <a:rPr lang="en-US" altLang="en-US"/>
              <a:t>, “As each one has received a </a:t>
            </a:r>
            <a:r>
              <a:rPr lang="en-US" altLang="en-US" i="1"/>
              <a:t>special </a:t>
            </a:r>
            <a:r>
              <a:rPr lang="en-US" altLang="en-US"/>
              <a:t>gift, employ it in serving one another, as good stewards of the manifold grace of God.”</a:t>
            </a:r>
          </a:p>
          <a:p>
            <a:r>
              <a:rPr lang="en-US" altLang="en-US"/>
              <a:t> </a:t>
            </a:r>
          </a:p>
          <a:p>
            <a:r>
              <a:rPr lang="en-US" altLang="en-US" b="1" u="sng"/>
              <a:t>1 Cor 4:1-2</a:t>
            </a:r>
            <a:r>
              <a:rPr lang="en-US" altLang="en-US"/>
              <a:t>, “Let a man regard us in this manner, as servants of Christ, and stewards of the mysteries of God. </a:t>
            </a:r>
            <a:r>
              <a:rPr lang="en-US" altLang="en-US" b="1"/>
              <a:t>2 </a:t>
            </a:r>
            <a:r>
              <a:rPr lang="en-US" altLang="en-US"/>
              <a:t>In this case, moreover, it is required of stewards that one be found trustworthy.”</a:t>
            </a:r>
          </a:p>
          <a:p>
            <a:r>
              <a:rPr lang="en-US" altLang="en-US"/>
              <a:t> </a:t>
            </a:r>
          </a:p>
          <a:p>
            <a:r>
              <a:rPr lang="en-US" altLang="en-US" b="1" u="sng"/>
              <a:t>Eph 3:1-5</a:t>
            </a:r>
            <a:r>
              <a:rPr lang="en-US" altLang="en-US"/>
              <a:t>, “For this reason I, Paul, the prisoner of Christ Jesus for the sake of you Gentiles —  </a:t>
            </a:r>
            <a:r>
              <a:rPr lang="en-US" altLang="en-US" b="1"/>
              <a:t>2 </a:t>
            </a:r>
            <a:r>
              <a:rPr lang="en-US" altLang="en-US"/>
              <a:t>if indeed you have heard of the stewardship of God's grace which was given to me for you; </a:t>
            </a:r>
            <a:r>
              <a:rPr lang="en-US" altLang="en-US" b="1"/>
              <a:t>3 </a:t>
            </a:r>
            <a:r>
              <a:rPr lang="en-US" altLang="en-US"/>
              <a:t>that by revelation there was made known to me the mystery, as I wrote before in brief. </a:t>
            </a:r>
            <a:r>
              <a:rPr lang="en-US" altLang="en-US" b="1"/>
              <a:t>4 </a:t>
            </a:r>
            <a:r>
              <a:rPr lang="en-US" altLang="en-US"/>
              <a:t>And by referring to this, when you read you can understand my insight into the mystery of Christ, </a:t>
            </a:r>
            <a:r>
              <a:rPr lang="en-US" altLang="en-US" b="1"/>
              <a:t>5 </a:t>
            </a:r>
            <a:r>
              <a:rPr lang="en-US" altLang="en-US"/>
              <a:t>which in other generations was not made known to the sons of men, as it has now been revealed to His holy apostles and prophets in the Spirit”</a:t>
            </a:r>
          </a:p>
          <a:p>
            <a:r>
              <a:rPr lang="en-US" altLang="en-US"/>
              <a:t> </a:t>
            </a:r>
          </a:p>
          <a:p>
            <a:r>
              <a:rPr lang="en-US" altLang="en-US" b="1" u="sng"/>
              <a:t>Acts 20:28</a:t>
            </a:r>
            <a:r>
              <a:rPr lang="en-US" altLang="en-US"/>
              <a:t>, “Be on guard for yourselves and for all the flock, among which the Holy Spirit has made you overseers, to shepherd the church of God which He purchased with His own blood.”</a:t>
            </a:r>
          </a:p>
          <a:p>
            <a:r>
              <a:rPr lang="en-US" altLang="en-US"/>
              <a:t> </a:t>
            </a:r>
          </a:p>
          <a:p>
            <a:r>
              <a:rPr lang="en-US" altLang="en-US" b="1" u="sng"/>
              <a:t>Col 1:24-25</a:t>
            </a:r>
            <a:r>
              <a:rPr lang="en-US" altLang="en-US"/>
              <a:t>, “Now I rejoice in my sufferings for your sake, and in my flesh I do my share on behalf of His body (which is the church) in filling up that which is lacking in Christ's afflictions. </a:t>
            </a:r>
            <a:r>
              <a:rPr lang="en-US" altLang="en-US" b="1"/>
              <a:t>25 </a:t>
            </a:r>
            <a:r>
              <a:rPr lang="en-US" altLang="en-US"/>
              <a:t>Of </a:t>
            </a:r>
            <a:r>
              <a:rPr lang="en-US" altLang="en-US" i="1"/>
              <a:t>this church </a:t>
            </a:r>
            <a:r>
              <a:rPr lang="en-US" altLang="en-US"/>
              <a:t>I was made a minister according to the stewardship from God bestowed on me for your benefit, that I might fully carry out the </a:t>
            </a:r>
            <a:r>
              <a:rPr lang="en-US" altLang="en-US" i="1"/>
              <a:t>preaching of </a:t>
            </a:r>
            <a:r>
              <a:rPr lang="en-US" altLang="en-US"/>
              <a:t>the word of God,”</a:t>
            </a:r>
          </a:p>
          <a:p>
            <a:endParaRPr lang="en-US" altLang="en-US"/>
          </a:p>
        </p:txBody>
      </p:sp>
      <p:sp>
        <p:nvSpPr>
          <p:cNvPr id="2" name="Date Placeholder 1">
            <a:extLst>
              <a:ext uri="{FF2B5EF4-FFF2-40B4-BE49-F238E27FC236}">
                <a16:creationId xmlns:a16="http://schemas.microsoft.com/office/drawing/2014/main" id="{61391CD0-BE1A-406E-BA70-FF4957805D59}"/>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942B976A-747A-4B43-BB53-6CE76E5AA6BE}"/>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7D96C2-EE18-4FF5-8CA7-F302E11C439A}"/>
              </a:ext>
            </a:extLst>
          </p:cNvPr>
          <p:cNvSpPr>
            <a:spLocks noGrp="1" noChangeArrowheads="1"/>
          </p:cNvSpPr>
          <p:nvPr>
            <p:ph type="sldNum" sz="quarter" idx="5"/>
          </p:nvPr>
        </p:nvSpPr>
        <p:spPr>
          <a:ln/>
        </p:spPr>
        <p:txBody>
          <a:bodyPr/>
          <a:lstStyle/>
          <a:p>
            <a:fld id="{C93E3743-8134-4B95-9152-79834D712550}" type="slidenum">
              <a:rPr lang="en-US" altLang="en-US"/>
              <a:pPr/>
              <a:t>11</a:t>
            </a:fld>
            <a:endParaRPr lang="en-US" altLang="en-US"/>
          </a:p>
        </p:txBody>
      </p:sp>
      <p:sp>
        <p:nvSpPr>
          <p:cNvPr id="6146" name="Rectangle 2">
            <a:extLst>
              <a:ext uri="{FF2B5EF4-FFF2-40B4-BE49-F238E27FC236}">
                <a16:creationId xmlns:a16="http://schemas.microsoft.com/office/drawing/2014/main" id="{4AAAC628-2BB4-42C8-8545-8DC4F786D858}"/>
              </a:ext>
            </a:extLst>
          </p:cNvPr>
          <p:cNvSpPr>
            <a:spLocks noGrp="1" noRot="1" noChangeAspect="1" noChangeArrowheads="1" noTextEdit="1"/>
          </p:cNvSpPr>
          <p:nvPr>
            <p:ph type="sldImg"/>
          </p:nvPr>
        </p:nvSpPr>
        <p:spPr>
          <a:xfrm>
            <a:off x="422275" y="704850"/>
            <a:ext cx="6257925" cy="3519488"/>
          </a:xfrm>
          <a:ln/>
        </p:spPr>
      </p:sp>
      <p:sp>
        <p:nvSpPr>
          <p:cNvPr id="6147" name="Rectangle 3">
            <a:extLst>
              <a:ext uri="{FF2B5EF4-FFF2-40B4-BE49-F238E27FC236}">
                <a16:creationId xmlns:a16="http://schemas.microsoft.com/office/drawing/2014/main" id="{DB8699D6-7062-4122-923A-1D571620A87A}"/>
              </a:ext>
            </a:extLst>
          </p:cNvPr>
          <p:cNvSpPr>
            <a:spLocks noGrp="1" noChangeArrowheads="1"/>
          </p:cNvSpPr>
          <p:nvPr>
            <p:ph type="body" idx="1"/>
          </p:nvPr>
        </p:nvSpPr>
        <p:spPr/>
        <p:txBody>
          <a:bodyPr/>
          <a:lstStyle/>
          <a:p>
            <a:r>
              <a:rPr lang="en-US" altLang="en-US" dirty="0"/>
              <a:t>  </a:t>
            </a:r>
          </a:p>
          <a:p>
            <a:r>
              <a:rPr lang="en-US" altLang="en-US" b="1" u="sng" dirty="0"/>
              <a:t>Eph 5:15-17</a:t>
            </a:r>
            <a:r>
              <a:rPr lang="en-US" altLang="en-US" dirty="0"/>
              <a:t>, “Therefore be careful how you walk, not as unwise men, but as wise, </a:t>
            </a:r>
            <a:r>
              <a:rPr lang="en-US" altLang="en-US" b="1" dirty="0"/>
              <a:t>16 </a:t>
            </a:r>
            <a:r>
              <a:rPr lang="en-US" altLang="en-US" dirty="0"/>
              <a:t>making the most of your time, because the days are evil. </a:t>
            </a:r>
            <a:r>
              <a:rPr lang="en-US" altLang="en-US" b="1" dirty="0"/>
              <a:t>17 </a:t>
            </a:r>
            <a:r>
              <a:rPr lang="en-US" altLang="en-US" dirty="0"/>
              <a:t>So then do not be foolish, but understand what the will of the Lord is.”</a:t>
            </a:r>
          </a:p>
          <a:p>
            <a:r>
              <a:rPr lang="en-US" altLang="en-US" dirty="0"/>
              <a:t> </a:t>
            </a:r>
          </a:p>
          <a:p>
            <a:r>
              <a:rPr lang="en-US" altLang="en-US" b="1" u="sng" dirty="0"/>
              <a:t>Col 4:5-6</a:t>
            </a:r>
            <a:r>
              <a:rPr lang="en-US" altLang="en-US" dirty="0"/>
              <a:t>, “Conduct yourselves with wisdom toward outsiders, making the most of the opportunity. </a:t>
            </a:r>
            <a:r>
              <a:rPr lang="en-US" altLang="en-US" b="1" dirty="0"/>
              <a:t>6 </a:t>
            </a:r>
            <a:r>
              <a:rPr lang="en-US" altLang="en-US" dirty="0"/>
              <a:t>Let your speech always be with grace, seasoned, </a:t>
            </a:r>
            <a:r>
              <a:rPr lang="en-US" altLang="en-US" i="1" dirty="0"/>
              <a:t>as it were</a:t>
            </a:r>
            <a:r>
              <a:rPr lang="en-US" altLang="en-US" dirty="0"/>
              <a:t>, with salt, so that you may know how you should respond to each person.”</a:t>
            </a:r>
          </a:p>
          <a:p>
            <a:r>
              <a:rPr lang="en-US" altLang="en-US" dirty="0"/>
              <a:t> </a:t>
            </a:r>
          </a:p>
          <a:p>
            <a:r>
              <a:rPr lang="en-US" altLang="en-US" b="1" u="sng" dirty="0"/>
              <a:t>Ps 90:9-10</a:t>
            </a:r>
            <a:r>
              <a:rPr lang="en-US" altLang="en-US" dirty="0"/>
              <a:t>, “For all our days have declined in Thy fury; We have finished our years like a sigh. </a:t>
            </a:r>
            <a:r>
              <a:rPr lang="en-US" altLang="en-US" b="1" dirty="0"/>
              <a:t>10 </a:t>
            </a:r>
            <a:r>
              <a:rPr lang="en-US" altLang="en-US" dirty="0"/>
              <a:t>As for the days of our life, they contain seventy years, Or if due to strength, eighty years, Yet their pride is </a:t>
            </a:r>
            <a:r>
              <a:rPr lang="en-US" altLang="en-US" i="1" dirty="0"/>
              <a:t>but </a:t>
            </a:r>
            <a:r>
              <a:rPr lang="en-US" altLang="en-US" dirty="0"/>
              <a:t>labor and sorrow; For soon it is gone and we fly away.”			</a:t>
            </a:r>
          </a:p>
        </p:txBody>
      </p:sp>
      <p:sp>
        <p:nvSpPr>
          <p:cNvPr id="2" name="Date Placeholder 1">
            <a:extLst>
              <a:ext uri="{FF2B5EF4-FFF2-40B4-BE49-F238E27FC236}">
                <a16:creationId xmlns:a16="http://schemas.microsoft.com/office/drawing/2014/main" id="{88652FB1-036D-4258-BFE1-7D3EE9B91DE8}"/>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C0A3600A-8DE4-446F-9F3A-08390CAA39A8}"/>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F54B0E-1472-4E00-861F-E6DEE7C519BA}"/>
              </a:ext>
            </a:extLst>
          </p:cNvPr>
          <p:cNvSpPr>
            <a:spLocks noGrp="1" noChangeArrowheads="1"/>
          </p:cNvSpPr>
          <p:nvPr>
            <p:ph type="sldNum" sz="quarter" idx="5"/>
          </p:nvPr>
        </p:nvSpPr>
        <p:spPr>
          <a:ln/>
        </p:spPr>
        <p:txBody>
          <a:bodyPr/>
          <a:lstStyle/>
          <a:p>
            <a:fld id="{CCEAA064-1D29-4B68-B5E8-D28C28FD767E}" type="slidenum">
              <a:rPr lang="en-US" altLang="en-US"/>
              <a:pPr/>
              <a:t>12</a:t>
            </a:fld>
            <a:endParaRPr lang="en-US" altLang="en-US"/>
          </a:p>
        </p:txBody>
      </p:sp>
      <p:sp>
        <p:nvSpPr>
          <p:cNvPr id="15362" name="Rectangle 2">
            <a:extLst>
              <a:ext uri="{FF2B5EF4-FFF2-40B4-BE49-F238E27FC236}">
                <a16:creationId xmlns:a16="http://schemas.microsoft.com/office/drawing/2014/main" id="{EAF22599-E8E6-4193-ACAB-984B1476162F}"/>
              </a:ext>
            </a:extLst>
          </p:cNvPr>
          <p:cNvSpPr>
            <a:spLocks noGrp="1" noRot="1" noChangeAspect="1" noChangeArrowheads="1" noTextEdit="1"/>
          </p:cNvSpPr>
          <p:nvPr>
            <p:ph type="sldImg"/>
          </p:nvPr>
        </p:nvSpPr>
        <p:spPr>
          <a:xfrm>
            <a:off x="422275" y="704850"/>
            <a:ext cx="6257925" cy="3519488"/>
          </a:xfrm>
          <a:ln/>
        </p:spPr>
      </p:sp>
      <p:sp>
        <p:nvSpPr>
          <p:cNvPr id="15363" name="Rectangle 3">
            <a:extLst>
              <a:ext uri="{FF2B5EF4-FFF2-40B4-BE49-F238E27FC236}">
                <a16:creationId xmlns:a16="http://schemas.microsoft.com/office/drawing/2014/main" id="{9A5878C6-B234-4855-8035-27C86125ED35}"/>
              </a:ext>
            </a:extLst>
          </p:cNvPr>
          <p:cNvSpPr>
            <a:spLocks noGrp="1" noChangeArrowheads="1"/>
          </p:cNvSpPr>
          <p:nvPr>
            <p:ph type="body" idx="1"/>
          </p:nvPr>
        </p:nvSpPr>
        <p:spPr/>
        <p:txBody>
          <a:bodyPr/>
          <a:lstStyle/>
          <a:p>
            <a:r>
              <a:rPr lang="en-US" altLang="en-US"/>
              <a:t> </a:t>
            </a:r>
          </a:p>
          <a:p>
            <a:r>
              <a:rPr lang="en-US" altLang="en-US" b="1" u="sng"/>
              <a:t>Eccl 12:7</a:t>
            </a:r>
            <a:r>
              <a:rPr lang="en-US" altLang="en-US"/>
              <a:t>, “then the dust will return to the earth as it was, and the spirit will return to God who gave it.”</a:t>
            </a:r>
          </a:p>
          <a:p>
            <a:r>
              <a:rPr lang="en-US" altLang="en-US"/>
              <a:t> </a:t>
            </a:r>
          </a:p>
          <a:p>
            <a:r>
              <a:rPr lang="en-US" altLang="en-US" b="1" u="sng"/>
              <a:t>Ps 127:3-4</a:t>
            </a:r>
            <a:r>
              <a:rPr lang="en-US" altLang="en-US"/>
              <a:t>, “Behold, children are a gift of the Lord, the fruit of the womb is a reward. </a:t>
            </a:r>
            <a:r>
              <a:rPr lang="en-US" altLang="en-US" b="1"/>
              <a:t>4 </a:t>
            </a:r>
            <a:r>
              <a:rPr lang="en-US" altLang="en-US"/>
              <a:t>Like arrows in the hand of a warrior, So are the children of one's youth.”</a:t>
            </a:r>
          </a:p>
        </p:txBody>
      </p:sp>
      <p:sp>
        <p:nvSpPr>
          <p:cNvPr id="2" name="Date Placeholder 1">
            <a:extLst>
              <a:ext uri="{FF2B5EF4-FFF2-40B4-BE49-F238E27FC236}">
                <a16:creationId xmlns:a16="http://schemas.microsoft.com/office/drawing/2014/main" id="{A13906E1-64A5-4B66-A519-2D9C27B19A17}"/>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191BE15D-5E22-49F2-902C-65C355B7BD4F}"/>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CCF935-ED70-4167-82A1-ECBC61E1E19E}"/>
              </a:ext>
            </a:extLst>
          </p:cNvPr>
          <p:cNvSpPr>
            <a:spLocks noGrp="1" noChangeArrowheads="1"/>
          </p:cNvSpPr>
          <p:nvPr>
            <p:ph type="sldNum" sz="quarter" idx="5"/>
          </p:nvPr>
        </p:nvSpPr>
        <p:spPr>
          <a:ln/>
        </p:spPr>
        <p:txBody>
          <a:bodyPr/>
          <a:lstStyle/>
          <a:p>
            <a:fld id="{0CE1D8CC-8868-4F46-95B9-41F48AAC4FC9}" type="slidenum">
              <a:rPr lang="en-US" altLang="en-US"/>
              <a:pPr/>
              <a:t>13</a:t>
            </a:fld>
            <a:endParaRPr lang="en-US" altLang="en-US"/>
          </a:p>
        </p:txBody>
      </p:sp>
      <p:sp>
        <p:nvSpPr>
          <p:cNvPr id="19458" name="Rectangle 2">
            <a:extLst>
              <a:ext uri="{FF2B5EF4-FFF2-40B4-BE49-F238E27FC236}">
                <a16:creationId xmlns:a16="http://schemas.microsoft.com/office/drawing/2014/main" id="{6C6F9A6D-1693-4B88-ADD1-9B0A9E33C66D}"/>
              </a:ext>
            </a:extLst>
          </p:cNvPr>
          <p:cNvSpPr>
            <a:spLocks noGrp="1" noRot="1" noChangeAspect="1" noChangeArrowheads="1" noTextEdit="1"/>
          </p:cNvSpPr>
          <p:nvPr>
            <p:ph type="sldImg"/>
          </p:nvPr>
        </p:nvSpPr>
        <p:spPr>
          <a:xfrm>
            <a:off x="422275" y="704850"/>
            <a:ext cx="6257925" cy="3519488"/>
          </a:xfrm>
          <a:ln/>
        </p:spPr>
      </p:sp>
      <p:sp>
        <p:nvSpPr>
          <p:cNvPr id="19459" name="Rectangle 3">
            <a:extLst>
              <a:ext uri="{FF2B5EF4-FFF2-40B4-BE49-F238E27FC236}">
                <a16:creationId xmlns:a16="http://schemas.microsoft.com/office/drawing/2014/main" id="{8FE9BB00-89B8-4767-91A3-CFA643FDB35A}"/>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D869CE67-799F-42F2-AD50-4B1238DE9BEB}"/>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62BF8DEF-06D9-45B1-B607-FB1CD8493F0A}"/>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F021237-F83C-484E-815B-C47EDE045332}"/>
              </a:ext>
            </a:extLst>
          </p:cNvPr>
          <p:cNvSpPr>
            <a:spLocks noGrp="1" noChangeArrowheads="1"/>
          </p:cNvSpPr>
          <p:nvPr>
            <p:ph type="sldNum" sz="quarter" idx="5"/>
          </p:nvPr>
        </p:nvSpPr>
        <p:spPr>
          <a:ln/>
        </p:spPr>
        <p:txBody>
          <a:bodyPr/>
          <a:lstStyle/>
          <a:p>
            <a:fld id="{F7F202CB-6064-4495-9CCF-33B18ED4E100}" type="slidenum">
              <a:rPr lang="en-US" altLang="en-US"/>
              <a:pPr/>
              <a:t>14</a:t>
            </a:fld>
            <a:endParaRPr lang="en-US" altLang="en-US"/>
          </a:p>
        </p:txBody>
      </p:sp>
      <p:sp>
        <p:nvSpPr>
          <p:cNvPr id="29698" name="Rectangle 2">
            <a:extLst>
              <a:ext uri="{FF2B5EF4-FFF2-40B4-BE49-F238E27FC236}">
                <a16:creationId xmlns:a16="http://schemas.microsoft.com/office/drawing/2014/main" id="{FEFE0570-D557-4D28-88A7-9DA2D8F32691}"/>
              </a:ext>
            </a:extLst>
          </p:cNvPr>
          <p:cNvSpPr>
            <a:spLocks noGrp="1" noRot="1" noChangeAspect="1" noChangeArrowheads="1" noTextEdit="1"/>
          </p:cNvSpPr>
          <p:nvPr>
            <p:ph type="sldImg"/>
          </p:nvPr>
        </p:nvSpPr>
        <p:spPr>
          <a:xfrm>
            <a:off x="422275" y="704850"/>
            <a:ext cx="6257925" cy="3519488"/>
          </a:xfrm>
          <a:ln/>
        </p:spPr>
      </p:sp>
      <p:sp>
        <p:nvSpPr>
          <p:cNvPr id="29699" name="Rectangle 3">
            <a:extLst>
              <a:ext uri="{FF2B5EF4-FFF2-40B4-BE49-F238E27FC236}">
                <a16:creationId xmlns:a16="http://schemas.microsoft.com/office/drawing/2014/main" id="{5A54959A-5358-443E-A755-833F3654FE8D}"/>
              </a:ext>
            </a:extLst>
          </p:cNvPr>
          <p:cNvSpPr>
            <a:spLocks noGrp="1" noChangeArrowheads="1"/>
          </p:cNvSpPr>
          <p:nvPr>
            <p:ph type="body" idx="1"/>
          </p:nvPr>
        </p:nvSpPr>
        <p:spPr/>
        <p:txBody>
          <a:bodyPr/>
          <a:lstStyle/>
          <a:p>
            <a:r>
              <a:rPr lang="en-US" altLang="en-US" dirty="0"/>
              <a:t>Luke 12:41-42</a:t>
            </a:r>
          </a:p>
          <a:p>
            <a:r>
              <a:rPr lang="en-US" altLang="en-US" dirty="0"/>
              <a:t> Peter said, "Lord, are You addressing this parable to us, or to everyone else as well?" 42 And the Lord said, "Who then is the faithful and sensible steward, whom his master will put in charge of his servants, to give them their rations at the proper time?</a:t>
            </a:r>
          </a:p>
          <a:p>
            <a:endParaRPr lang="en-US" altLang="en-US" dirty="0"/>
          </a:p>
          <a:p>
            <a:r>
              <a:rPr lang="en-US" altLang="en-US" dirty="0"/>
              <a:t>1 Cor 12:17-21</a:t>
            </a:r>
          </a:p>
          <a:p>
            <a:r>
              <a:rPr lang="en-US" altLang="en-US" dirty="0"/>
              <a:t>If the whole body were an eye, where would the hearing be? If the whole were hearing, where would the sense of smell be? 18 But now God has placed the members, each one of them, in the body, just as He desired. 19 If they were all one member, where would the body be? 20 But now there are many members, but one body.” </a:t>
            </a:r>
          </a:p>
          <a:p>
            <a:endParaRPr lang="en-US" altLang="en-US" sz="1400" dirty="0"/>
          </a:p>
          <a:p>
            <a:r>
              <a:rPr lang="en-US" altLang="en-US" sz="1400" dirty="0"/>
              <a:t>1 Peter 4:10-11</a:t>
            </a:r>
          </a:p>
          <a:p>
            <a:r>
              <a:rPr lang="en-US" altLang="en-US" sz="1400" dirty="0"/>
              <a:t>As each one has received a special gift, employ it in serving one another as good stewards of the manifold grace of God. 11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p>
          <a:p>
            <a:endParaRPr lang="en-US" altLang="en-US" sz="1400" dirty="0"/>
          </a:p>
          <a:p>
            <a:r>
              <a:rPr lang="en-US" altLang="en-US" sz="1400" b="1" u="sng" dirty="0"/>
              <a:t>Matt 25:14-19</a:t>
            </a:r>
          </a:p>
          <a:p>
            <a:r>
              <a:rPr lang="en-US" altLang="en-US" sz="1400" dirty="0"/>
              <a:t>For it is just like a man about to go on a journey, who called his own slaves and entrusted his possessions to them.  15 "To one he gave five talents, to another, two, and to another, one, each according to his own ability; and he went on his journey.  16 "Immediately the one who had received the five talents went and traded with them, and gained five more talents.  17 "In the same manner the one who had received the two talents gained two more.  18 "But he who received the one talent went away, and dug a hole in the ground and hid his master's money. </a:t>
            </a:r>
          </a:p>
          <a:p>
            <a:r>
              <a:rPr lang="en-US" altLang="en-US" sz="1400" dirty="0"/>
              <a:t>19 "Now after a long time the master of those slaves came and settled accounts with them.</a:t>
            </a:r>
          </a:p>
          <a:p>
            <a:endParaRPr lang="en-US" altLang="en-US" sz="1400" dirty="0"/>
          </a:p>
          <a:p>
            <a:endParaRPr lang="en-US" altLang="en-US" sz="1400" dirty="0"/>
          </a:p>
          <a:p>
            <a:endParaRPr lang="en-US" altLang="en-US" sz="1400" dirty="0"/>
          </a:p>
        </p:txBody>
      </p:sp>
      <p:sp>
        <p:nvSpPr>
          <p:cNvPr id="2" name="Date Placeholder 1">
            <a:extLst>
              <a:ext uri="{FF2B5EF4-FFF2-40B4-BE49-F238E27FC236}">
                <a16:creationId xmlns:a16="http://schemas.microsoft.com/office/drawing/2014/main" id="{A665DDAD-23A7-4EB0-BE66-C91B7FADD5EA}"/>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BBFE535B-5393-4AF8-B8ED-FE85D00493C0}"/>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076295-68EC-4F57-8C71-1ACA2A636818}"/>
              </a:ext>
            </a:extLst>
          </p:cNvPr>
          <p:cNvSpPr>
            <a:spLocks noGrp="1" noChangeArrowheads="1"/>
          </p:cNvSpPr>
          <p:nvPr>
            <p:ph type="sldNum" sz="quarter" idx="5"/>
          </p:nvPr>
        </p:nvSpPr>
        <p:spPr>
          <a:ln/>
        </p:spPr>
        <p:txBody>
          <a:bodyPr/>
          <a:lstStyle/>
          <a:p>
            <a:fld id="{8A7239F6-D129-4B7B-9872-65563CD2B2DF}" type="slidenum">
              <a:rPr lang="en-US" altLang="en-US"/>
              <a:pPr/>
              <a:t>15</a:t>
            </a:fld>
            <a:endParaRPr lang="en-US" altLang="en-US"/>
          </a:p>
        </p:txBody>
      </p:sp>
      <p:sp>
        <p:nvSpPr>
          <p:cNvPr id="27650" name="Rectangle 2">
            <a:extLst>
              <a:ext uri="{FF2B5EF4-FFF2-40B4-BE49-F238E27FC236}">
                <a16:creationId xmlns:a16="http://schemas.microsoft.com/office/drawing/2014/main" id="{8A5BE3BA-568D-46EA-BD98-AE9ED2C95219}"/>
              </a:ext>
            </a:extLst>
          </p:cNvPr>
          <p:cNvSpPr>
            <a:spLocks noGrp="1" noRot="1" noChangeAspect="1" noChangeArrowheads="1" noTextEdit="1"/>
          </p:cNvSpPr>
          <p:nvPr>
            <p:ph type="sldImg"/>
          </p:nvPr>
        </p:nvSpPr>
        <p:spPr>
          <a:xfrm>
            <a:off x="422275" y="704850"/>
            <a:ext cx="6257925" cy="3519488"/>
          </a:xfrm>
          <a:ln/>
        </p:spPr>
      </p:sp>
      <p:sp>
        <p:nvSpPr>
          <p:cNvPr id="27651" name="Rectangle 3">
            <a:extLst>
              <a:ext uri="{FF2B5EF4-FFF2-40B4-BE49-F238E27FC236}">
                <a16:creationId xmlns:a16="http://schemas.microsoft.com/office/drawing/2014/main" id="{DDEF1081-04E7-4BF6-9541-11C25116FC24}"/>
              </a:ext>
            </a:extLst>
          </p:cNvPr>
          <p:cNvSpPr>
            <a:spLocks noGrp="1" noChangeArrowheads="1"/>
          </p:cNvSpPr>
          <p:nvPr>
            <p:ph type="body" idx="1"/>
          </p:nvPr>
        </p:nvSpPr>
        <p:spPr/>
        <p:txBody>
          <a:bodyPr/>
          <a:lstStyle/>
          <a:p>
            <a:pPr lvl="1"/>
            <a:r>
              <a:rPr lang="en-US" altLang="en-US"/>
              <a:t> </a:t>
            </a:r>
            <a:endParaRPr lang="en-US" altLang="en-US" b="1"/>
          </a:p>
          <a:p>
            <a:pPr lvl="1"/>
            <a:r>
              <a:rPr lang="en-US" altLang="en-US" b="1" u="sng"/>
              <a:t>James 4:6-7</a:t>
            </a:r>
            <a:r>
              <a:rPr lang="en-US" altLang="en-US"/>
              <a:t>, “But He gives a greater grace. Therefore </a:t>
            </a:r>
            <a:r>
              <a:rPr lang="en-US" altLang="en-US" i="1"/>
              <a:t>it </a:t>
            </a:r>
            <a:r>
              <a:rPr lang="en-US" altLang="en-US"/>
              <a:t>says, "God is opposed to the proud, but gives grace to the humble. " </a:t>
            </a:r>
            <a:r>
              <a:rPr lang="en-US" altLang="en-US" b="1"/>
              <a:t>7 </a:t>
            </a:r>
            <a:r>
              <a:rPr lang="en-US" altLang="en-US"/>
              <a:t>Submit therefore to God. Resist the devil and he will flee from you.”</a:t>
            </a:r>
          </a:p>
          <a:p>
            <a:pPr lvl="1"/>
            <a:endParaRPr lang="en-US" altLang="en-US" b="1" u="sng"/>
          </a:p>
          <a:p>
            <a:pPr lvl="1"/>
            <a:r>
              <a:rPr lang="en-US" altLang="en-US" b="1" u="sng"/>
              <a:t>1 Peter 5:6</a:t>
            </a:r>
            <a:r>
              <a:rPr lang="en-US" altLang="en-US"/>
              <a:t>, “Humble yourselves, therefore, under the mighty hand of God, that He may exalt you at the proper time,”</a:t>
            </a:r>
          </a:p>
          <a:p>
            <a:pPr lvl="1"/>
            <a:endParaRPr lang="en-US" altLang="en-US" b="1" u="sng">
              <a:latin typeface="Lucida Bright" panose="02040602050505020304" pitchFamily="18" charset="0"/>
            </a:endParaRPr>
          </a:p>
          <a:p>
            <a:pPr lvl="1"/>
            <a:r>
              <a:rPr lang="en-US" altLang="en-US" b="1" u="sng">
                <a:latin typeface="Lucida Bright" panose="02040602050505020304" pitchFamily="18" charset="0"/>
              </a:rPr>
              <a:t>Isaiah 29:15-16</a:t>
            </a:r>
            <a:r>
              <a:rPr lang="en-US" altLang="en-US">
                <a:latin typeface="Lucida Bright" panose="02040602050505020304" pitchFamily="18" charset="0"/>
              </a:rPr>
              <a:t>, “</a:t>
            </a:r>
            <a:r>
              <a:rPr lang="en-US" altLang="en-US" i="1">
                <a:latin typeface="Lucida Bright" panose="02040602050505020304" pitchFamily="18" charset="0"/>
              </a:rPr>
              <a:t>Shall the potter be considered as equal with the clay, that what is made should say to its maker, ‘He did not make me’; or </a:t>
            </a:r>
            <a:r>
              <a:rPr lang="en-US" altLang="en-US" b="1" i="1">
                <a:latin typeface="Lucida Bright" panose="02040602050505020304" pitchFamily="18" charset="0"/>
              </a:rPr>
              <a:t>what is formed say to him who formed it</a:t>
            </a:r>
            <a:r>
              <a:rPr lang="en-US" altLang="en-US" i="1">
                <a:latin typeface="Lucida Bright" panose="02040602050505020304" pitchFamily="18" charset="0"/>
              </a:rPr>
              <a:t>, ‘</a:t>
            </a:r>
            <a:r>
              <a:rPr lang="en-US" altLang="en-US" b="1" i="1">
                <a:latin typeface="Lucida Bright" panose="02040602050505020304" pitchFamily="18" charset="0"/>
              </a:rPr>
              <a:t>He has no understanding</a:t>
            </a:r>
            <a:r>
              <a:rPr lang="en-US" altLang="en-US" i="1">
                <a:latin typeface="Lucida Bright" panose="02040602050505020304" pitchFamily="18" charset="0"/>
              </a:rPr>
              <a:t>’?</a:t>
            </a:r>
            <a:r>
              <a:rPr lang="en-US" altLang="en-US">
                <a:latin typeface="Lucida Bright" panose="02040602050505020304" pitchFamily="18" charset="0"/>
              </a:rPr>
              <a:t>”</a:t>
            </a:r>
          </a:p>
          <a:p>
            <a:pPr lvl="1"/>
            <a:r>
              <a:rPr lang="en-US" altLang="en-US"/>
              <a:t> </a:t>
            </a:r>
          </a:p>
          <a:p>
            <a:pPr lvl="1"/>
            <a:r>
              <a:rPr lang="en-US" altLang="en-US" b="1" u="sng"/>
              <a:t>2 Tim 2:19-24</a:t>
            </a:r>
            <a:r>
              <a:rPr lang="en-US" altLang="en-US"/>
              <a:t>, “Nevertheless, the firm foundation of God stands, having this seal, "The Lord knows those who are His," and, "Let everyone who names the name of the Lord abstain from wickedness." </a:t>
            </a:r>
            <a:r>
              <a:rPr lang="en-US" altLang="en-US" b="1"/>
              <a:t>20 </a:t>
            </a:r>
            <a:r>
              <a:rPr lang="en-US" altLang="en-US"/>
              <a:t>Now in a large house there are not only gold and silver vessels, but also vessels of wood and of earthenware, and some to honor and some to dishonor. </a:t>
            </a:r>
            <a:r>
              <a:rPr lang="en-US" altLang="en-US" b="1"/>
              <a:t>21 </a:t>
            </a:r>
            <a:r>
              <a:rPr lang="en-US" altLang="en-US"/>
              <a:t>Therefore, if a man cleanses himself from these </a:t>
            </a:r>
            <a:r>
              <a:rPr lang="en-US" altLang="en-US" i="1"/>
              <a:t>things</a:t>
            </a:r>
            <a:r>
              <a:rPr lang="en-US" altLang="en-US"/>
              <a:t>, he will be a vessel for honor, sanctified, useful to the Master, prepared for every good work. </a:t>
            </a:r>
            <a:r>
              <a:rPr lang="en-US" altLang="en-US" b="1"/>
              <a:t>22 </a:t>
            </a:r>
            <a:r>
              <a:rPr lang="en-US" altLang="en-US"/>
              <a:t>Now flee from youthful lusts, and pursue righteousness, faith, love </a:t>
            </a:r>
            <a:r>
              <a:rPr lang="en-US" altLang="en-US" i="1"/>
              <a:t>and </a:t>
            </a:r>
            <a:r>
              <a:rPr lang="en-US" altLang="en-US"/>
              <a:t>peace, with those who call on the Lord from a pure heart. </a:t>
            </a:r>
            <a:r>
              <a:rPr lang="en-US" altLang="en-US" b="1"/>
              <a:t>23 </a:t>
            </a:r>
            <a:r>
              <a:rPr lang="en-US" altLang="en-US"/>
              <a:t>But refuse foolish and ignorant speculations, knowing that they produce quarrels.”</a:t>
            </a:r>
          </a:p>
          <a:p>
            <a:pPr lvl="1"/>
            <a:r>
              <a:rPr lang="en-US" altLang="en-US"/>
              <a:t> </a:t>
            </a:r>
          </a:p>
          <a:p>
            <a:pPr lvl="1"/>
            <a:r>
              <a:rPr lang="en-US" altLang="en-US" b="1" u="sng"/>
              <a:t>Matt 21:33-42</a:t>
            </a:r>
            <a:r>
              <a:rPr lang="en-US" altLang="en-US"/>
              <a:t>, “Listen to another parable. There was a landowner who planted a vineyard and put a wall around it and dug a wine press in it, and built a tower, and rented it out to vine-growers, and went on a journey.  </a:t>
            </a:r>
            <a:r>
              <a:rPr lang="en-US" altLang="en-US" b="1"/>
              <a:t>34 </a:t>
            </a:r>
            <a:r>
              <a:rPr lang="en-US" altLang="en-US"/>
              <a:t>"And when the harvest time approached, he sent his slaves to the vine-growers to receive his produce. </a:t>
            </a:r>
            <a:r>
              <a:rPr lang="en-US" altLang="en-US" b="1"/>
              <a:t>35 </a:t>
            </a:r>
            <a:r>
              <a:rPr lang="en-US" altLang="en-US"/>
              <a:t>"And the vine-growers took his slaves and beat one, and killed another, and stoned a third. </a:t>
            </a:r>
            <a:r>
              <a:rPr lang="en-US" altLang="en-US" b="1"/>
              <a:t>36 </a:t>
            </a:r>
            <a:r>
              <a:rPr lang="en-US" altLang="en-US"/>
              <a:t>"Again he sent another group of slaves larger than the first; and they did the same thing to them. </a:t>
            </a:r>
            <a:r>
              <a:rPr lang="en-US" altLang="en-US" b="1"/>
              <a:t>37 </a:t>
            </a:r>
            <a:r>
              <a:rPr lang="en-US" altLang="en-US"/>
              <a:t>"But afterward he sent his son to them, saying, 'They will respect my son.' </a:t>
            </a:r>
            <a:r>
              <a:rPr lang="en-US" altLang="en-US" b="1"/>
              <a:t>38 </a:t>
            </a:r>
            <a:r>
              <a:rPr lang="en-US" altLang="en-US"/>
              <a:t>"But when the vine-growers saw the son, they said among themselves, 'This is the heir; come, let us kill him, and seize his inheritance.' </a:t>
            </a:r>
            <a:r>
              <a:rPr lang="en-US" altLang="en-US" b="1"/>
              <a:t>39 </a:t>
            </a:r>
            <a:r>
              <a:rPr lang="en-US" altLang="en-US"/>
              <a:t>"And they took him, and threw him out of the vineyard, and killed him. </a:t>
            </a:r>
            <a:r>
              <a:rPr lang="en-US" altLang="en-US" b="1"/>
              <a:t>40 </a:t>
            </a:r>
            <a:r>
              <a:rPr lang="en-US" altLang="en-US"/>
              <a:t>"Therefore when the owner of the vineyard comes, what will he do to those vine-growers?"  </a:t>
            </a:r>
            <a:r>
              <a:rPr lang="en-US" altLang="en-US" b="1"/>
              <a:t>41 </a:t>
            </a:r>
            <a:r>
              <a:rPr lang="en-US" altLang="en-US"/>
              <a:t>They said to Him, "He will bring those wretches to a wretched end, and will rent out the vineyard to other vine-growers, who will pay him the proceeds at the </a:t>
            </a:r>
            <a:r>
              <a:rPr lang="en-US" altLang="en-US" i="1"/>
              <a:t>proper </a:t>
            </a:r>
            <a:r>
              <a:rPr lang="en-US" altLang="en-US"/>
              <a:t>seasons."</a:t>
            </a:r>
          </a:p>
        </p:txBody>
      </p:sp>
      <p:sp>
        <p:nvSpPr>
          <p:cNvPr id="2" name="Date Placeholder 1">
            <a:extLst>
              <a:ext uri="{FF2B5EF4-FFF2-40B4-BE49-F238E27FC236}">
                <a16:creationId xmlns:a16="http://schemas.microsoft.com/office/drawing/2014/main" id="{9A90762E-58CA-44C8-9A36-5EDDD3BBD779}"/>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2297C308-5036-41B4-AFD2-4F78DC4949CE}"/>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7B8B8C-E70E-426E-AC03-6AD3B60A0AE2}"/>
              </a:ext>
            </a:extLst>
          </p:cNvPr>
          <p:cNvSpPr>
            <a:spLocks noGrp="1" noChangeArrowheads="1"/>
          </p:cNvSpPr>
          <p:nvPr>
            <p:ph type="sldNum" sz="quarter" idx="5"/>
          </p:nvPr>
        </p:nvSpPr>
        <p:spPr>
          <a:ln/>
        </p:spPr>
        <p:txBody>
          <a:bodyPr/>
          <a:lstStyle/>
          <a:p>
            <a:fld id="{D233E663-3259-4479-A060-E94796D5CBB5}" type="slidenum">
              <a:rPr lang="en-US" altLang="en-US"/>
              <a:pPr/>
              <a:t>16</a:t>
            </a:fld>
            <a:endParaRPr lang="en-US" altLang="en-US"/>
          </a:p>
        </p:txBody>
      </p:sp>
      <p:sp>
        <p:nvSpPr>
          <p:cNvPr id="31746" name="Rectangle 2">
            <a:extLst>
              <a:ext uri="{FF2B5EF4-FFF2-40B4-BE49-F238E27FC236}">
                <a16:creationId xmlns:a16="http://schemas.microsoft.com/office/drawing/2014/main" id="{E3D30A34-7B43-4ABD-8D85-222D2790416E}"/>
              </a:ext>
            </a:extLst>
          </p:cNvPr>
          <p:cNvSpPr>
            <a:spLocks noGrp="1" noRot="1" noChangeAspect="1" noChangeArrowheads="1" noTextEdit="1"/>
          </p:cNvSpPr>
          <p:nvPr>
            <p:ph type="sldImg"/>
          </p:nvPr>
        </p:nvSpPr>
        <p:spPr>
          <a:xfrm>
            <a:off x="422275" y="704850"/>
            <a:ext cx="6257925" cy="3519488"/>
          </a:xfrm>
          <a:ln/>
        </p:spPr>
      </p:sp>
      <p:sp>
        <p:nvSpPr>
          <p:cNvPr id="31747" name="Rectangle 3">
            <a:extLst>
              <a:ext uri="{FF2B5EF4-FFF2-40B4-BE49-F238E27FC236}">
                <a16:creationId xmlns:a16="http://schemas.microsoft.com/office/drawing/2014/main" id="{7FB56A8E-45F9-4B6D-9A54-77E180B998C9}"/>
              </a:ext>
            </a:extLst>
          </p:cNvPr>
          <p:cNvSpPr>
            <a:spLocks noGrp="1" noChangeArrowheads="1"/>
          </p:cNvSpPr>
          <p:nvPr>
            <p:ph type="body" idx="1"/>
          </p:nvPr>
        </p:nvSpPr>
        <p:spPr/>
        <p:txBody>
          <a:bodyPr/>
          <a:lstStyle/>
          <a:p>
            <a:pPr lvl="1">
              <a:spcBef>
                <a:spcPct val="75000"/>
              </a:spcBef>
            </a:pPr>
            <a:r>
              <a:rPr lang="en-US" altLang="en-US">
                <a:latin typeface="Lucida Bright" panose="02040602050505020304" pitchFamily="18" charset="0"/>
              </a:rPr>
              <a:t>Entrusted defined - delivered up to the care of another</a:t>
            </a:r>
          </a:p>
          <a:p>
            <a:pPr lvl="1"/>
            <a:r>
              <a:rPr lang="en-US" altLang="en-US"/>
              <a:t> </a:t>
            </a:r>
          </a:p>
          <a:p>
            <a:pPr lvl="1"/>
            <a:r>
              <a:rPr lang="en-US" altLang="en-US"/>
              <a:t>Matt 25:14-15, “For </a:t>
            </a:r>
            <a:r>
              <a:rPr lang="en-US" altLang="en-US" i="1"/>
              <a:t>it is </a:t>
            </a:r>
            <a:r>
              <a:rPr lang="en-US" altLang="en-US"/>
              <a:t>just like a man </a:t>
            </a:r>
            <a:r>
              <a:rPr lang="en-US" altLang="en-US" i="1"/>
              <a:t>about </a:t>
            </a:r>
            <a:r>
              <a:rPr lang="en-US" altLang="en-US"/>
              <a:t>to go on a journey, who called his own slaves, and entrusted his possessions to them.”</a:t>
            </a:r>
          </a:p>
          <a:p>
            <a:pPr lvl="1"/>
            <a:endParaRPr lang="en-US" altLang="en-US"/>
          </a:p>
          <a:p>
            <a:pPr lvl="1"/>
            <a:r>
              <a:rPr lang="en-US" altLang="en-US"/>
              <a:t>3 John 5 – John cited Gaius’ trustworthiness.</a:t>
            </a:r>
          </a:p>
          <a:p>
            <a:pPr lvl="1"/>
            <a:r>
              <a:rPr lang="en-US" altLang="en-US"/>
              <a:t> </a:t>
            </a:r>
          </a:p>
          <a:p>
            <a:pPr lvl="1"/>
            <a:r>
              <a:rPr lang="en-US" altLang="en-US" b="1" u="sng"/>
              <a:t>1 Cor 4:1-4</a:t>
            </a:r>
            <a:r>
              <a:rPr lang="en-US" altLang="en-US"/>
              <a:t>, “Let a man regard us in this manner, as servants of Christ, and stewards of the mysteries of God. </a:t>
            </a:r>
            <a:r>
              <a:rPr lang="en-US" altLang="en-US" b="1"/>
              <a:t>2 </a:t>
            </a:r>
            <a:r>
              <a:rPr lang="en-US" altLang="en-US"/>
              <a:t>In this case, moreover, it is required of stewards that one be found trustworthy. </a:t>
            </a:r>
            <a:r>
              <a:rPr lang="en-US" altLang="en-US" b="1"/>
              <a:t>3 </a:t>
            </a:r>
            <a:r>
              <a:rPr lang="en-US" altLang="en-US"/>
              <a:t>But to me it is a very small thing that I should be examined by you, or by </a:t>
            </a:r>
            <a:r>
              <a:rPr lang="en-US" altLang="en-US" i="1"/>
              <a:t>any </a:t>
            </a:r>
            <a:r>
              <a:rPr lang="en-US" altLang="en-US"/>
              <a:t>human court; in fact, I do not even examine myself. </a:t>
            </a:r>
            <a:r>
              <a:rPr lang="en-US" altLang="en-US" b="1"/>
              <a:t>4 </a:t>
            </a:r>
            <a:r>
              <a:rPr lang="en-US" altLang="en-US"/>
              <a:t>For I am conscious of nothing against myself, yet I am not by this acquitted; but the one who examines me is the Lord.”</a:t>
            </a:r>
          </a:p>
          <a:p>
            <a:pPr lvl="1"/>
            <a:endParaRPr lang="en-US" altLang="en-US" b="1" u="sng"/>
          </a:p>
          <a:p>
            <a:pPr lvl="1"/>
            <a:r>
              <a:rPr lang="en-US" altLang="en-US" b="1" u="sng"/>
              <a:t>Matt 25:14-15</a:t>
            </a:r>
            <a:r>
              <a:rPr lang="en-US" altLang="en-US"/>
              <a:t>, “For </a:t>
            </a:r>
            <a:r>
              <a:rPr lang="en-US" altLang="en-US" i="1"/>
              <a:t>it is </a:t>
            </a:r>
            <a:r>
              <a:rPr lang="en-US" altLang="en-US"/>
              <a:t>just like a man </a:t>
            </a:r>
            <a:r>
              <a:rPr lang="en-US" altLang="en-US" i="1"/>
              <a:t>about </a:t>
            </a:r>
            <a:r>
              <a:rPr lang="en-US" altLang="en-US"/>
              <a:t>to go on a journey, who called his own slaves, and entrusted his possessions to them. </a:t>
            </a:r>
            <a:r>
              <a:rPr lang="en-US" altLang="en-US" b="1"/>
              <a:t>15 </a:t>
            </a:r>
            <a:r>
              <a:rPr lang="en-US" altLang="en-US"/>
              <a:t>"And to one he gave five talents, to another, two, and to another, one, each according to his own ability; and he went on his journey… </a:t>
            </a:r>
            <a:r>
              <a:rPr lang="en-US" altLang="en-US" b="1"/>
              <a:t>vs. 21</a:t>
            </a:r>
            <a:r>
              <a:rPr lang="en-US" altLang="en-US"/>
              <a:t> His master said to him, 'Well done, good and faithful slave; you were faithful with a few things, I will put you in charge of many things, enter into the joy of your master.”</a:t>
            </a:r>
          </a:p>
          <a:p>
            <a:pPr lvl="1"/>
            <a:endParaRPr lang="en-US" altLang="en-US"/>
          </a:p>
          <a:p>
            <a:pPr lvl="1"/>
            <a:endParaRPr lang="en-US" altLang="en-US"/>
          </a:p>
        </p:txBody>
      </p:sp>
      <p:sp>
        <p:nvSpPr>
          <p:cNvPr id="2" name="Date Placeholder 1">
            <a:extLst>
              <a:ext uri="{FF2B5EF4-FFF2-40B4-BE49-F238E27FC236}">
                <a16:creationId xmlns:a16="http://schemas.microsoft.com/office/drawing/2014/main" id="{11BCC00B-F202-46A0-AFE8-1BB2864BAD50}"/>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96CCD727-2216-4367-AE25-5AFE54B868BF}"/>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ECF181D-AD96-4FA7-925F-E0487921505C}"/>
              </a:ext>
            </a:extLst>
          </p:cNvPr>
          <p:cNvSpPr>
            <a:spLocks noGrp="1" noChangeArrowheads="1"/>
          </p:cNvSpPr>
          <p:nvPr>
            <p:ph type="sldNum" sz="quarter" idx="5"/>
          </p:nvPr>
        </p:nvSpPr>
        <p:spPr>
          <a:ln/>
        </p:spPr>
        <p:txBody>
          <a:bodyPr/>
          <a:lstStyle/>
          <a:p>
            <a:fld id="{70A1C1F9-2943-44E5-8930-FC2EC7175A50}" type="slidenum">
              <a:rPr lang="en-US" altLang="en-US"/>
              <a:pPr/>
              <a:t>17</a:t>
            </a:fld>
            <a:endParaRPr lang="en-US" altLang="en-US"/>
          </a:p>
        </p:txBody>
      </p:sp>
      <p:sp>
        <p:nvSpPr>
          <p:cNvPr id="33794" name="Rectangle 2">
            <a:extLst>
              <a:ext uri="{FF2B5EF4-FFF2-40B4-BE49-F238E27FC236}">
                <a16:creationId xmlns:a16="http://schemas.microsoft.com/office/drawing/2014/main" id="{0C6257D8-C1A7-498E-92C8-FE03354181F1}"/>
              </a:ext>
            </a:extLst>
          </p:cNvPr>
          <p:cNvSpPr>
            <a:spLocks noGrp="1" noRot="1" noChangeAspect="1" noChangeArrowheads="1" noTextEdit="1"/>
          </p:cNvSpPr>
          <p:nvPr>
            <p:ph type="sldImg"/>
          </p:nvPr>
        </p:nvSpPr>
        <p:spPr>
          <a:xfrm>
            <a:off x="422275" y="704850"/>
            <a:ext cx="6257925" cy="3519488"/>
          </a:xfrm>
          <a:ln/>
        </p:spPr>
      </p:sp>
      <p:sp>
        <p:nvSpPr>
          <p:cNvPr id="33795" name="Rectangle 3">
            <a:extLst>
              <a:ext uri="{FF2B5EF4-FFF2-40B4-BE49-F238E27FC236}">
                <a16:creationId xmlns:a16="http://schemas.microsoft.com/office/drawing/2014/main" id="{7CE2B217-441E-44C1-AA77-74B41A24C85B}"/>
              </a:ext>
            </a:extLst>
          </p:cNvPr>
          <p:cNvSpPr>
            <a:spLocks noGrp="1" noChangeArrowheads="1"/>
          </p:cNvSpPr>
          <p:nvPr>
            <p:ph type="body" idx="1"/>
          </p:nvPr>
        </p:nvSpPr>
        <p:spPr/>
        <p:txBody>
          <a:bodyPr/>
          <a:lstStyle/>
          <a:p>
            <a:pPr lvl="1"/>
            <a:r>
              <a:rPr lang="en-US" altLang="en-US" b="1" u="sng" dirty="0">
                <a:latin typeface="Lucida Bright" panose="02040602050505020304" pitchFamily="18" charset="0"/>
              </a:rPr>
              <a:t> </a:t>
            </a:r>
            <a:r>
              <a:rPr lang="en-US" altLang="en-US" dirty="0"/>
              <a:t>  </a:t>
            </a:r>
          </a:p>
          <a:p>
            <a:pPr lvl="1"/>
            <a:r>
              <a:rPr lang="en-US" altLang="en-US" b="1" u="sng" dirty="0"/>
              <a:t>Luke 16:1-3</a:t>
            </a:r>
            <a:r>
              <a:rPr lang="en-US" altLang="en-US" dirty="0"/>
              <a:t>, “Now He was also saying to the disciples, "There was a certain rich man who had a steward, and this </a:t>
            </a:r>
            <a:r>
              <a:rPr lang="en-US" altLang="en-US" i="1" dirty="0"/>
              <a:t>steward </a:t>
            </a:r>
            <a:r>
              <a:rPr lang="en-US" altLang="en-US" dirty="0"/>
              <a:t>was reported to him as squandering his possessions. </a:t>
            </a:r>
            <a:r>
              <a:rPr lang="en-US" altLang="en-US" b="1" dirty="0"/>
              <a:t>2 </a:t>
            </a:r>
            <a:r>
              <a:rPr lang="en-US" altLang="en-US" dirty="0"/>
              <a:t>"And he called him and said to him, 'What is this I hear about you? Give an account of your stewardship, for you can no longer be steward.‘”</a:t>
            </a:r>
          </a:p>
          <a:p>
            <a:pPr lvl="1"/>
            <a:r>
              <a:rPr lang="en-US" altLang="en-US" dirty="0"/>
              <a:t> </a:t>
            </a:r>
          </a:p>
          <a:p>
            <a:pPr lvl="1"/>
            <a:r>
              <a:rPr lang="en-US" altLang="en-US" b="1" u="sng" dirty="0"/>
              <a:t>Luke 16:11-13</a:t>
            </a:r>
            <a:r>
              <a:rPr lang="en-US" altLang="en-US" dirty="0"/>
              <a:t>, “If therefore you have not been faithful in the </a:t>
            </a:r>
            <a:r>
              <a:rPr lang="en-US" altLang="en-US" i="1" dirty="0"/>
              <a:t>use of </a:t>
            </a:r>
            <a:r>
              <a:rPr lang="en-US" altLang="en-US" dirty="0"/>
              <a:t>unrighteous mammon, who will entrust the true </a:t>
            </a:r>
            <a:r>
              <a:rPr lang="en-US" altLang="en-US" i="1" dirty="0"/>
              <a:t>riches </a:t>
            </a:r>
            <a:r>
              <a:rPr lang="en-US" altLang="en-US" dirty="0"/>
              <a:t>to you? </a:t>
            </a:r>
            <a:r>
              <a:rPr lang="en-US" altLang="en-US" b="1" dirty="0"/>
              <a:t>12 </a:t>
            </a:r>
            <a:r>
              <a:rPr lang="en-US" altLang="en-US" dirty="0"/>
              <a:t>"And if you have not been faithful in </a:t>
            </a:r>
            <a:r>
              <a:rPr lang="en-US" altLang="en-US" i="1" dirty="0"/>
              <a:t>the use of </a:t>
            </a:r>
            <a:r>
              <a:rPr lang="en-US" altLang="en-US" dirty="0"/>
              <a:t>that which is another's, who will give you that which is your own? </a:t>
            </a:r>
            <a:r>
              <a:rPr lang="en-US" altLang="en-US" b="1" dirty="0"/>
              <a:t>13 </a:t>
            </a:r>
            <a:r>
              <a:rPr lang="en-US" altLang="en-US" dirty="0"/>
              <a:t>"No servant can serve two masters; for either he will hate the one, and love the other, or else he will hold to one, and despise the other. You cannot serve God and mammon.“</a:t>
            </a:r>
          </a:p>
          <a:p>
            <a:pPr lvl="1"/>
            <a:r>
              <a:rPr lang="en-US" altLang="en-US" dirty="0"/>
              <a:t> </a:t>
            </a:r>
          </a:p>
          <a:p>
            <a:pPr lvl="1"/>
            <a:r>
              <a:rPr lang="en-US" altLang="en-US" b="1" u="sng" dirty="0"/>
              <a:t>Luke 15:11-15</a:t>
            </a:r>
            <a:r>
              <a:rPr lang="en-US" altLang="en-US" dirty="0"/>
              <a:t>, “And He said, "A certain man had two sons; </a:t>
            </a:r>
            <a:r>
              <a:rPr lang="en-US" altLang="en-US" b="1" dirty="0"/>
              <a:t>12 </a:t>
            </a:r>
            <a:r>
              <a:rPr lang="en-US" altLang="en-US" dirty="0"/>
              <a:t>and the younger of them said to his father,' Father, give me the share of the estate that falls to me.' And he divided his wealth between them. </a:t>
            </a:r>
            <a:r>
              <a:rPr lang="en-US" altLang="en-US" b="1" dirty="0"/>
              <a:t>13 </a:t>
            </a:r>
            <a:r>
              <a:rPr lang="en-US" altLang="en-US" dirty="0"/>
              <a:t>"And not many days later, the younger son gathered everything together and went on a journey into a distant country, and there he squandered his estate with loose living. </a:t>
            </a:r>
            <a:r>
              <a:rPr lang="en-US" altLang="en-US" b="1" dirty="0"/>
              <a:t>14 </a:t>
            </a:r>
            <a:r>
              <a:rPr lang="en-US" altLang="en-US" dirty="0"/>
              <a:t>"Now when he had spent everything, a severe famine occurred in that country, and he began to be in need.”</a:t>
            </a:r>
          </a:p>
          <a:p>
            <a:pPr lvl="1"/>
            <a:r>
              <a:rPr lang="en-US" altLang="en-US" dirty="0"/>
              <a:t> </a:t>
            </a:r>
          </a:p>
          <a:p>
            <a:pPr lvl="1"/>
            <a:r>
              <a:rPr lang="en-US" altLang="en-US" b="1" u="sng" dirty="0"/>
              <a:t>1 Tim 6:20-21</a:t>
            </a:r>
            <a:r>
              <a:rPr lang="en-US" altLang="en-US" dirty="0"/>
              <a:t>, “O Timothy, guard what has been entrusted to you, avoiding worldly </a:t>
            </a:r>
            <a:r>
              <a:rPr lang="en-US" altLang="en-US" i="1" dirty="0"/>
              <a:t>and </a:t>
            </a:r>
            <a:r>
              <a:rPr lang="en-US" altLang="en-US" dirty="0"/>
              <a:t>empty chatter </a:t>
            </a:r>
            <a:r>
              <a:rPr lang="en-US" altLang="en-US" i="1" dirty="0"/>
              <a:t>and </a:t>
            </a:r>
            <a:r>
              <a:rPr lang="en-US" altLang="en-US" dirty="0"/>
              <a:t>the opposing arguments of what is falsely called "knowledge" —  </a:t>
            </a:r>
            <a:r>
              <a:rPr lang="en-US" altLang="en-US" b="1" dirty="0"/>
              <a:t>21 </a:t>
            </a:r>
            <a:r>
              <a:rPr lang="en-US" altLang="en-US" dirty="0"/>
              <a:t>which some have professed and thus gone astray from the faith.”</a:t>
            </a:r>
          </a:p>
          <a:p>
            <a:pPr lvl="1"/>
            <a:r>
              <a:rPr lang="en-US" altLang="en-US" dirty="0"/>
              <a:t> </a:t>
            </a:r>
          </a:p>
          <a:p>
            <a:pPr lvl="1"/>
            <a:r>
              <a:rPr lang="en-US" altLang="en-US" b="1" u="sng" dirty="0"/>
              <a:t>1 Tim 1:12</a:t>
            </a:r>
            <a:r>
              <a:rPr lang="en-US" altLang="en-US" dirty="0"/>
              <a:t>, “I thank Christ Jesus our Lord, who has strengthened me, because He considered me faithful, putting me into service;”</a:t>
            </a:r>
          </a:p>
          <a:p>
            <a:pPr lvl="1"/>
            <a:r>
              <a:rPr lang="en-US" altLang="en-US" dirty="0"/>
              <a:t> </a:t>
            </a:r>
          </a:p>
          <a:p>
            <a:pPr lvl="1"/>
            <a:r>
              <a:rPr lang="en-US" altLang="en-US" b="1" u="sng" dirty="0"/>
              <a:t>Luke 12:42-45</a:t>
            </a:r>
            <a:r>
              <a:rPr lang="en-US" altLang="en-US" dirty="0"/>
              <a:t>, “And the Lord said, "Who then is the faithful and sensible steward, whom his master will put in charge of his servants, to give them their rations at the proper time? </a:t>
            </a:r>
            <a:r>
              <a:rPr lang="en-US" altLang="en-US" b="1" dirty="0"/>
              <a:t>43 </a:t>
            </a:r>
            <a:r>
              <a:rPr lang="en-US" altLang="en-US" dirty="0"/>
              <a:t>"Blessed is that slave whom his master finds so doing when he comes. </a:t>
            </a:r>
            <a:r>
              <a:rPr lang="en-US" altLang="en-US" b="1" dirty="0"/>
              <a:t>44 </a:t>
            </a:r>
            <a:r>
              <a:rPr lang="en-US" altLang="en-US" dirty="0"/>
              <a:t>"Truly I say to you, that he will put him in charge of all his possessions.”</a:t>
            </a:r>
          </a:p>
        </p:txBody>
      </p:sp>
      <p:sp>
        <p:nvSpPr>
          <p:cNvPr id="2" name="Date Placeholder 1">
            <a:extLst>
              <a:ext uri="{FF2B5EF4-FFF2-40B4-BE49-F238E27FC236}">
                <a16:creationId xmlns:a16="http://schemas.microsoft.com/office/drawing/2014/main" id="{9CCC0973-F832-45A0-B80F-75BF4A880440}"/>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4BFB8EE2-EC37-4D94-8A51-26B13B6BAA1D}"/>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99D68F-AE7A-4AC1-80BB-3947E73E751C}"/>
              </a:ext>
            </a:extLst>
          </p:cNvPr>
          <p:cNvSpPr>
            <a:spLocks noGrp="1" noChangeArrowheads="1"/>
          </p:cNvSpPr>
          <p:nvPr>
            <p:ph type="sldNum" sz="quarter" idx="5"/>
          </p:nvPr>
        </p:nvSpPr>
        <p:spPr>
          <a:ln/>
        </p:spPr>
        <p:txBody>
          <a:bodyPr/>
          <a:lstStyle/>
          <a:p>
            <a:fld id="{F0A3C94D-C3F0-4C44-9680-CF1FF019FBB6}" type="slidenum">
              <a:rPr lang="en-US" altLang="en-US"/>
              <a:pPr/>
              <a:t>18</a:t>
            </a:fld>
            <a:endParaRPr lang="en-US" altLang="en-US"/>
          </a:p>
        </p:txBody>
      </p:sp>
      <p:sp>
        <p:nvSpPr>
          <p:cNvPr id="37890" name="Rectangle 2">
            <a:extLst>
              <a:ext uri="{FF2B5EF4-FFF2-40B4-BE49-F238E27FC236}">
                <a16:creationId xmlns:a16="http://schemas.microsoft.com/office/drawing/2014/main" id="{ADDA8C30-2E48-4F8D-99C7-A5AC0153FC60}"/>
              </a:ext>
            </a:extLst>
          </p:cNvPr>
          <p:cNvSpPr>
            <a:spLocks noGrp="1" noRot="1" noChangeAspect="1" noChangeArrowheads="1" noTextEdit="1"/>
          </p:cNvSpPr>
          <p:nvPr>
            <p:ph type="sldImg"/>
          </p:nvPr>
        </p:nvSpPr>
        <p:spPr>
          <a:xfrm>
            <a:off x="422275" y="704850"/>
            <a:ext cx="6257925" cy="3519488"/>
          </a:xfrm>
          <a:ln/>
        </p:spPr>
      </p:sp>
      <p:sp>
        <p:nvSpPr>
          <p:cNvPr id="37891" name="Rectangle 3">
            <a:extLst>
              <a:ext uri="{FF2B5EF4-FFF2-40B4-BE49-F238E27FC236}">
                <a16:creationId xmlns:a16="http://schemas.microsoft.com/office/drawing/2014/main" id="{92BCCF43-08AD-4BC2-98A6-86F810C312C0}"/>
              </a:ext>
            </a:extLst>
          </p:cNvPr>
          <p:cNvSpPr>
            <a:spLocks noGrp="1" noChangeArrowheads="1"/>
          </p:cNvSpPr>
          <p:nvPr>
            <p:ph type="body" idx="1"/>
          </p:nvPr>
        </p:nvSpPr>
        <p:spPr/>
        <p:txBody>
          <a:bodyPr/>
          <a:lstStyle/>
          <a:p>
            <a:pPr lvl="1"/>
            <a:r>
              <a:rPr lang="en-US" altLang="en-US" sz="1400" dirty="0"/>
              <a:t>It’s not ours – shouldn’t we express thanks for the opportunity to take care of that which belongs to our God?</a:t>
            </a:r>
          </a:p>
          <a:p>
            <a:pPr lvl="1"/>
            <a:r>
              <a:rPr lang="en-US" altLang="en-US" sz="1400" dirty="0"/>
              <a:t> </a:t>
            </a:r>
          </a:p>
          <a:p>
            <a:pPr lvl="1"/>
            <a:r>
              <a:rPr lang="en-US" altLang="en-US" sz="1400" b="1" u="sng" dirty="0"/>
              <a:t>1 Tim 1:12</a:t>
            </a:r>
            <a:r>
              <a:rPr lang="en-US" altLang="en-US" sz="1400" dirty="0"/>
              <a:t>, “I thank Christ Jesus our Lord, who has strengthened me, because He considered me faithful, putting me into service;”</a:t>
            </a:r>
          </a:p>
          <a:p>
            <a:pPr lvl="1"/>
            <a:endParaRPr lang="en-US" altLang="en-US" sz="1400" dirty="0"/>
          </a:p>
          <a:p>
            <a:pPr lvl="1"/>
            <a:r>
              <a:rPr lang="en-US" altLang="en-US" sz="1400" dirty="0"/>
              <a:t>Lack of thankfulness leads to…</a:t>
            </a:r>
          </a:p>
          <a:p>
            <a:pPr lvl="1"/>
            <a:r>
              <a:rPr lang="en-US" altLang="en-US" sz="1400" dirty="0"/>
              <a:t>Complacency of what He has created, selfishness towards our life, negligence and a lack of appreciation for His blessings, </a:t>
            </a:r>
          </a:p>
          <a:p>
            <a:pPr lvl="1"/>
            <a:endParaRPr lang="en-US" altLang="en-US" sz="1400" dirty="0"/>
          </a:p>
          <a:p>
            <a:pPr lvl="1"/>
            <a:r>
              <a:rPr lang="en-US" altLang="en-US" sz="1400" b="1" u="sng" dirty="0"/>
              <a:t>Luke 8:38-39</a:t>
            </a:r>
            <a:r>
              <a:rPr lang="en-US" altLang="en-US" sz="1400" dirty="0"/>
              <a:t>, “But the man from whom the demons had gone out was begging Him that he might accompany Him; but He sent him away, saying, </a:t>
            </a:r>
            <a:r>
              <a:rPr lang="en-US" altLang="en-US" sz="1400" b="1" dirty="0"/>
              <a:t>39 </a:t>
            </a:r>
            <a:r>
              <a:rPr lang="en-US" altLang="en-US" sz="1400" dirty="0"/>
              <a:t>‘Return to your house and describe what great things God has done for you.’ And he went away, proclaiming throughout the whole city what great things Jesus had done for him.”</a:t>
            </a:r>
          </a:p>
          <a:p>
            <a:pPr lvl="1"/>
            <a:r>
              <a:rPr lang="en-US" altLang="en-US" sz="1400" dirty="0"/>
              <a:t> </a:t>
            </a:r>
          </a:p>
          <a:p>
            <a:pPr lvl="1"/>
            <a:r>
              <a:rPr lang="en-US" altLang="en-US" sz="1400" b="1" u="sng" dirty="0"/>
              <a:t>2 Cor 1:11</a:t>
            </a:r>
            <a:r>
              <a:rPr lang="en-US" altLang="en-US" sz="1400" dirty="0"/>
              <a:t>, “you also joining in helping us through your prayers, that thanks may be given by many persons on our behalf for the favor bestowed upon us through </a:t>
            </a:r>
            <a:r>
              <a:rPr lang="en-US" altLang="en-US" sz="1400" i="1" dirty="0"/>
              <a:t>the prayers of </a:t>
            </a:r>
            <a:r>
              <a:rPr lang="en-US" altLang="en-US" sz="1400" dirty="0"/>
              <a:t>many.”</a:t>
            </a:r>
          </a:p>
          <a:p>
            <a:pPr lvl="1"/>
            <a:endParaRPr lang="en-US" altLang="en-US" sz="1400" dirty="0"/>
          </a:p>
          <a:p>
            <a:pPr lvl="1"/>
            <a:r>
              <a:rPr lang="en-US" altLang="en-US" sz="1400" b="1" dirty="0"/>
              <a:t>Heb 12:28-29</a:t>
            </a:r>
          </a:p>
          <a:p>
            <a:pPr lvl="1"/>
            <a:r>
              <a:rPr lang="en-US" altLang="en-US" sz="1400" dirty="0"/>
              <a:t>Therefore, since we receive a kingdom which cannot be shaken, let us show gratitude, by which we may offer to God an acceptable service with reverence and awe; 29 for our God is a consuming fire.</a:t>
            </a:r>
          </a:p>
          <a:p>
            <a:pPr lvl="1"/>
            <a:endParaRPr lang="en-US" altLang="en-US" dirty="0"/>
          </a:p>
        </p:txBody>
      </p:sp>
      <p:sp>
        <p:nvSpPr>
          <p:cNvPr id="2" name="Date Placeholder 1">
            <a:extLst>
              <a:ext uri="{FF2B5EF4-FFF2-40B4-BE49-F238E27FC236}">
                <a16:creationId xmlns:a16="http://schemas.microsoft.com/office/drawing/2014/main" id="{BFBE1FA0-967A-4E7E-8B2A-8357B10EC82F}"/>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E5AC4A74-AEA9-4D52-84CF-84ADDCE5488A}"/>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FEFAE51-A895-4F49-95CB-586B58AEDDFC}"/>
              </a:ext>
            </a:extLst>
          </p:cNvPr>
          <p:cNvSpPr>
            <a:spLocks noGrp="1" noChangeArrowheads="1"/>
          </p:cNvSpPr>
          <p:nvPr>
            <p:ph type="sldNum" sz="quarter" idx="5"/>
          </p:nvPr>
        </p:nvSpPr>
        <p:spPr>
          <a:ln/>
        </p:spPr>
        <p:txBody>
          <a:bodyPr/>
          <a:lstStyle/>
          <a:p>
            <a:fld id="{16034779-8776-4EC1-AD52-E71226CD4E08}" type="slidenum">
              <a:rPr lang="en-US" altLang="en-US"/>
              <a:pPr/>
              <a:t>19</a:t>
            </a:fld>
            <a:endParaRPr lang="en-US" altLang="en-US"/>
          </a:p>
        </p:txBody>
      </p:sp>
      <p:sp>
        <p:nvSpPr>
          <p:cNvPr id="41986" name="Rectangle 2">
            <a:extLst>
              <a:ext uri="{FF2B5EF4-FFF2-40B4-BE49-F238E27FC236}">
                <a16:creationId xmlns:a16="http://schemas.microsoft.com/office/drawing/2014/main" id="{57060AFE-E950-42B0-9613-0F71DAE5CBE5}"/>
              </a:ext>
            </a:extLst>
          </p:cNvPr>
          <p:cNvSpPr>
            <a:spLocks noGrp="1" noRot="1" noChangeAspect="1" noChangeArrowheads="1" noTextEdit="1"/>
          </p:cNvSpPr>
          <p:nvPr>
            <p:ph type="sldImg"/>
          </p:nvPr>
        </p:nvSpPr>
        <p:spPr>
          <a:xfrm>
            <a:off x="422275" y="704850"/>
            <a:ext cx="6257925" cy="3519488"/>
          </a:xfrm>
          <a:ln/>
        </p:spPr>
      </p:sp>
      <p:sp>
        <p:nvSpPr>
          <p:cNvPr id="41987" name="Rectangle 3">
            <a:extLst>
              <a:ext uri="{FF2B5EF4-FFF2-40B4-BE49-F238E27FC236}">
                <a16:creationId xmlns:a16="http://schemas.microsoft.com/office/drawing/2014/main" id="{ACA6652D-7B2A-4619-A91A-6DBFE6CBE34D}"/>
              </a:ext>
            </a:extLst>
          </p:cNvPr>
          <p:cNvSpPr>
            <a:spLocks noGrp="1" noChangeArrowheads="1"/>
          </p:cNvSpPr>
          <p:nvPr>
            <p:ph type="body" idx="1"/>
          </p:nvPr>
        </p:nvSpPr>
        <p:spPr/>
        <p:txBody>
          <a:bodyPr/>
          <a:lstStyle/>
          <a:p>
            <a:pPr lvl="1"/>
            <a:r>
              <a:rPr lang="en-US" altLang="en-US" sz="1400" dirty="0"/>
              <a:t> </a:t>
            </a:r>
            <a:r>
              <a:rPr lang="en-US" altLang="en-US" sz="1400" b="1" u="sng" dirty="0"/>
              <a:t>Matt 25:26-27</a:t>
            </a:r>
            <a:r>
              <a:rPr lang="en-US" altLang="en-US" sz="1400" dirty="0"/>
              <a:t>, “But his master answered and said to him, ‘You wicked, lazy slave, you knew that I reap where I did not sow, and gather where I scattered no </a:t>
            </a:r>
            <a:r>
              <a:rPr lang="en-US" altLang="en-US" sz="1400" i="1" dirty="0"/>
              <a:t>seed</a:t>
            </a:r>
            <a:r>
              <a:rPr lang="en-US" altLang="en-US" sz="1400" dirty="0"/>
              <a:t>.’”</a:t>
            </a:r>
          </a:p>
          <a:p>
            <a:pPr lvl="1"/>
            <a:endParaRPr lang="en-US" altLang="en-US" sz="1400" b="1" u="sng" dirty="0"/>
          </a:p>
          <a:p>
            <a:pPr lvl="1"/>
            <a:r>
              <a:rPr lang="en-US" altLang="en-US" sz="1400" b="1" u="sng" dirty="0"/>
              <a:t>Lazy</a:t>
            </a:r>
            <a:r>
              <a:rPr lang="en-US" altLang="en-US" sz="1400" dirty="0"/>
              <a:t> – indolent, lethargic, </a:t>
            </a:r>
            <a:r>
              <a:rPr lang="en-US" altLang="en-US" sz="1400" b="1" u="sng" dirty="0"/>
              <a:t>apathetic </a:t>
            </a:r>
            <a:r>
              <a:rPr lang="en-US" altLang="en-US" sz="1400" dirty="0"/>
              <a:t>(we have to care about what has been entrusted to us). Lagging behind, Rom. 12:11</a:t>
            </a:r>
          </a:p>
          <a:p>
            <a:pPr lvl="1"/>
            <a:r>
              <a:rPr lang="en-US" altLang="en-US" sz="1400" dirty="0"/>
              <a:t> </a:t>
            </a:r>
          </a:p>
          <a:p>
            <a:pPr lvl="1"/>
            <a:r>
              <a:rPr lang="en-US" altLang="en-US" sz="1400" b="1" u="sng" dirty="0"/>
              <a:t>2 Tim 2:15-17</a:t>
            </a:r>
            <a:r>
              <a:rPr lang="en-US" altLang="en-US" sz="1400" dirty="0"/>
              <a:t>, “Be diligent to present yourself approved to God as a workman who does not need to be ashamed, handling accurately the word of truth. </a:t>
            </a:r>
            <a:r>
              <a:rPr lang="en-US" altLang="en-US" sz="1400" b="1" dirty="0"/>
              <a:t>16 </a:t>
            </a:r>
            <a:r>
              <a:rPr lang="en-US" altLang="en-US" sz="1400" dirty="0"/>
              <a:t>But avoid worldly </a:t>
            </a:r>
            <a:r>
              <a:rPr lang="en-US" altLang="en-US" sz="1400" i="1" dirty="0"/>
              <a:t>and </a:t>
            </a:r>
            <a:r>
              <a:rPr lang="en-US" altLang="en-US" sz="1400" dirty="0"/>
              <a:t>empty chatter, for it will lead to further ungodliness, </a:t>
            </a:r>
            <a:r>
              <a:rPr lang="en-US" altLang="en-US" sz="1400" b="1" dirty="0"/>
              <a:t>17 </a:t>
            </a:r>
            <a:r>
              <a:rPr lang="en-US" altLang="en-US" sz="1400" dirty="0"/>
              <a:t>and their talk will spread like gangrene.”</a:t>
            </a:r>
          </a:p>
          <a:p>
            <a:pPr lvl="1"/>
            <a:r>
              <a:rPr lang="en-US" altLang="en-US" sz="1400" dirty="0"/>
              <a:t> </a:t>
            </a:r>
          </a:p>
          <a:p>
            <a:pPr lvl="1"/>
            <a:r>
              <a:rPr lang="en-US" altLang="en-US" sz="1400" b="1" u="sng" dirty="0"/>
              <a:t>2 Peter 3:14-15</a:t>
            </a:r>
            <a:r>
              <a:rPr lang="en-US" altLang="en-US" sz="1400" dirty="0"/>
              <a:t>, “Therefore, beloved, since you look for these things, be diligent to be found by Him in peace, spotless and blameless, </a:t>
            </a:r>
            <a:r>
              <a:rPr lang="en-US" altLang="en-US" sz="1400" b="1" dirty="0"/>
              <a:t>15 </a:t>
            </a:r>
            <a:r>
              <a:rPr lang="en-US" altLang="en-US" sz="1400" dirty="0"/>
              <a:t>and regard the patience of our Lord </a:t>
            </a:r>
            <a:r>
              <a:rPr lang="en-US" altLang="en-US" sz="1400" i="1" dirty="0"/>
              <a:t>to be </a:t>
            </a:r>
            <a:r>
              <a:rPr lang="en-US" altLang="en-US" sz="1400" dirty="0"/>
              <a:t>salvation”</a:t>
            </a:r>
          </a:p>
          <a:p>
            <a:pPr lvl="1"/>
            <a:r>
              <a:rPr lang="en-US" altLang="en-US" sz="1400" dirty="0"/>
              <a:t> </a:t>
            </a:r>
          </a:p>
          <a:p>
            <a:pPr lvl="1"/>
            <a:r>
              <a:rPr lang="en-US" altLang="en-US" sz="1400" b="1" u="sng" dirty="0"/>
              <a:t>Titus 2:14</a:t>
            </a:r>
            <a:r>
              <a:rPr lang="en-US" altLang="en-US" sz="1400" dirty="0"/>
              <a:t>, “who gave Himself for us, that He might redeem us from every lawless deed and purify for Himself a people for His own possession, zealous for good deeds.”</a:t>
            </a:r>
          </a:p>
        </p:txBody>
      </p:sp>
      <p:sp>
        <p:nvSpPr>
          <p:cNvPr id="2" name="Date Placeholder 1">
            <a:extLst>
              <a:ext uri="{FF2B5EF4-FFF2-40B4-BE49-F238E27FC236}">
                <a16:creationId xmlns:a16="http://schemas.microsoft.com/office/drawing/2014/main" id="{00ADF3A0-E3AE-4CF8-882D-D14A3F9A5715}"/>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4D05A6C5-0DC3-434C-A82D-B676FB41CEE3}"/>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ECBE44-41EF-4163-9C77-975F26E28D16}"/>
              </a:ext>
            </a:extLst>
          </p:cNvPr>
          <p:cNvSpPr>
            <a:spLocks noGrp="1" noChangeArrowheads="1"/>
          </p:cNvSpPr>
          <p:nvPr>
            <p:ph type="sldNum" sz="quarter" idx="5"/>
          </p:nvPr>
        </p:nvSpPr>
        <p:spPr>
          <a:ln/>
        </p:spPr>
        <p:txBody>
          <a:bodyPr/>
          <a:lstStyle/>
          <a:p>
            <a:fld id="{0376E9FF-5522-40D4-AC12-8CE01208BA59}" type="slidenum">
              <a:rPr lang="en-US" altLang="en-US"/>
              <a:pPr/>
              <a:t>2</a:t>
            </a:fld>
            <a:endParaRPr lang="en-US" altLang="en-US"/>
          </a:p>
        </p:txBody>
      </p:sp>
      <p:sp>
        <p:nvSpPr>
          <p:cNvPr id="52226" name="Rectangle 2">
            <a:extLst>
              <a:ext uri="{FF2B5EF4-FFF2-40B4-BE49-F238E27FC236}">
                <a16:creationId xmlns:a16="http://schemas.microsoft.com/office/drawing/2014/main" id="{02AFF261-4B34-4AB1-A696-3D33249DC052}"/>
              </a:ext>
            </a:extLst>
          </p:cNvPr>
          <p:cNvSpPr>
            <a:spLocks noGrp="1" noRot="1" noChangeAspect="1" noChangeArrowheads="1" noTextEdit="1"/>
          </p:cNvSpPr>
          <p:nvPr>
            <p:ph type="sldImg"/>
          </p:nvPr>
        </p:nvSpPr>
        <p:spPr>
          <a:xfrm>
            <a:off x="422275" y="704850"/>
            <a:ext cx="6257925" cy="3519488"/>
          </a:xfrm>
          <a:ln/>
        </p:spPr>
      </p:sp>
      <p:sp>
        <p:nvSpPr>
          <p:cNvPr id="52227" name="Rectangle 3">
            <a:extLst>
              <a:ext uri="{FF2B5EF4-FFF2-40B4-BE49-F238E27FC236}">
                <a16:creationId xmlns:a16="http://schemas.microsoft.com/office/drawing/2014/main" id="{43BFC98E-4AF9-4BDD-9583-5DA63691DE3E}"/>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396882BB-5758-4F74-A8A1-DE46F11ED89A}"/>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710087A7-A49D-48F1-A486-257F0744E814}"/>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5C332B-D133-46EA-A106-28322E9EADE7}"/>
              </a:ext>
            </a:extLst>
          </p:cNvPr>
          <p:cNvSpPr>
            <a:spLocks noGrp="1" noChangeArrowheads="1"/>
          </p:cNvSpPr>
          <p:nvPr>
            <p:ph type="sldNum" sz="quarter" idx="5"/>
          </p:nvPr>
        </p:nvSpPr>
        <p:spPr>
          <a:ln/>
        </p:spPr>
        <p:txBody>
          <a:bodyPr/>
          <a:lstStyle/>
          <a:p>
            <a:fld id="{94F4CCA0-13AF-41BB-8B0F-866AE3297087}" type="slidenum">
              <a:rPr lang="en-US" altLang="en-US"/>
              <a:pPr/>
              <a:t>20</a:t>
            </a:fld>
            <a:endParaRPr lang="en-US" altLang="en-US"/>
          </a:p>
        </p:txBody>
      </p:sp>
      <p:sp>
        <p:nvSpPr>
          <p:cNvPr id="44034" name="Rectangle 2">
            <a:extLst>
              <a:ext uri="{FF2B5EF4-FFF2-40B4-BE49-F238E27FC236}">
                <a16:creationId xmlns:a16="http://schemas.microsoft.com/office/drawing/2014/main" id="{81D0F633-CC3C-4814-AB19-D788C59AFA20}"/>
              </a:ext>
            </a:extLst>
          </p:cNvPr>
          <p:cNvSpPr>
            <a:spLocks noGrp="1" noRot="1" noChangeAspect="1" noChangeArrowheads="1" noTextEdit="1"/>
          </p:cNvSpPr>
          <p:nvPr>
            <p:ph type="sldImg"/>
          </p:nvPr>
        </p:nvSpPr>
        <p:spPr>
          <a:xfrm>
            <a:off x="422275" y="704850"/>
            <a:ext cx="6257925" cy="3519488"/>
          </a:xfrm>
          <a:ln/>
        </p:spPr>
      </p:sp>
      <p:sp>
        <p:nvSpPr>
          <p:cNvPr id="44035" name="Rectangle 3">
            <a:extLst>
              <a:ext uri="{FF2B5EF4-FFF2-40B4-BE49-F238E27FC236}">
                <a16:creationId xmlns:a16="http://schemas.microsoft.com/office/drawing/2014/main" id="{DF391427-F3D2-4973-9397-74BCC8F7FCCC}"/>
              </a:ext>
            </a:extLst>
          </p:cNvPr>
          <p:cNvSpPr>
            <a:spLocks noGrp="1" noChangeArrowheads="1"/>
          </p:cNvSpPr>
          <p:nvPr>
            <p:ph type="body" idx="1"/>
          </p:nvPr>
        </p:nvSpPr>
        <p:spPr/>
        <p:txBody>
          <a:bodyPr/>
          <a:lstStyle/>
          <a:p>
            <a:pPr lvl="1"/>
            <a:r>
              <a:rPr lang="en-US" altLang="en-US" sz="1400" b="1" u="sng" dirty="0"/>
              <a:t>Matt 25:24-25</a:t>
            </a:r>
          </a:p>
          <a:p>
            <a:pPr lvl="1"/>
            <a:r>
              <a:rPr lang="en-US" altLang="en-US" sz="1400" b="1" u="none" dirty="0"/>
              <a:t>"And the one also who had received the one talent came up and said, 'Master, I knew you to be a hard man, reaping where you did not sow and gathering where you scattered no seed.  25 'And I was afraid, and went away and hid your talent in the ground. See, you have what is yours.' </a:t>
            </a:r>
          </a:p>
          <a:p>
            <a:pPr lvl="1"/>
            <a:endParaRPr lang="en-US" altLang="en-US" sz="1400" b="1" u="sng" dirty="0"/>
          </a:p>
          <a:p>
            <a:pPr lvl="1"/>
            <a:r>
              <a:rPr lang="en-US" altLang="en-US" sz="1400" b="1" u="sng" dirty="0"/>
              <a:t>Example</a:t>
            </a:r>
            <a:r>
              <a:rPr lang="en-US" altLang="en-US" sz="1400" dirty="0"/>
              <a:t> – someone puts a rare/antique car in my care and I’m scared to drive it so it just sits for years. </a:t>
            </a:r>
          </a:p>
          <a:p>
            <a:pPr lvl="1"/>
            <a:r>
              <a:rPr lang="en-US" altLang="en-US" sz="1400" dirty="0"/>
              <a:t> </a:t>
            </a:r>
          </a:p>
          <a:p>
            <a:pPr lvl="1"/>
            <a:r>
              <a:rPr lang="en-US" altLang="en-US" sz="1400" b="1" u="sng" dirty="0" err="1"/>
              <a:t>Deut</a:t>
            </a:r>
            <a:r>
              <a:rPr lang="en-US" altLang="en-US" sz="1400" b="1" u="sng" dirty="0"/>
              <a:t> 31:6-7</a:t>
            </a:r>
            <a:r>
              <a:rPr lang="en-US" altLang="en-US" sz="1400" dirty="0"/>
              <a:t>, “Be strong and courageous, do not be afraid or tremble at them, for the Lord  your God is the one who goes with you. He will not fail you or forsake you.“</a:t>
            </a:r>
          </a:p>
          <a:p>
            <a:pPr lvl="1"/>
            <a:r>
              <a:rPr lang="en-US" altLang="en-US" sz="1400" dirty="0"/>
              <a:t> </a:t>
            </a:r>
          </a:p>
          <a:p>
            <a:pPr lvl="1"/>
            <a:r>
              <a:rPr lang="en-US" altLang="en-US" sz="1400" b="1" u="sng" dirty="0" err="1"/>
              <a:t>Deut</a:t>
            </a:r>
            <a:r>
              <a:rPr lang="en-US" altLang="en-US" sz="1400" b="1" u="sng" dirty="0"/>
              <a:t> 20:1-4</a:t>
            </a:r>
            <a:r>
              <a:rPr lang="en-US" altLang="en-US" sz="1400" dirty="0"/>
              <a:t>, “When you go out to battle against your enemies and see horses and chariots </a:t>
            </a:r>
            <a:r>
              <a:rPr lang="en-US" altLang="en-US" sz="1400" i="1" dirty="0"/>
              <a:t>and </a:t>
            </a:r>
            <a:r>
              <a:rPr lang="en-US" altLang="en-US" sz="1400" dirty="0"/>
              <a:t>people more numerous than you, do not be afraid of them; for the Lord  your God, who brought you up from the land of Egypt, is with you. </a:t>
            </a:r>
            <a:r>
              <a:rPr lang="en-US" altLang="en-US" sz="1400" b="1" dirty="0"/>
              <a:t>2 </a:t>
            </a:r>
            <a:r>
              <a:rPr lang="en-US" altLang="en-US" sz="1400" dirty="0"/>
              <a:t>Now it shall come about that when you are approaching the battle, the priest shall come near and speak to the people. </a:t>
            </a:r>
            <a:r>
              <a:rPr lang="en-US" altLang="en-US" sz="1400" b="1" dirty="0"/>
              <a:t>3 </a:t>
            </a:r>
            <a:r>
              <a:rPr lang="en-US" altLang="en-US" sz="1400" dirty="0"/>
              <a:t>And he shall say to them, 'Hear, O Israel, you are approaching the battle against your enemies today. Do not be fainthearted. Do not be afraid, or panic, or tremble before them, </a:t>
            </a:r>
            <a:r>
              <a:rPr lang="en-US" altLang="en-US" sz="1400" b="1" dirty="0"/>
              <a:t>4 </a:t>
            </a:r>
            <a:r>
              <a:rPr lang="en-US" altLang="en-US" sz="1400" dirty="0"/>
              <a:t>for the Lord  your God is the one who goes with you, to fight for you against your enemies, to save you.‘”</a:t>
            </a:r>
          </a:p>
          <a:p>
            <a:pPr lvl="1"/>
            <a:r>
              <a:rPr lang="en-US" altLang="en-US" sz="1400" dirty="0"/>
              <a:t> </a:t>
            </a:r>
          </a:p>
          <a:p>
            <a:pPr lvl="1"/>
            <a:r>
              <a:rPr lang="en-US" altLang="en-US" sz="1400" b="1" u="sng" dirty="0"/>
              <a:t>Heb 13:6</a:t>
            </a:r>
            <a:r>
              <a:rPr lang="en-US" altLang="en-US" sz="1400" dirty="0"/>
              <a:t>, “…we confidently say, ‘The Lord is my helper, I will not be afraid. What shall man do to me ?’”</a:t>
            </a:r>
          </a:p>
          <a:p>
            <a:pPr lvl="1"/>
            <a:r>
              <a:rPr lang="en-US" altLang="en-US" sz="1400" dirty="0"/>
              <a:t> </a:t>
            </a:r>
          </a:p>
          <a:p>
            <a:pPr lvl="1"/>
            <a:r>
              <a:rPr lang="en-US" altLang="en-US" sz="1400" b="1" u="sng" dirty="0"/>
              <a:t>Acts 18:9-10</a:t>
            </a:r>
            <a:r>
              <a:rPr lang="en-US" altLang="en-US" sz="1400" dirty="0"/>
              <a:t>, “And the Lord said to Paul in the night by a vision, ‘Do not be afraid </a:t>
            </a:r>
            <a:r>
              <a:rPr lang="en-US" altLang="en-US" sz="1400" i="1" dirty="0"/>
              <a:t>any longer</a:t>
            </a:r>
            <a:r>
              <a:rPr lang="en-US" altLang="en-US" sz="1400" dirty="0"/>
              <a:t>, but go on speaking and do not be silent; </a:t>
            </a:r>
            <a:r>
              <a:rPr lang="en-US" altLang="en-US" sz="1400" b="1" dirty="0"/>
              <a:t>10 </a:t>
            </a:r>
            <a:r>
              <a:rPr lang="en-US" altLang="en-US" sz="1400" dirty="0"/>
              <a:t>for I am with you, and no man will attack you in order to harm you’”</a:t>
            </a:r>
          </a:p>
          <a:p>
            <a:pPr lvl="1"/>
            <a:endParaRPr lang="en-US" altLang="en-US" sz="1400" b="1" u="sng" dirty="0"/>
          </a:p>
          <a:p>
            <a:pPr lvl="1"/>
            <a:r>
              <a:rPr lang="en-US" altLang="en-US" sz="1400" b="1" u="sng" dirty="0"/>
              <a:t>Eph 6:19-20</a:t>
            </a:r>
            <a:r>
              <a:rPr lang="en-US" altLang="en-US" sz="1400" dirty="0"/>
              <a:t>, “…</a:t>
            </a:r>
            <a:r>
              <a:rPr lang="en-US" altLang="en-US" sz="1400" i="1" dirty="0"/>
              <a:t>pray </a:t>
            </a:r>
            <a:r>
              <a:rPr lang="en-US" altLang="en-US" sz="1400" dirty="0"/>
              <a:t>on my behalf, that utterance may be given to me in the opening of my mouth, to make known with boldness the mystery of the gospel, </a:t>
            </a:r>
            <a:r>
              <a:rPr lang="en-US" altLang="en-US" sz="1400" b="1" dirty="0"/>
              <a:t>20 </a:t>
            </a:r>
            <a:r>
              <a:rPr lang="en-US" altLang="en-US" sz="1400" dirty="0"/>
              <a:t>for which I am an ambassador in chains; that in </a:t>
            </a:r>
            <a:r>
              <a:rPr lang="en-US" altLang="en-US" sz="1400" i="1" dirty="0"/>
              <a:t>proclaiming </a:t>
            </a:r>
            <a:r>
              <a:rPr lang="en-US" altLang="en-US" sz="1400" dirty="0"/>
              <a:t>it I may speak boldly, as I ought to speak.”</a:t>
            </a:r>
          </a:p>
        </p:txBody>
      </p:sp>
      <p:sp>
        <p:nvSpPr>
          <p:cNvPr id="2" name="Date Placeholder 1">
            <a:extLst>
              <a:ext uri="{FF2B5EF4-FFF2-40B4-BE49-F238E27FC236}">
                <a16:creationId xmlns:a16="http://schemas.microsoft.com/office/drawing/2014/main" id="{C6790A7D-D1E7-4F5C-8E38-E01E5E62556A}"/>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EA43613B-D804-46F7-959C-22DD5A1EE2C0}"/>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A11F97-2D4E-4555-ADC8-1BC351B52399}"/>
              </a:ext>
            </a:extLst>
          </p:cNvPr>
          <p:cNvSpPr>
            <a:spLocks noGrp="1" noChangeArrowheads="1"/>
          </p:cNvSpPr>
          <p:nvPr>
            <p:ph type="sldNum" sz="quarter" idx="5"/>
          </p:nvPr>
        </p:nvSpPr>
        <p:spPr>
          <a:ln/>
        </p:spPr>
        <p:txBody>
          <a:bodyPr/>
          <a:lstStyle/>
          <a:p>
            <a:fld id="{8F4C15B1-1AEC-45F7-A68F-EC4913B19B61}" type="slidenum">
              <a:rPr lang="en-US" altLang="en-US"/>
              <a:pPr/>
              <a:t>21</a:t>
            </a:fld>
            <a:endParaRPr lang="en-US" altLang="en-US"/>
          </a:p>
        </p:txBody>
      </p:sp>
      <p:sp>
        <p:nvSpPr>
          <p:cNvPr id="46082" name="Rectangle 2">
            <a:extLst>
              <a:ext uri="{FF2B5EF4-FFF2-40B4-BE49-F238E27FC236}">
                <a16:creationId xmlns:a16="http://schemas.microsoft.com/office/drawing/2014/main" id="{7879F9D6-87DB-43C0-B7CA-A0BD717170A9}"/>
              </a:ext>
            </a:extLst>
          </p:cNvPr>
          <p:cNvSpPr>
            <a:spLocks noGrp="1" noRot="1" noChangeAspect="1" noChangeArrowheads="1" noTextEdit="1"/>
          </p:cNvSpPr>
          <p:nvPr>
            <p:ph type="sldImg"/>
          </p:nvPr>
        </p:nvSpPr>
        <p:spPr>
          <a:xfrm>
            <a:off x="422275" y="704850"/>
            <a:ext cx="6257925" cy="3519488"/>
          </a:xfrm>
          <a:ln/>
        </p:spPr>
      </p:sp>
      <p:sp>
        <p:nvSpPr>
          <p:cNvPr id="46083" name="Rectangle 3">
            <a:extLst>
              <a:ext uri="{FF2B5EF4-FFF2-40B4-BE49-F238E27FC236}">
                <a16:creationId xmlns:a16="http://schemas.microsoft.com/office/drawing/2014/main" id="{C8935958-431D-48B6-9DAC-C46CB1882939}"/>
              </a:ext>
            </a:extLst>
          </p:cNvPr>
          <p:cNvSpPr>
            <a:spLocks noGrp="1" noChangeArrowheads="1"/>
          </p:cNvSpPr>
          <p:nvPr>
            <p:ph type="body" idx="1"/>
          </p:nvPr>
        </p:nvSpPr>
        <p:spPr/>
        <p:txBody>
          <a:bodyPr/>
          <a:lstStyle/>
          <a:p>
            <a:pPr lvl="1"/>
            <a:r>
              <a:rPr lang="en-US" altLang="en-US" dirty="0" err="1"/>
              <a:t>Deut</a:t>
            </a:r>
            <a:r>
              <a:rPr lang="en-US" altLang="en-US" dirty="0"/>
              <a:t> 20:3-9, “And he shall say to them, 'Hear, O Israel, you are approaching the battle against your enemies today. </a:t>
            </a:r>
            <a:r>
              <a:rPr lang="en-US" altLang="en-US" b="1" dirty="0"/>
              <a:t>Do not be fainthearted. Do not be afraid, or panic, or tremble before them</a:t>
            </a:r>
            <a:r>
              <a:rPr lang="en-US" altLang="en-US" dirty="0"/>
              <a:t>, </a:t>
            </a:r>
            <a:r>
              <a:rPr lang="en-US" altLang="en-US" b="1" dirty="0"/>
              <a:t>4 for the Lord  your God is the one who goes with you, to fight for you against your enemies, to save you</a:t>
            </a:r>
            <a:r>
              <a:rPr lang="en-US" altLang="en-US" dirty="0"/>
              <a:t>.' </a:t>
            </a:r>
            <a:r>
              <a:rPr lang="en-US" altLang="en-US" b="1" dirty="0"/>
              <a:t>5 </a:t>
            </a:r>
            <a:r>
              <a:rPr lang="en-US" altLang="en-US" dirty="0"/>
              <a:t>"The officers also shall speak to the people, saying, 'Who is the man that has built a new house and has not dedicated it? Let him depart and return to his house, lest he die in the battle and another man dedicate it. </a:t>
            </a:r>
            <a:r>
              <a:rPr lang="en-US" altLang="en-US" b="1" dirty="0"/>
              <a:t>6 </a:t>
            </a:r>
            <a:r>
              <a:rPr lang="en-US" altLang="en-US" dirty="0"/>
              <a:t>'And who is the man that has planted a vineyard and has not begun to use its fruit? Let him depart and return to his house, lest he die in the battle and another man begin to use its fruit. </a:t>
            </a:r>
            <a:r>
              <a:rPr lang="en-US" altLang="en-US" b="1" dirty="0"/>
              <a:t>7 </a:t>
            </a:r>
            <a:r>
              <a:rPr lang="en-US" altLang="en-US" dirty="0"/>
              <a:t>'And who is the man that is engaged to a woman and has not married her? Let him depart and return to his house, lest he die in the battle and another man marry her.' </a:t>
            </a:r>
            <a:r>
              <a:rPr lang="en-US" altLang="en-US" b="1" dirty="0"/>
              <a:t>8 </a:t>
            </a:r>
            <a:r>
              <a:rPr lang="en-US" altLang="en-US" dirty="0"/>
              <a:t>"Then the officers shall speak further to the people, and they shall say, </a:t>
            </a:r>
            <a:r>
              <a:rPr lang="en-US" altLang="en-US" b="1" dirty="0"/>
              <a:t>'Who is the man that is afraid and fainthearted? Let him depart and return to his house, so that he might not make his brothers' hearts melt like his heart</a:t>
            </a:r>
            <a:r>
              <a:rPr lang="en-US" altLang="en-US" dirty="0"/>
              <a:t>.' </a:t>
            </a:r>
            <a:r>
              <a:rPr lang="en-US" altLang="en-US" b="1" dirty="0"/>
              <a:t>9 </a:t>
            </a:r>
            <a:r>
              <a:rPr lang="en-US" altLang="en-US" dirty="0"/>
              <a:t>"And it shall come about that when the officers have finished speaking to the people, they shall appoint commanders of armies at the head of the people. </a:t>
            </a:r>
          </a:p>
          <a:p>
            <a:pPr lvl="1"/>
            <a:r>
              <a:rPr lang="en-US" altLang="en-US" dirty="0"/>
              <a:t>Judges 7:3, when Gideon sent 22,000 of the 32,000 soldiers home because they were afraid and trembling.</a:t>
            </a:r>
          </a:p>
          <a:p>
            <a:pPr lvl="1"/>
            <a:endParaRPr lang="en-US" altLang="en-US" dirty="0"/>
          </a:p>
          <a:p>
            <a:pPr lvl="1"/>
            <a:r>
              <a:rPr lang="en-US" altLang="en-US" dirty="0"/>
              <a:t> 2 Tim 1:7-8, “For God has not given us a spirit of timidity, but of power and love and discipline.”</a:t>
            </a:r>
          </a:p>
        </p:txBody>
      </p:sp>
      <p:sp>
        <p:nvSpPr>
          <p:cNvPr id="2" name="Date Placeholder 1">
            <a:extLst>
              <a:ext uri="{FF2B5EF4-FFF2-40B4-BE49-F238E27FC236}">
                <a16:creationId xmlns:a16="http://schemas.microsoft.com/office/drawing/2014/main" id="{88F7DC50-90FA-4E6E-B3AA-BD242A423B97}"/>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5B068840-F45E-413E-826B-1A6E087481F1}"/>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E9F610-7640-493C-835A-E22B670A411E}"/>
              </a:ext>
            </a:extLst>
          </p:cNvPr>
          <p:cNvSpPr>
            <a:spLocks noGrp="1" noChangeArrowheads="1"/>
          </p:cNvSpPr>
          <p:nvPr>
            <p:ph type="sldNum" sz="quarter" idx="5"/>
          </p:nvPr>
        </p:nvSpPr>
        <p:spPr>
          <a:ln/>
        </p:spPr>
        <p:txBody>
          <a:bodyPr/>
          <a:lstStyle/>
          <a:p>
            <a:fld id="{AFF46CD8-C331-4CFE-B8E6-1F9983EBA3A9}" type="slidenum">
              <a:rPr lang="en-US" altLang="en-US"/>
              <a:pPr/>
              <a:t>22</a:t>
            </a:fld>
            <a:endParaRPr lang="en-US" altLang="en-US"/>
          </a:p>
        </p:txBody>
      </p:sp>
      <p:sp>
        <p:nvSpPr>
          <p:cNvPr id="48130" name="Rectangle 2">
            <a:extLst>
              <a:ext uri="{FF2B5EF4-FFF2-40B4-BE49-F238E27FC236}">
                <a16:creationId xmlns:a16="http://schemas.microsoft.com/office/drawing/2014/main" id="{E62E241F-155F-45E5-B8DF-DBC48A842576}"/>
              </a:ext>
            </a:extLst>
          </p:cNvPr>
          <p:cNvSpPr>
            <a:spLocks noGrp="1" noRot="1" noChangeAspect="1" noChangeArrowheads="1" noTextEdit="1"/>
          </p:cNvSpPr>
          <p:nvPr>
            <p:ph type="sldImg"/>
          </p:nvPr>
        </p:nvSpPr>
        <p:spPr>
          <a:xfrm>
            <a:off x="422275" y="704850"/>
            <a:ext cx="6257925" cy="3519488"/>
          </a:xfrm>
          <a:ln/>
        </p:spPr>
      </p:sp>
      <p:sp>
        <p:nvSpPr>
          <p:cNvPr id="48131" name="Rectangle 3">
            <a:extLst>
              <a:ext uri="{FF2B5EF4-FFF2-40B4-BE49-F238E27FC236}">
                <a16:creationId xmlns:a16="http://schemas.microsoft.com/office/drawing/2014/main" id="{2E3A0C8C-C50F-4BB5-8B49-17408957316D}"/>
              </a:ext>
            </a:extLst>
          </p:cNvPr>
          <p:cNvSpPr>
            <a:spLocks noGrp="1" noChangeArrowheads="1"/>
          </p:cNvSpPr>
          <p:nvPr>
            <p:ph type="body" idx="1"/>
          </p:nvPr>
        </p:nvSpPr>
        <p:spPr/>
        <p:txBody>
          <a:bodyPr/>
          <a:lstStyle/>
          <a:p>
            <a:pPr lvl="1"/>
            <a:r>
              <a:rPr lang="en-US" altLang="en-US" sz="1400" b="1" u="sng" dirty="0"/>
              <a:t>Matt 25:19-20</a:t>
            </a:r>
            <a:r>
              <a:rPr lang="en-US" altLang="en-US" sz="1400" dirty="0"/>
              <a:t>, “Now after a long time the master of those slaves came and  settled accounts with them.”</a:t>
            </a:r>
          </a:p>
          <a:p>
            <a:pPr lvl="1"/>
            <a:endParaRPr lang="en-US" altLang="en-US" sz="1400" dirty="0"/>
          </a:p>
          <a:p>
            <a:pPr lvl="1"/>
            <a:r>
              <a:rPr lang="en-US" altLang="en-US" sz="1400" dirty="0"/>
              <a:t>To make a reckoning.- Matt. 18:23-24</a:t>
            </a:r>
          </a:p>
          <a:p>
            <a:pPr lvl="1"/>
            <a:endParaRPr lang="en-US" altLang="en-US" dirty="0"/>
          </a:p>
          <a:p>
            <a:pPr lvl="1"/>
            <a:endParaRPr lang="en-US" altLang="en-US" dirty="0"/>
          </a:p>
        </p:txBody>
      </p:sp>
      <p:sp>
        <p:nvSpPr>
          <p:cNvPr id="2" name="Date Placeholder 1">
            <a:extLst>
              <a:ext uri="{FF2B5EF4-FFF2-40B4-BE49-F238E27FC236}">
                <a16:creationId xmlns:a16="http://schemas.microsoft.com/office/drawing/2014/main" id="{7400543E-B716-429D-8849-A24462073319}"/>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E094DC88-817D-46A8-A808-80389E71E0A2}"/>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C16202-B6AA-4025-8F6D-AEF0A914B052}"/>
              </a:ext>
            </a:extLst>
          </p:cNvPr>
          <p:cNvSpPr>
            <a:spLocks noGrp="1" noChangeArrowheads="1"/>
          </p:cNvSpPr>
          <p:nvPr>
            <p:ph type="sldNum" sz="quarter" idx="5"/>
          </p:nvPr>
        </p:nvSpPr>
        <p:spPr>
          <a:ln/>
        </p:spPr>
        <p:txBody>
          <a:bodyPr/>
          <a:lstStyle/>
          <a:p>
            <a:fld id="{5D764EB6-A407-495F-86A5-5F15D910875F}" type="slidenum">
              <a:rPr lang="en-US" altLang="en-US"/>
              <a:pPr/>
              <a:t>23</a:t>
            </a:fld>
            <a:endParaRPr lang="en-US" altLang="en-US"/>
          </a:p>
        </p:txBody>
      </p:sp>
      <p:sp>
        <p:nvSpPr>
          <p:cNvPr id="50178" name="Rectangle 2">
            <a:extLst>
              <a:ext uri="{FF2B5EF4-FFF2-40B4-BE49-F238E27FC236}">
                <a16:creationId xmlns:a16="http://schemas.microsoft.com/office/drawing/2014/main" id="{E451CB6A-5DE7-43BB-BD75-EA2322064F2A}"/>
              </a:ext>
            </a:extLst>
          </p:cNvPr>
          <p:cNvSpPr>
            <a:spLocks noGrp="1" noRot="1" noChangeAspect="1" noChangeArrowheads="1" noTextEdit="1"/>
          </p:cNvSpPr>
          <p:nvPr>
            <p:ph type="sldImg"/>
          </p:nvPr>
        </p:nvSpPr>
        <p:spPr>
          <a:xfrm>
            <a:off x="422275" y="704850"/>
            <a:ext cx="6257925" cy="3519488"/>
          </a:xfrm>
          <a:ln/>
        </p:spPr>
      </p:sp>
      <p:sp>
        <p:nvSpPr>
          <p:cNvPr id="50179" name="Rectangle 3">
            <a:extLst>
              <a:ext uri="{FF2B5EF4-FFF2-40B4-BE49-F238E27FC236}">
                <a16:creationId xmlns:a16="http://schemas.microsoft.com/office/drawing/2014/main" id="{3A989CB7-415D-419B-B833-6354614E6BEA}"/>
              </a:ext>
            </a:extLst>
          </p:cNvPr>
          <p:cNvSpPr>
            <a:spLocks noGrp="1" noChangeArrowheads="1"/>
          </p:cNvSpPr>
          <p:nvPr>
            <p:ph type="body" idx="1"/>
          </p:nvPr>
        </p:nvSpPr>
        <p:spPr/>
        <p:txBody>
          <a:bodyPr/>
          <a:lstStyle/>
          <a:p>
            <a:r>
              <a:rPr lang="en-US" altLang="en-US">
                <a:latin typeface="Lucida Bright" panose="02040602050505020304" pitchFamily="18" charset="0"/>
              </a:rPr>
              <a:t>Eccels. 12:7 – what has been given to us will be returned to God.</a:t>
            </a:r>
          </a:p>
          <a:p>
            <a:pPr>
              <a:spcBef>
                <a:spcPct val="55000"/>
              </a:spcBef>
            </a:pPr>
            <a:endParaRPr lang="en-US" altLang="en-US">
              <a:latin typeface="Lucida Bright" panose="02040602050505020304" pitchFamily="18" charset="0"/>
            </a:endParaRPr>
          </a:p>
          <a:p>
            <a:pPr>
              <a:spcBef>
                <a:spcPct val="55000"/>
              </a:spcBef>
            </a:pPr>
            <a:r>
              <a:rPr lang="en-US" altLang="en-US">
                <a:latin typeface="Lucida Bright" panose="02040602050505020304" pitchFamily="18" charset="0"/>
              </a:rPr>
              <a:t>Rom. 14:12; “So then each one of us shall give account of himself to God.”</a:t>
            </a:r>
          </a:p>
          <a:p>
            <a:pPr lvl="1"/>
            <a:endParaRPr lang="en-US" altLang="en-US"/>
          </a:p>
        </p:txBody>
      </p:sp>
      <p:sp>
        <p:nvSpPr>
          <p:cNvPr id="2" name="Date Placeholder 1">
            <a:extLst>
              <a:ext uri="{FF2B5EF4-FFF2-40B4-BE49-F238E27FC236}">
                <a16:creationId xmlns:a16="http://schemas.microsoft.com/office/drawing/2014/main" id="{2D7CFF53-A8CB-44C1-9EBB-6894BFB7E2DA}"/>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FA3A23A5-FA5E-4D64-9D81-3D11F945700E}"/>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A7DC75-48EB-4E74-B651-000B1005FF69}"/>
              </a:ext>
            </a:extLst>
          </p:cNvPr>
          <p:cNvSpPr>
            <a:spLocks noGrp="1" noChangeArrowheads="1"/>
          </p:cNvSpPr>
          <p:nvPr>
            <p:ph type="sldNum" sz="quarter" idx="5"/>
          </p:nvPr>
        </p:nvSpPr>
        <p:spPr>
          <a:ln/>
        </p:spPr>
        <p:txBody>
          <a:bodyPr/>
          <a:lstStyle/>
          <a:p>
            <a:fld id="{1C879C1E-5904-4967-B9D0-E2FDF1B31379}" type="slidenum">
              <a:rPr lang="en-US" altLang="en-US"/>
              <a:pPr/>
              <a:t>24</a:t>
            </a:fld>
            <a:endParaRPr lang="en-US" altLang="en-US"/>
          </a:p>
        </p:txBody>
      </p:sp>
      <p:sp>
        <p:nvSpPr>
          <p:cNvPr id="58370" name="Rectangle 2">
            <a:extLst>
              <a:ext uri="{FF2B5EF4-FFF2-40B4-BE49-F238E27FC236}">
                <a16:creationId xmlns:a16="http://schemas.microsoft.com/office/drawing/2014/main" id="{1262995D-9457-4D6D-ACB1-2A739BA4B293}"/>
              </a:ext>
            </a:extLst>
          </p:cNvPr>
          <p:cNvSpPr>
            <a:spLocks noGrp="1" noRot="1" noChangeAspect="1" noChangeArrowheads="1" noTextEdit="1"/>
          </p:cNvSpPr>
          <p:nvPr>
            <p:ph type="sldImg"/>
          </p:nvPr>
        </p:nvSpPr>
        <p:spPr>
          <a:xfrm>
            <a:off x="422275" y="704850"/>
            <a:ext cx="6257925" cy="3519488"/>
          </a:xfrm>
          <a:ln/>
        </p:spPr>
      </p:sp>
      <p:sp>
        <p:nvSpPr>
          <p:cNvPr id="58371" name="Rectangle 3">
            <a:extLst>
              <a:ext uri="{FF2B5EF4-FFF2-40B4-BE49-F238E27FC236}">
                <a16:creationId xmlns:a16="http://schemas.microsoft.com/office/drawing/2014/main" id="{A6C3B130-9A98-4349-A481-78F6A2BC9EA6}"/>
              </a:ext>
            </a:extLst>
          </p:cNvPr>
          <p:cNvSpPr>
            <a:spLocks noGrp="1" noChangeArrowheads="1"/>
          </p:cNvSpPr>
          <p:nvPr>
            <p:ph type="body" idx="1"/>
          </p:nvPr>
        </p:nvSpPr>
        <p:spPr/>
        <p:txBody>
          <a:bodyPr/>
          <a:lstStyle/>
          <a:p>
            <a:pPr lvl="1"/>
            <a:r>
              <a:rPr lang="en-US" altLang="en-US" sz="1400" dirty="0"/>
              <a:t>Ps. 130:4; there is forgiveness with God</a:t>
            </a:r>
          </a:p>
        </p:txBody>
      </p:sp>
      <p:sp>
        <p:nvSpPr>
          <p:cNvPr id="2" name="Date Placeholder 1">
            <a:extLst>
              <a:ext uri="{FF2B5EF4-FFF2-40B4-BE49-F238E27FC236}">
                <a16:creationId xmlns:a16="http://schemas.microsoft.com/office/drawing/2014/main" id="{88BC2272-5E2A-4B63-8260-474B9FEDFE7B}"/>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3FD030CF-DAD8-4D8B-941E-DDF1AAAF7ADF}"/>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A7DC75-48EB-4E74-B651-000B1005FF69}"/>
              </a:ext>
            </a:extLst>
          </p:cNvPr>
          <p:cNvSpPr>
            <a:spLocks noGrp="1" noChangeArrowheads="1"/>
          </p:cNvSpPr>
          <p:nvPr>
            <p:ph type="sldNum" sz="quarter" idx="5"/>
          </p:nvPr>
        </p:nvSpPr>
        <p:spPr>
          <a:ln/>
        </p:spPr>
        <p:txBody>
          <a:bodyPr/>
          <a:lstStyle/>
          <a:p>
            <a:fld id="{1C879C1E-5904-4967-B9D0-E2FDF1B31379}" type="slidenum">
              <a:rPr lang="en-US" altLang="en-US"/>
              <a:pPr/>
              <a:t>25</a:t>
            </a:fld>
            <a:endParaRPr lang="en-US" altLang="en-US"/>
          </a:p>
        </p:txBody>
      </p:sp>
      <p:sp>
        <p:nvSpPr>
          <p:cNvPr id="58370" name="Rectangle 2">
            <a:extLst>
              <a:ext uri="{FF2B5EF4-FFF2-40B4-BE49-F238E27FC236}">
                <a16:creationId xmlns:a16="http://schemas.microsoft.com/office/drawing/2014/main" id="{1262995D-9457-4D6D-ACB1-2A739BA4B293}"/>
              </a:ext>
            </a:extLst>
          </p:cNvPr>
          <p:cNvSpPr>
            <a:spLocks noGrp="1" noRot="1" noChangeAspect="1" noChangeArrowheads="1" noTextEdit="1"/>
          </p:cNvSpPr>
          <p:nvPr>
            <p:ph type="sldImg"/>
          </p:nvPr>
        </p:nvSpPr>
        <p:spPr>
          <a:xfrm>
            <a:off x="422275" y="704850"/>
            <a:ext cx="6257925" cy="3519488"/>
          </a:xfrm>
          <a:ln/>
        </p:spPr>
      </p:sp>
      <p:sp>
        <p:nvSpPr>
          <p:cNvPr id="58371" name="Rectangle 3">
            <a:extLst>
              <a:ext uri="{FF2B5EF4-FFF2-40B4-BE49-F238E27FC236}">
                <a16:creationId xmlns:a16="http://schemas.microsoft.com/office/drawing/2014/main" id="{A6C3B130-9A98-4349-A481-78F6A2BC9EA6}"/>
              </a:ext>
            </a:extLst>
          </p:cNvPr>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88BC2272-5E2A-4B63-8260-474B9FEDFE7B}"/>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3FD030CF-DAD8-4D8B-941E-DDF1AAAF7ADF}"/>
              </a:ext>
            </a:extLst>
          </p:cNvPr>
          <p:cNvSpPr>
            <a:spLocks noGrp="1"/>
          </p:cNvSpPr>
          <p:nvPr>
            <p:ph type="ftr" sz="quarter" idx="4"/>
          </p:nvPr>
        </p:nvSpPr>
        <p:spPr/>
        <p:txBody>
          <a:bodyPr/>
          <a:lstStyle/>
          <a:p>
            <a:r>
              <a:rPr lang="en-US" altLang="en-US"/>
              <a:t>Qualities of good Stewards</a:t>
            </a:r>
          </a:p>
        </p:txBody>
      </p:sp>
    </p:spTree>
    <p:extLst>
      <p:ext uri="{BB962C8B-B14F-4D97-AF65-F5344CB8AC3E}">
        <p14:creationId xmlns:p14="http://schemas.microsoft.com/office/powerpoint/2010/main" val="258309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539ED8-AECF-4C2C-87CF-B478696C5F71}"/>
              </a:ext>
            </a:extLst>
          </p:cNvPr>
          <p:cNvSpPr>
            <a:spLocks noGrp="1" noChangeArrowheads="1"/>
          </p:cNvSpPr>
          <p:nvPr>
            <p:ph type="sldNum" sz="quarter" idx="5"/>
          </p:nvPr>
        </p:nvSpPr>
        <p:spPr>
          <a:ln/>
        </p:spPr>
        <p:txBody>
          <a:bodyPr/>
          <a:lstStyle/>
          <a:p>
            <a:fld id="{D969FB1A-8BA1-46D1-8E15-917D7E0C7565}" type="slidenum">
              <a:rPr lang="en-US" altLang="en-US"/>
              <a:pPr/>
              <a:t>3</a:t>
            </a:fld>
            <a:endParaRPr lang="en-US" altLang="en-US"/>
          </a:p>
        </p:txBody>
      </p:sp>
      <p:sp>
        <p:nvSpPr>
          <p:cNvPr id="56322" name="Rectangle 2">
            <a:extLst>
              <a:ext uri="{FF2B5EF4-FFF2-40B4-BE49-F238E27FC236}">
                <a16:creationId xmlns:a16="http://schemas.microsoft.com/office/drawing/2014/main" id="{0108BB74-F4DA-4D93-9229-97C01DA25B3A}"/>
              </a:ext>
            </a:extLst>
          </p:cNvPr>
          <p:cNvSpPr>
            <a:spLocks noGrp="1" noRot="1" noChangeAspect="1" noChangeArrowheads="1" noTextEdit="1"/>
          </p:cNvSpPr>
          <p:nvPr>
            <p:ph type="sldImg"/>
          </p:nvPr>
        </p:nvSpPr>
        <p:spPr>
          <a:xfrm>
            <a:off x="422275" y="704850"/>
            <a:ext cx="6257925" cy="3519488"/>
          </a:xfrm>
          <a:ln/>
        </p:spPr>
      </p:sp>
      <p:sp>
        <p:nvSpPr>
          <p:cNvPr id="56323" name="Rectangle 3">
            <a:extLst>
              <a:ext uri="{FF2B5EF4-FFF2-40B4-BE49-F238E27FC236}">
                <a16:creationId xmlns:a16="http://schemas.microsoft.com/office/drawing/2014/main" id="{8D982662-6ADD-40E9-A580-F3E6A4EB8B44}"/>
              </a:ext>
            </a:extLst>
          </p:cNvPr>
          <p:cNvSpPr>
            <a:spLocks noGrp="1" noChangeArrowheads="1"/>
          </p:cNvSpPr>
          <p:nvPr>
            <p:ph type="body" idx="1"/>
          </p:nvPr>
        </p:nvSpPr>
        <p:spPr/>
        <p:txBody>
          <a:bodyPr/>
          <a:lstStyle/>
          <a:p>
            <a:r>
              <a:rPr lang="en-US" altLang="en-US">
                <a:latin typeface="Lucida Bright" panose="02040602050505020304" pitchFamily="18" charset="0"/>
              </a:rPr>
              <a:t>The apostle Paul called himself a steward of Christ's household, responsible to Christ the Master for carrying out an assigned task-to preach the gospel to the Gentiles. All Christians are stewards under Christ (1 Peter 4:10).”</a:t>
            </a:r>
          </a:p>
          <a:p>
            <a:r>
              <a:rPr lang="en-US" altLang="en-US"/>
              <a:t> </a:t>
            </a:r>
          </a:p>
          <a:p>
            <a:r>
              <a:rPr lang="en-US" altLang="en-US" b="1" u="sng"/>
              <a:t>Matt 20:8-9</a:t>
            </a:r>
            <a:r>
              <a:rPr lang="en-US" altLang="en-US"/>
              <a:t>, “And when evening had come, the owner of the vineyard said to his foreman (steward), 'Call the laborers and pay them their wages, beginning with the last </a:t>
            </a:r>
            <a:r>
              <a:rPr lang="en-US" altLang="en-US" i="1"/>
              <a:t>group </a:t>
            </a:r>
            <a:r>
              <a:rPr lang="en-US" altLang="en-US"/>
              <a:t>to the first.‘”</a:t>
            </a:r>
          </a:p>
          <a:p>
            <a:endParaRPr lang="en-US" altLang="en-US"/>
          </a:p>
          <a:p>
            <a:r>
              <a:rPr lang="en-US" altLang="en-US"/>
              <a:t> </a:t>
            </a:r>
            <a:r>
              <a:rPr lang="en-US" altLang="en-US" b="1" u="sng"/>
              <a:t>Gal 4:1-2</a:t>
            </a:r>
            <a:r>
              <a:rPr lang="en-US" altLang="en-US"/>
              <a:t>, “Now I say, as long as the heir is a child, he does not differ at all from a slave although he is owner of everything, </a:t>
            </a:r>
            <a:r>
              <a:rPr lang="en-US" altLang="en-US" b="1"/>
              <a:t>2 </a:t>
            </a:r>
            <a:r>
              <a:rPr lang="en-US" altLang="en-US"/>
              <a:t>but he is under guardians and managers (stewards) until the date set by the father.”</a:t>
            </a:r>
          </a:p>
        </p:txBody>
      </p:sp>
      <p:sp>
        <p:nvSpPr>
          <p:cNvPr id="2" name="Date Placeholder 1">
            <a:extLst>
              <a:ext uri="{FF2B5EF4-FFF2-40B4-BE49-F238E27FC236}">
                <a16:creationId xmlns:a16="http://schemas.microsoft.com/office/drawing/2014/main" id="{7E4386AE-D283-4654-9A53-D2DDE5D01464}"/>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9321787F-7444-4310-9D29-8605422D8864}"/>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7A99A2-872D-43AC-9EDC-8DBAA2AB85B8}"/>
              </a:ext>
            </a:extLst>
          </p:cNvPr>
          <p:cNvSpPr>
            <a:spLocks noGrp="1" noChangeArrowheads="1"/>
          </p:cNvSpPr>
          <p:nvPr>
            <p:ph type="sldNum" sz="quarter" idx="5"/>
          </p:nvPr>
        </p:nvSpPr>
        <p:spPr>
          <a:ln/>
        </p:spPr>
        <p:txBody>
          <a:bodyPr/>
          <a:lstStyle/>
          <a:p>
            <a:fld id="{7815B02A-D328-4CEC-ACC0-8BCC1C1F1F37}" type="slidenum">
              <a:rPr lang="en-US" altLang="en-US"/>
              <a:pPr/>
              <a:t>4</a:t>
            </a:fld>
            <a:endParaRPr lang="en-US" altLang="en-US"/>
          </a:p>
        </p:txBody>
      </p:sp>
      <p:sp>
        <p:nvSpPr>
          <p:cNvPr id="54274" name="Rectangle 2">
            <a:extLst>
              <a:ext uri="{FF2B5EF4-FFF2-40B4-BE49-F238E27FC236}">
                <a16:creationId xmlns:a16="http://schemas.microsoft.com/office/drawing/2014/main" id="{E588D097-DBE3-4142-A508-6FF25E5C3FF4}"/>
              </a:ext>
            </a:extLst>
          </p:cNvPr>
          <p:cNvSpPr>
            <a:spLocks noGrp="1" noRot="1" noChangeAspect="1" noChangeArrowheads="1" noTextEdit="1"/>
          </p:cNvSpPr>
          <p:nvPr>
            <p:ph type="sldImg"/>
          </p:nvPr>
        </p:nvSpPr>
        <p:spPr>
          <a:xfrm>
            <a:off x="422275" y="704850"/>
            <a:ext cx="6257925" cy="3519488"/>
          </a:xfrm>
          <a:ln/>
        </p:spPr>
      </p:sp>
      <p:sp>
        <p:nvSpPr>
          <p:cNvPr id="54275" name="Rectangle 3">
            <a:extLst>
              <a:ext uri="{FF2B5EF4-FFF2-40B4-BE49-F238E27FC236}">
                <a16:creationId xmlns:a16="http://schemas.microsoft.com/office/drawing/2014/main" id="{DAAC8504-0158-4ABE-B505-AE97B67E0937}"/>
              </a:ext>
            </a:extLst>
          </p:cNvPr>
          <p:cNvSpPr>
            <a:spLocks noGrp="1" noChangeArrowheads="1"/>
          </p:cNvSpPr>
          <p:nvPr>
            <p:ph type="body" idx="1"/>
          </p:nvPr>
        </p:nvSpPr>
        <p:spPr/>
        <p:txBody>
          <a:bodyPr/>
          <a:lstStyle/>
          <a:p>
            <a:r>
              <a:rPr lang="en-US" altLang="en-US"/>
              <a:t> </a:t>
            </a:r>
          </a:p>
          <a:p>
            <a:r>
              <a:rPr lang="en-US" altLang="en-US" b="1" u="sng"/>
              <a:t>Gen 41:39-40</a:t>
            </a:r>
            <a:r>
              <a:rPr lang="en-US" altLang="en-US"/>
              <a:t>, “So Pharaoh said to Joseph, "Since God has informed you of all this, there is no one so discerning and wise as you are. </a:t>
            </a:r>
            <a:r>
              <a:rPr lang="en-US" altLang="en-US" b="1"/>
              <a:t>40 </a:t>
            </a:r>
            <a:r>
              <a:rPr lang="en-US" altLang="en-US"/>
              <a:t>You shall be over my house, and according to your command all my people shall do homage; only in the throne I will be greater than you.” </a:t>
            </a:r>
          </a:p>
          <a:p>
            <a:endParaRPr lang="en-US" altLang="en-US"/>
          </a:p>
          <a:p>
            <a:r>
              <a:rPr lang="en-US" altLang="en-US" b="1" u="sng"/>
              <a:t>Gen 43:19</a:t>
            </a:r>
            <a:r>
              <a:rPr lang="en-US" altLang="en-US"/>
              <a:t>, “So they came near to Joseph's house steward, and spoke to him at the entrance of the house,”</a:t>
            </a:r>
          </a:p>
          <a:p>
            <a:endParaRPr lang="en-US" altLang="en-US"/>
          </a:p>
        </p:txBody>
      </p:sp>
      <p:sp>
        <p:nvSpPr>
          <p:cNvPr id="2" name="Date Placeholder 1">
            <a:extLst>
              <a:ext uri="{FF2B5EF4-FFF2-40B4-BE49-F238E27FC236}">
                <a16:creationId xmlns:a16="http://schemas.microsoft.com/office/drawing/2014/main" id="{E2CD1340-040E-4F35-8EE7-A5459A91073D}"/>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D91F2642-7327-4D7E-BB0A-07CC021D5022}"/>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7D96C2-EE18-4FF5-8CA7-F302E11C439A}"/>
              </a:ext>
            </a:extLst>
          </p:cNvPr>
          <p:cNvSpPr>
            <a:spLocks noGrp="1" noChangeArrowheads="1"/>
          </p:cNvSpPr>
          <p:nvPr>
            <p:ph type="sldNum" sz="quarter" idx="5"/>
          </p:nvPr>
        </p:nvSpPr>
        <p:spPr>
          <a:ln/>
        </p:spPr>
        <p:txBody>
          <a:bodyPr/>
          <a:lstStyle/>
          <a:p>
            <a:fld id="{C93E3743-8134-4B95-9152-79834D712550}" type="slidenum">
              <a:rPr lang="en-US" altLang="en-US"/>
              <a:pPr/>
              <a:t>5</a:t>
            </a:fld>
            <a:endParaRPr lang="en-US" altLang="en-US"/>
          </a:p>
        </p:txBody>
      </p:sp>
      <p:sp>
        <p:nvSpPr>
          <p:cNvPr id="6146" name="Rectangle 2">
            <a:extLst>
              <a:ext uri="{FF2B5EF4-FFF2-40B4-BE49-F238E27FC236}">
                <a16:creationId xmlns:a16="http://schemas.microsoft.com/office/drawing/2014/main" id="{4AAAC628-2BB4-42C8-8545-8DC4F786D858}"/>
              </a:ext>
            </a:extLst>
          </p:cNvPr>
          <p:cNvSpPr>
            <a:spLocks noGrp="1" noRot="1" noChangeAspect="1" noChangeArrowheads="1" noTextEdit="1"/>
          </p:cNvSpPr>
          <p:nvPr>
            <p:ph type="sldImg"/>
          </p:nvPr>
        </p:nvSpPr>
        <p:spPr>
          <a:xfrm>
            <a:off x="422275" y="704850"/>
            <a:ext cx="6257925" cy="3519488"/>
          </a:xfrm>
          <a:ln/>
        </p:spPr>
      </p:sp>
      <p:sp>
        <p:nvSpPr>
          <p:cNvPr id="6147" name="Rectangle 3">
            <a:extLst>
              <a:ext uri="{FF2B5EF4-FFF2-40B4-BE49-F238E27FC236}">
                <a16:creationId xmlns:a16="http://schemas.microsoft.com/office/drawing/2014/main" id="{DB8699D6-7062-4122-923A-1D571620A87A}"/>
              </a:ext>
            </a:extLst>
          </p:cNvPr>
          <p:cNvSpPr>
            <a:spLocks noGrp="1" noChangeArrowheads="1"/>
          </p:cNvSpPr>
          <p:nvPr>
            <p:ph type="body" idx="1"/>
          </p:nvPr>
        </p:nvSpPr>
        <p:spPr/>
        <p:txBody>
          <a:bodyPr/>
          <a:lstStyle/>
          <a:p>
            <a:r>
              <a:rPr lang="en-US" altLang="en-US" dirty="0"/>
              <a:t>  </a:t>
            </a:r>
          </a:p>
          <a:p>
            <a:r>
              <a:rPr lang="en-US" altLang="en-US" b="1" u="sng" dirty="0"/>
              <a:t>Matt 25:14-15, </a:t>
            </a:r>
            <a:r>
              <a:rPr lang="en-US" altLang="en-US" dirty="0"/>
              <a:t>"For </a:t>
            </a:r>
            <a:r>
              <a:rPr lang="en-US" altLang="en-US" i="1" dirty="0"/>
              <a:t>it is </a:t>
            </a:r>
            <a:r>
              <a:rPr lang="en-US" altLang="en-US" dirty="0"/>
              <a:t>just like a man </a:t>
            </a:r>
            <a:r>
              <a:rPr lang="en-US" altLang="en-US" i="1" dirty="0"/>
              <a:t>about </a:t>
            </a:r>
            <a:r>
              <a:rPr lang="en-US" altLang="en-US" dirty="0"/>
              <a:t>to go on a journey, who called his own slaves, and entrusted his possessions to them.”</a:t>
            </a:r>
          </a:p>
          <a:p>
            <a:endParaRPr lang="en-US" altLang="en-US" dirty="0"/>
          </a:p>
          <a:p>
            <a:r>
              <a:rPr lang="en-US" altLang="en-US" dirty="0"/>
              <a:t>		</a:t>
            </a:r>
          </a:p>
        </p:txBody>
      </p:sp>
      <p:sp>
        <p:nvSpPr>
          <p:cNvPr id="2" name="Date Placeholder 1">
            <a:extLst>
              <a:ext uri="{FF2B5EF4-FFF2-40B4-BE49-F238E27FC236}">
                <a16:creationId xmlns:a16="http://schemas.microsoft.com/office/drawing/2014/main" id="{462D0DFE-6BEE-47AC-9BCD-6ED4D04B3941}"/>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CBB686FD-3473-4152-85EB-FE3AF4E15CA5}"/>
              </a:ext>
            </a:extLst>
          </p:cNvPr>
          <p:cNvSpPr>
            <a:spLocks noGrp="1"/>
          </p:cNvSpPr>
          <p:nvPr>
            <p:ph type="ftr" sz="quarter" idx="4"/>
          </p:nvPr>
        </p:nvSpPr>
        <p:spPr/>
        <p:txBody>
          <a:bodyPr/>
          <a:lstStyle/>
          <a:p>
            <a:r>
              <a:rPr lang="en-US" altLang="en-US"/>
              <a:t>Qualities of good Stewards</a:t>
            </a:r>
          </a:p>
        </p:txBody>
      </p:sp>
    </p:spTree>
    <p:extLst>
      <p:ext uri="{BB962C8B-B14F-4D97-AF65-F5344CB8AC3E}">
        <p14:creationId xmlns:p14="http://schemas.microsoft.com/office/powerpoint/2010/main" val="69989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92CA33B-C38D-466B-B14F-BC5B761BC060}"/>
              </a:ext>
            </a:extLst>
          </p:cNvPr>
          <p:cNvSpPr>
            <a:spLocks noGrp="1" noChangeArrowheads="1"/>
          </p:cNvSpPr>
          <p:nvPr>
            <p:ph type="sldNum" sz="quarter" idx="5"/>
          </p:nvPr>
        </p:nvSpPr>
        <p:spPr>
          <a:ln/>
        </p:spPr>
        <p:txBody>
          <a:bodyPr/>
          <a:lstStyle/>
          <a:p>
            <a:fld id="{A0796286-6267-4529-81E7-74BE24A36073}" type="slidenum">
              <a:rPr lang="en-US" altLang="en-US"/>
              <a:pPr/>
              <a:t>6</a:t>
            </a:fld>
            <a:endParaRPr lang="en-US" altLang="en-US"/>
          </a:p>
        </p:txBody>
      </p:sp>
      <p:sp>
        <p:nvSpPr>
          <p:cNvPr id="13314" name="Rectangle 2">
            <a:extLst>
              <a:ext uri="{FF2B5EF4-FFF2-40B4-BE49-F238E27FC236}">
                <a16:creationId xmlns:a16="http://schemas.microsoft.com/office/drawing/2014/main" id="{9F5477D7-9987-47F2-BB8F-0FEC337FF868}"/>
              </a:ext>
            </a:extLst>
          </p:cNvPr>
          <p:cNvSpPr>
            <a:spLocks noGrp="1" noRot="1" noChangeAspect="1" noChangeArrowheads="1" noTextEdit="1"/>
          </p:cNvSpPr>
          <p:nvPr>
            <p:ph type="sldImg"/>
          </p:nvPr>
        </p:nvSpPr>
        <p:spPr>
          <a:xfrm>
            <a:off x="422275" y="704850"/>
            <a:ext cx="6257925" cy="3519488"/>
          </a:xfrm>
          <a:ln/>
        </p:spPr>
      </p:sp>
      <p:sp>
        <p:nvSpPr>
          <p:cNvPr id="13315" name="Rectangle 3">
            <a:extLst>
              <a:ext uri="{FF2B5EF4-FFF2-40B4-BE49-F238E27FC236}">
                <a16:creationId xmlns:a16="http://schemas.microsoft.com/office/drawing/2014/main" id="{2C44A077-C1CE-4309-A881-021B24779DB0}"/>
              </a:ext>
            </a:extLst>
          </p:cNvPr>
          <p:cNvSpPr>
            <a:spLocks noGrp="1" noChangeArrowheads="1"/>
          </p:cNvSpPr>
          <p:nvPr>
            <p:ph type="body" idx="1"/>
          </p:nvPr>
        </p:nvSpPr>
        <p:spPr/>
        <p:txBody>
          <a:bodyPr/>
          <a:lstStyle/>
          <a:p>
            <a:r>
              <a:rPr lang="en-US" altLang="en-US" dirty="0"/>
              <a:t> </a:t>
            </a:r>
          </a:p>
          <a:p>
            <a:r>
              <a:rPr lang="en-US" altLang="en-US" b="1" u="sng" dirty="0"/>
              <a:t>Gen 1:28</a:t>
            </a:r>
            <a:r>
              <a:rPr lang="en-US" altLang="en-US" dirty="0"/>
              <a:t>, “And God blessed them; and God said to them, "Be fruitful and multiply, and fill the earth, and </a:t>
            </a:r>
            <a:r>
              <a:rPr lang="en-US" altLang="en-US" b="1" dirty="0"/>
              <a:t>subdue it; and rule over </a:t>
            </a:r>
            <a:r>
              <a:rPr lang="en-US" altLang="en-US" dirty="0"/>
              <a:t>the fish of the sea and over the birds of the sky, and over every living thing that moves on the earth.” Lit, man has been charged to have dominion over the earth.</a:t>
            </a:r>
          </a:p>
          <a:p>
            <a:r>
              <a:rPr lang="en-US" altLang="en-US" dirty="0"/>
              <a:t> </a:t>
            </a:r>
          </a:p>
          <a:p>
            <a:r>
              <a:rPr lang="en-US" altLang="en-US" b="1" u="sng" dirty="0"/>
              <a:t>Gen 2:15</a:t>
            </a:r>
            <a:r>
              <a:rPr lang="en-US" altLang="en-US" dirty="0"/>
              <a:t>, “Then the Lord  God took the man and put him into the garden of Eden to cultivate it and keep it.”</a:t>
            </a:r>
          </a:p>
          <a:p>
            <a:r>
              <a:rPr lang="en-US" altLang="en-US" dirty="0"/>
              <a:t> </a:t>
            </a:r>
          </a:p>
          <a:p>
            <a:r>
              <a:rPr lang="en-US" altLang="en-US" b="1" u="sng" dirty="0"/>
              <a:t>Rom 1:25</a:t>
            </a:r>
            <a:r>
              <a:rPr lang="en-US" altLang="en-US" dirty="0"/>
              <a:t>, “For they exchanged the truth of God for a lie, and </a:t>
            </a:r>
            <a:r>
              <a:rPr lang="en-US" altLang="en-US" b="1" dirty="0"/>
              <a:t>worshiped and served the creature rather than the Creator</a:t>
            </a:r>
            <a:r>
              <a:rPr lang="en-US" altLang="en-US" dirty="0"/>
              <a:t>, who is blessed forever. Amen.”</a:t>
            </a:r>
          </a:p>
          <a:p>
            <a:endParaRPr lang="en-US" altLang="en-US" dirty="0"/>
          </a:p>
        </p:txBody>
      </p:sp>
      <p:sp>
        <p:nvSpPr>
          <p:cNvPr id="2" name="Date Placeholder 1">
            <a:extLst>
              <a:ext uri="{FF2B5EF4-FFF2-40B4-BE49-F238E27FC236}">
                <a16:creationId xmlns:a16="http://schemas.microsoft.com/office/drawing/2014/main" id="{9B6BDCF8-C9A1-4114-80C6-0AFC3ABE0BAD}"/>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D8127DAA-E5CE-4125-BE8A-006F621A97CA}"/>
              </a:ext>
            </a:extLst>
          </p:cNvPr>
          <p:cNvSpPr>
            <a:spLocks noGrp="1"/>
          </p:cNvSpPr>
          <p:nvPr>
            <p:ph type="ftr" sz="quarter" idx="4"/>
          </p:nvPr>
        </p:nvSpPr>
        <p:spPr/>
        <p:txBody>
          <a:bodyPr/>
          <a:lstStyle/>
          <a:p>
            <a:r>
              <a:rPr lang="en-US" altLang="en-US"/>
              <a:t>Qualities of good Stewards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92CA33B-C38D-466B-B14F-BC5B761BC060}"/>
              </a:ext>
            </a:extLst>
          </p:cNvPr>
          <p:cNvSpPr>
            <a:spLocks noGrp="1" noChangeArrowheads="1"/>
          </p:cNvSpPr>
          <p:nvPr>
            <p:ph type="sldNum" sz="quarter" idx="5"/>
          </p:nvPr>
        </p:nvSpPr>
        <p:spPr>
          <a:ln/>
        </p:spPr>
        <p:txBody>
          <a:bodyPr/>
          <a:lstStyle/>
          <a:p>
            <a:fld id="{A0796286-6267-4529-81E7-74BE24A36073}" type="slidenum">
              <a:rPr lang="en-US" altLang="en-US"/>
              <a:pPr/>
              <a:t>7</a:t>
            </a:fld>
            <a:endParaRPr lang="en-US" altLang="en-US"/>
          </a:p>
        </p:txBody>
      </p:sp>
      <p:sp>
        <p:nvSpPr>
          <p:cNvPr id="13314" name="Rectangle 2">
            <a:extLst>
              <a:ext uri="{FF2B5EF4-FFF2-40B4-BE49-F238E27FC236}">
                <a16:creationId xmlns:a16="http://schemas.microsoft.com/office/drawing/2014/main" id="{9F5477D7-9987-47F2-BB8F-0FEC337FF868}"/>
              </a:ext>
            </a:extLst>
          </p:cNvPr>
          <p:cNvSpPr>
            <a:spLocks noGrp="1" noRot="1" noChangeAspect="1" noChangeArrowheads="1" noTextEdit="1"/>
          </p:cNvSpPr>
          <p:nvPr>
            <p:ph type="sldImg"/>
          </p:nvPr>
        </p:nvSpPr>
        <p:spPr>
          <a:xfrm>
            <a:off x="422275" y="704850"/>
            <a:ext cx="6257925" cy="3519488"/>
          </a:xfrm>
          <a:ln/>
        </p:spPr>
      </p:sp>
      <p:sp>
        <p:nvSpPr>
          <p:cNvPr id="13315" name="Rectangle 3">
            <a:extLst>
              <a:ext uri="{FF2B5EF4-FFF2-40B4-BE49-F238E27FC236}">
                <a16:creationId xmlns:a16="http://schemas.microsoft.com/office/drawing/2014/main" id="{2C44A077-C1CE-4309-A881-021B24779DB0}"/>
              </a:ext>
            </a:extLst>
          </p:cNvPr>
          <p:cNvSpPr>
            <a:spLocks noGrp="1" noChangeArrowheads="1"/>
          </p:cNvSpPr>
          <p:nvPr>
            <p:ph type="body" idx="1"/>
          </p:nvPr>
        </p:nvSpPr>
        <p:spPr/>
        <p:txBody>
          <a:bodyPr/>
          <a:lstStyle/>
          <a:p>
            <a:r>
              <a:rPr lang="en-US" altLang="en-US" dirty="0"/>
              <a:t> </a:t>
            </a:r>
          </a:p>
          <a:p>
            <a:r>
              <a:rPr lang="en-US" altLang="en-US" dirty="0"/>
              <a:t>		</a:t>
            </a:r>
          </a:p>
          <a:p>
            <a:r>
              <a:rPr lang="en-US" altLang="en-US" b="1" u="sng" dirty="0"/>
              <a:t>1 Cor 6:19-20</a:t>
            </a:r>
            <a:r>
              <a:rPr lang="en-US" altLang="en-US" dirty="0"/>
              <a:t>, “Or do you not know that your body is a temple of the Holy Spirit who is in you, whom you have from God, and that you are not your own? </a:t>
            </a:r>
            <a:r>
              <a:rPr lang="en-US" altLang="en-US" b="1" dirty="0"/>
              <a:t>20 </a:t>
            </a:r>
            <a:r>
              <a:rPr lang="en-US" altLang="en-US" dirty="0"/>
              <a:t>For you have been bought with a price: therefore glorify God in your body.”</a:t>
            </a:r>
          </a:p>
          <a:p>
            <a:endParaRPr lang="en-US" altLang="en-US" dirty="0"/>
          </a:p>
          <a:p>
            <a:endParaRPr lang="en-US" altLang="en-US" dirty="0"/>
          </a:p>
        </p:txBody>
      </p:sp>
      <p:sp>
        <p:nvSpPr>
          <p:cNvPr id="2" name="Date Placeholder 1">
            <a:extLst>
              <a:ext uri="{FF2B5EF4-FFF2-40B4-BE49-F238E27FC236}">
                <a16:creationId xmlns:a16="http://schemas.microsoft.com/office/drawing/2014/main" id="{E5440715-1934-45A1-9201-AFE7C2EF6223}"/>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9118A9DE-155A-498A-B6F8-F85ADB1BD109}"/>
              </a:ext>
            </a:extLst>
          </p:cNvPr>
          <p:cNvSpPr>
            <a:spLocks noGrp="1"/>
          </p:cNvSpPr>
          <p:nvPr>
            <p:ph type="ftr" sz="quarter" idx="4"/>
          </p:nvPr>
        </p:nvSpPr>
        <p:spPr/>
        <p:txBody>
          <a:bodyPr/>
          <a:lstStyle/>
          <a:p>
            <a:r>
              <a:rPr lang="en-US" altLang="en-US"/>
              <a:t>Qualities of good Stewards</a:t>
            </a:r>
          </a:p>
        </p:txBody>
      </p:sp>
    </p:spTree>
    <p:extLst>
      <p:ext uri="{BB962C8B-B14F-4D97-AF65-F5344CB8AC3E}">
        <p14:creationId xmlns:p14="http://schemas.microsoft.com/office/powerpoint/2010/main" val="240607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F54B0E-1472-4E00-861F-E6DEE7C519BA}"/>
              </a:ext>
            </a:extLst>
          </p:cNvPr>
          <p:cNvSpPr>
            <a:spLocks noGrp="1" noChangeArrowheads="1"/>
          </p:cNvSpPr>
          <p:nvPr>
            <p:ph type="sldNum" sz="quarter" idx="5"/>
          </p:nvPr>
        </p:nvSpPr>
        <p:spPr>
          <a:ln/>
        </p:spPr>
        <p:txBody>
          <a:bodyPr/>
          <a:lstStyle/>
          <a:p>
            <a:fld id="{CCEAA064-1D29-4B68-B5E8-D28C28FD767E}" type="slidenum">
              <a:rPr lang="en-US" altLang="en-US"/>
              <a:pPr/>
              <a:t>8</a:t>
            </a:fld>
            <a:endParaRPr lang="en-US" altLang="en-US"/>
          </a:p>
        </p:txBody>
      </p:sp>
      <p:sp>
        <p:nvSpPr>
          <p:cNvPr id="15362" name="Rectangle 2">
            <a:extLst>
              <a:ext uri="{FF2B5EF4-FFF2-40B4-BE49-F238E27FC236}">
                <a16:creationId xmlns:a16="http://schemas.microsoft.com/office/drawing/2014/main" id="{EAF22599-E8E6-4193-ACAB-984B1476162F}"/>
              </a:ext>
            </a:extLst>
          </p:cNvPr>
          <p:cNvSpPr>
            <a:spLocks noGrp="1" noRot="1" noChangeAspect="1" noChangeArrowheads="1" noTextEdit="1"/>
          </p:cNvSpPr>
          <p:nvPr>
            <p:ph type="sldImg"/>
          </p:nvPr>
        </p:nvSpPr>
        <p:spPr>
          <a:xfrm>
            <a:off x="422275" y="704850"/>
            <a:ext cx="6257925" cy="3519488"/>
          </a:xfrm>
          <a:ln/>
        </p:spPr>
      </p:sp>
      <p:sp>
        <p:nvSpPr>
          <p:cNvPr id="15363" name="Rectangle 3">
            <a:extLst>
              <a:ext uri="{FF2B5EF4-FFF2-40B4-BE49-F238E27FC236}">
                <a16:creationId xmlns:a16="http://schemas.microsoft.com/office/drawing/2014/main" id="{9A5878C6-B234-4855-8035-27C86125ED35}"/>
              </a:ext>
            </a:extLst>
          </p:cNvPr>
          <p:cNvSpPr>
            <a:spLocks noGrp="1" noChangeArrowheads="1"/>
          </p:cNvSpPr>
          <p:nvPr>
            <p:ph type="body" idx="1"/>
          </p:nvPr>
        </p:nvSpPr>
        <p:spPr/>
        <p:txBody>
          <a:bodyPr/>
          <a:lstStyle/>
          <a:p>
            <a:r>
              <a:rPr lang="en-US" altLang="en-US"/>
              <a:t> </a:t>
            </a:r>
          </a:p>
          <a:p>
            <a:r>
              <a:rPr lang="en-US" altLang="en-US" b="1" u="sng"/>
              <a:t>Eccl 12:7</a:t>
            </a:r>
            <a:r>
              <a:rPr lang="en-US" altLang="en-US"/>
              <a:t>, “then the dust will return to the earth as it was, and the spirit will return to God who gave it.”</a:t>
            </a:r>
          </a:p>
          <a:p>
            <a:r>
              <a:rPr lang="en-US" altLang="en-US"/>
              <a:t> </a:t>
            </a:r>
          </a:p>
          <a:p>
            <a:r>
              <a:rPr lang="en-US" altLang="en-US" b="1" u="sng"/>
              <a:t>Ps 127:3-4</a:t>
            </a:r>
            <a:r>
              <a:rPr lang="en-US" altLang="en-US"/>
              <a:t>, “Behold, children are a gift of the Lord, the fruit of the womb is a reward. </a:t>
            </a:r>
            <a:r>
              <a:rPr lang="en-US" altLang="en-US" b="1"/>
              <a:t>4 </a:t>
            </a:r>
            <a:r>
              <a:rPr lang="en-US" altLang="en-US"/>
              <a:t>Like arrows in the hand of a warrior, So are the children of one's youth.”</a:t>
            </a:r>
          </a:p>
        </p:txBody>
      </p:sp>
      <p:sp>
        <p:nvSpPr>
          <p:cNvPr id="2" name="Date Placeholder 1">
            <a:extLst>
              <a:ext uri="{FF2B5EF4-FFF2-40B4-BE49-F238E27FC236}">
                <a16:creationId xmlns:a16="http://schemas.microsoft.com/office/drawing/2014/main" id="{4A6EEA18-6E9F-4C80-9554-9FD4BA6F7D04}"/>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EFBC80A3-8D68-4D4C-B4EC-DB3A740B5115}"/>
              </a:ext>
            </a:extLst>
          </p:cNvPr>
          <p:cNvSpPr>
            <a:spLocks noGrp="1"/>
          </p:cNvSpPr>
          <p:nvPr>
            <p:ph type="ftr" sz="quarter" idx="4"/>
          </p:nvPr>
        </p:nvSpPr>
        <p:spPr/>
        <p:txBody>
          <a:bodyPr/>
          <a:lstStyle/>
          <a:p>
            <a:r>
              <a:rPr lang="en-US" altLang="en-US"/>
              <a:t>Qualities of good Stewards</a:t>
            </a:r>
          </a:p>
        </p:txBody>
      </p:sp>
    </p:spTree>
    <p:extLst>
      <p:ext uri="{BB962C8B-B14F-4D97-AF65-F5344CB8AC3E}">
        <p14:creationId xmlns:p14="http://schemas.microsoft.com/office/powerpoint/2010/main" val="291399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F28BFC-B42C-4C3D-9839-F4AB759EBEA0}"/>
              </a:ext>
            </a:extLst>
          </p:cNvPr>
          <p:cNvSpPr>
            <a:spLocks noGrp="1" noChangeArrowheads="1"/>
          </p:cNvSpPr>
          <p:nvPr>
            <p:ph type="sldNum" sz="quarter" idx="5"/>
          </p:nvPr>
        </p:nvSpPr>
        <p:spPr>
          <a:ln/>
        </p:spPr>
        <p:txBody>
          <a:bodyPr/>
          <a:lstStyle/>
          <a:p>
            <a:fld id="{4627C4C8-EAE2-4BFE-9211-A06D0F23665C}" type="slidenum">
              <a:rPr lang="en-US" altLang="en-US"/>
              <a:pPr/>
              <a:t>9</a:t>
            </a:fld>
            <a:endParaRPr lang="en-US" altLang="en-US"/>
          </a:p>
        </p:txBody>
      </p:sp>
      <p:sp>
        <p:nvSpPr>
          <p:cNvPr id="17410" name="Rectangle 2">
            <a:extLst>
              <a:ext uri="{FF2B5EF4-FFF2-40B4-BE49-F238E27FC236}">
                <a16:creationId xmlns:a16="http://schemas.microsoft.com/office/drawing/2014/main" id="{764A3BE9-8843-4CF8-AB08-DC4AA4F33177}"/>
              </a:ext>
            </a:extLst>
          </p:cNvPr>
          <p:cNvSpPr>
            <a:spLocks noGrp="1" noRot="1" noChangeAspect="1" noChangeArrowheads="1" noTextEdit="1"/>
          </p:cNvSpPr>
          <p:nvPr>
            <p:ph type="sldImg"/>
          </p:nvPr>
        </p:nvSpPr>
        <p:spPr>
          <a:xfrm>
            <a:off x="422275" y="704850"/>
            <a:ext cx="6257925" cy="3519488"/>
          </a:xfrm>
          <a:ln/>
        </p:spPr>
      </p:sp>
      <p:sp>
        <p:nvSpPr>
          <p:cNvPr id="17411" name="Rectangle 3">
            <a:extLst>
              <a:ext uri="{FF2B5EF4-FFF2-40B4-BE49-F238E27FC236}">
                <a16:creationId xmlns:a16="http://schemas.microsoft.com/office/drawing/2014/main" id="{4C9ED1DF-4FB3-43BA-AA4A-B940815E5926}"/>
              </a:ext>
            </a:extLst>
          </p:cNvPr>
          <p:cNvSpPr>
            <a:spLocks noGrp="1" noChangeArrowheads="1"/>
          </p:cNvSpPr>
          <p:nvPr>
            <p:ph type="body" idx="1"/>
          </p:nvPr>
        </p:nvSpPr>
        <p:spPr/>
        <p:txBody>
          <a:bodyPr/>
          <a:lstStyle/>
          <a:p>
            <a:r>
              <a:rPr lang="en-US" altLang="en-US" dirty="0"/>
              <a:t> </a:t>
            </a:r>
          </a:p>
          <a:p>
            <a:r>
              <a:rPr lang="en-US" altLang="en-US" dirty="0"/>
              <a:t>  </a:t>
            </a:r>
          </a:p>
          <a:p>
            <a:r>
              <a:rPr lang="en-US" altLang="en-US" b="1" u="sng" dirty="0"/>
              <a:t>Acts 20:28</a:t>
            </a:r>
            <a:r>
              <a:rPr lang="en-US" altLang="en-US" dirty="0"/>
              <a:t>, “Be on guard for yourselves and for all the flock, among which the Holy Spirit has made you overseers, to shepherd the church of God which He purchased with His own blood.”</a:t>
            </a:r>
          </a:p>
          <a:p>
            <a:r>
              <a:rPr lang="en-US" altLang="en-US" dirty="0"/>
              <a:t> </a:t>
            </a:r>
          </a:p>
          <a:p>
            <a:r>
              <a:rPr lang="en-US" altLang="en-US" b="1" u="sng" dirty="0"/>
              <a:t>Col 1:24-25</a:t>
            </a:r>
            <a:r>
              <a:rPr lang="en-US" altLang="en-US" dirty="0"/>
              <a:t>, “Now I rejoice in my sufferings for your sake, and in my flesh I do my share on behalf of His body (which is the church) in filling up that which is lacking in Christ's afflictions. </a:t>
            </a:r>
            <a:r>
              <a:rPr lang="en-US" altLang="en-US" b="1" dirty="0"/>
              <a:t>25 </a:t>
            </a:r>
            <a:r>
              <a:rPr lang="en-US" altLang="en-US" dirty="0"/>
              <a:t>Of </a:t>
            </a:r>
            <a:r>
              <a:rPr lang="en-US" altLang="en-US" i="1" dirty="0"/>
              <a:t>this church </a:t>
            </a:r>
            <a:r>
              <a:rPr lang="en-US" altLang="en-US" dirty="0"/>
              <a:t>I was made a minister according to the stewardship from God bestowed on me for your benefit, that I might fully carry out the </a:t>
            </a:r>
            <a:r>
              <a:rPr lang="en-US" altLang="en-US" i="1" dirty="0"/>
              <a:t>preaching of </a:t>
            </a:r>
            <a:r>
              <a:rPr lang="en-US" altLang="en-US" dirty="0"/>
              <a:t>the word of God,”</a:t>
            </a:r>
          </a:p>
          <a:p>
            <a:endParaRPr lang="en-US" altLang="en-US" dirty="0"/>
          </a:p>
        </p:txBody>
      </p:sp>
      <p:sp>
        <p:nvSpPr>
          <p:cNvPr id="2" name="Date Placeholder 1">
            <a:extLst>
              <a:ext uri="{FF2B5EF4-FFF2-40B4-BE49-F238E27FC236}">
                <a16:creationId xmlns:a16="http://schemas.microsoft.com/office/drawing/2014/main" id="{C1B0A17A-78F6-48C4-90FF-25590BDA4919}"/>
              </a:ext>
            </a:extLst>
          </p:cNvPr>
          <p:cNvSpPr>
            <a:spLocks noGrp="1"/>
          </p:cNvSpPr>
          <p:nvPr>
            <p:ph type="dt" idx="1"/>
          </p:nvPr>
        </p:nvSpPr>
        <p:spPr/>
        <p:txBody>
          <a:bodyPr/>
          <a:lstStyle/>
          <a:p>
            <a:r>
              <a:rPr lang="en-US" altLang="en-US"/>
              <a:t>9/19/21 p.m.</a:t>
            </a:r>
          </a:p>
        </p:txBody>
      </p:sp>
      <p:sp>
        <p:nvSpPr>
          <p:cNvPr id="3" name="Footer Placeholder 2">
            <a:extLst>
              <a:ext uri="{FF2B5EF4-FFF2-40B4-BE49-F238E27FC236}">
                <a16:creationId xmlns:a16="http://schemas.microsoft.com/office/drawing/2014/main" id="{DA387BD7-74C2-4194-B718-420A4D5BCAD2}"/>
              </a:ext>
            </a:extLst>
          </p:cNvPr>
          <p:cNvSpPr>
            <a:spLocks noGrp="1"/>
          </p:cNvSpPr>
          <p:nvPr>
            <p:ph type="ftr" sz="quarter" idx="4"/>
          </p:nvPr>
        </p:nvSpPr>
        <p:spPr/>
        <p:txBody>
          <a:bodyPr/>
          <a:lstStyle/>
          <a:p>
            <a:r>
              <a:rPr lang="en-US" altLang="en-US"/>
              <a:t>Qualities of good Stewards</a:t>
            </a:r>
          </a:p>
        </p:txBody>
      </p:sp>
    </p:spTree>
    <p:extLst>
      <p:ext uri="{BB962C8B-B14F-4D97-AF65-F5344CB8AC3E}">
        <p14:creationId xmlns:p14="http://schemas.microsoft.com/office/powerpoint/2010/main" val="281783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1685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816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5834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0894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7762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3718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580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2019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266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140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23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35">
            <a:extLst>
              <a:ext uri="{FF2B5EF4-FFF2-40B4-BE49-F238E27FC236}">
                <a16:creationId xmlns:a16="http://schemas.microsoft.com/office/drawing/2014/main" id="{D123D217-A992-4128-AA34-E6E583E93B2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734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F8C4C0B6-F0CD-4B88-8D84-636C8F83DDCB}"/>
              </a:ext>
            </a:extLst>
          </p:cNvPr>
          <p:cNvSpPr>
            <a:spLocks noGrp="1" noChangeArrowheads="1"/>
          </p:cNvSpPr>
          <p:nvPr>
            <p:ph type="ctrTitle"/>
          </p:nvPr>
        </p:nvSpPr>
        <p:spPr>
          <a:xfrm>
            <a:off x="1524000" y="457201"/>
            <a:ext cx="7772400" cy="1470025"/>
          </a:xfrm>
        </p:spPr>
        <p:txBody>
          <a:bodyPr anchor="ctr">
            <a:normAutofit/>
          </a:bodyPr>
          <a:lstStyle/>
          <a:p>
            <a:r>
              <a:rPr lang="en-US" altLang="en-US" b="1" dirty="0">
                <a:latin typeface="Abadi" panose="020B0604020104020204" pitchFamily="34" charset="0"/>
              </a:rPr>
              <a:t>Stewardship</a:t>
            </a:r>
          </a:p>
        </p:txBody>
      </p:sp>
      <p:sp>
        <p:nvSpPr>
          <p:cNvPr id="2053" name="Rectangle 5">
            <a:extLst>
              <a:ext uri="{FF2B5EF4-FFF2-40B4-BE49-F238E27FC236}">
                <a16:creationId xmlns:a16="http://schemas.microsoft.com/office/drawing/2014/main" id="{F9481FDE-7BB4-451E-8C49-ECBBD33570A7}"/>
              </a:ext>
            </a:extLst>
          </p:cNvPr>
          <p:cNvSpPr>
            <a:spLocks noGrp="1" noChangeArrowheads="1"/>
          </p:cNvSpPr>
          <p:nvPr>
            <p:ph type="subTitle" idx="1"/>
          </p:nvPr>
        </p:nvSpPr>
        <p:spPr>
          <a:xfrm>
            <a:off x="2895600" y="3886200"/>
            <a:ext cx="6400800" cy="1752600"/>
          </a:xfrm>
        </p:spPr>
        <p:txBody>
          <a:bodyPr>
            <a:normAutofit/>
          </a:bodyPr>
          <a:lstStyle/>
          <a:p>
            <a:r>
              <a:rPr lang="en-US" altLang="en-US" sz="4400" dirty="0">
                <a:latin typeface="Abadi" panose="020B0604020104020204" pitchFamily="34" charset="0"/>
              </a:rPr>
              <a:t>Scripture Reading:</a:t>
            </a:r>
          </a:p>
          <a:p>
            <a:r>
              <a:rPr lang="en-US" altLang="en-US" sz="4400" dirty="0">
                <a:latin typeface="Abadi" panose="020B0604020104020204" pitchFamily="34" charset="0"/>
              </a:rPr>
              <a:t>Luke 16:1-13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E296346A-2740-40AF-9DE8-F6E0DD96E845}"/>
              </a:ext>
            </a:extLst>
          </p:cNvPr>
          <p:cNvSpPr>
            <a:spLocks noGrp="1" noChangeArrowheads="1"/>
          </p:cNvSpPr>
          <p:nvPr>
            <p:ph idx="1"/>
          </p:nvPr>
        </p:nvSpPr>
        <p:spPr>
          <a:xfrm>
            <a:off x="1524000" y="2666999"/>
            <a:ext cx="9753600" cy="3509963"/>
          </a:xfrm>
        </p:spPr>
        <p:txBody>
          <a:bodyPr>
            <a:normAutofit/>
          </a:bodyPr>
          <a:lstStyle/>
          <a:p>
            <a:pPr marL="742950" indent="-742950">
              <a:buFont typeface="+mj-lt"/>
              <a:buAutoNum type="arabicPeriod" startAt="6"/>
            </a:pPr>
            <a:r>
              <a:rPr lang="en-US" altLang="en-US" sz="3600" b="1" dirty="0">
                <a:latin typeface="Lucida Bright" panose="02040602050505020304" pitchFamily="18" charset="0"/>
                <a:cs typeface="Leelawadee UI Semilight" panose="020B0402040204020203" pitchFamily="34" charset="-34"/>
              </a:rPr>
              <a:t>God’s word </a:t>
            </a:r>
            <a:r>
              <a:rPr lang="en-US" altLang="en-US" sz="3600" dirty="0">
                <a:latin typeface="Lucida Bright" panose="02040602050505020304" pitchFamily="18" charset="0"/>
                <a:cs typeface="Leelawadee UI Semilight" panose="020B0402040204020203" pitchFamily="34" charset="-34"/>
              </a:rPr>
              <a:t>– God has put His word in our care (</a:t>
            </a:r>
            <a:r>
              <a:rPr lang="en-US" altLang="en-US" sz="3600" b="1" dirty="0">
                <a:solidFill>
                  <a:srgbClr val="003399"/>
                </a:solidFill>
                <a:latin typeface="Lucida Bright" panose="02040602050505020304" pitchFamily="18" charset="0"/>
                <a:cs typeface="Leelawadee UI Semilight" panose="020B0402040204020203" pitchFamily="34" charset="-34"/>
              </a:rPr>
              <a:t>1 Corinthians 4:1-2; </a:t>
            </a:r>
            <a:br>
              <a:rPr lang="en-US" altLang="en-US" sz="3600" b="1" dirty="0">
                <a:solidFill>
                  <a:srgbClr val="003399"/>
                </a:solidFill>
                <a:latin typeface="Lucida Bright" panose="02040602050505020304" pitchFamily="18" charset="0"/>
                <a:cs typeface="Leelawadee UI Semilight" panose="020B0402040204020203" pitchFamily="34" charset="-34"/>
              </a:rPr>
            </a:br>
            <a:r>
              <a:rPr lang="en-US" altLang="en-US" sz="3600" b="1" dirty="0">
                <a:solidFill>
                  <a:srgbClr val="003399"/>
                </a:solidFill>
                <a:latin typeface="Lucida Bright" panose="02040602050505020304" pitchFamily="18" charset="0"/>
                <a:cs typeface="Leelawadee UI Semilight" panose="020B0402040204020203" pitchFamily="34" charset="-34"/>
              </a:rPr>
              <a:t>1 Peter 4:10) </a:t>
            </a:r>
            <a:r>
              <a:rPr lang="en-US" altLang="en-US" sz="3600" dirty="0">
                <a:latin typeface="Lucida Bright" panose="02040602050505020304" pitchFamily="18" charset="0"/>
                <a:cs typeface="Leelawadee UI Semilight" panose="020B0402040204020203" pitchFamily="34" charset="-34"/>
              </a:rPr>
              <a:t>and it’s our duty to handle it accurately </a:t>
            </a:r>
            <a:r>
              <a:rPr lang="en-US" altLang="en-US" sz="3600" b="1" dirty="0">
                <a:latin typeface="Lucida Bright" panose="02040602050505020304" pitchFamily="18" charset="0"/>
                <a:cs typeface="Leelawadee UI Semilight" panose="020B0402040204020203" pitchFamily="34" charset="-34"/>
              </a:rPr>
              <a:t>(</a:t>
            </a:r>
            <a:r>
              <a:rPr lang="en-US" altLang="en-US" sz="3600" b="1" dirty="0">
                <a:solidFill>
                  <a:srgbClr val="003399"/>
                </a:solidFill>
                <a:latin typeface="Lucida Bright" panose="02040602050505020304" pitchFamily="18" charset="0"/>
                <a:cs typeface="Leelawadee UI Semilight" panose="020B0402040204020203" pitchFamily="34" charset="-34"/>
              </a:rPr>
              <a:t>2 Timothy 2:15) </a:t>
            </a:r>
            <a:r>
              <a:rPr lang="en-US" altLang="en-US" sz="3600" dirty="0">
                <a:latin typeface="Lucida Bright" panose="02040602050505020304" pitchFamily="18" charset="0"/>
                <a:cs typeface="Leelawadee UI Semilight" panose="020B0402040204020203" pitchFamily="34" charset="-34"/>
              </a:rPr>
              <a:t>and</a:t>
            </a:r>
            <a:r>
              <a:rPr lang="en-US" altLang="en-US" sz="3600" b="1" dirty="0">
                <a:solidFill>
                  <a:srgbClr val="003399"/>
                </a:solidFill>
                <a:latin typeface="Lucida Bright" panose="02040602050505020304" pitchFamily="18" charset="0"/>
                <a:cs typeface="Leelawadee UI Semilight" panose="020B0402040204020203" pitchFamily="34" charset="-34"/>
              </a:rPr>
              <a:t> </a:t>
            </a:r>
            <a:r>
              <a:rPr lang="en-US" altLang="en-US" sz="3600" dirty="0">
                <a:latin typeface="Lucida Bright" panose="02040602050505020304" pitchFamily="18" charset="0"/>
                <a:cs typeface="Leelawadee UI Semilight" panose="020B0402040204020203" pitchFamily="34" charset="-34"/>
              </a:rPr>
              <a:t>boldly</a:t>
            </a:r>
            <a:r>
              <a:rPr lang="en-US" altLang="en-US" sz="3600" b="1" dirty="0">
                <a:solidFill>
                  <a:srgbClr val="003399"/>
                </a:solidFill>
                <a:latin typeface="Lucida Bright" panose="02040602050505020304" pitchFamily="18" charset="0"/>
                <a:cs typeface="Leelawadee UI Semilight" panose="020B0402040204020203" pitchFamily="34" charset="-34"/>
              </a:rPr>
              <a:t> (Ephesians 6:19) </a:t>
            </a:r>
          </a:p>
        </p:txBody>
      </p:sp>
      <p:sp>
        <p:nvSpPr>
          <p:cNvPr id="6" name="Rectangle 2">
            <a:extLst>
              <a:ext uri="{FF2B5EF4-FFF2-40B4-BE49-F238E27FC236}">
                <a16:creationId xmlns:a16="http://schemas.microsoft.com/office/drawing/2014/main" id="{E7CDBF68-4B24-4026-B295-D9E2303A07BA}"/>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1A1FBAE2-7171-4842-98F4-6A26A41E6FC4}"/>
              </a:ext>
            </a:extLst>
          </p:cNvPr>
          <p:cNvSpPr>
            <a:spLocks noGrp="1" noChangeArrowheads="1"/>
          </p:cNvSpPr>
          <p:nvPr>
            <p:ph idx="1"/>
          </p:nvPr>
        </p:nvSpPr>
        <p:spPr>
          <a:xfrm>
            <a:off x="1524000" y="2743200"/>
            <a:ext cx="9144000" cy="3657600"/>
          </a:xfrm>
        </p:spPr>
        <p:txBody>
          <a:bodyPr/>
          <a:lstStyle/>
          <a:p>
            <a:pPr marL="742950" indent="-742950">
              <a:buFont typeface="+mj-lt"/>
              <a:buAutoNum type="arabicPeriod" startAt="7"/>
            </a:pPr>
            <a:r>
              <a:rPr lang="en-US" altLang="en-US" sz="3600" b="1" dirty="0">
                <a:latin typeface="Lucida Bright" panose="02040602050505020304" pitchFamily="18" charset="0"/>
              </a:rPr>
              <a:t>Our time</a:t>
            </a:r>
            <a:r>
              <a:rPr lang="en-US" altLang="en-US" sz="3600" dirty="0">
                <a:latin typeface="Lucida Bright" panose="02040602050505020304" pitchFamily="18" charset="0"/>
              </a:rPr>
              <a:t> – </a:t>
            </a:r>
            <a:r>
              <a:rPr lang="en-US" altLang="en-US" sz="3600" b="1" dirty="0">
                <a:solidFill>
                  <a:srgbClr val="003399"/>
                </a:solidFill>
                <a:latin typeface="Lucida Bright" panose="02040602050505020304" pitchFamily="18" charset="0"/>
              </a:rPr>
              <a:t>Ephesians 5:16</a:t>
            </a:r>
            <a:r>
              <a:rPr lang="en-US" altLang="en-US" sz="3600" dirty="0">
                <a:latin typeface="Lucida Bright" panose="02040602050505020304" pitchFamily="18" charset="0"/>
              </a:rPr>
              <a:t>, we’re to make the “</a:t>
            </a:r>
            <a:r>
              <a:rPr lang="en-US" altLang="en-US" sz="3600" b="1" i="1" dirty="0">
                <a:latin typeface="Lucida Bright" panose="02040602050505020304" pitchFamily="18" charset="0"/>
              </a:rPr>
              <a:t>most of our time</a:t>
            </a:r>
            <a:r>
              <a:rPr lang="en-US" altLang="en-US" sz="3600" dirty="0">
                <a:latin typeface="Lucida Bright" panose="02040602050505020304" pitchFamily="18" charset="0"/>
              </a:rPr>
              <a:t>” and our opportunities (redeem the time). (</a:t>
            </a:r>
            <a:r>
              <a:rPr lang="en-US" altLang="en-US" sz="3600" b="1" dirty="0">
                <a:solidFill>
                  <a:srgbClr val="003399"/>
                </a:solidFill>
                <a:latin typeface="Lucida Bright" panose="02040602050505020304" pitchFamily="18" charset="0"/>
              </a:rPr>
              <a:t>Colossians 4:5-6; Psalms 90:12)</a:t>
            </a:r>
            <a:endParaRPr lang="en-US" altLang="en-US" sz="3600" dirty="0">
              <a:latin typeface="Lucida Bright" panose="02040602050505020304" pitchFamily="18" charset="0"/>
            </a:endParaRPr>
          </a:p>
        </p:txBody>
      </p:sp>
      <p:sp>
        <p:nvSpPr>
          <p:cNvPr id="6" name="Rectangle 2">
            <a:extLst>
              <a:ext uri="{FF2B5EF4-FFF2-40B4-BE49-F238E27FC236}">
                <a16:creationId xmlns:a16="http://schemas.microsoft.com/office/drawing/2014/main" id="{9602666A-8ECC-48B9-8803-F43300184220}"/>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1778C546-4567-4A43-8F66-C1CCC7E81347}"/>
              </a:ext>
            </a:extLst>
          </p:cNvPr>
          <p:cNvSpPr>
            <a:spLocks noGrp="1" noChangeArrowheads="1"/>
          </p:cNvSpPr>
          <p:nvPr>
            <p:ph idx="1"/>
          </p:nvPr>
        </p:nvSpPr>
        <p:spPr>
          <a:xfrm>
            <a:off x="1524000" y="2971800"/>
            <a:ext cx="9144000" cy="3429000"/>
          </a:xfrm>
        </p:spPr>
        <p:txBody>
          <a:bodyPr>
            <a:normAutofit/>
          </a:bodyPr>
          <a:lstStyle/>
          <a:p>
            <a:pPr marL="742950" indent="-742950">
              <a:buFont typeface="+mj-lt"/>
              <a:buAutoNum type="arabicPeriod" startAt="8"/>
            </a:pPr>
            <a:r>
              <a:rPr lang="en-US" altLang="en-US" sz="3600" b="1" dirty="0">
                <a:latin typeface="Lucida Bright" panose="02040602050505020304" pitchFamily="18" charset="0"/>
              </a:rPr>
              <a:t>Our lives – our very being </a:t>
            </a:r>
            <a:r>
              <a:rPr lang="en-US" altLang="en-US" sz="3600" dirty="0">
                <a:latin typeface="Lucida Bright" panose="02040602050505020304" pitchFamily="18" charset="0"/>
              </a:rPr>
              <a:t>–  </a:t>
            </a:r>
            <a:br>
              <a:rPr lang="en-US" altLang="en-US" sz="3600" dirty="0">
                <a:latin typeface="Lucida Bright" panose="02040602050505020304" pitchFamily="18" charset="0"/>
              </a:rPr>
            </a:br>
            <a:r>
              <a:rPr lang="en-US" altLang="en-US" sz="3600" dirty="0">
                <a:latin typeface="Lucida Bright" panose="02040602050505020304" pitchFamily="18" charset="0"/>
              </a:rPr>
              <a:t>(</a:t>
            </a:r>
            <a:r>
              <a:rPr lang="en-US" altLang="en-US" sz="3600" b="1" dirty="0">
                <a:solidFill>
                  <a:srgbClr val="003399"/>
                </a:solidFill>
                <a:latin typeface="Lucida Bright" panose="02040602050505020304" pitchFamily="18" charset="0"/>
              </a:rPr>
              <a:t>2 Corinthians 8:5; 12:15)</a:t>
            </a:r>
            <a:r>
              <a:rPr lang="en-US" altLang="en-US" sz="3600" dirty="0">
                <a:latin typeface="Lucida Bright" panose="02040602050505020304" pitchFamily="18" charset="0"/>
              </a:rPr>
              <a:t> </a:t>
            </a:r>
          </a:p>
          <a:p>
            <a:pPr marL="739775" indent="0">
              <a:buNone/>
            </a:pPr>
            <a:r>
              <a:rPr lang="en-US" altLang="en-US" sz="3600" dirty="0">
                <a:latin typeface="Lucida Bright" panose="02040602050505020304" pitchFamily="18" charset="0"/>
              </a:rPr>
              <a:t>One day our spirit will return to Him who gave it.</a:t>
            </a:r>
            <a:r>
              <a:rPr lang="en-US" altLang="en-US" sz="3600" b="1" dirty="0">
                <a:solidFill>
                  <a:srgbClr val="003399"/>
                </a:solidFill>
                <a:latin typeface="Lucida Bright" panose="02040602050505020304" pitchFamily="18" charset="0"/>
              </a:rPr>
              <a:t> (Ecclesiastes12:7)</a:t>
            </a:r>
            <a:endParaRPr lang="en-US" altLang="en-US" sz="3600" dirty="0">
              <a:latin typeface="Lucida Bright" panose="02040602050505020304" pitchFamily="18" charset="0"/>
            </a:endParaRPr>
          </a:p>
        </p:txBody>
      </p:sp>
      <p:sp>
        <p:nvSpPr>
          <p:cNvPr id="6" name="Rectangle 2">
            <a:extLst>
              <a:ext uri="{FF2B5EF4-FFF2-40B4-BE49-F238E27FC236}">
                <a16:creationId xmlns:a16="http://schemas.microsoft.com/office/drawing/2014/main" id="{D7EA2DFD-A791-468A-A8CC-C07FC1677885}"/>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B122977-DA18-463E-B3D1-F7E53D3DBBD3}"/>
              </a:ext>
            </a:extLst>
          </p:cNvPr>
          <p:cNvSpPr>
            <a:spLocks noGrp="1" noChangeArrowheads="1"/>
          </p:cNvSpPr>
          <p:nvPr>
            <p:ph type="title"/>
          </p:nvPr>
        </p:nvSpPr>
        <p:spPr>
          <a:xfrm>
            <a:off x="2133600" y="304800"/>
            <a:ext cx="6096000" cy="1676400"/>
          </a:xfrm>
        </p:spPr>
        <p:txBody>
          <a:bodyPr>
            <a:normAutofit/>
          </a:bodyPr>
          <a:lstStyle/>
          <a:p>
            <a:pPr algn="ctr"/>
            <a:r>
              <a:rPr lang="en-US" altLang="en-US" b="1" dirty="0"/>
              <a:t>7 Key Principles of Stewardship</a:t>
            </a:r>
          </a:p>
        </p:txBody>
      </p:sp>
      <p:sp>
        <p:nvSpPr>
          <p:cNvPr id="18435" name="Rectangle 3">
            <a:extLst>
              <a:ext uri="{FF2B5EF4-FFF2-40B4-BE49-F238E27FC236}">
                <a16:creationId xmlns:a16="http://schemas.microsoft.com/office/drawing/2014/main" id="{C1557D1D-B723-4644-84A8-6F08592BDA69}"/>
              </a:ext>
            </a:extLst>
          </p:cNvPr>
          <p:cNvSpPr>
            <a:spLocks noGrp="1" noChangeArrowheads="1"/>
          </p:cNvSpPr>
          <p:nvPr>
            <p:ph idx="1"/>
          </p:nvPr>
        </p:nvSpPr>
        <p:spPr>
          <a:xfrm>
            <a:off x="1295400" y="2362200"/>
            <a:ext cx="9220200" cy="4267200"/>
          </a:xfrm>
        </p:spPr>
        <p:txBody>
          <a:bodyPr anchor="ctr"/>
          <a:lstStyle/>
          <a:p>
            <a:pPr marL="517525" indent="0" algn="ctr">
              <a:buNone/>
            </a:pPr>
            <a:r>
              <a:rPr lang="en-US" altLang="en-US" sz="4000" b="1" dirty="0">
                <a:latin typeface="Lucida Bright" panose="02040602050505020304" pitchFamily="18" charset="0"/>
              </a:rPr>
              <a:t>The common characteristics of our stewardship in all it’s forms! </a:t>
            </a:r>
          </a:p>
          <a:p>
            <a:pPr marL="1181100" lvl="1" indent="22225" algn="ctr"/>
            <a:endParaRPr lang="en-US" altLang="en-US" sz="4000" b="1" dirty="0">
              <a:latin typeface="Lucida Bright" panose="020406020505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46BF98C-797F-4CB8-842A-5AA616FE3165}"/>
              </a:ext>
            </a:extLst>
          </p:cNvPr>
          <p:cNvSpPr>
            <a:spLocks noGrp="1" noChangeArrowheads="1"/>
          </p:cNvSpPr>
          <p:nvPr>
            <p:ph type="title"/>
          </p:nvPr>
        </p:nvSpPr>
        <p:spPr>
          <a:xfrm>
            <a:off x="2895600" y="228600"/>
            <a:ext cx="5410200" cy="1295400"/>
          </a:xfrm>
        </p:spPr>
        <p:txBody>
          <a:bodyPr/>
          <a:lstStyle/>
          <a:p>
            <a:pPr algn="ctr"/>
            <a:r>
              <a:rPr lang="en-US" altLang="en-US" sz="4400" b="1" dirty="0"/>
              <a:t>#1–It’s Universal</a:t>
            </a:r>
          </a:p>
        </p:txBody>
      </p:sp>
      <p:sp>
        <p:nvSpPr>
          <p:cNvPr id="28675" name="Rectangle 3">
            <a:extLst>
              <a:ext uri="{FF2B5EF4-FFF2-40B4-BE49-F238E27FC236}">
                <a16:creationId xmlns:a16="http://schemas.microsoft.com/office/drawing/2014/main" id="{DDC65170-38F1-456F-A6A1-E3F530DDEBD8}"/>
              </a:ext>
            </a:extLst>
          </p:cNvPr>
          <p:cNvSpPr>
            <a:spLocks noGrp="1" noChangeArrowheads="1"/>
          </p:cNvSpPr>
          <p:nvPr>
            <p:ph idx="1"/>
          </p:nvPr>
        </p:nvSpPr>
        <p:spPr>
          <a:xfrm>
            <a:off x="1905000" y="2362200"/>
            <a:ext cx="10252364" cy="4267200"/>
          </a:xfrm>
        </p:spPr>
        <p:txBody>
          <a:bodyPr>
            <a:normAutofit/>
          </a:bodyPr>
          <a:lstStyle/>
          <a:p>
            <a:pPr marL="228600" indent="-15875">
              <a:spcBef>
                <a:spcPct val="75000"/>
              </a:spcBef>
            </a:pPr>
            <a:r>
              <a:rPr lang="en-US" altLang="en-US" dirty="0">
                <a:latin typeface="Lucida Bright" panose="02040602050505020304" pitchFamily="18" charset="0"/>
              </a:rPr>
              <a:t>We can’t say, </a:t>
            </a:r>
            <a:r>
              <a:rPr lang="en-US" altLang="en-US" b="1" dirty="0">
                <a:latin typeface="Lucida Bright" panose="02040602050505020304" pitchFamily="18" charset="0"/>
              </a:rPr>
              <a:t>“It’s not my job!” </a:t>
            </a:r>
          </a:p>
          <a:p>
            <a:pPr marL="228600" indent="-15875">
              <a:spcBef>
                <a:spcPct val="75000"/>
              </a:spcBef>
            </a:pPr>
            <a:r>
              <a:rPr lang="en-US" altLang="en-US" dirty="0">
                <a:latin typeface="Lucida Bright" panose="02040602050505020304" pitchFamily="18" charset="0"/>
              </a:rPr>
              <a:t>“</a:t>
            </a:r>
            <a:r>
              <a:rPr lang="en-US" altLang="en-US" i="1" dirty="0">
                <a:latin typeface="Lucida Bright" panose="02040602050505020304" pitchFamily="18" charset="0"/>
              </a:rPr>
              <a:t>Lord, are you addressing this parable to us or to everyone else as well</a:t>
            </a:r>
            <a:r>
              <a:rPr lang="en-US" altLang="en-US" dirty="0">
                <a:latin typeface="Lucida Bright" panose="02040602050505020304" pitchFamily="18" charset="0"/>
              </a:rPr>
              <a:t>?” (</a:t>
            </a:r>
            <a:r>
              <a:rPr lang="en-US" altLang="en-US" b="1" dirty="0">
                <a:solidFill>
                  <a:srgbClr val="003399"/>
                </a:solidFill>
                <a:latin typeface="Lucida Bright" panose="02040602050505020304" pitchFamily="18" charset="0"/>
              </a:rPr>
              <a:t>Luke 12:41; 13:3; Matthew 7:5</a:t>
            </a:r>
            <a:r>
              <a:rPr lang="en-US" altLang="en-US" dirty="0">
                <a:latin typeface="Lucida Bright" panose="02040602050505020304" pitchFamily="18" charset="0"/>
              </a:rPr>
              <a:t>)</a:t>
            </a:r>
          </a:p>
          <a:p>
            <a:pPr marL="228600" indent="-15875">
              <a:spcBef>
                <a:spcPct val="75000"/>
              </a:spcBef>
            </a:pPr>
            <a:r>
              <a:rPr lang="en-US" altLang="en-US" dirty="0">
                <a:latin typeface="Lucida Bright" panose="02040602050505020304" pitchFamily="18" charset="0"/>
              </a:rPr>
              <a:t>Each one has a function in the body of Christ. </a:t>
            </a:r>
            <a:br>
              <a:rPr lang="en-US" altLang="en-US" dirty="0">
                <a:latin typeface="Lucida Bright" panose="02040602050505020304" pitchFamily="18" charset="0"/>
              </a:rPr>
            </a:br>
            <a:r>
              <a:rPr lang="en-US" altLang="en-US" b="1" dirty="0">
                <a:solidFill>
                  <a:srgbClr val="003399"/>
                </a:solidFill>
                <a:latin typeface="Lucida Bright" panose="02040602050505020304" pitchFamily="18" charset="0"/>
              </a:rPr>
              <a:t>(1 Corinthians 12:18; 1 Peter 4:10-11)</a:t>
            </a:r>
          </a:p>
          <a:p>
            <a:pPr marL="228600" indent="-15875">
              <a:spcBef>
                <a:spcPct val="75000"/>
              </a:spcBef>
            </a:pPr>
            <a:r>
              <a:rPr lang="en-US" altLang="en-US" dirty="0">
                <a:latin typeface="Lucida Bright" panose="02040602050505020304" pitchFamily="18" charset="0"/>
              </a:rPr>
              <a:t>We have all been blessed with a stewardship from God and applies to all God has put in our charge. </a:t>
            </a:r>
            <a:br>
              <a:rPr lang="en-US" altLang="en-US" dirty="0">
                <a:latin typeface="Lucida Bright" panose="02040602050505020304" pitchFamily="18" charset="0"/>
              </a:rPr>
            </a:br>
            <a:r>
              <a:rPr lang="en-US" altLang="en-US" dirty="0">
                <a:solidFill>
                  <a:srgbClr val="003399"/>
                </a:solidFill>
                <a:latin typeface="Lucida Bright" panose="02040602050505020304" pitchFamily="18" charset="0"/>
              </a:rPr>
              <a:t>(</a:t>
            </a:r>
            <a:r>
              <a:rPr lang="en-US" altLang="en-US" b="1" dirty="0">
                <a:solidFill>
                  <a:srgbClr val="003399"/>
                </a:solidFill>
                <a:latin typeface="Lucida Bright" panose="02040602050505020304" pitchFamily="18" charset="0"/>
              </a:rPr>
              <a:t>Matthew 25:14, 19</a:t>
            </a:r>
            <a:r>
              <a:rPr lang="en-US" altLang="en-US" dirty="0">
                <a:solidFill>
                  <a:srgbClr val="003399"/>
                </a:solidFill>
                <a:latin typeface="Lucida Bright" panose="02040602050505020304" pitchFamily="18" charset="0"/>
              </a:rPr>
              <a:t>)</a:t>
            </a:r>
          </a:p>
        </p:txBody>
      </p:sp>
      <p:sp>
        <p:nvSpPr>
          <p:cNvPr id="28676" name="Text Box 4">
            <a:extLst>
              <a:ext uri="{FF2B5EF4-FFF2-40B4-BE49-F238E27FC236}">
                <a16:creationId xmlns:a16="http://schemas.microsoft.com/office/drawing/2014/main" id="{8696EFA0-89D0-4DDA-819E-EB3A8F11965D}"/>
              </a:ext>
            </a:extLst>
          </p:cNvPr>
          <p:cNvSpPr txBox="1">
            <a:spLocks noChangeArrowheads="1"/>
          </p:cNvSpPr>
          <p:nvPr/>
        </p:nvSpPr>
        <p:spPr bwMode="auto">
          <a:xfrm>
            <a:off x="34636" y="3657124"/>
            <a:ext cx="17526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b="1" dirty="0">
                <a:solidFill>
                  <a:srgbClr val="FFFF00"/>
                </a:solidFill>
                <a:latin typeface="Tempus Sans ITC" panose="04020404030D07020202" pitchFamily="82" charset="0"/>
              </a:rPr>
              <a:t>Blessings</a:t>
            </a:r>
          </a:p>
          <a:p>
            <a:pPr>
              <a:spcBef>
                <a:spcPct val="30000"/>
              </a:spcBef>
              <a:buFontTx/>
              <a:buChar char="•"/>
            </a:pPr>
            <a:r>
              <a:rPr lang="en-US" altLang="en-US" sz="2000" b="1" dirty="0">
                <a:solidFill>
                  <a:srgbClr val="FFFF00"/>
                </a:solidFill>
                <a:latin typeface="Tempus Sans ITC" panose="04020404030D07020202" pitchFamily="82" charset="0"/>
              </a:rPr>
              <a:t>Time</a:t>
            </a:r>
          </a:p>
          <a:p>
            <a:pPr>
              <a:spcBef>
                <a:spcPct val="30000"/>
              </a:spcBef>
              <a:buFontTx/>
              <a:buChar char="•"/>
            </a:pPr>
            <a:r>
              <a:rPr lang="en-US" altLang="en-US" sz="2000" b="1" dirty="0">
                <a:solidFill>
                  <a:srgbClr val="FFFF00"/>
                </a:solidFill>
                <a:latin typeface="Tempus Sans ITC" panose="04020404030D07020202" pitchFamily="82" charset="0"/>
              </a:rPr>
              <a:t>Creation</a:t>
            </a:r>
          </a:p>
          <a:p>
            <a:pPr>
              <a:spcBef>
                <a:spcPct val="30000"/>
              </a:spcBef>
              <a:buFontTx/>
              <a:buChar char="•"/>
            </a:pPr>
            <a:r>
              <a:rPr lang="en-US" altLang="en-US" sz="2000" b="1"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00"/>
                </a:solidFill>
                <a:latin typeface="Tempus Sans ITC" panose="04020404030D07020202" pitchFamily="82" charset="0"/>
              </a:rPr>
              <a:t>Children</a:t>
            </a:r>
          </a:p>
          <a:p>
            <a:pPr>
              <a:spcBef>
                <a:spcPct val="30000"/>
              </a:spcBef>
              <a:buFontTx/>
              <a:buChar char="•"/>
            </a:pPr>
            <a:r>
              <a:rPr lang="en-US" altLang="en-US" sz="2000" b="1"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00"/>
                </a:solidFill>
                <a:latin typeface="Tempus Sans ITC" panose="04020404030D07020202" pitchFamily="82" charset="0"/>
              </a:rPr>
              <a:t>God’s word</a:t>
            </a:r>
          </a:p>
          <a:p>
            <a:pPr>
              <a:spcBef>
                <a:spcPct val="30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E3DCB68-D1B7-4111-91F2-997AE5C7C2AA}"/>
              </a:ext>
            </a:extLst>
          </p:cNvPr>
          <p:cNvSpPr>
            <a:spLocks noGrp="1" noChangeArrowheads="1"/>
          </p:cNvSpPr>
          <p:nvPr>
            <p:ph type="title"/>
          </p:nvPr>
        </p:nvSpPr>
        <p:spPr>
          <a:xfrm>
            <a:off x="2057400" y="457200"/>
            <a:ext cx="6400800" cy="1295400"/>
          </a:xfrm>
        </p:spPr>
        <p:txBody>
          <a:bodyPr/>
          <a:lstStyle/>
          <a:p>
            <a:pPr algn="ctr"/>
            <a:r>
              <a:rPr lang="en-US" altLang="en-US" sz="4400" b="1" dirty="0"/>
              <a:t>#2-Submission</a:t>
            </a:r>
          </a:p>
        </p:txBody>
      </p:sp>
      <p:sp>
        <p:nvSpPr>
          <p:cNvPr id="26627" name="Rectangle 3">
            <a:extLst>
              <a:ext uri="{FF2B5EF4-FFF2-40B4-BE49-F238E27FC236}">
                <a16:creationId xmlns:a16="http://schemas.microsoft.com/office/drawing/2014/main" id="{6F9ADA6E-D3FB-4457-BD3C-D88CAA2D0B67}"/>
              </a:ext>
            </a:extLst>
          </p:cNvPr>
          <p:cNvSpPr>
            <a:spLocks noGrp="1" noChangeArrowheads="1"/>
          </p:cNvSpPr>
          <p:nvPr>
            <p:ph idx="1"/>
          </p:nvPr>
        </p:nvSpPr>
        <p:spPr>
          <a:xfrm>
            <a:off x="1828800" y="2667000"/>
            <a:ext cx="10058400" cy="4191000"/>
          </a:xfrm>
        </p:spPr>
        <p:txBody>
          <a:bodyPr/>
          <a:lstStyle/>
          <a:p>
            <a:pPr marL="228600" indent="-15875">
              <a:lnSpc>
                <a:spcPct val="80000"/>
              </a:lnSpc>
              <a:spcBef>
                <a:spcPct val="75000"/>
              </a:spcBef>
            </a:pPr>
            <a:r>
              <a:rPr lang="en-US" altLang="en-US" dirty="0">
                <a:latin typeface="Lucida Bright" panose="02040602050505020304" pitchFamily="18" charset="0"/>
              </a:rPr>
              <a:t>“</a:t>
            </a:r>
            <a:r>
              <a:rPr lang="en-US" altLang="en-US" b="1" dirty="0">
                <a:latin typeface="Lucida Bright" panose="02040602050505020304" pitchFamily="18" charset="0"/>
              </a:rPr>
              <a:t>S</a:t>
            </a:r>
            <a:r>
              <a:rPr lang="en-US" altLang="en-US" b="1" i="1" dirty="0">
                <a:latin typeface="Lucida Bright" panose="02040602050505020304" pitchFamily="18" charset="0"/>
              </a:rPr>
              <a:t>ubmit therefore to God</a:t>
            </a:r>
            <a:r>
              <a:rPr lang="en-US" altLang="en-US" dirty="0">
                <a:latin typeface="Lucida Bright" panose="02040602050505020304" pitchFamily="18" charset="0"/>
              </a:rPr>
              <a:t>” </a:t>
            </a:r>
            <a:br>
              <a:rPr lang="en-US" altLang="en-US" dirty="0">
                <a:latin typeface="Lucida Bright" panose="02040602050505020304" pitchFamily="18" charset="0"/>
              </a:rPr>
            </a:br>
            <a:r>
              <a:rPr lang="en-US" altLang="en-US" dirty="0">
                <a:latin typeface="Lucida Bright" panose="02040602050505020304" pitchFamily="18" charset="0"/>
              </a:rPr>
              <a:t>(</a:t>
            </a:r>
            <a:r>
              <a:rPr lang="en-US" altLang="en-US" b="1" dirty="0">
                <a:solidFill>
                  <a:srgbClr val="003399"/>
                </a:solidFill>
                <a:latin typeface="Lucida Bright" panose="02040602050505020304" pitchFamily="18" charset="0"/>
              </a:rPr>
              <a:t>James 4:7;  cf., 1 Peter 5:6</a:t>
            </a:r>
            <a:r>
              <a:rPr lang="en-US" altLang="en-US" dirty="0">
                <a:latin typeface="Lucida Bright" panose="02040602050505020304" pitchFamily="18" charset="0"/>
              </a:rPr>
              <a:t>).</a:t>
            </a:r>
          </a:p>
          <a:p>
            <a:pPr marL="228600" indent="-15875">
              <a:lnSpc>
                <a:spcPct val="80000"/>
              </a:lnSpc>
              <a:spcBef>
                <a:spcPct val="75000"/>
              </a:spcBef>
            </a:pPr>
            <a:r>
              <a:rPr lang="en-US" altLang="en-US" dirty="0">
                <a:latin typeface="Lucida Bright" panose="02040602050505020304" pitchFamily="18" charset="0"/>
              </a:rPr>
              <a:t>Parable of the wicked vine-growers (</a:t>
            </a:r>
            <a:r>
              <a:rPr lang="en-US" altLang="en-US" b="1" dirty="0">
                <a:solidFill>
                  <a:srgbClr val="003399"/>
                </a:solidFill>
                <a:latin typeface="Lucida Bright" panose="02040602050505020304" pitchFamily="18" charset="0"/>
              </a:rPr>
              <a:t>Matthew 21:33ff</a:t>
            </a:r>
            <a:r>
              <a:rPr lang="en-US" altLang="en-US" dirty="0">
                <a:latin typeface="Lucida Bright" panose="02040602050505020304" pitchFamily="18" charset="0"/>
              </a:rPr>
              <a:t>) </a:t>
            </a:r>
          </a:p>
          <a:p>
            <a:pPr marL="228600" indent="-15875">
              <a:lnSpc>
                <a:spcPct val="80000"/>
              </a:lnSpc>
              <a:spcBef>
                <a:spcPct val="75000"/>
              </a:spcBef>
            </a:pPr>
            <a:r>
              <a:rPr lang="en-US" altLang="en-US" dirty="0">
                <a:latin typeface="Lucida Bright" panose="02040602050505020304" pitchFamily="18" charset="0"/>
              </a:rPr>
              <a:t>Will the clay rebel against the potter? (</a:t>
            </a:r>
            <a:r>
              <a:rPr lang="en-US" altLang="en-US" b="1" dirty="0">
                <a:solidFill>
                  <a:srgbClr val="003399"/>
                </a:solidFill>
                <a:latin typeface="Lucida Bright" panose="02040602050505020304" pitchFamily="18" charset="0"/>
              </a:rPr>
              <a:t>Isaiah 29:15-16)</a:t>
            </a:r>
            <a:endParaRPr lang="en-US" altLang="en-US" dirty="0">
              <a:latin typeface="Lucida Bright" panose="02040602050505020304" pitchFamily="18" charset="0"/>
            </a:endParaRPr>
          </a:p>
          <a:p>
            <a:pPr marL="228600" indent="-15875">
              <a:lnSpc>
                <a:spcPct val="80000"/>
              </a:lnSpc>
              <a:spcBef>
                <a:spcPct val="75000"/>
              </a:spcBef>
            </a:pPr>
            <a:r>
              <a:rPr lang="en-US" altLang="en-US" dirty="0">
                <a:latin typeface="Lucida Bright" panose="02040602050505020304" pitchFamily="18" charset="0"/>
              </a:rPr>
              <a:t>Will we yield to the potter &amp; make ourselves “</a:t>
            </a:r>
            <a:r>
              <a:rPr lang="en-US" altLang="en-US" b="1" i="1" dirty="0">
                <a:latin typeface="Lucida Bright" panose="02040602050505020304" pitchFamily="18" charset="0"/>
              </a:rPr>
              <a:t>useful to the Master</a:t>
            </a:r>
            <a:r>
              <a:rPr lang="en-US" altLang="en-US" dirty="0">
                <a:latin typeface="Lucida Bright" panose="02040602050505020304" pitchFamily="18" charset="0"/>
              </a:rPr>
              <a:t>”? (</a:t>
            </a:r>
            <a:r>
              <a:rPr lang="en-US" altLang="en-US" b="1" dirty="0">
                <a:solidFill>
                  <a:srgbClr val="003399"/>
                </a:solidFill>
                <a:latin typeface="Lucida Bright" panose="02040602050505020304" pitchFamily="18" charset="0"/>
              </a:rPr>
              <a:t>2 Timothy 2:19-21</a:t>
            </a:r>
            <a:r>
              <a:rPr lang="en-US" altLang="en-US" b="1" dirty="0">
                <a:latin typeface="Lucida Bright" panose="02040602050505020304" pitchFamily="18" charset="0"/>
              </a:rPr>
              <a:t>). </a:t>
            </a:r>
          </a:p>
        </p:txBody>
      </p:sp>
      <p:sp>
        <p:nvSpPr>
          <p:cNvPr id="26628" name="Text Box 4">
            <a:extLst>
              <a:ext uri="{FF2B5EF4-FFF2-40B4-BE49-F238E27FC236}">
                <a16:creationId xmlns:a16="http://schemas.microsoft.com/office/drawing/2014/main" id="{3F62B4B0-0BE3-4F36-91DA-B6DED022A378}"/>
              </a:ext>
            </a:extLst>
          </p:cNvPr>
          <p:cNvSpPr txBox="1">
            <a:spLocks noChangeArrowheads="1"/>
          </p:cNvSpPr>
          <p:nvPr/>
        </p:nvSpPr>
        <p:spPr bwMode="auto">
          <a:xfrm>
            <a:off x="6927" y="3556329"/>
            <a:ext cx="1676400" cy="330859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5000"/>
              </a:spcBef>
              <a:buFontTx/>
              <a:buChar char="•"/>
            </a:pPr>
            <a:r>
              <a:rPr lang="en-US" altLang="en-US" sz="2000" b="1" dirty="0">
                <a:solidFill>
                  <a:srgbClr val="FFFF00"/>
                </a:solidFill>
                <a:latin typeface="Tempus Sans ITC" panose="04020404030D07020202" pitchFamily="82" charset="0"/>
              </a:rPr>
              <a:t>Blessings</a:t>
            </a:r>
          </a:p>
          <a:p>
            <a:pPr>
              <a:spcBef>
                <a:spcPct val="35000"/>
              </a:spcBef>
              <a:buFontTx/>
              <a:buChar char="•"/>
            </a:pPr>
            <a:r>
              <a:rPr lang="en-US" altLang="en-US" sz="2000" b="1" dirty="0">
                <a:solidFill>
                  <a:srgbClr val="FFFF00"/>
                </a:solidFill>
                <a:latin typeface="Tempus Sans ITC" panose="04020404030D07020202" pitchFamily="82" charset="0"/>
              </a:rPr>
              <a:t>Time</a:t>
            </a:r>
          </a:p>
          <a:p>
            <a:pPr>
              <a:spcBef>
                <a:spcPct val="35000"/>
              </a:spcBef>
              <a:buFontTx/>
              <a:buChar char="•"/>
            </a:pPr>
            <a:r>
              <a:rPr lang="en-US" altLang="en-US" sz="2000" b="1" dirty="0">
                <a:solidFill>
                  <a:srgbClr val="FFFF00"/>
                </a:solidFill>
                <a:latin typeface="Tempus Sans ITC" panose="04020404030D07020202" pitchFamily="82" charset="0"/>
              </a:rPr>
              <a:t>Creation</a:t>
            </a:r>
          </a:p>
          <a:p>
            <a:pPr>
              <a:spcBef>
                <a:spcPct val="35000"/>
              </a:spcBef>
              <a:buFontTx/>
              <a:buChar char="•"/>
            </a:pPr>
            <a:r>
              <a:rPr lang="en-US" altLang="en-US" sz="2000" b="1" dirty="0">
                <a:solidFill>
                  <a:srgbClr val="FFFF00"/>
                </a:solidFill>
                <a:latin typeface="Tempus Sans ITC" panose="04020404030D07020202" pitchFamily="82" charset="0"/>
              </a:rPr>
              <a:t>Bodies</a:t>
            </a:r>
          </a:p>
          <a:p>
            <a:pPr>
              <a:spcBef>
                <a:spcPct val="35000"/>
              </a:spcBef>
              <a:buFontTx/>
              <a:buChar char="•"/>
            </a:pPr>
            <a:r>
              <a:rPr lang="en-US" altLang="en-US" sz="2000" b="1" dirty="0">
                <a:solidFill>
                  <a:srgbClr val="FFFF00"/>
                </a:solidFill>
                <a:latin typeface="Tempus Sans ITC" panose="04020404030D07020202" pitchFamily="82" charset="0"/>
              </a:rPr>
              <a:t>Children</a:t>
            </a:r>
          </a:p>
          <a:p>
            <a:pPr>
              <a:spcBef>
                <a:spcPct val="35000"/>
              </a:spcBef>
              <a:buFontTx/>
              <a:buChar char="•"/>
            </a:pPr>
            <a:r>
              <a:rPr lang="en-US" altLang="en-US" sz="2000" b="1" dirty="0">
                <a:solidFill>
                  <a:srgbClr val="FFFF00"/>
                </a:solidFill>
                <a:latin typeface="Tempus Sans ITC" panose="04020404030D07020202" pitchFamily="82" charset="0"/>
              </a:rPr>
              <a:t>Life</a:t>
            </a:r>
          </a:p>
          <a:p>
            <a:pPr>
              <a:spcBef>
                <a:spcPct val="35000"/>
              </a:spcBef>
              <a:buFontTx/>
              <a:buChar char="•"/>
            </a:pPr>
            <a:r>
              <a:rPr lang="en-US" altLang="en-US" sz="2000" b="1" dirty="0">
                <a:solidFill>
                  <a:srgbClr val="FFFF00"/>
                </a:solidFill>
                <a:latin typeface="Tempus Sans ITC" panose="04020404030D07020202" pitchFamily="82" charset="0"/>
              </a:rPr>
              <a:t>God’s word</a:t>
            </a:r>
          </a:p>
          <a:p>
            <a:pPr>
              <a:spcBef>
                <a:spcPct val="35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5536C2E-0437-4CA1-A42B-AF0AB91E7FA0}"/>
              </a:ext>
            </a:extLst>
          </p:cNvPr>
          <p:cNvSpPr>
            <a:spLocks noGrp="1" noChangeArrowheads="1"/>
          </p:cNvSpPr>
          <p:nvPr>
            <p:ph type="title"/>
          </p:nvPr>
        </p:nvSpPr>
        <p:spPr>
          <a:xfrm>
            <a:off x="2590800" y="533400"/>
            <a:ext cx="6096000" cy="1295400"/>
          </a:xfrm>
        </p:spPr>
        <p:txBody>
          <a:bodyPr/>
          <a:lstStyle/>
          <a:p>
            <a:pPr algn="ctr"/>
            <a:r>
              <a:rPr lang="en-US" altLang="en-US" sz="4400" b="1" dirty="0"/>
              <a:t>#3 - Trust</a:t>
            </a:r>
          </a:p>
        </p:txBody>
      </p:sp>
      <p:sp>
        <p:nvSpPr>
          <p:cNvPr id="30723" name="Rectangle 3">
            <a:extLst>
              <a:ext uri="{FF2B5EF4-FFF2-40B4-BE49-F238E27FC236}">
                <a16:creationId xmlns:a16="http://schemas.microsoft.com/office/drawing/2014/main" id="{F6E3FDB4-224F-4605-A078-4C02D6F7D290}"/>
              </a:ext>
            </a:extLst>
          </p:cNvPr>
          <p:cNvSpPr>
            <a:spLocks noGrp="1" noChangeArrowheads="1"/>
          </p:cNvSpPr>
          <p:nvPr>
            <p:ph idx="1"/>
          </p:nvPr>
        </p:nvSpPr>
        <p:spPr>
          <a:xfrm>
            <a:off x="2057400" y="2362200"/>
            <a:ext cx="9448800" cy="4495800"/>
          </a:xfrm>
        </p:spPr>
        <p:txBody>
          <a:bodyPr>
            <a:normAutofit/>
          </a:bodyPr>
          <a:lstStyle/>
          <a:p>
            <a:pPr marL="228600" indent="-15875">
              <a:spcBef>
                <a:spcPct val="75000"/>
              </a:spcBef>
            </a:pPr>
            <a:r>
              <a:rPr lang="en-US" altLang="en-US" dirty="0">
                <a:latin typeface="Lucida Bright" panose="02040602050505020304" pitchFamily="18" charset="0"/>
              </a:rPr>
              <a:t>Our Master is looking for His stewards to be trustworthy and faithful.</a:t>
            </a:r>
          </a:p>
          <a:p>
            <a:pPr marL="228600" indent="-15875">
              <a:spcBef>
                <a:spcPct val="75000"/>
              </a:spcBef>
            </a:pPr>
            <a:r>
              <a:rPr lang="en-US" altLang="en-US" dirty="0">
                <a:latin typeface="Lucida Bright" panose="02040602050505020304" pitchFamily="18" charset="0"/>
              </a:rPr>
              <a:t>God has “</a:t>
            </a:r>
            <a:r>
              <a:rPr lang="en-US" altLang="en-US" b="1" i="1" dirty="0">
                <a:latin typeface="Lucida Bright" panose="02040602050505020304" pitchFamily="18" charset="0"/>
              </a:rPr>
              <a:t>entrusted </a:t>
            </a:r>
            <a:r>
              <a:rPr lang="en-US" altLang="en-US" i="1" dirty="0">
                <a:latin typeface="Lucida Bright" panose="02040602050505020304" pitchFamily="18" charset="0"/>
              </a:rPr>
              <a:t>his possessions</a:t>
            </a:r>
            <a:r>
              <a:rPr lang="en-US" altLang="en-US" b="1" i="1" dirty="0">
                <a:latin typeface="Lucida Bright" panose="02040602050505020304" pitchFamily="18" charset="0"/>
              </a:rPr>
              <a:t>” </a:t>
            </a:r>
            <a:r>
              <a:rPr lang="en-US" altLang="en-US" dirty="0">
                <a:latin typeface="Lucida Bright" panose="02040602050505020304" pitchFamily="18" charset="0"/>
              </a:rPr>
              <a:t>to us. (</a:t>
            </a:r>
            <a:r>
              <a:rPr lang="en-US" altLang="en-US" b="1" dirty="0">
                <a:solidFill>
                  <a:srgbClr val="003399"/>
                </a:solidFill>
                <a:latin typeface="Lucida Bright" panose="02040602050505020304" pitchFamily="18" charset="0"/>
              </a:rPr>
              <a:t>Matthew 25:14)</a:t>
            </a:r>
            <a:endParaRPr lang="en-US" altLang="en-US" dirty="0">
              <a:latin typeface="Lucida Bright" panose="02040602050505020304" pitchFamily="18" charset="0"/>
            </a:endParaRPr>
          </a:p>
          <a:p>
            <a:pPr marL="228600" indent="-15875">
              <a:spcBef>
                <a:spcPct val="75000"/>
              </a:spcBef>
            </a:pPr>
            <a:r>
              <a:rPr lang="en-US" altLang="en-US" dirty="0">
                <a:latin typeface="Lucida Bright" panose="02040602050505020304" pitchFamily="18" charset="0"/>
              </a:rPr>
              <a:t>“</a:t>
            </a:r>
            <a:r>
              <a:rPr lang="en-US" altLang="en-US" b="1" i="1" dirty="0">
                <a:latin typeface="Lucida Bright" panose="02040602050505020304" pitchFamily="18" charset="0"/>
              </a:rPr>
              <a:t>it is required of stewards</a:t>
            </a:r>
            <a:r>
              <a:rPr lang="en-US" altLang="en-US" dirty="0">
                <a:latin typeface="Lucida Bright" panose="02040602050505020304" pitchFamily="18" charset="0"/>
              </a:rPr>
              <a:t> that one be found </a:t>
            </a:r>
            <a:r>
              <a:rPr lang="en-US" altLang="en-US" b="1" i="1" dirty="0">
                <a:latin typeface="Lucida Bright" panose="02040602050505020304" pitchFamily="18" charset="0"/>
              </a:rPr>
              <a:t>trustworthy</a:t>
            </a:r>
            <a:r>
              <a:rPr lang="en-US" altLang="en-US" dirty="0">
                <a:latin typeface="Lucida Bright" panose="02040602050505020304" pitchFamily="18" charset="0"/>
              </a:rPr>
              <a:t>…” (</a:t>
            </a:r>
            <a:r>
              <a:rPr lang="en-US" altLang="en-US" b="1" dirty="0">
                <a:solidFill>
                  <a:srgbClr val="003399"/>
                </a:solidFill>
                <a:latin typeface="Lucida Bright" panose="02040602050505020304" pitchFamily="18" charset="0"/>
              </a:rPr>
              <a:t>1 Corinthians 4:1-2)</a:t>
            </a:r>
            <a:endParaRPr lang="en-US" altLang="en-US" dirty="0">
              <a:latin typeface="Lucida Bright" panose="02040602050505020304" pitchFamily="18" charset="0"/>
            </a:endParaRPr>
          </a:p>
          <a:p>
            <a:pPr indent="-15875">
              <a:spcBef>
                <a:spcPct val="75000"/>
              </a:spcBef>
            </a:pPr>
            <a:r>
              <a:rPr lang="en-US" altLang="en-US" dirty="0">
                <a:latin typeface="Lucida Bright" panose="02040602050505020304" pitchFamily="18" charset="0"/>
              </a:rPr>
              <a:t>“</a:t>
            </a:r>
            <a:r>
              <a:rPr lang="en-US" altLang="en-US" i="1" dirty="0">
                <a:latin typeface="Lucida Bright" panose="02040602050505020304" pitchFamily="18" charset="0"/>
              </a:rPr>
              <a:t>well done good and </a:t>
            </a:r>
            <a:r>
              <a:rPr lang="en-US" altLang="en-US" b="1" i="1" dirty="0">
                <a:latin typeface="Lucida Bright" panose="02040602050505020304" pitchFamily="18" charset="0"/>
              </a:rPr>
              <a:t>faithful slave</a:t>
            </a:r>
            <a:r>
              <a:rPr lang="en-US" altLang="en-US" dirty="0">
                <a:latin typeface="Lucida Bright" panose="02040602050505020304" pitchFamily="18" charset="0"/>
              </a:rPr>
              <a:t>” </a:t>
            </a:r>
            <a:br>
              <a:rPr lang="en-US" altLang="en-US" dirty="0">
                <a:latin typeface="Lucida Bright" panose="02040602050505020304" pitchFamily="18" charset="0"/>
              </a:rPr>
            </a:br>
            <a:r>
              <a:rPr lang="en-US" altLang="en-US" dirty="0">
                <a:latin typeface="Lucida Bright" panose="02040602050505020304" pitchFamily="18" charset="0"/>
              </a:rPr>
              <a:t>(</a:t>
            </a:r>
            <a:r>
              <a:rPr lang="en-US" altLang="en-US" b="1" dirty="0">
                <a:solidFill>
                  <a:srgbClr val="003399"/>
                </a:solidFill>
                <a:latin typeface="Lucida Bright" panose="02040602050505020304" pitchFamily="18" charset="0"/>
              </a:rPr>
              <a:t>Matthew 25:21</a:t>
            </a:r>
            <a:r>
              <a:rPr lang="en-US" altLang="en-US" dirty="0">
                <a:latin typeface="Lucida Bright" panose="02040602050505020304" pitchFamily="18" charset="0"/>
              </a:rPr>
              <a:t>)</a:t>
            </a:r>
          </a:p>
        </p:txBody>
      </p:sp>
      <p:sp>
        <p:nvSpPr>
          <p:cNvPr id="30725" name="Text Box 5">
            <a:extLst>
              <a:ext uri="{FF2B5EF4-FFF2-40B4-BE49-F238E27FC236}">
                <a16:creationId xmlns:a16="http://schemas.microsoft.com/office/drawing/2014/main" id="{7AD3CA3F-9911-402B-88FF-37885BDE52DA}"/>
              </a:ext>
            </a:extLst>
          </p:cNvPr>
          <p:cNvSpPr txBox="1">
            <a:spLocks noChangeArrowheads="1"/>
          </p:cNvSpPr>
          <p:nvPr/>
        </p:nvSpPr>
        <p:spPr bwMode="auto">
          <a:xfrm>
            <a:off x="0" y="3657124"/>
            <a:ext cx="16764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dirty="0">
                <a:solidFill>
                  <a:srgbClr val="FFFF00"/>
                </a:solidFill>
                <a:latin typeface="Tempus Sans ITC" panose="04020404030D07020202" pitchFamily="82" charset="0"/>
              </a:rPr>
              <a:t>Blessings</a:t>
            </a:r>
          </a:p>
          <a:p>
            <a:pPr>
              <a:spcBef>
                <a:spcPct val="30000"/>
              </a:spcBef>
              <a:buFontTx/>
              <a:buChar char="•"/>
            </a:pPr>
            <a:r>
              <a:rPr lang="en-US" altLang="en-US" sz="2000" dirty="0">
                <a:solidFill>
                  <a:srgbClr val="FFFF00"/>
                </a:solidFill>
                <a:latin typeface="Tempus Sans ITC" panose="04020404030D07020202" pitchFamily="82" charset="0"/>
              </a:rPr>
              <a:t>Time</a:t>
            </a:r>
          </a:p>
          <a:p>
            <a:pPr>
              <a:spcBef>
                <a:spcPct val="30000"/>
              </a:spcBef>
              <a:buFontTx/>
              <a:buChar char="•"/>
            </a:pPr>
            <a:r>
              <a:rPr lang="en-US" altLang="en-US" sz="2000" dirty="0">
                <a:solidFill>
                  <a:srgbClr val="FFFF00"/>
                </a:solidFill>
                <a:latin typeface="Tempus Sans ITC" panose="04020404030D07020202" pitchFamily="82" charset="0"/>
              </a:rPr>
              <a:t>Creation</a:t>
            </a:r>
          </a:p>
          <a:p>
            <a:pPr>
              <a:spcBef>
                <a:spcPct val="30000"/>
              </a:spcBef>
              <a:buFontTx/>
              <a:buChar char="•"/>
            </a:pPr>
            <a:r>
              <a:rPr lang="en-US" altLang="en-US" sz="2000"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99"/>
                </a:solidFill>
                <a:latin typeface="Tempus Sans ITC" panose="04020404030D07020202" pitchFamily="82" charset="0"/>
              </a:rPr>
              <a:t>Children</a:t>
            </a:r>
          </a:p>
          <a:p>
            <a:pPr>
              <a:spcBef>
                <a:spcPct val="30000"/>
              </a:spcBef>
              <a:buFontTx/>
              <a:buChar char="•"/>
            </a:pPr>
            <a:r>
              <a:rPr lang="en-US" altLang="en-US" sz="2000"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99"/>
                </a:solidFill>
                <a:latin typeface="Tempus Sans ITC" panose="04020404030D07020202" pitchFamily="82" charset="0"/>
              </a:rPr>
              <a:t>God’s word</a:t>
            </a:r>
          </a:p>
          <a:p>
            <a:pPr>
              <a:spcBef>
                <a:spcPct val="30000"/>
              </a:spcBef>
              <a:buFontTx/>
              <a:buChar char="•"/>
            </a:pPr>
            <a:r>
              <a:rPr lang="en-US" altLang="en-US" sz="2000" b="1" dirty="0">
                <a:solidFill>
                  <a:srgbClr val="FFFF99"/>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A055BB1-EA5E-433D-B8A3-9A67F1931AB2}"/>
              </a:ext>
            </a:extLst>
          </p:cNvPr>
          <p:cNvSpPr>
            <a:spLocks noGrp="1" noChangeArrowheads="1"/>
          </p:cNvSpPr>
          <p:nvPr>
            <p:ph type="title"/>
          </p:nvPr>
        </p:nvSpPr>
        <p:spPr>
          <a:xfrm>
            <a:off x="2590800" y="533400"/>
            <a:ext cx="6096000" cy="1295400"/>
          </a:xfrm>
        </p:spPr>
        <p:txBody>
          <a:bodyPr/>
          <a:lstStyle/>
          <a:p>
            <a:pPr algn="ctr"/>
            <a:r>
              <a:rPr lang="en-US" altLang="en-US" sz="4400" b="1" dirty="0"/>
              <a:t>#3 - Trust</a:t>
            </a:r>
          </a:p>
        </p:txBody>
      </p:sp>
      <p:sp>
        <p:nvSpPr>
          <p:cNvPr id="32771" name="Rectangle 3">
            <a:extLst>
              <a:ext uri="{FF2B5EF4-FFF2-40B4-BE49-F238E27FC236}">
                <a16:creationId xmlns:a16="http://schemas.microsoft.com/office/drawing/2014/main" id="{2B876853-CB2B-49DD-9EE4-D42F24BC1C64}"/>
              </a:ext>
            </a:extLst>
          </p:cNvPr>
          <p:cNvSpPr>
            <a:spLocks noGrp="1" noChangeArrowheads="1"/>
          </p:cNvSpPr>
          <p:nvPr>
            <p:ph idx="1"/>
          </p:nvPr>
        </p:nvSpPr>
        <p:spPr>
          <a:xfrm>
            <a:off x="2057400" y="2743200"/>
            <a:ext cx="9296400" cy="4114800"/>
          </a:xfrm>
        </p:spPr>
        <p:txBody>
          <a:bodyPr/>
          <a:lstStyle/>
          <a:p>
            <a:pPr marL="228600" indent="-15875">
              <a:spcBef>
                <a:spcPct val="75000"/>
              </a:spcBef>
            </a:pPr>
            <a:r>
              <a:rPr lang="en-US" altLang="en-US" dirty="0">
                <a:latin typeface="Lucida Bright" panose="02040602050505020304" pitchFamily="18" charset="0"/>
              </a:rPr>
              <a:t>Are we guilty of prodigality? (</a:t>
            </a:r>
            <a:r>
              <a:rPr lang="en-US" altLang="en-US" b="1" dirty="0">
                <a:solidFill>
                  <a:srgbClr val="003399"/>
                </a:solidFill>
                <a:latin typeface="Lucida Bright" panose="02040602050505020304" pitchFamily="18" charset="0"/>
              </a:rPr>
              <a:t>Luke 16:1ff)</a:t>
            </a:r>
            <a:endParaRPr lang="en-US" altLang="en-US" dirty="0">
              <a:latin typeface="Lucida Bright" panose="02040602050505020304" pitchFamily="18" charset="0"/>
            </a:endParaRPr>
          </a:p>
          <a:p>
            <a:pPr marL="228600" indent="-15875">
              <a:spcBef>
                <a:spcPct val="75000"/>
              </a:spcBef>
            </a:pPr>
            <a:r>
              <a:rPr lang="en-US" altLang="en-US" dirty="0">
                <a:latin typeface="Lucida Bright" panose="02040602050505020304" pitchFamily="18" charset="0"/>
              </a:rPr>
              <a:t>Will we “</a:t>
            </a:r>
            <a:r>
              <a:rPr lang="en-US" altLang="en-US" b="1" i="1" dirty="0">
                <a:latin typeface="Lucida Bright" panose="02040602050505020304" pitchFamily="18" charset="0"/>
              </a:rPr>
              <a:t>guard</a:t>
            </a:r>
            <a:r>
              <a:rPr lang="en-US" altLang="en-US" dirty="0">
                <a:latin typeface="Lucida Bright" panose="02040602050505020304" pitchFamily="18" charset="0"/>
              </a:rPr>
              <a:t>” that which has been entrusted to us? (</a:t>
            </a:r>
            <a:r>
              <a:rPr lang="en-US" altLang="en-US" b="1" dirty="0">
                <a:solidFill>
                  <a:srgbClr val="003399"/>
                </a:solidFill>
                <a:latin typeface="Lucida Bright" panose="02040602050505020304" pitchFamily="18" charset="0"/>
              </a:rPr>
              <a:t>1 Timothy 6:20)</a:t>
            </a:r>
          </a:p>
          <a:p>
            <a:pPr marL="228600" indent="-15875">
              <a:spcBef>
                <a:spcPct val="75000"/>
              </a:spcBef>
            </a:pPr>
            <a:r>
              <a:rPr lang="en-US" altLang="en-US" dirty="0">
                <a:latin typeface="Lucida Bright" panose="02040602050505020304" pitchFamily="18" charset="0"/>
              </a:rPr>
              <a:t>Can God use us in His service because He’s “</a:t>
            </a:r>
            <a:r>
              <a:rPr lang="en-US" altLang="en-US" b="1" i="1" dirty="0">
                <a:latin typeface="Lucida Bright" panose="02040602050505020304" pitchFamily="18" charset="0"/>
              </a:rPr>
              <a:t>counted me faithful</a:t>
            </a:r>
            <a:r>
              <a:rPr lang="en-US" altLang="en-US" dirty="0">
                <a:latin typeface="Lucida Bright" panose="02040602050505020304" pitchFamily="18" charset="0"/>
              </a:rPr>
              <a:t>”? (</a:t>
            </a:r>
            <a:r>
              <a:rPr lang="en-US" altLang="en-US" b="1" dirty="0">
                <a:solidFill>
                  <a:srgbClr val="003399"/>
                </a:solidFill>
                <a:latin typeface="Lucida Bright" panose="02040602050505020304" pitchFamily="18" charset="0"/>
              </a:rPr>
              <a:t>1 Timothy 1:12)</a:t>
            </a:r>
          </a:p>
          <a:p>
            <a:pPr marL="228600" indent="-15875">
              <a:spcBef>
                <a:spcPct val="75000"/>
              </a:spcBef>
            </a:pPr>
            <a:r>
              <a:rPr lang="en-US" altLang="en-US" dirty="0">
                <a:latin typeface="Lucida Bright" panose="02040602050505020304" pitchFamily="18" charset="0"/>
              </a:rPr>
              <a:t>Who can God count on?</a:t>
            </a:r>
            <a:r>
              <a:rPr lang="en-US" altLang="en-US" b="1" dirty="0">
                <a:solidFill>
                  <a:srgbClr val="003399"/>
                </a:solidFill>
                <a:latin typeface="Lucida Bright" panose="02040602050505020304" pitchFamily="18" charset="0"/>
              </a:rPr>
              <a:t> (Luke 12:42)</a:t>
            </a:r>
          </a:p>
        </p:txBody>
      </p:sp>
      <p:sp>
        <p:nvSpPr>
          <p:cNvPr id="32772" name="Text Box 4">
            <a:extLst>
              <a:ext uri="{FF2B5EF4-FFF2-40B4-BE49-F238E27FC236}">
                <a16:creationId xmlns:a16="http://schemas.microsoft.com/office/drawing/2014/main" id="{8C4BC011-1703-420C-BDF3-0D56B1FD3C69}"/>
              </a:ext>
            </a:extLst>
          </p:cNvPr>
          <p:cNvSpPr txBox="1">
            <a:spLocks noChangeArrowheads="1"/>
          </p:cNvSpPr>
          <p:nvPr/>
        </p:nvSpPr>
        <p:spPr bwMode="auto">
          <a:xfrm>
            <a:off x="0" y="3657124"/>
            <a:ext cx="16764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b="1" dirty="0">
                <a:solidFill>
                  <a:srgbClr val="FFFF00"/>
                </a:solidFill>
                <a:latin typeface="Tempus Sans ITC" panose="04020404030D07020202" pitchFamily="82" charset="0"/>
              </a:rPr>
              <a:t>Blessings</a:t>
            </a:r>
          </a:p>
          <a:p>
            <a:pPr>
              <a:spcBef>
                <a:spcPct val="30000"/>
              </a:spcBef>
              <a:buFontTx/>
              <a:buChar char="•"/>
            </a:pPr>
            <a:r>
              <a:rPr lang="en-US" altLang="en-US" sz="2000" b="1" dirty="0">
                <a:solidFill>
                  <a:srgbClr val="FFFF00"/>
                </a:solidFill>
                <a:latin typeface="Tempus Sans ITC" panose="04020404030D07020202" pitchFamily="82" charset="0"/>
              </a:rPr>
              <a:t>Time</a:t>
            </a:r>
          </a:p>
          <a:p>
            <a:pPr>
              <a:spcBef>
                <a:spcPct val="30000"/>
              </a:spcBef>
              <a:buFontTx/>
              <a:buChar char="•"/>
            </a:pPr>
            <a:r>
              <a:rPr lang="en-US" altLang="en-US" sz="2000" b="1" dirty="0">
                <a:solidFill>
                  <a:srgbClr val="FFFF00"/>
                </a:solidFill>
                <a:latin typeface="Tempus Sans ITC" panose="04020404030D07020202" pitchFamily="82" charset="0"/>
              </a:rPr>
              <a:t>Creation</a:t>
            </a:r>
          </a:p>
          <a:p>
            <a:pPr>
              <a:spcBef>
                <a:spcPct val="30000"/>
              </a:spcBef>
              <a:buFontTx/>
              <a:buChar char="•"/>
            </a:pPr>
            <a:r>
              <a:rPr lang="en-US" altLang="en-US" sz="2000" b="1"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00"/>
                </a:solidFill>
                <a:latin typeface="Tempus Sans ITC" panose="04020404030D07020202" pitchFamily="82" charset="0"/>
              </a:rPr>
              <a:t>Children</a:t>
            </a:r>
          </a:p>
          <a:p>
            <a:pPr>
              <a:spcBef>
                <a:spcPct val="30000"/>
              </a:spcBef>
              <a:buFontTx/>
              <a:buChar char="•"/>
            </a:pPr>
            <a:r>
              <a:rPr lang="en-US" altLang="en-US" sz="2000" b="1"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00"/>
                </a:solidFill>
                <a:latin typeface="Tempus Sans ITC" panose="04020404030D07020202" pitchFamily="82" charset="0"/>
              </a:rPr>
              <a:t>God’s word</a:t>
            </a:r>
          </a:p>
          <a:p>
            <a:pPr>
              <a:spcBef>
                <a:spcPct val="30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fade">
                                      <p:cBhvr>
                                        <p:cTn id="22"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ED8F7C1-8F9E-4B68-B4BE-CF853E86FC54}"/>
              </a:ext>
            </a:extLst>
          </p:cNvPr>
          <p:cNvSpPr>
            <a:spLocks noGrp="1" noChangeArrowheads="1"/>
          </p:cNvSpPr>
          <p:nvPr>
            <p:ph type="title"/>
          </p:nvPr>
        </p:nvSpPr>
        <p:spPr>
          <a:xfrm>
            <a:off x="2590800" y="609600"/>
            <a:ext cx="6096000" cy="1295400"/>
          </a:xfrm>
        </p:spPr>
        <p:txBody>
          <a:bodyPr/>
          <a:lstStyle/>
          <a:p>
            <a:pPr algn="ctr"/>
            <a:r>
              <a:rPr lang="en-US" altLang="en-US" sz="4400" b="1" dirty="0"/>
              <a:t>#4 - Thankfulness</a:t>
            </a:r>
          </a:p>
        </p:txBody>
      </p:sp>
      <p:sp>
        <p:nvSpPr>
          <p:cNvPr id="36867" name="Rectangle 3">
            <a:extLst>
              <a:ext uri="{FF2B5EF4-FFF2-40B4-BE49-F238E27FC236}">
                <a16:creationId xmlns:a16="http://schemas.microsoft.com/office/drawing/2014/main" id="{02577D73-3D0C-4BB8-88B0-2D88440EF2FF}"/>
              </a:ext>
            </a:extLst>
          </p:cNvPr>
          <p:cNvSpPr>
            <a:spLocks noGrp="1" noChangeArrowheads="1"/>
          </p:cNvSpPr>
          <p:nvPr>
            <p:ph idx="1"/>
          </p:nvPr>
        </p:nvSpPr>
        <p:spPr>
          <a:xfrm>
            <a:off x="2133600" y="2667000"/>
            <a:ext cx="9601200" cy="4191000"/>
          </a:xfrm>
        </p:spPr>
        <p:txBody>
          <a:bodyPr/>
          <a:lstStyle/>
          <a:p>
            <a:pPr marL="228600" indent="-15875">
              <a:spcBef>
                <a:spcPct val="75000"/>
              </a:spcBef>
            </a:pPr>
            <a:r>
              <a:rPr lang="en-US" altLang="en-US" dirty="0">
                <a:latin typeface="Lucida Bright" panose="02040602050505020304" pitchFamily="18" charset="0"/>
              </a:rPr>
              <a:t>Do we appreciate what God has put in our care?</a:t>
            </a:r>
          </a:p>
          <a:p>
            <a:pPr marL="228600" indent="-15875">
              <a:spcBef>
                <a:spcPct val="75000"/>
              </a:spcBef>
            </a:pPr>
            <a:r>
              <a:rPr lang="en-US" altLang="en-US" dirty="0">
                <a:latin typeface="Lucida Bright" panose="02040602050505020304" pitchFamily="18" charset="0"/>
              </a:rPr>
              <a:t>“</a:t>
            </a:r>
            <a:r>
              <a:rPr lang="en-US" altLang="en-US" b="1" i="1" dirty="0">
                <a:latin typeface="Lucida Bright" panose="02040602050505020304" pitchFamily="18" charset="0"/>
              </a:rPr>
              <a:t>I thank Christ Jesus our Lord</a:t>
            </a:r>
            <a:r>
              <a:rPr lang="en-US" altLang="en-US" i="1" dirty="0">
                <a:latin typeface="Lucida Bright" panose="02040602050505020304" pitchFamily="18" charset="0"/>
              </a:rPr>
              <a:t>… because He considered me faithful, </a:t>
            </a:r>
            <a:r>
              <a:rPr lang="en-US" altLang="en-US" b="1" i="1" dirty="0">
                <a:latin typeface="Lucida Bright" panose="02040602050505020304" pitchFamily="18" charset="0"/>
              </a:rPr>
              <a:t>putting me into service</a:t>
            </a:r>
            <a:r>
              <a:rPr lang="en-US" altLang="en-US" dirty="0">
                <a:latin typeface="Lucida Bright" panose="02040602050505020304" pitchFamily="18" charset="0"/>
              </a:rPr>
              <a:t>”</a:t>
            </a:r>
            <a:r>
              <a:rPr lang="en-US" altLang="en-US" b="1" dirty="0">
                <a:latin typeface="Lucida Bright" panose="02040602050505020304" pitchFamily="18" charset="0"/>
              </a:rPr>
              <a:t> </a:t>
            </a:r>
            <a:br>
              <a:rPr lang="en-US" altLang="en-US" b="1" dirty="0">
                <a:latin typeface="Lucida Bright" panose="02040602050505020304" pitchFamily="18" charset="0"/>
              </a:rPr>
            </a:br>
            <a:r>
              <a:rPr lang="en-US" altLang="en-US" dirty="0">
                <a:latin typeface="Lucida Bright" panose="02040602050505020304" pitchFamily="18" charset="0"/>
              </a:rPr>
              <a:t>(</a:t>
            </a:r>
            <a:r>
              <a:rPr lang="en-US" altLang="en-US" b="1" dirty="0">
                <a:solidFill>
                  <a:srgbClr val="003399"/>
                </a:solidFill>
                <a:latin typeface="Lucida Bright" panose="02040602050505020304" pitchFamily="18" charset="0"/>
              </a:rPr>
              <a:t>1 Timothy 1:12</a:t>
            </a:r>
            <a:r>
              <a:rPr lang="en-US" altLang="en-US" dirty="0">
                <a:latin typeface="Lucida Bright" panose="02040602050505020304" pitchFamily="18" charset="0"/>
              </a:rPr>
              <a:t>).</a:t>
            </a:r>
          </a:p>
          <a:p>
            <a:pPr marL="228600" indent="-15875">
              <a:spcBef>
                <a:spcPct val="65000"/>
              </a:spcBef>
            </a:pPr>
            <a:r>
              <a:rPr lang="en-US" altLang="en-US" dirty="0">
                <a:latin typeface="Lucida Bright" panose="02040602050505020304" pitchFamily="18" charset="0"/>
              </a:rPr>
              <a:t>Can we articulate the “</a:t>
            </a:r>
            <a:r>
              <a:rPr lang="en-US" altLang="en-US" b="1" i="1" dirty="0">
                <a:latin typeface="Lucida Bright" panose="02040602050505020304" pitchFamily="18" charset="0"/>
              </a:rPr>
              <a:t>great things</a:t>
            </a:r>
            <a:r>
              <a:rPr lang="en-US" altLang="en-US" dirty="0">
                <a:latin typeface="Lucida Bright" panose="02040602050505020304" pitchFamily="18" charset="0"/>
              </a:rPr>
              <a:t>” God has done for us? </a:t>
            </a:r>
            <a:r>
              <a:rPr lang="en-US" altLang="en-US" dirty="0">
                <a:solidFill>
                  <a:srgbClr val="003399"/>
                </a:solidFill>
                <a:latin typeface="Lucida Bright" panose="02040602050505020304" pitchFamily="18" charset="0"/>
              </a:rPr>
              <a:t>(</a:t>
            </a:r>
            <a:r>
              <a:rPr lang="en-US" altLang="en-US" b="1" dirty="0">
                <a:solidFill>
                  <a:srgbClr val="003399"/>
                </a:solidFill>
                <a:latin typeface="Lucida Bright" panose="02040602050505020304" pitchFamily="18" charset="0"/>
              </a:rPr>
              <a:t>Luke 8:39</a:t>
            </a:r>
            <a:r>
              <a:rPr lang="en-US" altLang="en-US" dirty="0">
                <a:solidFill>
                  <a:srgbClr val="003399"/>
                </a:solidFill>
                <a:latin typeface="Lucida Bright" panose="02040602050505020304" pitchFamily="18" charset="0"/>
              </a:rPr>
              <a:t>)</a:t>
            </a:r>
          </a:p>
          <a:p>
            <a:pPr marL="228600" indent="-15875">
              <a:spcBef>
                <a:spcPct val="65000"/>
              </a:spcBef>
            </a:pPr>
            <a:r>
              <a:rPr lang="en-US" altLang="en-US" dirty="0">
                <a:latin typeface="Lucida Bright" panose="02040602050505020304" pitchFamily="18" charset="0"/>
              </a:rPr>
              <a:t>Let us show “</a:t>
            </a:r>
            <a:r>
              <a:rPr lang="en-US" altLang="en-US" b="1" i="1" dirty="0">
                <a:latin typeface="Lucida Bright" panose="02040602050505020304" pitchFamily="18" charset="0"/>
              </a:rPr>
              <a:t>gratitude</a:t>
            </a:r>
            <a:r>
              <a:rPr lang="en-US" altLang="en-US" dirty="0">
                <a:latin typeface="Lucida Bright" panose="02040602050505020304" pitchFamily="18" charset="0"/>
              </a:rPr>
              <a:t>” in reverent service. </a:t>
            </a:r>
            <a:br>
              <a:rPr lang="en-US" altLang="en-US" dirty="0">
                <a:latin typeface="Lucida Bright" panose="02040602050505020304" pitchFamily="18" charset="0"/>
              </a:rPr>
            </a:br>
            <a:r>
              <a:rPr lang="en-US" altLang="en-US" b="1" dirty="0">
                <a:solidFill>
                  <a:srgbClr val="003399"/>
                </a:solidFill>
                <a:latin typeface="Lucida Bright" panose="02040602050505020304" pitchFamily="18" charset="0"/>
              </a:rPr>
              <a:t>(Hebrews 12:28)</a:t>
            </a:r>
          </a:p>
        </p:txBody>
      </p:sp>
      <p:sp>
        <p:nvSpPr>
          <p:cNvPr id="36869" name="Text Box 5">
            <a:extLst>
              <a:ext uri="{FF2B5EF4-FFF2-40B4-BE49-F238E27FC236}">
                <a16:creationId xmlns:a16="http://schemas.microsoft.com/office/drawing/2014/main" id="{98E42506-DE27-42B4-B24E-66FDE9C37CD0}"/>
              </a:ext>
            </a:extLst>
          </p:cNvPr>
          <p:cNvSpPr txBox="1">
            <a:spLocks noChangeArrowheads="1"/>
          </p:cNvSpPr>
          <p:nvPr/>
        </p:nvSpPr>
        <p:spPr bwMode="auto">
          <a:xfrm>
            <a:off x="0" y="3657124"/>
            <a:ext cx="17526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dirty="0">
                <a:solidFill>
                  <a:srgbClr val="FFFF00"/>
                </a:solidFill>
                <a:latin typeface="Tempus Sans ITC" panose="04020404030D07020202" pitchFamily="82" charset="0"/>
              </a:rPr>
              <a:t>Blessings</a:t>
            </a:r>
          </a:p>
          <a:p>
            <a:pPr>
              <a:spcBef>
                <a:spcPct val="30000"/>
              </a:spcBef>
              <a:buFontTx/>
              <a:buChar char="•"/>
            </a:pPr>
            <a:r>
              <a:rPr lang="en-US" altLang="en-US" sz="2000" dirty="0">
                <a:solidFill>
                  <a:srgbClr val="FFFF00"/>
                </a:solidFill>
                <a:latin typeface="Tempus Sans ITC" panose="04020404030D07020202" pitchFamily="82" charset="0"/>
              </a:rPr>
              <a:t>Time</a:t>
            </a:r>
          </a:p>
          <a:p>
            <a:pPr>
              <a:spcBef>
                <a:spcPct val="30000"/>
              </a:spcBef>
              <a:buFontTx/>
              <a:buChar char="•"/>
            </a:pPr>
            <a:r>
              <a:rPr lang="en-US" altLang="en-US" sz="2000" dirty="0">
                <a:solidFill>
                  <a:srgbClr val="FFFF00"/>
                </a:solidFill>
                <a:latin typeface="Tempus Sans ITC" panose="04020404030D07020202" pitchFamily="82" charset="0"/>
              </a:rPr>
              <a:t>Creation</a:t>
            </a:r>
          </a:p>
          <a:p>
            <a:pPr>
              <a:spcBef>
                <a:spcPct val="30000"/>
              </a:spcBef>
              <a:buFontTx/>
              <a:buChar char="•"/>
            </a:pPr>
            <a:r>
              <a:rPr lang="en-US" altLang="en-US" sz="2000" dirty="0">
                <a:solidFill>
                  <a:srgbClr val="FFFF00"/>
                </a:solidFill>
                <a:latin typeface="Tempus Sans ITC" panose="04020404030D07020202" pitchFamily="82" charset="0"/>
              </a:rPr>
              <a:t>Bodies</a:t>
            </a:r>
          </a:p>
          <a:p>
            <a:pPr>
              <a:spcBef>
                <a:spcPct val="30000"/>
              </a:spcBef>
              <a:buFontTx/>
              <a:buChar char="•"/>
            </a:pPr>
            <a:r>
              <a:rPr lang="en-US" altLang="en-US" sz="2000" dirty="0">
                <a:solidFill>
                  <a:srgbClr val="FFFF00"/>
                </a:solidFill>
                <a:latin typeface="Tempus Sans ITC" panose="04020404030D07020202" pitchFamily="82" charset="0"/>
              </a:rPr>
              <a:t>Children</a:t>
            </a:r>
          </a:p>
          <a:p>
            <a:pPr>
              <a:spcBef>
                <a:spcPct val="30000"/>
              </a:spcBef>
              <a:buFontTx/>
              <a:buChar char="•"/>
            </a:pPr>
            <a:r>
              <a:rPr lang="en-US" altLang="en-US" sz="2000" dirty="0">
                <a:solidFill>
                  <a:srgbClr val="FFFF00"/>
                </a:solidFill>
                <a:latin typeface="Tempus Sans ITC" panose="04020404030D07020202" pitchFamily="82" charset="0"/>
              </a:rPr>
              <a:t>Life</a:t>
            </a:r>
          </a:p>
          <a:p>
            <a:pPr>
              <a:spcBef>
                <a:spcPct val="30000"/>
              </a:spcBef>
              <a:buFontTx/>
              <a:buChar char="•"/>
            </a:pPr>
            <a:r>
              <a:rPr lang="en-US" altLang="en-US" sz="2000" dirty="0">
                <a:solidFill>
                  <a:srgbClr val="FFFF00"/>
                </a:solidFill>
                <a:latin typeface="Tempus Sans ITC" panose="04020404030D07020202" pitchFamily="82" charset="0"/>
              </a:rPr>
              <a:t>God’s word</a:t>
            </a:r>
          </a:p>
          <a:p>
            <a:pPr>
              <a:spcBef>
                <a:spcPct val="30000"/>
              </a:spcBef>
              <a:buFontTx/>
              <a:buChar char="•"/>
            </a:pPr>
            <a:r>
              <a:rPr lang="en-US" altLang="en-US" sz="2000"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fade">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fade">
                                      <p:cBhvr>
                                        <p:cTn id="22"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806398A-20F2-48BC-B2B0-76AC2B369FCA}"/>
              </a:ext>
            </a:extLst>
          </p:cNvPr>
          <p:cNvSpPr>
            <a:spLocks noGrp="1" noChangeArrowheads="1"/>
          </p:cNvSpPr>
          <p:nvPr>
            <p:ph type="title"/>
          </p:nvPr>
        </p:nvSpPr>
        <p:spPr>
          <a:xfrm>
            <a:off x="2362200" y="533400"/>
            <a:ext cx="6096000" cy="1295400"/>
          </a:xfrm>
        </p:spPr>
        <p:txBody>
          <a:bodyPr/>
          <a:lstStyle/>
          <a:p>
            <a:pPr algn="ctr"/>
            <a:r>
              <a:rPr lang="en-US" altLang="en-US" sz="4400" b="1" dirty="0"/>
              <a:t>#5 - Diligence</a:t>
            </a:r>
          </a:p>
        </p:txBody>
      </p:sp>
      <p:sp>
        <p:nvSpPr>
          <p:cNvPr id="40963" name="Rectangle 3">
            <a:extLst>
              <a:ext uri="{FF2B5EF4-FFF2-40B4-BE49-F238E27FC236}">
                <a16:creationId xmlns:a16="http://schemas.microsoft.com/office/drawing/2014/main" id="{CBEE1ED0-26C8-4F00-A01D-91BA88D0201B}"/>
              </a:ext>
            </a:extLst>
          </p:cNvPr>
          <p:cNvSpPr>
            <a:spLocks noGrp="1" noChangeArrowheads="1"/>
          </p:cNvSpPr>
          <p:nvPr>
            <p:ph idx="1"/>
          </p:nvPr>
        </p:nvSpPr>
        <p:spPr>
          <a:xfrm>
            <a:off x="2057400" y="2209800"/>
            <a:ext cx="9296400" cy="4648200"/>
          </a:xfrm>
        </p:spPr>
        <p:txBody>
          <a:bodyPr/>
          <a:lstStyle/>
          <a:p>
            <a:pPr marL="228600" indent="-228600">
              <a:spcBef>
                <a:spcPct val="70000"/>
              </a:spcBef>
            </a:pPr>
            <a:r>
              <a:rPr lang="en-US" altLang="en-US" dirty="0">
                <a:latin typeface="Lucida Bright" panose="02040602050505020304" pitchFamily="18" charset="0"/>
              </a:rPr>
              <a:t>We can be lost for a lack of diligence. </a:t>
            </a:r>
            <a:br>
              <a:rPr lang="en-US" altLang="en-US" dirty="0">
                <a:latin typeface="Lucida Bright" panose="02040602050505020304" pitchFamily="18" charset="0"/>
              </a:rPr>
            </a:br>
            <a:r>
              <a:rPr lang="en-US" altLang="en-US" dirty="0">
                <a:latin typeface="Lucida Bright" panose="02040602050505020304" pitchFamily="18" charset="0"/>
              </a:rPr>
              <a:t>(</a:t>
            </a:r>
            <a:r>
              <a:rPr lang="en-US" altLang="en-US" b="1" dirty="0">
                <a:solidFill>
                  <a:srgbClr val="003399"/>
                </a:solidFill>
                <a:latin typeface="Lucida Bright" panose="02040602050505020304" pitchFamily="18" charset="0"/>
              </a:rPr>
              <a:t>Matthew 25:26)</a:t>
            </a:r>
            <a:endParaRPr lang="en-US" altLang="en-US" dirty="0">
              <a:latin typeface="Lucida Bright" panose="02040602050505020304" pitchFamily="18" charset="0"/>
            </a:endParaRPr>
          </a:p>
          <a:p>
            <a:pPr marL="228600" indent="-228600">
              <a:spcBef>
                <a:spcPct val="70000"/>
              </a:spcBef>
            </a:pPr>
            <a:r>
              <a:rPr lang="en-US" altLang="en-US" dirty="0">
                <a:latin typeface="Lucida Bright" panose="02040602050505020304" pitchFamily="18" charset="0"/>
              </a:rPr>
              <a:t>It takes work to be a good steward.</a:t>
            </a:r>
          </a:p>
          <a:p>
            <a:pPr marL="228600" indent="-228600">
              <a:spcBef>
                <a:spcPct val="70000"/>
              </a:spcBef>
              <a:buFontTx/>
              <a:buChar char="•"/>
            </a:pPr>
            <a:r>
              <a:rPr lang="en-US" altLang="en-US" dirty="0">
                <a:latin typeface="Lucida Bright" panose="02040602050505020304" pitchFamily="18" charset="0"/>
              </a:rPr>
              <a:t>Diligence to present ourselves approved unto God. </a:t>
            </a:r>
            <a:r>
              <a:rPr lang="en-US" altLang="en-US" dirty="0">
                <a:solidFill>
                  <a:srgbClr val="003399"/>
                </a:solidFill>
                <a:latin typeface="Lucida Bright" panose="02040602050505020304" pitchFamily="18" charset="0"/>
              </a:rPr>
              <a:t>(</a:t>
            </a:r>
            <a:r>
              <a:rPr lang="en-US" altLang="en-US" b="1" dirty="0">
                <a:solidFill>
                  <a:srgbClr val="003399"/>
                </a:solidFill>
                <a:latin typeface="Lucida Bright" panose="02040602050505020304" pitchFamily="18" charset="0"/>
              </a:rPr>
              <a:t>2 Timothy 2:15)</a:t>
            </a:r>
            <a:endParaRPr lang="en-US" altLang="en-US" dirty="0">
              <a:solidFill>
                <a:srgbClr val="003399"/>
              </a:solidFill>
              <a:latin typeface="Lucida Bright" panose="02040602050505020304" pitchFamily="18" charset="0"/>
            </a:endParaRPr>
          </a:p>
          <a:p>
            <a:pPr marL="228600" indent="-228600">
              <a:spcBef>
                <a:spcPct val="70000"/>
              </a:spcBef>
              <a:buFontTx/>
              <a:buChar char="•"/>
            </a:pPr>
            <a:r>
              <a:rPr lang="en-US" altLang="en-US" b="1" dirty="0">
                <a:latin typeface="Lucida Bright" panose="02040602050505020304" pitchFamily="18" charset="0"/>
              </a:rPr>
              <a:t>Diligence to be found by Him </a:t>
            </a:r>
            <a:r>
              <a:rPr lang="en-US" altLang="en-US" dirty="0">
                <a:latin typeface="Lucida Bright" panose="02040602050505020304" pitchFamily="18" charset="0"/>
              </a:rPr>
              <a:t>“</a:t>
            </a:r>
            <a:r>
              <a:rPr lang="en-US" altLang="en-US" i="1" dirty="0">
                <a:latin typeface="Lucida Bright" panose="02040602050505020304" pitchFamily="18" charset="0"/>
              </a:rPr>
              <a:t>in peace, spotless and blameless. </a:t>
            </a:r>
            <a:r>
              <a:rPr lang="en-US" altLang="en-US" dirty="0">
                <a:latin typeface="Lucida Bright" panose="02040602050505020304" pitchFamily="18" charset="0"/>
              </a:rPr>
              <a:t>(</a:t>
            </a:r>
            <a:r>
              <a:rPr lang="en-US" altLang="en-US" b="1" dirty="0">
                <a:solidFill>
                  <a:srgbClr val="003399"/>
                </a:solidFill>
                <a:latin typeface="Lucida Bright" panose="02040602050505020304" pitchFamily="18" charset="0"/>
              </a:rPr>
              <a:t>2 Peter 3:14)</a:t>
            </a:r>
            <a:endParaRPr lang="en-US" altLang="en-US" dirty="0">
              <a:latin typeface="Lucida Bright" panose="02040602050505020304" pitchFamily="18" charset="0"/>
            </a:endParaRPr>
          </a:p>
          <a:p>
            <a:pPr marL="228600" indent="-228600">
              <a:spcBef>
                <a:spcPct val="70000"/>
              </a:spcBef>
              <a:buFontTx/>
              <a:buChar char="•"/>
            </a:pPr>
            <a:r>
              <a:rPr lang="en-US" altLang="en-US" b="1" dirty="0">
                <a:solidFill>
                  <a:srgbClr val="003399"/>
                </a:solidFill>
                <a:latin typeface="Lucida Bright" panose="02040602050505020304" pitchFamily="18" charset="0"/>
              </a:rPr>
              <a:t>Titus 2:14</a:t>
            </a:r>
            <a:r>
              <a:rPr lang="en-US" altLang="en-US" dirty="0">
                <a:latin typeface="Lucida Bright" panose="02040602050505020304" pitchFamily="18" charset="0"/>
              </a:rPr>
              <a:t>, zealous for good deeds.</a:t>
            </a:r>
          </a:p>
        </p:txBody>
      </p:sp>
      <p:sp>
        <p:nvSpPr>
          <p:cNvPr id="40965" name="Text Box 5">
            <a:extLst>
              <a:ext uri="{FF2B5EF4-FFF2-40B4-BE49-F238E27FC236}">
                <a16:creationId xmlns:a16="http://schemas.microsoft.com/office/drawing/2014/main" id="{64B15D27-133A-43CF-A329-528A9B162D74}"/>
              </a:ext>
            </a:extLst>
          </p:cNvPr>
          <p:cNvSpPr txBox="1">
            <a:spLocks noChangeArrowheads="1"/>
          </p:cNvSpPr>
          <p:nvPr/>
        </p:nvSpPr>
        <p:spPr bwMode="auto">
          <a:xfrm>
            <a:off x="6927" y="3657124"/>
            <a:ext cx="16764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b="1" dirty="0">
                <a:solidFill>
                  <a:srgbClr val="FFFF00"/>
                </a:solidFill>
                <a:latin typeface="Tempus Sans ITC" panose="04020404030D07020202" pitchFamily="82" charset="0"/>
              </a:rPr>
              <a:t>Blessings</a:t>
            </a:r>
          </a:p>
          <a:p>
            <a:pPr>
              <a:spcBef>
                <a:spcPct val="30000"/>
              </a:spcBef>
              <a:buFontTx/>
              <a:buChar char="•"/>
            </a:pPr>
            <a:r>
              <a:rPr lang="en-US" altLang="en-US" sz="2000" b="1" dirty="0">
                <a:solidFill>
                  <a:srgbClr val="FFFF00"/>
                </a:solidFill>
                <a:latin typeface="Tempus Sans ITC" panose="04020404030D07020202" pitchFamily="82" charset="0"/>
              </a:rPr>
              <a:t>Time</a:t>
            </a:r>
          </a:p>
          <a:p>
            <a:pPr>
              <a:spcBef>
                <a:spcPct val="30000"/>
              </a:spcBef>
              <a:buFontTx/>
              <a:buChar char="•"/>
            </a:pPr>
            <a:r>
              <a:rPr lang="en-US" altLang="en-US" sz="2000" b="1" dirty="0">
                <a:solidFill>
                  <a:srgbClr val="FFFF00"/>
                </a:solidFill>
                <a:latin typeface="Tempus Sans ITC" panose="04020404030D07020202" pitchFamily="82" charset="0"/>
              </a:rPr>
              <a:t>Creation</a:t>
            </a:r>
          </a:p>
          <a:p>
            <a:pPr>
              <a:spcBef>
                <a:spcPct val="30000"/>
              </a:spcBef>
              <a:buFontTx/>
              <a:buChar char="•"/>
            </a:pPr>
            <a:r>
              <a:rPr lang="en-US" altLang="en-US" sz="2000" b="1"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00"/>
                </a:solidFill>
                <a:latin typeface="Tempus Sans ITC" panose="04020404030D07020202" pitchFamily="82" charset="0"/>
              </a:rPr>
              <a:t>Children</a:t>
            </a:r>
          </a:p>
          <a:p>
            <a:pPr>
              <a:spcBef>
                <a:spcPct val="30000"/>
              </a:spcBef>
              <a:buFontTx/>
              <a:buChar char="•"/>
            </a:pPr>
            <a:r>
              <a:rPr lang="en-US" altLang="en-US" sz="2000" b="1"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00"/>
                </a:solidFill>
                <a:latin typeface="Tempus Sans ITC" panose="04020404030D07020202" pitchFamily="82" charset="0"/>
              </a:rPr>
              <a:t>God’s word</a:t>
            </a:r>
          </a:p>
          <a:p>
            <a:pPr>
              <a:spcBef>
                <a:spcPct val="30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fad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fade">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fade">
                                      <p:cBhvr>
                                        <p:cTn id="22" dur="5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fade">
                                      <p:cBhvr>
                                        <p:cTn id="27"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AA18615-C335-4573-96A0-FC3FA7997D8B}"/>
              </a:ext>
            </a:extLst>
          </p:cNvPr>
          <p:cNvSpPr>
            <a:spLocks noGrp="1" noChangeArrowheads="1"/>
          </p:cNvSpPr>
          <p:nvPr>
            <p:ph type="title"/>
          </p:nvPr>
        </p:nvSpPr>
        <p:spPr>
          <a:xfrm>
            <a:off x="2667000" y="533400"/>
            <a:ext cx="5638800" cy="1219200"/>
          </a:xfrm>
        </p:spPr>
        <p:txBody>
          <a:bodyPr>
            <a:normAutofit/>
          </a:bodyPr>
          <a:lstStyle/>
          <a:p>
            <a:pPr algn="ctr"/>
            <a:r>
              <a:rPr lang="en-US" altLang="en-US" b="1" dirty="0">
                <a:latin typeface="Abadi" panose="020B0604020104020204" pitchFamily="34" charset="0"/>
              </a:rPr>
              <a:t>What is a “Steward”?</a:t>
            </a:r>
          </a:p>
        </p:txBody>
      </p:sp>
      <p:sp>
        <p:nvSpPr>
          <p:cNvPr id="51203" name="Rectangle 3">
            <a:extLst>
              <a:ext uri="{FF2B5EF4-FFF2-40B4-BE49-F238E27FC236}">
                <a16:creationId xmlns:a16="http://schemas.microsoft.com/office/drawing/2014/main" id="{6CBA195D-B0EE-46C4-BBD0-A99BBE4CAF67}"/>
              </a:ext>
            </a:extLst>
          </p:cNvPr>
          <p:cNvSpPr>
            <a:spLocks noGrp="1" noChangeArrowheads="1"/>
          </p:cNvSpPr>
          <p:nvPr>
            <p:ph idx="1"/>
          </p:nvPr>
        </p:nvSpPr>
        <p:spPr>
          <a:xfrm>
            <a:off x="1524000" y="2743199"/>
            <a:ext cx="10363200" cy="3886201"/>
          </a:xfrm>
        </p:spPr>
        <p:txBody>
          <a:bodyPr>
            <a:normAutofit lnSpcReduction="10000"/>
          </a:bodyPr>
          <a:lstStyle/>
          <a:p>
            <a:r>
              <a:rPr lang="en-US" altLang="en-US" sz="3600" dirty="0">
                <a:latin typeface="Abadi" panose="020B0604020104020204" pitchFamily="34" charset="0"/>
              </a:rPr>
              <a:t>From the Greek word “</a:t>
            </a:r>
            <a:r>
              <a:rPr lang="en-US" altLang="en-US" sz="3600" b="1" dirty="0" err="1">
                <a:latin typeface="Abadi" panose="020B0604020104020204" pitchFamily="34" charset="0"/>
              </a:rPr>
              <a:t>oikonomos</a:t>
            </a:r>
            <a:r>
              <a:rPr lang="en-US" altLang="en-US" sz="3600" dirty="0">
                <a:latin typeface="Abadi" panose="020B0604020104020204" pitchFamily="34" charset="0"/>
              </a:rPr>
              <a:t>”</a:t>
            </a:r>
          </a:p>
          <a:p>
            <a:pPr lvl="1"/>
            <a:r>
              <a:rPr lang="en-US" altLang="en-US" sz="4800" dirty="0">
                <a:latin typeface="Abadi" panose="020B0604020104020204" pitchFamily="34" charset="0"/>
              </a:rPr>
              <a:t>“</a:t>
            </a:r>
            <a:r>
              <a:rPr lang="en-US" altLang="en-US" sz="4800" b="1" dirty="0">
                <a:latin typeface="Abadi" panose="020B0604020104020204" pitchFamily="34" charset="0"/>
              </a:rPr>
              <a:t>the manager of a household or of household affairs</a:t>
            </a:r>
            <a:r>
              <a:rPr lang="en-US" altLang="en-US" sz="4800" dirty="0">
                <a:latin typeface="Abadi" panose="020B0604020104020204" pitchFamily="34" charset="0"/>
              </a:rPr>
              <a:t>; especially a steward, manager, superintendent” </a:t>
            </a:r>
            <a:br>
              <a:rPr lang="en-US" altLang="en-US" sz="3200" dirty="0">
                <a:latin typeface="Abadi" panose="020B0604020104020204" pitchFamily="34" charset="0"/>
              </a:rPr>
            </a:br>
            <a:r>
              <a:rPr lang="en-US" altLang="en-US" sz="1800" dirty="0">
                <a:latin typeface="Abadi" panose="020B0604020104020204" pitchFamily="34" charset="0"/>
              </a:rPr>
              <a:t>(Thayer's Greek Lexicon)</a:t>
            </a:r>
            <a:endParaRPr lang="en-US" altLang="en-US" sz="1800" b="1" dirty="0">
              <a:latin typeface="Abadi" panose="020B0604020104020204" pitchFamily="34" charset="0"/>
            </a:endParaRPr>
          </a:p>
          <a:p>
            <a:r>
              <a:rPr lang="en-US" altLang="en-US" sz="4400" b="1" dirty="0">
                <a:latin typeface="Abadi" panose="020B0604020104020204" pitchFamily="34" charset="0"/>
              </a:rPr>
              <a:t>It’s someone entrusted with caring for a superior's goods</a:t>
            </a:r>
            <a:r>
              <a:rPr lang="en-US" altLang="en-US" sz="4400" dirty="0">
                <a:latin typeface="Abadi" panose="020B0604020104020204"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6C7F84F-BA32-4984-A001-D6297CFC09E3}"/>
              </a:ext>
            </a:extLst>
          </p:cNvPr>
          <p:cNvSpPr>
            <a:spLocks noGrp="1" noChangeArrowheads="1"/>
          </p:cNvSpPr>
          <p:nvPr>
            <p:ph type="title"/>
          </p:nvPr>
        </p:nvSpPr>
        <p:spPr>
          <a:xfrm>
            <a:off x="2362200" y="533400"/>
            <a:ext cx="6096000" cy="1295400"/>
          </a:xfrm>
        </p:spPr>
        <p:txBody>
          <a:bodyPr/>
          <a:lstStyle/>
          <a:p>
            <a:pPr algn="ctr"/>
            <a:r>
              <a:rPr lang="en-US" altLang="en-US" sz="4400" b="1" dirty="0"/>
              <a:t>#6 - Courage</a:t>
            </a:r>
          </a:p>
        </p:txBody>
      </p:sp>
      <p:sp>
        <p:nvSpPr>
          <p:cNvPr id="43011" name="Rectangle 3">
            <a:extLst>
              <a:ext uri="{FF2B5EF4-FFF2-40B4-BE49-F238E27FC236}">
                <a16:creationId xmlns:a16="http://schemas.microsoft.com/office/drawing/2014/main" id="{C5C36199-6DA1-4871-A527-DDBC6A4120A2}"/>
              </a:ext>
            </a:extLst>
          </p:cNvPr>
          <p:cNvSpPr>
            <a:spLocks noGrp="1" noChangeArrowheads="1"/>
          </p:cNvSpPr>
          <p:nvPr>
            <p:ph idx="1"/>
          </p:nvPr>
        </p:nvSpPr>
        <p:spPr>
          <a:xfrm>
            <a:off x="2057400" y="2667000"/>
            <a:ext cx="9067800" cy="4191000"/>
          </a:xfrm>
        </p:spPr>
        <p:txBody>
          <a:bodyPr/>
          <a:lstStyle/>
          <a:p>
            <a:pPr marL="228600" indent="0">
              <a:spcBef>
                <a:spcPct val="75000"/>
              </a:spcBef>
            </a:pPr>
            <a:r>
              <a:rPr lang="en-US" altLang="en-US" dirty="0">
                <a:latin typeface="Lucida Bright" panose="02040602050505020304" pitchFamily="18" charset="0"/>
              </a:rPr>
              <a:t>We can’t be a steward overcome by fear. (</a:t>
            </a:r>
            <a:r>
              <a:rPr lang="en-US" altLang="en-US" b="1" dirty="0">
                <a:solidFill>
                  <a:srgbClr val="003399"/>
                </a:solidFill>
                <a:latin typeface="Lucida Bright" panose="02040602050505020304" pitchFamily="18" charset="0"/>
              </a:rPr>
              <a:t>Matthew 25:25)</a:t>
            </a:r>
            <a:r>
              <a:rPr lang="en-US" altLang="en-US" dirty="0">
                <a:latin typeface="Lucida Bright" panose="02040602050505020304" pitchFamily="18" charset="0"/>
              </a:rPr>
              <a:t>, “…</a:t>
            </a:r>
            <a:r>
              <a:rPr lang="en-US" altLang="en-US" i="1" dirty="0">
                <a:latin typeface="Lucida Bright" panose="02040602050505020304" pitchFamily="18" charset="0"/>
              </a:rPr>
              <a:t>I was</a:t>
            </a:r>
            <a:r>
              <a:rPr lang="en-US" altLang="en-US" dirty="0">
                <a:latin typeface="Lucida Bright" panose="02040602050505020304" pitchFamily="18" charset="0"/>
              </a:rPr>
              <a:t> </a:t>
            </a:r>
            <a:r>
              <a:rPr lang="en-US" altLang="en-US" b="1" i="1" dirty="0">
                <a:latin typeface="Lucida Bright" panose="02040602050505020304" pitchFamily="18" charset="0"/>
              </a:rPr>
              <a:t>afraid</a:t>
            </a:r>
            <a:r>
              <a:rPr lang="en-US" altLang="en-US" dirty="0">
                <a:latin typeface="Lucida Bright" panose="02040602050505020304" pitchFamily="18" charset="0"/>
              </a:rPr>
              <a:t>…”</a:t>
            </a:r>
          </a:p>
          <a:p>
            <a:pPr marL="228600" indent="0">
              <a:spcBef>
                <a:spcPct val="75000"/>
              </a:spcBef>
            </a:pPr>
            <a:r>
              <a:rPr lang="en-US" altLang="en-US" dirty="0">
                <a:latin typeface="Lucida Bright" panose="02040602050505020304" pitchFamily="18" charset="0"/>
              </a:rPr>
              <a:t>We can’t be afraid to act within the authority of what the Master has specified.</a:t>
            </a:r>
          </a:p>
          <a:p>
            <a:pPr marL="228600" indent="0">
              <a:spcBef>
                <a:spcPct val="75000"/>
              </a:spcBef>
            </a:pPr>
            <a:r>
              <a:rPr lang="en-US" altLang="en-US" b="1" dirty="0">
                <a:solidFill>
                  <a:srgbClr val="003399"/>
                </a:solidFill>
                <a:latin typeface="Lucida Bright" panose="02040602050505020304" pitchFamily="18" charset="0"/>
              </a:rPr>
              <a:t>Deuteronomy 31:6</a:t>
            </a:r>
            <a:r>
              <a:rPr lang="en-US" altLang="en-US" dirty="0">
                <a:latin typeface="Lucida Bright" panose="02040602050505020304" pitchFamily="18" charset="0"/>
              </a:rPr>
              <a:t>, “</a:t>
            </a:r>
            <a:r>
              <a:rPr lang="en-US" altLang="en-US" i="1" dirty="0">
                <a:latin typeface="Lucida Bright" panose="02040602050505020304" pitchFamily="18" charset="0"/>
              </a:rPr>
              <a:t>Be strong &amp; </a:t>
            </a:r>
            <a:r>
              <a:rPr lang="en-US" altLang="en-US" b="1" i="1" dirty="0">
                <a:latin typeface="Lucida Bright" panose="02040602050505020304" pitchFamily="18" charset="0"/>
              </a:rPr>
              <a:t>courageous</a:t>
            </a:r>
            <a:r>
              <a:rPr lang="en-US" altLang="en-US" dirty="0">
                <a:latin typeface="Lucida Bright" panose="02040602050505020304" pitchFamily="18" charset="0"/>
              </a:rPr>
              <a:t>...”    Cf., </a:t>
            </a:r>
            <a:r>
              <a:rPr lang="en-US" altLang="en-US" b="1" dirty="0">
                <a:solidFill>
                  <a:srgbClr val="003399"/>
                </a:solidFill>
                <a:latin typeface="Lucida Bright" panose="02040602050505020304" pitchFamily="18" charset="0"/>
              </a:rPr>
              <a:t>Deut. 20:1-4; Heb. 13:6</a:t>
            </a:r>
            <a:r>
              <a:rPr lang="en-US" altLang="en-US" dirty="0">
                <a:latin typeface="Lucida Bright" panose="02040602050505020304" pitchFamily="18" charset="0"/>
              </a:rPr>
              <a:t>.</a:t>
            </a:r>
          </a:p>
          <a:p>
            <a:pPr marL="228600" indent="0">
              <a:spcBef>
                <a:spcPct val="75000"/>
              </a:spcBef>
            </a:pPr>
            <a:r>
              <a:rPr lang="en-US" altLang="en-US" dirty="0">
                <a:latin typeface="Lucida Bright" panose="02040602050505020304" pitchFamily="18" charset="0"/>
              </a:rPr>
              <a:t>Even Paul… </a:t>
            </a:r>
            <a:r>
              <a:rPr lang="en-US" altLang="en-US" dirty="0">
                <a:solidFill>
                  <a:srgbClr val="003399"/>
                </a:solidFill>
                <a:latin typeface="Lucida Bright" panose="02040602050505020304" pitchFamily="18" charset="0"/>
              </a:rPr>
              <a:t>(</a:t>
            </a:r>
            <a:r>
              <a:rPr lang="en-US" altLang="en-US" b="1" dirty="0">
                <a:solidFill>
                  <a:srgbClr val="003399"/>
                </a:solidFill>
                <a:latin typeface="Lucida Bright" panose="02040602050505020304" pitchFamily="18" charset="0"/>
              </a:rPr>
              <a:t>Acts 18:9)</a:t>
            </a:r>
          </a:p>
        </p:txBody>
      </p:sp>
      <p:sp>
        <p:nvSpPr>
          <p:cNvPr id="43013" name="Text Box 5">
            <a:extLst>
              <a:ext uri="{FF2B5EF4-FFF2-40B4-BE49-F238E27FC236}">
                <a16:creationId xmlns:a16="http://schemas.microsoft.com/office/drawing/2014/main" id="{6CE480F1-2819-4DE5-8BCC-2A0BFD7E6A78}"/>
              </a:ext>
            </a:extLst>
          </p:cNvPr>
          <p:cNvSpPr txBox="1">
            <a:spLocks noChangeArrowheads="1"/>
          </p:cNvSpPr>
          <p:nvPr/>
        </p:nvSpPr>
        <p:spPr bwMode="auto">
          <a:xfrm>
            <a:off x="0" y="3657124"/>
            <a:ext cx="16764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b="1" dirty="0">
                <a:solidFill>
                  <a:srgbClr val="FFFF00"/>
                </a:solidFill>
                <a:latin typeface="Tempus Sans ITC" panose="04020404030D07020202" pitchFamily="82" charset="0"/>
              </a:rPr>
              <a:t>Blessings</a:t>
            </a:r>
          </a:p>
          <a:p>
            <a:pPr>
              <a:spcBef>
                <a:spcPct val="30000"/>
              </a:spcBef>
              <a:buFontTx/>
              <a:buChar char="•"/>
            </a:pPr>
            <a:r>
              <a:rPr lang="en-US" altLang="en-US" sz="2000" b="1" dirty="0">
                <a:solidFill>
                  <a:srgbClr val="FFFF00"/>
                </a:solidFill>
                <a:latin typeface="Tempus Sans ITC" panose="04020404030D07020202" pitchFamily="82" charset="0"/>
              </a:rPr>
              <a:t>Time</a:t>
            </a:r>
          </a:p>
          <a:p>
            <a:pPr>
              <a:spcBef>
                <a:spcPct val="30000"/>
              </a:spcBef>
              <a:buFontTx/>
              <a:buChar char="•"/>
            </a:pPr>
            <a:r>
              <a:rPr lang="en-US" altLang="en-US" sz="2000" b="1" dirty="0">
                <a:solidFill>
                  <a:srgbClr val="FFFF00"/>
                </a:solidFill>
                <a:latin typeface="Tempus Sans ITC" panose="04020404030D07020202" pitchFamily="82" charset="0"/>
              </a:rPr>
              <a:t>Creation</a:t>
            </a:r>
          </a:p>
          <a:p>
            <a:pPr>
              <a:spcBef>
                <a:spcPct val="30000"/>
              </a:spcBef>
              <a:buFontTx/>
              <a:buChar char="•"/>
            </a:pPr>
            <a:r>
              <a:rPr lang="en-US" altLang="en-US" sz="2000" b="1"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00"/>
                </a:solidFill>
                <a:latin typeface="Tempus Sans ITC" panose="04020404030D07020202" pitchFamily="82" charset="0"/>
              </a:rPr>
              <a:t>Children</a:t>
            </a:r>
          </a:p>
          <a:p>
            <a:pPr>
              <a:spcBef>
                <a:spcPct val="30000"/>
              </a:spcBef>
              <a:buFontTx/>
              <a:buChar char="•"/>
            </a:pPr>
            <a:r>
              <a:rPr lang="en-US" altLang="en-US" sz="2000" b="1"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00"/>
                </a:solidFill>
                <a:latin typeface="Tempus Sans ITC" panose="04020404030D07020202" pitchFamily="82" charset="0"/>
              </a:rPr>
              <a:t>God’s word</a:t>
            </a:r>
          </a:p>
          <a:p>
            <a:pPr>
              <a:spcBef>
                <a:spcPct val="30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5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32C1788-638F-4F83-BFC9-F1D4D49D417A}"/>
              </a:ext>
            </a:extLst>
          </p:cNvPr>
          <p:cNvSpPr>
            <a:spLocks noGrp="1" noChangeArrowheads="1"/>
          </p:cNvSpPr>
          <p:nvPr>
            <p:ph type="title"/>
          </p:nvPr>
        </p:nvSpPr>
        <p:spPr>
          <a:xfrm>
            <a:off x="2362200" y="533400"/>
            <a:ext cx="6096000" cy="1295400"/>
          </a:xfrm>
        </p:spPr>
        <p:txBody>
          <a:bodyPr/>
          <a:lstStyle/>
          <a:p>
            <a:pPr algn="ctr"/>
            <a:r>
              <a:rPr lang="en-US" altLang="en-US" sz="4400" b="1" dirty="0"/>
              <a:t>#6 - Courage</a:t>
            </a:r>
          </a:p>
        </p:txBody>
      </p:sp>
      <p:sp>
        <p:nvSpPr>
          <p:cNvPr id="45059" name="Rectangle 3">
            <a:extLst>
              <a:ext uri="{FF2B5EF4-FFF2-40B4-BE49-F238E27FC236}">
                <a16:creationId xmlns:a16="http://schemas.microsoft.com/office/drawing/2014/main" id="{312EBC7C-FC82-4197-96CF-3E3498CE652F}"/>
              </a:ext>
            </a:extLst>
          </p:cNvPr>
          <p:cNvSpPr>
            <a:spLocks noGrp="1" noChangeArrowheads="1"/>
          </p:cNvSpPr>
          <p:nvPr>
            <p:ph idx="1"/>
          </p:nvPr>
        </p:nvSpPr>
        <p:spPr>
          <a:xfrm>
            <a:off x="2133600" y="2209800"/>
            <a:ext cx="9144000" cy="4648200"/>
          </a:xfrm>
        </p:spPr>
        <p:txBody>
          <a:bodyPr/>
          <a:lstStyle/>
          <a:p>
            <a:pPr marL="228600" indent="0">
              <a:spcBef>
                <a:spcPct val="70000"/>
              </a:spcBef>
            </a:pPr>
            <a:r>
              <a:rPr lang="en-US" altLang="en-US" dirty="0">
                <a:latin typeface="Lucida Bright" panose="02040602050505020304" pitchFamily="18" charset="0"/>
              </a:rPr>
              <a:t>When it’s time to fight our spiritual battles, we can’t afford to be one of the fainthearted. </a:t>
            </a:r>
            <a:r>
              <a:rPr lang="en-US" altLang="en-US" b="1" dirty="0">
                <a:solidFill>
                  <a:srgbClr val="003399"/>
                </a:solidFill>
                <a:latin typeface="Lucida Bright" panose="02040602050505020304" pitchFamily="18" charset="0"/>
              </a:rPr>
              <a:t>Deut. 20:3-8</a:t>
            </a:r>
            <a:r>
              <a:rPr lang="en-US" altLang="en-US" dirty="0">
                <a:latin typeface="Lucida Bright" panose="02040602050505020304" pitchFamily="18" charset="0"/>
              </a:rPr>
              <a:t>, (cf., </a:t>
            </a:r>
            <a:r>
              <a:rPr lang="en-US" altLang="en-US" b="1" dirty="0">
                <a:solidFill>
                  <a:srgbClr val="003399"/>
                </a:solidFill>
                <a:latin typeface="Lucida Bright" panose="02040602050505020304" pitchFamily="18" charset="0"/>
              </a:rPr>
              <a:t>Judges 7:3</a:t>
            </a:r>
            <a:r>
              <a:rPr lang="en-US" altLang="en-US" dirty="0">
                <a:latin typeface="Lucida Bright" panose="02040602050505020304" pitchFamily="18" charset="0"/>
              </a:rPr>
              <a:t>)</a:t>
            </a:r>
          </a:p>
          <a:p>
            <a:pPr marL="228600" indent="0">
              <a:spcBef>
                <a:spcPct val="70000"/>
              </a:spcBef>
            </a:pPr>
            <a:r>
              <a:rPr lang="en-US" altLang="en-US" dirty="0">
                <a:latin typeface="Lucida Bright" panose="02040602050505020304" pitchFamily="18" charset="0"/>
              </a:rPr>
              <a:t>“</a:t>
            </a:r>
            <a:r>
              <a:rPr lang="en-US" altLang="en-US" b="1" i="1" dirty="0">
                <a:latin typeface="Lucida Bright" panose="02040602050505020304" pitchFamily="18" charset="0"/>
              </a:rPr>
              <a:t>Afraid</a:t>
            </a:r>
            <a:r>
              <a:rPr lang="en-US" altLang="en-US" dirty="0">
                <a:latin typeface="Lucida Bright" panose="02040602050505020304" pitchFamily="18" charset="0"/>
              </a:rPr>
              <a:t>”– “</a:t>
            </a:r>
            <a:r>
              <a:rPr lang="en-US" altLang="en-US" dirty="0" err="1">
                <a:latin typeface="Lucida Bright" panose="02040602050505020304" pitchFamily="18" charset="0"/>
              </a:rPr>
              <a:t>Phobeo</a:t>
            </a:r>
            <a:r>
              <a:rPr lang="en-US" altLang="en-US" dirty="0">
                <a:latin typeface="Lucida Bright" panose="02040602050505020304" pitchFamily="18" charset="0"/>
              </a:rPr>
              <a:t>” - to be alarmed or frightened - our English word “phobia”.</a:t>
            </a:r>
          </a:p>
          <a:p>
            <a:pPr marL="228600" indent="0">
              <a:spcBef>
                <a:spcPct val="70000"/>
              </a:spcBef>
            </a:pPr>
            <a:r>
              <a:rPr lang="en-US" altLang="en-US" dirty="0">
                <a:latin typeface="Lucida Bright" panose="02040602050505020304" pitchFamily="18" charset="0"/>
              </a:rPr>
              <a:t>God has not given us a spirit of timidity but of power, love &amp; discipline (</a:t>
            </a:r>
            <a:r>
              <a:rPr lang="en-US" altLang="en-US" b="1" dirty="0">
                <a:solidFill>
                  <a:srgbClr val="003399"/>
                </a:solidFill>
                <a:latin typeface="Lucida Bright" panose="02040602050505020304" pitchFamily="18" charset="0"/>
              </a:rPr>
              <a:t>2 Timothy 1:7</a:t>
            </a:r>
            <a:r>
              <a:rPr lang="en-US" altLang="en-US" dirty="0">
                <a:latin typeface="Lucida Bright" panose="02040602050505020304" pitchFamily="18" charset="0"/>
              </a:rPr>
              <a:t>)!</a:t>
            </a:r>
          </a:p>
        </p:txBody>
      </p:sp>
      <p:sp>
        <p:nvSpPr>
          <p:cNvPr id="45060" name="Text Box 4">
            <a:extLst>
              <a:ext uri="{FF2B5EF4-FFF2-40B4-BE49-F238E27FC236}">
                <a16:creationId xmlns:a16="http://schemas.microsoft.com/office/drawing/2014/main" id="{7E8D1D1E-6A00-4C87-852D-6C2E75D87D85}"/>
              </a:ext>
            </a:extLst>
          </p:cNvPr>
          <p:cNvSpPr txBox="1">
            <a:spLocks noChangeArrowheads="1"/>
          </p:cNvSpPr>
          <p:nvPr/>
        </p:nvSpPr>
        <p:spPr bwMode="auto">
          <a:xfrm>
            <a:off x="27992" y="3657124"/>
            <a:ext cx="16764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b="1" dirty="0">
                <a:solidFill>
                  <a:srgbClr val="FFFF00"/>
                </a:solidFill>
                <a:latin typeface="Tempus Sans ITC" panose="04020404030D07020202" pitchFamily="82" charset="0"/>
              </a:rPr>
              <a:t>Blessings</a:t>
            </a:r>
          </a:p>
          <a:p>
            <a:pPr>
              <a:spcBef>
                <a:spcPct val="30000"/>
              </a:spcBef>
              <a:buFontTx/>
              <a:buChar char="•"/>
            </a:pPr>
            <a:r>
              <a:rPr lang="en-US" altLang="en-US" sz="2000" b="1" dirty="0">
                <a:solidFill>
                  <a:srgbClr val="FFFF00"/>
                </a:solidFill>
                <a:latin typeface="Tempus Sans ITC" panose="04020404030D07020202" pitchFamily="82" charset="0"/>
              </a:rPr>
              <a:t>Time</a:t>
            </a:r>
          </a:p>
          <a:p>
            <a:pPr>
              <a:spcBef>
                <a:spcPct val="30000"/>
              </a:spcBef>
              <a:buFontTx/>
              <a:buChar char="•"/>
            </a:pPr>
            <a:r>
              <a:rPr lang="en-US" altLang="en-US" sz="2000" b="1" dirty="0">
                <a:solidFill>
                  <a:srgbClr val="FFFF00"/>
                </a:solidFill>
                <a:latin typeface="Tempus Sans ITC" panose="04020404030D07020202" pitchFamily="82" charset="0"/>
              </a:rPr>
              <a:t>Creation</a:t>
            </a:r>
          </a:p>
          <a:p>
            <a:pPr>
              <a:spcBef>
                <a:spcPct val="30000"/>
              </a:spcBef>
              <a:buFontTx/>
              <a:buChar char="•"/>
            </a:pPr>
            <a:r>
              <a:rPr lang="en-US" altLang="en-US" sz="2000" b="1"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00"/>
                </a:solidFill>
                <a:latin typeface="Tempus Sans ITC" panose="04020404030D07020202" pitchFamily="82" charset="0"/>
              </a:rPr>
              <a:t>Children</a:t>
            </a:r>
          </a:p>
          <a:p>
            <a:pPr>
              <a:spcBef>
                <a:spcPct val="30000"/>
              </a:spcBef>
              <a:buFontTx/>
              <a:buChar char="•"/>
            </a:pPr>
            <a:r>
              <a:rPr lang="en-US" altLang="en-US" sz="2000" b="1"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00"/>
                </a:solidFill>
                <a:latin typeface="Tempus Sans ITC" panose="04020404030D07020202" pitchFamily="82" charset="0"/>
              </a:rPr>
              <a:t>God’s word</a:t>
            </a:r>
          </a:p>
          <a:p>
            <a:pPr>
              <a:spcBef>
                <a:spcPct val="30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fade">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fade">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D5E6AF16-5A06-4593-8CEF-22EED3704936}"/>
              </a:ext>
            </a:extLst>
          </p:cNvPr>
          <p:cNvSpPr>
            <a:spLocks noGrp="1" noChangeArrowheads="1"/>
          </p:cNvSpPr>
          <p:nvPr>
            <p:ph type="title"/>
          </p:nvPr>
        </p:nvSpPr>
        <p:spPr>
          <a:xfrm>
            <a:off x="2895600" y="609600"/>
            <a:ext cx="6096000" cy="1295400"/>
          </a:xfrm>
        </p:spPr>
        <p:txBody>
          <a:bodyPr/>
          <a:lstStyle/>
          <a:p>
            <a:pPr algn="ctr"/>
            <a:r>
              <a:rPr lang="en-US" altLang="en-US" sz="4400" b="1" dirty="0"/>
              <a:t>#7 - Accountability</a:t>
            </a:r>
          </a:p>
        </p:txBody>
      </p:sp>
      <p:sp>
        <p:nvSpPr>
          <p:cNvPr id="47107" name="Rectangle 3">
            <a:extLst>
              <a:ext uri="{FF2B5EF4-FFF2-40B4-BE49-F238E27FC236}">
                <a16:creationId xmlns:a16="http://schemas.microsoft.com/office/drawing/2014/main" id="{A554C025-1D51-4B37-AA0D-538136D53644}"/>
              </a:ext>
            </a:extLst>
          </p:cNvPr>
          <p:cNvSpPr>
            <a:spLocks noGrp="1" noChangeArrowheads="1"/>
          </p:cNvSpPr>
          <p:nvPr>
            <p:ph idx="1"/>
          </p:nvPr>
        </p:nvSpPr>
        <p:spPr>
          <a:xfrm>
            <a:off x="1981200" y="2819400"/>
            <a:ext cx="9677400" cy="4038600"/>
          </a:xfrm>
        </p:spPr>
        <p:txBody>
          <a:bodyPr/>
          <a:lstStyle/>
          <a:p>
            <a:pPr marL="228600" indent="0"/>
            <a:r>
              <a:rPr lang="en-US" altLang="en-US" dirty="0">
                <a:latin typeface="Lucida Bright" panose="02040602050505020304" pitchFamily="18" charset="0"/>
              </a:rPr>
              <a:t>Accounts will be settled with Him who has given us this stewardship:</a:t>
            </a:r>
          </a:p>
          <a:p>
            <a:pPr marL="228600" indent="0">
              <a:buFontTx/>
              <a:buChar char="•"/>
            </a:pPr>
            <a:r>
              <a:rPr lang="en-US" altLang="en-US" b="1" dirty="0">
                <a:solidFill>
                  <a:srgbClr val="003399"/>
                </a:solidFill>
                <a:latin typeface="Lucida Bright" panose="02040602050505020304" pitchFamily="18" charset="0"/>
              </a:rPr>
              <a:t>Matthew 25:19</a:t>
            </a:r>
            <a:r>
              <a:rPr lang="en-US" altLang="en-US" dirty="0">
                <a:latin typeface="Lucida Bright" panose="02040602050505020304" pitchFamily="18" charset="0"/>
              </a:rPr>
              <a:t>, “…</a:t>
            </a:r>
            <a:r>
              <a:rPr lang="en-US" altLang="en-US" i="1" dirty="0">
                <a:latin typeface="Lucida Bright" panose="02040602050505020304" pitchFamily="18" charset="0"/>
              </a:rPr>
              <a:t>the Master… came and settled accounts with them</a:t>
            </a:r>
            <a:r>
              <a:rPr lang="en-US" altLang="en-US" dirty="0">
                <a:latin typeface="Lucida Bright" panose="02040602050505020304" pitchFamily="18" charset="0"/>
              </a:rPr>
              <a:t>”</a:t>
            </a:r>
          </a:p>
          <a:p>
            <a:pPr marL="228600" indent="0">
              <a:buFontTx/>
              <a:buChar char="•"/>
            </a:pPr>
            <a:r>
              <a:rPr lang="en-US" altLang="en-US" b="1" dirty="0">
                <a:solidFill>
                  <a:srgbClr val="003399"/>
                </a:solidFill>
                <a:latin typeface="Lucida Bright" panose="02040602050505020304" pitchFamily="18" charset="0"/>
              </a:rPr>
              <a:t>Luke 16:2</a:t>
            </a:r>
            <a:r>
              <a:rPr lang="en-US" altLang="en-US" dirty="0">
                <a:latin typeface="Lucida Bright" panose="02040602050505020304" pitchFamily="18" charset="0"/>
              </a:rPr>
              <a:t>, “…</a:t>
            </a:r>
            <a:r>
              <a:rPr lang="en-US" altLang="en-US" i="1" dirty="0">
                <a:latin typeface="Lucida Bright" panose="02040602050505020304" pitchFamily="18" charset="0"/>
              </a:rPr>
              <a:t>give an account of your stewardship</a:t>
            </a:r>
            <a:r>
              <a:rPr lang="en-US" altLang="en-US" dirty="0">
                <a:latin typeface="Lucida Bright" panose="02040602050505020304" pitchFamily="18" charset="0"/>
              </a:rPr>
              <a:t>…”</a:t>
            </a:r>
          </a:p>
          <a:p>
            <a:pPr marL="228600" indent="0"/>
            <a:r>
              <a:rPr lang="en-US" altLang="en-US" dirty="0">
                <a:latin typeface="Lucida Bright" panose="02040602050505020304" pitchFamily="18" charset="0"/>
              </a:rPr>
              <a:t>This accounting will take place “</a:t>
            </a:r>
            <a:r>
              <a:rPr lang="en-US" altLang="en-US" i="1" dirty="0">
                <a:latin typeface="Lucida Bright" panose="02040602050505020304" pitchFamily="18" charset="0"/>
              </a:rPr>
              <a:t>before the judgment seat of Christ</a:t>
            </a:r>
            <a:r>
              <a:rPr lang="en-US" altLang="en-US" dirty="0">
                <a:latin typeface="Lucida Bright" panose="02040602050505020304" pitchFamily="18" charset="0"/>
              </a:rPr>
              <a:t>”, (</a:t>
            </a:r>
            <a:r>
              <a:rPr lang="en-US" altLang="en-US" b="1" dirty="0">
                <a:solidFill>
                  <a:srgbClr val="003399"/>
                </a:solidFill>
                <a:latin typeface="Lucida Bright" panose="02040602050505020304" pitchFamily="18" charset="0"/>
              </a:rPr>
              <a:t>2 Corinthians 5:6-10</a:t>
            </a:r>
            <a:r>
              <a:rPr lang="en-US" altLang="en-US" dirty="0">
                <a:latin typeface="Lucida Bright" panose="02040602050505020304" pitchFamily="18" charset="0"/>
              </a:rPr>
              <a:t>)</a:t>
            </a:r>
          </a:p>
        </p:txBody>
      </p:sp>
      <p:sp>
        <p:nvSpPr>
          <p:cNvPr id="47108" name="Text Box 4">
            <a:extLst>
              <a:ext uri="{FF2B5EF4-FFF2-40B4-BE49-F238E27FC236}">
                <a16:creationId xmlns:a16="http://schemas.microsoft.com/office/drawing/2014/main" id="{DBED6714-BE9A-4C6B-9FF1-888D3099289A}"/>
              </a:ext>
            </a:extLst>
          </p:cNvPr>
          <p:cNvSpPr txBox="1">
            <a:spLocks noChangeArrowheads="1"/>
          </p:cNvSpPr>
          <p:nvPr/>
        </p:nvSpPr>
        <p:spPr bwMode="auto">
          <a:xfrm>
            <a:off x="20216" y="3633869"/>
            <a:ext cx="1676400" cy="32008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sz="2000" b="1" dirty="0">
                <a:solidFill>
                  <a:srgbClr val="FFFF00"/>
                </a:solidFill>
                <a:latin typeface="Tempus Sans ITC" panose="04020404030D07020202" pitchFamily="82" charset="0"/>
              </a:rPr>
              <a:t>Blessings</a:t>
            </a:r>
          </a:p>
          <a:p>
            <a:pPr>
              <a:spcBef>
                <a:spcPct val="30000"/>
              </a:spcBef>
              <a:buFontTx/>
              <a:buChar char="•"/>
            </a:pPr>
            <a:r>
              <a:rPr lang="en-US" altLang="en-US" sz="2000" b="1" dirty="0">
                <a:solidFill>
                  <a:srgbClr val="FFFF00"/>
                </a:solidFill>
                <a:latin typeface="Tempus Sans ITC" panose="04020404030D07020202" pitchFamily="82" charset="0"/>
              </a:rPr>
              <a:t>Time</a:t>
            </a:r>
          </a:p>
          <a:p>
            <a:pPr>
              <a:spcBef>
                <a:spcPct val="30000"/>
              </a:spcBef>
              <a:buFontTx/>
              <a:buChar char="•"/>
            </a:pPr>
            <a:r>
              <a:rPr lang="en-US" altLang="en-US" sz="2000" b="1" dirty="0">
                <a:solidFill>
                  <a:srgbClr val="FFFF00"/>
                </a:solidFill>
                <a:latin typeface="Tempus Sans ITC" panose="04020404030D07020202" pitchFamily="82" charset="0"/>
              </a:rPr>
              <a:t>Creation</a:t>
            </a:r>
          </a:p>
          <a:p>
            <a:pPr>
              <a:spcBef>
                <a:spcPct val="30000"/>
              </a:spcBef>
              <a:buFontTx/>
              <a:buChar char="•"/>
            </a:pPr>
            <a:r>
              <a:rPr lang="en-US" altLang="en-US" sz="2000" b="1" dirty="0">
                <a:solidFill>
                  <a:srgbClr val="FFFF00"/>
                </a:solidFill>
                <a:latin typeface="Tempus Sans ITC" panose="04020404030D07020202" pitchFamily="82" charset="0"/>
              </a:rPr>
              <a:t>Bodies</a:t>
            </a:r>
          </a:p>
          <a:p>
            <a:pPr>
              <a:spcBef>
                <a:spcPct val="30000"/>
              </a:spcBef>
              <a:buFontTx/>
              <a:buChar char="•"/>
            </a:pPr>
            <a:r>
              <a:rPr lang="en-US" altLang="en-US" sz="2000" b="1" dirty="0">
                <a:solidFill>
                  <a:srgbClr val="FFFF00"/>
                </a:solidFill>
                <a:latin typeface="Tempus Sans ITC" panose="04020404030D07020202" pitchFamily="82" charset="0"/>
              </a:rPr>
              <a:t>Children</a:t>
            </a:r>
          </a:p>
          <a:p>
            <a:pPr>
              <a:spcBef>
                <a:spcPct val="30000"/>
              </a:spcBef>
              <a:buFontTx/>
              <a:buChar char="•"/>
            </a:pPr>
            <a:r>
              <a:rPr lang="en-US" altLang="en-US" sz="2000" b="1" dirty="0">
                <a:solidFill>
                  <a:srgbClr val="FFFF00"/>
                </a:solidFill>
                <a:latin typeface="Tempus Sans ITC" panose="04020404030D07020202" pitchFamily="82" charset="0"/>
              </a:rPr>
              <a:t>Life</a:t>
            </a:r>
          </a:p>
          <a:p>
            <a:pPr>
              <a:spcBef>
                <a:spcPct val="30000"/>
              </a:spcBef>
              <a:buFontTx/>
              <a:buChar char="•"/>
            </a:pPr>
            <a:r>
              <a:rPr lang="en-US" altLang="en-US" sz="2000" b="1" dirty="0">
                <a:solidFill>
                  <a:srgbClr val="FFFF00"/>
                </a:solidFill>
                <a:latin typeface="Tempus Sans ITC" panose="04020404030D07020202" pitchFamily="82" charset="0"/>
              </a:rPr>
              <a:t>God’s word</a:t>
            </a:r>
          </a:p>
          <a:p>
            <a:pPr>
              <a:spcBef>
                <a:spcPct val="30000"/>
              </a:spcBef>
              <a:buFontTx/>
              <a:buChar char="•"/>
            </a:pPr>
            <a:r>
              <a:rPr lang="en-US" altLang="en-US" sz="2000"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fad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fad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897E2F1-7BC8-48F5-A460-B685F7952F02}"/>
              </a:ext>
            </a:extLst>
          </p:cNvPr>
          <p:cNvSpPr>
            <a:spLocks noGrp="1" noChangeArrowheads="1"/>
          </p:cNvSpPr>
          <p:nvPr>
            <p:ph type="title"/>
          </p:nvPr>
        </p:nvSpPr>
        <p:spPr>
          <a:xfrm>
            <a:off x="2819400" y="609600"/>
            <a:ext cx="6096000" cy="1295400"/>
          </a:xfrm>
        </p:spPr>
        <p:txBody>
          <a:bodyPr/>
          <a:lstStyle/>
          <a:p>
            <a:pPr algn="ctr"/>
            <a:r>
              <a:rPr lang="en-US" altLang="en-US" sz="4400" b="1" dirty="0"/>
              <a:t>#7 - Accountability</a:t>
            </a:r>
          </a:p>
        </p:txBody>
      </p:sp>
      <p:sp>
        <p:nvSpPr>
          <p:cNvPr id="49155" name="Rectangle 3">
            <a:extLst>
              <a:ext uri="{FF2B5EF4-FFF2-40B4-BE49-F238E27FC236}">
                <a16:creationId xmlns:a16="http://schemas.microsoft.com/office/drawing/2014/main" id="{953049AD-7ECE-49FA-AD1E-E0D1C32ED7AB}"/>
              </a:ext>
            </a:extLst>
          </p:cNvPr>
          <p:cNvSpPr>
            <a:spLocks noGrp="1" noChangeArrowheads="1"/>
          </p:cNvSpPr>
          <p:nvPr>
            <p:ph idx="1"/>
          </p:nvPr>
        </p:nvSpPr>
        <p:spPr>
          <a:xfrm>
            <a:off x="2133600" y="2895600"/>
            <a:ext cx="9067800" cy="3962400"/>
          </a:xfrm>
        </p:spPr>
        <p:txBody>
          <a:bodyPr/>
          <a:lstStyle/>
          <a:p>
            <a:pPr marL="228600" indent="0">
              <a:spcBef>
                <a:spcPct val="55000"/>
              </a:spcBef>
            </a:pPr>
            <a:r>
              <a:rPr lang="en-US" altLang="en-US" dirty="0">
                <a:latin typeface="Lucida Bright" panose="02040602050505020304" pitchFamily="18" charset="0"/>
              </a:rPr>
              <a:t>Will we be found to be a “</a:t>
            </a:r>
            <a:r>
              <a:rPr lang="en-US" altLang="en-US" b="1" dirty="0">
                <a:latin typeface="Lucida Bright" panose="02040602050505020304" pitchFamily="18" charset="0"/>
              </a:rPr>
              <a:t>good</a:t>
            </a:r>
            <a:r>
              <a:rPr lang="en-US" altLang="en-US" dirty="0">
                <a:latin typeface="Lucida Bright" panose="02040602050505020304" pitchFamily="18" charset="0"/>
              </a:rPr>
              <a:t>” steward? </a:t>
            </a:r>
          </a:p>
          <a:p>
            <a:pPr marL="228600" indent="0">
              <a:spcBef>
                <a:spcPct val="55000"/>
              </a:spcBef>
            </a:pPr>
            <a:r>
              <a:rPr lang="en-US" altLang="en-US" b="1" dirty="0">
                <a:solidFill>
                  <a:srgbClr val="003399"/>
                </a:solidFill>
                <a:latin typeface="Lucida Bright" panose="02040602050505020304" pitchFamily="18" charset="0"/>
              </a:rPr>
              <a:t>1 Peter 4:10-11</a:t>
            </a:r>
            <a:r>
              <a:rPr lang="en-US" altLang="en-US" dirty="0">
                <a:latin typeface="Lucida Bright" panose="02040602050505020304" pitchFamily="18" charset="0"/>
              </a:rPr>
              <a:t>, “</a:t>
            </a:r>
            <a:r>
              <a:rPr lang="en-US" altLang="en-US" i="1" dirty="0">
                <a:latin typeface="Lucida Bright" panose="02040602050505020304" pitchFamily="18" charset="0"/>
              </a:rPr>
              <a:t>As each one has received a special gift, </a:t>
            </a:r>
            <a:r>
              <a:rPr lang="en-US" altLang="en-US" b="1" i="1" dirty="0">
                <a:latin typeface="Lucida Bright" panose="02040602050505020304" pitchFamily="18" charset="0"/>
              </a:rPr>
              <a:t>employ it</a:t>
            </a:r>
            <a:r>
              <a:rPr lang="en-US" altLang="en-US" i="1" dirty="0">
                <a:latin typeface="Lucida Bright" panose="02040602050505020304" pitchFamily="18" charset="0"/>
              </a:rPr>
              <a:t> in serving one another, </a:t>
            </a:r>
            <a:r>
              <a:rPr lang="en-US" altLang="en-US" b="1" i="1" dirty="0">
                <a:latin typeface="Lucida Bright" panose="02040602050505020304" pitchFamily="18" charset="0"/>
              </a:rPr>
              <a:t>as good stewards</a:t>
            </a:r>
            <a:r>
              <a:rPr lang="en-US" altLang="en-US" i="1" dirty="0">
                <a:latin typeface="Lucida Bright" panose="02040602050505020304" pitchFamily="18" charset="0"/>
              </a:rPr>
              <a:t> of the manifold grace of God</a:t>
            </a:r>
            <a:r>
              <a:rPr lang="en-US" altLang="en-US" dirty="0">
                <a:latin typeface="Lucida Bright" panose="02040602050505020304" pitchFamily="18" charset="0"/>
              </a:rPr>
              <a:t>.”</a:t>
            </a:r>
          </a:p>
          <a:p>
            <a:pPr marL="228600" indent="0">
              <a:spcBef>
                <a:spcPct val="55000"/>
              </a:spcBef>
            </a:pPr>
            <a:r>
              <a:rPr lang="en-US" altLang="en-US" dirty="0">
                <a:latin typeface="Lucida Bright" panose="02040602050505020304" pitchFamily="18" charset="0"/>
              </a:rPr>
              <a:t>The accounting for our stewardship will be an individual accounting:</a:t>
            </a:r>
            <a:r>
              <a:rPr lang="en-US" altLang="en-US" b="1" dirty="0">
                <a:solidFill>
                  <a:srgbClr val="003399"/>
                </a:solidFill>
                <a:latin typeface="Lucida Bright" panose="02040602050505020304" pitchFamily="18" charset="0"/>
              </a:rPr>
              <a:t> (Romans 14:12)</a:t>
            </a:r>
            <a:endParaRPr lang="en-US" altLang="en-US" dirty="0">
              <a:latin typeface="Lucida Bright" panose="02040602050505020304" pitchFamily="18" charset="0"/>
            </a:endParaRPr>
          </a:p>
        </p:txBody>
      </p:sp>
      <p:sp>
        <p:nvSpPr>
          <p:cNvPr id="49157" name="Text Box 5">
            <a:extLst>
              <a:ext uri="{FF2B5EF4-FFF2-40B4-BE49-F238E27FC236}">
                <a16:creationId xmlns:a16="http://schemas.microsoft.com/office/drawing/2014/main" id="{79121F4F-B4C6-458F-82D4-867931E16D08}"/>
              </a:ext>
            </a:extLst>
          </p:cNvPr>
          <p:cNvSpPr txBox="1">
            <a:spLocks noChangeArrowheads="1"/>
          </p:cNvSpPr>
          <p:nvPr/>
        </p:nvSpPr>
        <p:spPr bwMode="auto">
          <a:xfrm>
            <a:off x="0" y="3967978"/>
            <a:ext cx="1676400" cy="289002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b="1" dirty="0">
                <a:solidFill>
                  <a:srgbClr val="FFFF00"/>
                </a:solidFill>
                <a:latin typeface="Tempus Sans ITC" panose="04020404030D07020202" pitchFamily="82" charset="0"/>
              </a:rPr>
              <a:t>Blessings</a:t>
            </a:r>
          </a:p>
          <a:p>
            <a:pPr>
              <a:spcBef>
                <a:spcPct val="30000"/>
              </a:spcBef>
              <a:buFontTx/>
              <a:buChar char="•"/>
            </a:pPr>
            <a:r>
              <a:rPr lang="en-US" altLang="en-US" b="1" dirty="0">
                <a:solidFill>
                  <a:srgbClr val="FFFF00"/>
                </a:solidFill>
                <a:latin typeface="Tempus Sans ITC" panose="04020404030D07020202" pitchFamily="82" charset="0"/>
              </a:rPr>
              <a:t>Time</a:t>
            </a:r>
          </a:p>
          <a:p>
            <a:pPr>
              <a:spcBef>
                <a:spcPct val="30000"/>
              </a:spcBef>
              <a:buFontTx/>
              <a:buChar char="•"/>
            </a:pPr>
            <a:r>
              <a:rPr lang="en-US" altLang="en-US" b="1" dirty="0">
                <a:solidFill>
                  <a:srgbClr val="FFFF00"/>
                </a:solidFill>
                <a:latin typeface="Tempus Sans ITC" panose="04020404030D07020202" pitchFamily="82" charset="0"/>
              </a:rPr>
              <a:t>Creation</a:t>
            </a:r>
          </a:p>
          <a:p>
            <a:pPr>
              <a:spcBef>
                <a:spcPct val="30000"/>
              </a:spcBef>
              <a:buFontTx/>
              <a:buChar char="•"/>
            </a:pPr>
            <a:r>
              <a:rPr lang="en-US" altLang="en-US" b="1" dirty="0">
                <a:solidFill>
                  <a:srgbClr val="FFFF00"/>
                </a:solidFill>
                <a:latin typeface="Tempus Sans ITC" panose="04020404030D07020202" pitchFamily="82" charset="0"/>
              </a:rPr>
              <a:t>Bodies</a:t>
            </a:r>
          </a:p>
          <a:p>
            <a:pPr>
              <a:spcBef>
                <a:spcPct val="30000"/>
              </a:spcBef>
              <a:buFontTx/>
              <a:buChar char="•"/>
            </a:pPr>
            <a:r>
              <a:rPr lang="en-US" altLang="en-US" b="1" dirty="0">
                <a:solidFill>
                  <a:srgbClr val="FFFF00"/>
                </a:solidFill>
                <a:latin typeface="Tempus Sans ITC" panose="04020404030D07020202" pitchFamily="82" charset="0"/>
              </a:rPr>
              <a:t>Children</a:t>
            </a:r>
          </a:p>
          <a:p>
            <a:pPr>
              <a:spcBef>
                <a:spcPct val="30000"/>
              </a:spcBef>
              <a:buFontTx/>
              <a:buChar char="•"/>
            </a:pPr>
            <a:r>
              <a:rPr lang="en-US" altLang="en-US" b="1" dirty="0">
                <a:solidFill>
                  <a:srgbClr val="FFFF00"/>
                </a:solidFill>
                <a:latin typeface="Tempus Sans ITC" panose="04020404030D07020202" pitchFamily="82" charset="0"/>
              </a:rPr>
              <a:t>Life</a:t>
            </a:r>
          </a:p>
          <a:p>
            <a:pPr>
              <a:spcBef>
                <a:spcPct val="30000"/>
              </a:spcBef>
              <a:buFontTx/>
              <a:buChar char="•"/>
            </a:pPr>
            <a:r>
              <a:rPr lang="en-US" altLang="en-US" b="1" dirty="0">
                <a:solidFill>
                  <a:srgbClr val="FFFF00"/>
                </a:solidFill>
                <a:latin typeface="Tempus Sans ITC" panose="04020404030D07020202" pitchFamily="82" charset="0"/>
              </a:rPr>
              <a:t>God’s word</a:t>
            </a:r>
          </a:p>
          <a:p>
            <a:pPr>
              <a:spcBef>
                <a:spcPct val="30000"/>
              </a:spcBef>
              <a:buFontTx/>
              <a:buChar char="•"/>
            </a:pPr>
            <a:r>
              <a:rPr lang="en-US" altLang="en-US"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fade">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fade">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B23F5C0-CBE9-420C-B636-BA063BF0F953}"/>
              </a:ext>
            </a:extLst>
          </p:cNvPr>
          <p:cNvSpPr>
            <a:spLocks noGrp="1" noChangeArrowheads="1"/>
          </p:cNvSpPr>
          <p:nvPr>
            <p:ph type="title"/>
          </p:nvPr>
        </p:nvSpPr>
        <p:spPr>
          <a:xfrm>
            <a:off x="2895600" y="533400"/>
            <a:ext cx="4876800" cy="1295400"/>
          </a:xfrm>
        </p:spPr>
        <p:txBody>
          <a:bodyPr/>
          <a:lstStyle/>
          <a:p>
            <a:pPr algn="ctr"/>
            <a:r>
              <a:rPr lang="en-US" altLang="en-US" sz="4400" b="1" dirty="0"/>
              <a:t>Accountability</a:t>
            </a:r>
          </a:p>
        </p:txBody>
      </p:sp>
      <p:sp>
        <p:nvSpPr>
          <p:cNvPr id="57347" name="Rectangle 3">
            <a:extLst>
              <a:ext uri="{FF2B5EF4-FFF2-40B4-BE49-F238E27FC236}">
                <a16:creationId xmlns:a16="http://schemas.microsoft.com/office/drawing/2014/main" id="{33EDC37F-FB8A-4F44-9196-DDB5457DF711}"/>
              </a:ext>
            </a:extLst>
          </p:cNvPr>
          <p:cNvSpPr>
            <a:spLocks noGrp="1" noChangeArrowheads="1"/>
          </p:cNvSpPr>
          <p:nvPr>
            <p:ph idx="1"/>
          </p:nvPr>
        </p:nvSpPr>
        <p:spPr>
          <a:xfrm>
            <a:off x="2057400" y="2674938"/>
            <a:ext cx="8686800" cy="4183062"/>
          </a:xfrm>
        </p:spPr>
        <p:txBody>
          <a:bodyPr/>
          <a:lstStyle/>
          <a:p>
            <a:pPr marL="228600" indent="0">
              <a:lnSpc>
                <a:spcPct val="90000"/>
              </a:lnSpc>
              <a:spcBef>
                <a:spcPct val="55000"/>
              </a:spcBef>
            </a:pPr>
            <a:r>
              <a:rPr lang="en-US" altLang="en-US" sz="3200" dirty="0">
                <a:latin typeface="Lucida Bright" panose="02040602050505020304" pitchFamily="18" charset="0"/>
              </a:rPr>
              <a:t>What do we do if we wish to be forgiven for our lack of stewardship?</a:t>
            </a:r>
          </a:p>
          <a:p>
            <a:pPr marL="228600" indent="0">
              <a:lnSpc>
                <a:spcPct val="90000"/>
              </a:lnSpc>
              <a:spcBef>
                <a:spcPct val="55000"/>
              </a:spcBef>
            </a:pPr>
            <a:r>
              <a:rPr lang="en-US" altLang="en-US" sz="3200" dirty="0">
                <a:latin typeface="Lucida Bright" panose="02040602050505020304" pitchFamily="18" charset="0"/>
              </a:rPr>
              <a:t>How can we ensure that the settling of our accounts will be something to be longed for?</a:t>
            </a:r>
          </a:p>
          <a:p>
            <a:pPr marL="228600" indent="0">
              <a:lnSpc>
                <a:spcPct val="90000"/>
              </a:lnSpc>
              <a:spcBef>
                <a:spcPct val="55000"/>
              </a:spcBef>
            </a:pPr>
            <a:r>
              <a:rPr lang="en-US" altLang="en-US" sz="3200" dirty="0">
                <a:latin typeface="Lucida Bright" panose="02040602050505020304" pitchFamily="18" charset="0"/>
              </a:rPr>
              <a:t>Repent of our sins and become obedient to the gospel of Jesus Christ.</a:t>
            </a:r>
          </a:p>
        </p:txBody>
      </p:sp>
      <p:sp>
        <p:nvSpPr>
          <p:cNvPr id="57349" name="Text Box 5">
            <a:extLst>
              <a:ext uri="{FF2B5EF4-FFF2-40B4-BE49-F238E27FC236}">
                <a16:creationId xmlns:a16="http://schemas.microsoft.com/office/drawing/2014/main" id="{FFCFB110-B6A9-4516-98BA-606871438765}"/>
              </a:ext>
            </a:extLst>
          </p:cNvPr>
          <p:cNvSpPr txBox="1">
            <a:spLocks noChangeArrowheads="1"/>
          </p:cNvSpPr>
          <p:nvPr/>
        </p:nvSpPr>
        <p:spPr bwMode="auto">
          <a:xfrm>
            <a:off x="0" y="3967978"/>
            <a:ext cx="1676400" cy="289002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b="1" dirty="0">
                <a:solidFill>
                  <a:srgbClr val="FFFF00"/>
                </a:solidFill>
                <a:latin typeface="Tempus Sans ITC" panose="04020404030D07020202" pitchFamily="82" charset="0"/>
              </a:rPr>
              <a:t>Blessings</a:t>
            </a:r>
          </a:p>
          <a:p>
            <a:pPr>
              <a:spcBef>
                <a:spcPct val="30000"/>
              </a:spcBef>
              <a:buFontTx/>
              <a:buChar char="•"/>
            </a:pPr>
            <a:r>
              <a:rPr lang="en-US" altLang="en-US" b="1" dirty="0">
                <a:solidFill>
                  <a:srgbClr val="FFFF00"/>
                </a:solidFill>
                <a:latin typeface="Tempus Sans ITC" panose="04020404030D07020202" pitchFamily="82" charset="0"/>
              </a:rPr>
              <a:t>Time</a:t>
            </a:r>
          </a:p>
          <a:p>
            <a:pPr>
              <a:spcBef>
                <a:spcPct val="30000"/>
              </a:spcBef>
              <a:buFontTx/>
              <a:buChar char="•"/>
            </a:pPr>
            <a:r>
              <a:rPr lang="en-US" altLang="en-US" b="1" dirty="0">
                <a:solidFill>
                  <a:srgbClr val="FFFF00"/>
                </a:solidFill>
                <a:latin typeface="Tempus Sans ITC" panose="04020404030D07020202" pitchFamily="82" charset="0"/>
              </a:rPr>
              <a:t>Creation</a:t>
            </a:r>
          </a:p>
          <a:p>
            <a:pPr>
              <a:spcBef>
                <a:spcPct val="30000"/>
              </a:spcBef>
              <a:buFontTx/>
              <a:buChar char="•"/>
            </a:pPr>
            <a:r>
              <a:rPr lang="en-US" altLang="en-US" b="1" dirty="0">
                <a:solidFill>
                  <a:srgbClr val="FFFF00"/>
                </a:solidFill>
                <a:latin typeface="Tempus Sans ITC" panose="04020404030D07020202" pitchFamily="82" charset="0"/>
              </a:rPr>
              <a:t>Bodies</a:t>
            </a:r>
          </a:p>
          <a:p>
            <a:pPr>
              <a:spcBef>
                <a:spcPct val="30000"/>
              </a:spcBef>
              <a:buFontTx/>
              <a:buChar char="•"/>
            </a:pPr>
            <a:r>
              <a:rPr lang="en-US" altLang="en-US" b="1" dirty="0">
                <a:solidFill>
                  <a:srgbClr val="FFFF00"/>
                </a:solidFill>
                <a:latin typeface="Tempus Sans ITC" panose="04020404030D07020202" pitchFamily="82" charset="0"/>
              </a:rPr>
              <a:t>Children</a:t>
            </a:r>
          </a:p>
          <a:p>
            <a:pPr>
              <a:spcBef>
                <a:spcPct val="30000"/>
              </a:spcBef>
              <a:buFontTx/>
              <a:buChar char="•"/>
            </a:pPr>
            <a:r>
              <a:rPr lang="en-US" altLang="en-US" b="1" dirty="0">
                <a:solidFill>
                  <a:srgbClr val="FFFF00"/>
                </a:solidFill>
                <a:latin typeface="Tempus Sans ITC" panose="04020404030D07020202" pitchFamily="82" charset="0"/>
              </a:rPr>
              <a:t>Life</a:t>
            </a:r>
          </a:p>
          <a:p>
            <a:pPr>
              <a:spcBef>
                <a:spcPct val="30000"/>
              </a:spcBef>
              <a:buFontTx/>
              <a:buChar char="•"/>
            </a:pPr>
            <a:r>
              <a:rPr lang="en-US" altLang="en-US" b="1" dirty="0">
                <a:solidFill>
                  <a:srgbClr val="FFFF00"/>
                </a:solidFill>
                <a:latin typeface="Tempus Sans ITC" panose="04020404030D07020202" pitchFamily="82" charset="0"/>
              </a:rPr>
              <a:t>God’s word</a:t>
            </a:r>
          </a:p>
          <a:p>
            <a:pPr>
              <a:spcBef>
                <a:spcPct val="30000"/>
              </a:spcBef>
              <a:buFontTx/>
              <a:buChar char="•"/>
            </a:pPr>
            <a:r>
              <a:rPr lang="en-US" altLang="en-US" b="1" dirty="0">
                <a:solidFill>
                  <a:srgbClr val="FFFF00"/>
                </a:solidFill>
                <a:latin typeface="Tempus Sans ITC" panose="04020404030D07020202" pitchFamily="82"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fade">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fade">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B23F5C0-CBE9-420C-B636-BA063BF0F953}"/>
              </a:ext>
            </a:extLst>
          </p:cNvPr>
          <p:cNvSpPr>
            <a:spLocks noGrp="1" noChangeArrowheads="1"/>
          </p:cNvSpPr>
          <p:nvPr>
            <p:ph type="title"/>
          </p:nvPr>
        </p:nvSpPr>
        <p:spPr>
          <a:xfrm>
            <a:off x="2895600" y="533400"/>
            <a:ext cx="4876800" cy="1295400"/>
          </a:xfrm>
        </p:spPr>
        <p:txBody>
          <a:bodyPr>
            <a:normAutofit fontScale="90000"/>
          </a:bodyPr>
          <a:lstStyle/>
          <a:p>
            <a:pPr algn="ctr"/>
            <a:r>
              <a:rPr lang="en-US" altLang="en-US" sz="4400" b="1" dirty="0"/>
              <a:t>What is Required of Stewards?</a:t>
            </a:r>
          </a:p>
        </p:txBody>
      </p:sp>
      <p:sp>
        <p:nvSpPr>
          <p:cNvPr id="57347" name="Rectangle 3">
            <a:extLst>
              <a:ext uri="{FF2B5EF4-FFF2-40B4-BE49-F238E27FC236}">
                <a16:creationId xmlns:a16="http://schemas.microsoft.com/office/drawing/2014/main" id="{33EDC37F-FB8A-4F44-9196-DDB5457DF711}"/>
              </a:ext>
            </a:extLst>
          </p:cNvPr>
          <p:cNvSpPr>
            <a:spLocks noGrp="1" noChangeArrowheads="1"/>
          </p:cNvSpPr>
          <p:nvPr>
            <p:ph idx="1"/>
          </p:nvPr>
        </p:nvSpPr>
        <p:spPr>
          <a:xfrm>
            <a:off x="2057400" y="2438400"/>
            <a:ext cx="8686800" cy="4419600"/>
          </a:xfrm>
        </p:spPr>
        <p:txBody>
          <a:bodyPr>
            <a:normAutofit fontScale="92500" lnSpcReduction="10000"/>
          </a:bodyPr>
          <a:lstStyle/>
          <a:p>
            <a:pPr marL="742950" indent="-514350">
              <a:lnSpc>
                <a:spcPct val="90000"/>
              </a:lnSpc>
              <a:spcBef>
                <a:spcPct val="55000"/>
              </a:spcBef>
              <a:buAutoNum type="arabicPeriod"/>
            </a:pPr>
            <a:r>
              <a:rPr lang="en-US" altLang="en-US" sz="3200" b="1" dirty="0">
                <a:latin typeface="Lucida Bright" panose="02040602050505020304" pitchFamily="18" charset="0"/>
              </a:rPr>
              <a:t>Application</a:t>
            </a:r>
          </a:p>
          <a:p>
            <a:pPr marL="742950" indent="-514350">
              <a:lnSpc>
                <a:spcPct val="90000"/>
              </a:lnSpc>
              <a:spcBef>
                <a:spcPct val="55000"/>
              </a:spcBef>
              <a:buAutoNum type="arabicPeriod"/>
            </a:pPr>
            <a:r>
              <a:rPr lang="en-US" altLang="en-US" sz="3200" b="1" dirty="0">
                <a:latin typeface="Lucida Bright" panose="02040602050505020304" pitchFamily="18" charset="0"/>
              </a:rPr>
              <a:t>Submission</a:t>
            </a:r>
          </a:p>
          <a:p>
            <a:pPr marL="742950" indent="-514350">
              <a:lnSpc>
                <a:spcPct val="90000"/>
              </a:lnSpc>
              <a:spcBef>
                <a:spcPct val="55000"/>
              </a:spcBef>
              <a:buAutoNum type="arabicPeriod"/>
            </a:pPr>
            <a:r>
              <a:rPr lang="en-US" altLang="en-US" sz="3200" b="1" dirty="0">
                <a:latin typeface="Lucida Bright" panose="02040602050505020304" pitchFamily="18" charset="0"/>
              </a:rPr>
              <a:t>Trust</a:t>
            </a:r>
          </a:p>
          <a:p>
            <a:pPr marL="742950" indent="-514350">
              <a:lnSpc>
                <a:spcPct val="90000"/>
              </a:lnSpc>
              <a:spcBef>
                <a:spcPct val="55000"/>
              </a:spcBef>
              <a:buAutoNum type="arabicPeriod"/>
            </a:pPr>
            <a:r>
              <a:rPr lang="en-US" altLang="en-US" sz="3200" b="1" dirty="0">
                <a:latin typeface="Lucida Bright" panose="02040602050505020304" pitchFamily="18" charset="0"/>
              </a:rPr>
              <a:t>Thankfulness</a:t>
            </a:r>
          </a:p>
          <a:p>
            <a:pPr marL="742950" indent="-514350">
              <a:lnSpc>
                <a:spcPct val="90000"/>
              </a:lnSpc>
              <a:spcBef>
                <a:spcPct val="55000"/>
              </a:spcBef>
              <a:buAutoNum type="arabicPeriod"/>
            </a:pPr>
            <a:r>
              <a:rPr lang="en-US" altLang="en-US" sz="3200" b="1" dirty="0">
                <a:latin typeface="Lucida Bright" panose="02040602050505020304" pitchFamily="18" charset="0"/>
              </a:rPr>
              <a:t>Diligence</a:t>
            </a:r>
          </a:p>
          <a:p>
            <a:pPr marL="742950" indent="-514350">
              <a:lnSpc>
                <a:spcPct val="90000"/>
              </a:lnSpc>
              <a:spcBef>
                <a:spcPct val="55000"/>
              </a:spcBef>
              <a:buAutoNum type="arabicPeriod"/>
            </a:pPr>
            <a:r>
              <a:rPr lang="en-US" altLang="en-US" sz="3200" b="1" dirty="0">
                <a:latin typeface="Lucida Bright" panose="02040602050505020304" pitchFamily="18" charset="0"/>
              </a:rPr>
              <a:t>Courage</a:t>
            </a:r>
          </a:p>
          <a:p>
            <a:pPr marL="742950" indent="-514350">
              <a:lnSpc>
                <a:spcPct val="90000"/>
              </a:lnSpc>
              <a:spcBef>
                <a:spcPct val="55000"/>
              </a:spcBef>
              <a:buAutoNum type="arabicPeriod"/>
            </a:pPr>
            <a:r>
              <a:rPr lang="en-US" altLang="en-US" sz="3200" b="1" dirty="0">
                <a:latin typeface="Lucida Bright" panose="02040602050505020304" pitchFamily="18" charset="0"/>
              </a:rPr>
              <a:t>Accountability </a:t>
            </a:r>
          </a:p>
        </p:txBody>
      </p:sp>
      <p:sp>
        <p:nvSpPr>
          <p:cNvPr id="57349" name="Text Box 5">
            <a:extLst>
              <a:ext uri="{FF2B5EF4-FFF2-40B4-BE49-F238E27FC236}">
                <a16:creationId xmlns:a16="http://schemas.microsoft.com/office/drawing/2014/main" id="{FFCFB110-B6A9-4516-98BA-606871438765}"/>
              </a:ext>
            </a:extLst>
          </p:cNvPr>
          <p:cNvSpPr txBox="1">
            <a:spLocks noChangeArrowheads="1"/>
          </p:cNvSpPr>
          <p:nvPr/>
        </p:nvSpPr>
        <p:spPr bwMode="auto">
          <a:xfrm>
            <a:off x="26437" y="3967978"/>
            <a:ext cx="1676400" cy="289002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buFontTx/>
              <a:buChar char="•"/>
            </a:pPr>
            <a:r>
              <a:rPr lang="en-US" altLang="en-US" b="1" dirty="0">
                <a:solidFill>
                  <a:srgbClr val="FFFF00"/>
                </a:solidFill>
                <a:latin typeface="Tempus Sans ITC" panose="04020404030D07020202" pitchFamily="82" charset="0"/>
              </a:rPr>
              <a:t>Blessings</a:t>
            </a:r>
          </a:p>
          <a:p>
            <a:pPr>
              <a:spcBef>
                <a:spcPct val="30000"/>
              </a:spcBef>
              <a:buFontTx/>
              <a:buChar char="•"/>
            </a:pPr>
            <a:r>
              <a:rPr lang="en-US" altLang="en-US" b="1" dirty="0">
                <a:solidFill>
                  <a:srgbClr val="FFFF00"/>
                </a:solidFill>
                <a:latin typeface="Tempus Sans ITC" panose="04020404030D07020202" pitchFamily="82" charset="0"/>
              </a:rPr>
              <a:t>Time</a:t>
            </a:r>
          </a:p>
          <a:p>
            <a:pPr>
              <a:spcBef>
                <a:spcPct val="30000"/>
              </a:spcBef>
              <a:buFontTx/>
              <a:buChar char="•"/>
            </a:pPr>
            <a:r>
              <a:rPr lang="en-US" altLang="en-US" b="1" dirty="0">
                <a:solidFill>
                  <a:srgbClr val="FFFF00"/>
                </a:solidFill>
                <a:latin typeface="Tempus Sans ITC" panose="04020404030D07020202" pitchFamily="82" charset="0"/>
              </a:rPr>
              <a:t>Creation</a:t>
            </a:r>
          </a:p>
          <a:p>
            <a:pPr>
              <a:spcBef>
                <a:spcPct val="30000"/>
              </a:spcBef>
              <a:buFontTx/>
              <a:buChar char="•"/>
            </a:pPr>
            <a:r>
              <a:rPr lang="en-US" altLang="en-US" b="1" dirty="0">
                <a:solidFill>
                  <a:srgbClr val="FFFF00"/>
                </a:solidFill>
                <a:latin typeface="Tempus Sans ITC" panose="04020404030D07020202" pitchFamily="82" charset="0"/>
              </a:rPr>
              <a:t>Bodies</a:t>
            </a:r>
          </a:p>
          <a:p>
            <a:pPr>
              <a:spcBef>
                <a:spcPct val="30000"/>
              </a:spcBef>
              <a:buFontTx/>
              <a:buChar char="•"/>
            </a:pPr>
            <a:r>
              <a:rPr lang="en-US" altLang="en-US" b="1" dirty="0">
                <a:solidFill>
                  <a:srgbClr val="FFFF00"/>
                </a:solidFill>
                <a:latin typeface="Tempus Sans ITC" panose="04020404030D07020202" pitchFamily="82" charset="0"/>
              </a:rPr>
              <a:t>Children</a:t>
            </a:r>
          </a:p>
          <a:p>
            <a:pPr>
              <a:spcBef>
                <a:spcPct val="30000"/>
              </a:spcBef>
              <a:buFontTx/>
              <a:buChar char="•"/>
            </a:pPr>
            <a:r>
              <a:rPr lang="en-US" altLang="en-US" b="1" dirty="0">
                <a:solidFill>
                  <a:srgbClr val="FFFF00"/>
                </a:solidFill>
                <a:latin typeface="Tempus Sans ITC" panose="04020404030D07020202" pitchFamily="82" charset="0"/>
              </a:rPr>
              <a:t>Life</a:t>
            </a:r>
          </a:p>
          <a:p>
            <a:pPr>
              <a:spcBef>
                <a:spcPct val="30000"/>
              </a:spcBef>
              <a:buFontTx/>
              <a:buChar char="•"/>
            </a:pPr>
            <a:r>
              <a:rPr lang="en-US" altLang="en-US" b="1" dirty="0">
                <a:solidFill>
                  <a:srgbClr val="FFFF00"/>
                </a:solidFill>
                <a:latin typeface="Tempus Sans ITC" panose="04020404030D07020202" pitchFamily="82" charset="0"/>
              </a:rPr>
              <a:t>God’s word</a:t>
            </a:r>
          </a:p>
          <a:p>
            <a:pPr>
              <a:spcBef>
                <a:spcPct val="30000"/>
              </a:spcBef>
              <a:buFontTx/>
              <a:buChar char="•"/>
            </a:pPr>
            <a:r>
              <a:rPr lang="en-US" altLang="en-US" b="1" dirty="0">
                <a:solidFill>
                  <a:srgbClr val="FFFF00"/>
                </a:solidFill>
                <a:latin typeface="Tempus Sans ITC" panose="04020404030D07020202" pitchFamily="82" charset="0"/>
              </a:rPr>
              <a:t>Church</a:t>
            </a:r>
          </a:p>
        </p:txBody>
      </p:sp>
    </p:spTree>
    <p:extLst>
      <p:ext uri="{BB962C8B-B14F-4D97-AF65-F5344CB8AC3E}">
        <p14:creationId xmlns:p14="http://schemas.microsoft.com/office/powerpoint/2010/main" val="127578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107E199-B570-4EE0-B457-86C38B9592F7}"/>
              </a:ext>
            </a:extLst>
          </p:cNvPr>
          <p:cNvSpPr>
            <a:spLocks noGrp="1" noChangeArrowheads="1"/>
          </p:cNvSpPr>
          <p:nvPr>
            <p:ph type="title"/>
          </p:nvPr>
        </p:nvSpPr>
        <p:spPr>
          <a:xfrm>
            <a:off x="2667000" y="609600"/>
            <a:ext cx="5638800" cy="1219200"/>
          </a:xfrm>
        </p:spPr>
        <p:txBody>
          <a:bodyPr>
            <a:normAutofit/>
          </a:bodyPr>
          <a:lstStyle/>
          <a:p>
            <a:pPr algn="ctr"/>
            <a:r>
              <a:rPr lang="en-US" altLang="en-US" b="1" dirty="0">
                <a:latin typeface="Abadi" panose="020B0604020104020204" pitchFamily="34" charset="0"/>
              </a:rPr>
              <a:t>What is a “Steward”?</a:t>
            </a:r>
          </a:p>
        </p:txBody>
      </p:sp>
      <p:sp>
        <p:nvSpPr>
          <p:cNvPr id="55299" name="Rectangle 3">
            <a:extLst>
              <a:ext uri="{FF2B5EF4-FFF2-40B4-BE49-F238E27FC236}">
                <a16:creationId xmlns:a16="http://schemas.microsoft.com/office/drawing/2014/main" id="{EB0DB0D0-F250-4DA4-A1AE-E54B68246439}"/>
              </a:ext>
            </a:extLst>
          </p:cNvPr>
          <p:cNvSpPr>
            <a:spLocks noGrp="1" noChangeArrowheads="1"/>
          </p:cNvSpPr>
          <p:nvPr>
            <p:ph idx="1"/>
          </p:nvPr>
        </p:nvSpPr>
        <p:spPr>
          <a:xfrm>
            <a:off x="1524000" y="2362200"/>
            <a:ext cx="9149862" cy="4495800"/>
          </a:xfrm>
        </p:spPr>
        <p:txBody>
          <a:bodyPr>
            <a:normAutofit lnSpcReduction="10000"/>
          </a:bodyPr>
          <a:lstStyle/>
          <a:p>
            <a:pPr indent="0">
              <a:lnSpc>
                <a:spcPct val="110000"/>
              </a:lnSpc>
              <a:buNone/>
            </a:pPr>
            <a:r>
              <a:rPr lang="en-US" altLang="en-US" sz="4000" dirty="0">
                <a:latin typeface="Abadi" panose="020B0604020104020204" pitchFamily="34" charset="0"/>
              </a:rPr>
              <a:t>“</a:t>
            </a:r>
            <a:r>
              <a:rPr lang="en-US" altLang="en-US" sz="4000" b="1" dirty="0">
                <a:latin typeface="Abadi" panose="020B0604020104020204" pitchFamily="34" charset="0"/>
              </a:rPr>
              <a:t>In the New Testament the word steward refers to a guardian or curator</a:t>
            </a:r>
            <a:r>
              <a:rPr lang="en-US" altLang="en-US" sz="4000" dirty="0">
                <a:latin typeface="Abadi" panose="020B0604020104020204" pitchFamily="34" charset="0"/>
              </a:rPr>
              <a:t> (</a:t>
            </a:r>
            <a:r>
              <a:rPr lang="en-US" altLang="en-US" sz="4000" b="1" dirty="0">
                <a:solidFill>
                  <a:srgbClr val="003399"/>
                </a:solidFill>
                <a:latin typeface="Abadi" panose="020B0604020104020204" pitchFamily="34" charset="0"/>
              </a:rPr>
              <a:t>Matthew 20:8; Galatians 4:2</a:t>
            </a:r>
            <a:r>
              <a:rPr lang="en-US" altLang="en-US" sz="4000" dirty="0">
                <a:latin typeface="Abadi" panose="020B0604020104020204" pitchFamily="34" charset="0"/>
              </a:rPr>
              <a:t>) in addition to its Old Testament meaning as a </a:t>
            </a:r>
            <a:r>
              <a:rPr lang="en-US" altLang="en-US" sz="4000" b="1" dirty="0">
                <a:latin typeface="Abadi" panose="020B0604020104020204" pitchFamily="34" charset="0"/>
              </a:rPr>
              <a:t>manager or superintendent of a household</a:t>
            </a:r>
            <a:r>
              <a:rPr lang="en-US" altLang="en-US" sz="4000" dirty="0">
                <a:latin typeface="Abadi" panose="020B0604020104020204" pitchFamily="34" charset="0"/>
              </a:rPr>
              <a:t> </a:t>
            </a:r>
            <a:br>
              <a:rPr lang="en-US" altLang="en-US" sz="4000" dirty="0">
                <a:latin typeface="Abadi" panose="020B0604020104020204" pitchFamily="34" charset="0"/>
              </a:rPr>
            </a:br>
            <a:r>
              <a:rPr lang="en-US" altLang="en-US" sz="4000" dirty="0">
                <a:latin typeface="Abadi" panose="020B0604020104020204" pitchFamily="34" charset="0"/>
              </a:rPr>
              <a:t>(</a:t>
            </a:r>
            <a:r>
              <a:rPr lang="en-US" altLang="en-US" sz="4000" b="1" dirty="0">
                <a:solidFill>
                  <a:srgbClr val="003399"/>
                </a:solidFill>
                <a:latin typeface="Abadi" panose="020B0604020104020204" pitchFamily="34" charset="0"/>
              </a:rPr>
              <a:t>Luke 8:2-3; 1 Corinthians 4:1-2</a:t>
            </a:r>
            <a:r>
              <a:rPr lang="en-US" altLang="en-US" sz="4000" dirty="0">
                <a:latin typeface="Abadi" panose="020B0604020104020204" pitchFamily="34" charset="0"/>
              </a:rPr>
              <a:t>)”   </a:t>
            </a:r>
          </a:p>
          <a:p>
            <a:pPr indent="9525">
              <a:lnSpc>
                <a:spcPct val="110000"/>
              </a:lnSpc>
            </a:pPr>
            <a:r>
              <a:rPr lang="en-US" altLang="en-US" sz="1800" dirty="0">
                <a:latin typeface="Abadi" panose="020B0604020104020204" pitchFamily="34" charset="0"/>
              </a:rPr>
              <a:t>(Nelson's Illustrated Bible Dictionary)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5545A96-00C4-429B-A0E3-B9791859DEF9}"/>
              </a:ext>
            </a:extLst>
          </p:cNvPr>
          <p:cNvSpPr>
            <a:spLocks noGrp="1" noChangeArrowheads="1"/>
          </p:cNvSpPr>
          <p:nvPr>
            <p:ph type="title"/>
          </p:nvPr>
        </p:nvSpPr>
        <p:spPr>
          <a:xfrm>
            <a:off x="3124200" y="381000"/>
            <a:ext cx="5638800" cy="1219200"/>
          </a:xfrm>
        </p:spPr>
        <p:txBody>
          <a:bodyPr>
            <a:normAutofit/>
          </a:bodyPr>
          <a:lstStyle/>
          <a:p>
            <a:pPr algn="ctr"/>
            <a:r>
              <a:rPr lang="en-US" altLang="en-US" b="1" dirty="0">
                <a:latin typeface="Abadi" panose="020B0604020104020204" pitchFamily="34" charset="0"/>
              </a:rPr>
              <a:t>What is a “Steward”?</a:t>
            </a:r>
          </a:p>
        </p:txBody>
      </p:sp>
      <p:sp>
        <p:nvSpPr>
          <p:cNvPr id="53251" name="Rectangle 3">
            <a:extLst>
              <a:ext uri="{FF2B5EF4-FFF2-40B4-BE49-F238E27FC236}">
                <a16:creationId xmlns:a16="http://schemas.microsoft.com/office/drawing/2014/main" id="{7BE71AF7-7AC8-42C4-94CF-99CFCC58BB27}"/>
              </a:ext>
            </a:extLst>
          </p:cNvPr>
          <p:cNvSpPr>
            <a:spLocks noGrp="1" noChangeArrowheads="1"/>
          </p:cNvSpPr>
          <p:nvPr>
            <p:ph idx="1"/>
          </p:nvPr>
        </p:nvSpPr>
        <p:spPr>
          <a:xfrm>
            <a:off x="1447800" y="2362200"/>
            <a:ext cx="9982200" cy="4038600"/>
          </a:xfrm>
        </p:spPr>
        <p:txBody>
          <a:bodyPr>
            <a:noAutofit/>
          </a:bodyPr>
          <a:lstStyle/>
          <a:p>
            <a:pPr marL="131763" indent="0">
              <a:lnSpc>
                <a:spcPct val="110000"/>
              </a:lnSpc>
              <a:buNone/>
            </a:pPr>
            <a:r>
              <a:rPr lang="en-US" altLang="en-US" sz="4000" b="1" dirty="0">
                <a:latin typeface="Abadi" panose="020B0604020104020204" pitchFamily="34" charset="0"/>
              </a:rPr>
              <a:t>In the Old Testament a steward was over an entire household</a:t>
            </a:r>
            <a:r>
              <a:rPr lang="en-US" altLang="en-US" sz="4000" dirty="0">
                <a:latin typeface="Abadi" panose="020B0604020104020204" pitchFamily="34" charset="0"/>
              </a:rPr>
              <a:t>. He was responsible for managing the householder's material goods. </a:t>
            </a:r>
          </a:p>
          <a:p>
            <a:pPr marL="804863" lvl="1">
              <a:lnSpc>
                <a:spcPct val="110000"/>
              </a:lnSpc>
            </a:pPr>
            <a:r>
              <a:rPr lang="en-US" altLang="en-US" sz="4000" b="1" dirty="0">
                <a:latin typeface="Abadi" panose="020B0604020104020204" pitchFamily="34" charset="0"/>
              </a:rPr>
              <a:t>Example: Joseph</a:t>
            </a:r>
            <a:r>
              <a:rPr lang="en-US" altLang="en-US" sz="4000" dirty="0">
                <a:latin typeface="Abadi" panose="020B0604020104020204" pitchFamily="34" charset="0"/>
              </a:rPr>
              <a:t> (</a:t>
            </a:r>
            <a:r>
              <a:rPr lang="en-US" altLang="en-US" sz="4000" b="1" dirty="0">
                <a:solidFill>
                  <a:srgbClr val="003399"/>
                </a:solidFill>
                <a:latin typeface="Abadi" panose="020B0604020104020204" pitchFamily="34" charset="0"/>
              </a:rPr>
              <a:t>Genesis 41:19, 43:39</a:t>
            </a:r>
            <a:r>
              <a:rPr lang="en-US" altLang="en-US" sz="4000" dirty="0">
                <a:latin typeface="Abadi" panose="020B0604020104020204"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8E3375F-F88C-4811-9D6B-8FF4D5B34327}"/>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
        <p:nvSpPr>
          <p:cNvPr id="5123" name="Rectangle 3">
            <a:extLst>
              <a:ext uri="{FF2B5EF4-FFF2-40B4-BE49-F238E27FC236}">
                <a16:creationId xmlns:a16="http://schemas.microsoft.com/office/drawing/2014/main" id="{1A1FBAE2-7171-4842-98F4-6A26A41E6FC4}"/>
              </a:ext>
            </a:extLst>
          </p:cNvPr>
          <p:cNvSpPr>
            <a:spLocks noGrp="1" noChangeArrowheads="1"/>
          </p:cNvSpPr>
          <p:nvPr>
            <p:ph idx="1"/>
          </p:nvPr>
        </p:nvSpPr>
        <p:spPr>
          <a:xfrm>
            <a:off x="1524000" y="2362200"/>
            <a:ext cx="9144000" cy="4038600"/>
          </a:xfrm>
        </p:spPr>
        <p:txBody>
          <a:bodyPr>
            <a:normAutofit/>
          </a:bodyPr>
          <a:lstStyle/>
          <a:p>
            <a:pPr marL="533400" indent="-533400">
              <a:buFontTx/>
              <a:buAutoNum type="arabicPeriod"/>
            </a:pPr>
            <a:r>
              <a:rPr lang="en-US" altLang="en-US" sz="3600" b="1" dirty="0">
                <a:latin typeface="Lucida Bright" panose="02040602050505020304" pitchFamily="18" charset="0"/>
              </a:rPr>
              <a:t>Our blessings</a:t>
            </a:r>
            <a:r>
              <a:rPr lang="en-US" altLang="en-US" sz="3600" dirty="0">
                <a:latin typeface="Lucida Bright" panose="02040602050505020304" pitchFamily="18" charset="0"/>
              </a:rPr>
              <a:t> – </a:t>
            </a:r>
            <a:r>
              <a:rPr lang="en-US" altLang="en-US" sz="3600" b="1" dirty="0">
                <a:solidFill>
                  <a:srgbClr val="003399"/>
                </a:solidFill>
                <a:latin typeface="Lucida Bright" panose="02040602050505020304" pitchFamily="18" charset="0"/>
              </a:rPr>
              <a:t>Matthew 25:14ff</a:t>
            </a:r>
            <a:r>
              <a:rPr lang="en-US" altLang="en-US" sz="3600" dirty="0">
                <a:latin typeface="Lucida Bright" panose="02040602050505020304" pitchFamily="18" charset="0"/>
              </a:rPr>
              <a:t> and the parable of the talents asks the question: what have we done with what God has blessed us with? </a:t>
            </a:r>
          </a:p>
          <a:p>
            <a:pPr marL="506413" indent="0">
              <a:buNone/>
            </a:pPr>
            <a:r>
              <a:rPr lang="en-US" altLang="en-US" sz="3600" dirty="0">
                <a:latin typeface="Lucida Bright" panose="02040602050505020304" pitchFamily="18" charset="0"/>
              </a:rPr>
              <a:t>Be humble! (Deuteronomy 8:11-18;</a:t>
            </a:r>
            <a:br>
              <a:rPr lang="en-US" altLang="en-US" sz="3600" dirty="0">
                <a:latin typeface="Lucida Bright" panose="02040602050505020304" pitchFamily="18" charset="0"/>
              </a:rPr>
            </a:br>
            <a:r>
              <a:rPr lang="en-US" altLang="en-US" sz="3600" dirty="0">
                <a:latin typeface="Lucida Bright" panose="02040602050505020304" pitchFamily="18" charset="0"/>
              </a:rPr>
              <a:t>1 Timothy 6:17, “</a:t>
            </a:r>
            <a:r>
              <a:rPr lang="en-US" altLang="en-US" sz="3600" i="1" dirty="0">
                <a:latin typeface="Lucida Bright" panose="02040602050505020304" pitchFamily="18" charset="0"/>
              </a:rPr>
              <a:t>God… richly supplies us with all things</a:t>
            </a:r>
            <a:r>
              <a:rPr lang="en-US" altLang="en-US" sz="3600" dirty="0">
                <a:latin typeface="Lucida Bright" panose="02040602050505020304" pitchFamily="18" charset="0"/>
              </a:rPr>
              <a:t>.”; </a:t>
            </a:r>
          </a:p>
        </p:txBody>
      </p:sp>
    </p:spTree>
    <p:extLst>
      <p:ext uri="{BB962C8B-B14F-4D97-AF65-F5344CB8AC3E}">
        <p14:creationId xmlns:p14="http://schemas.microsoft.com/office/powerpoint/2010/main" val="342992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B4C5AB6-B6CB-4A23-983A-9E10E4C22B4C}"/>
              </a:ext>
            </a:extLst>
          </p:cNvPr>
          <p:cNvSpPr>
            <a:spLocks noGrp="1" noChangeArrowheads="1"/>
          </p:cNvSpPr>
          <p:nvPr>
            <p:ph idx="1"/>
          </p:nvPr>
        </p:nvSpPr>
        <p:spPr>
          <a:xfrm>
            <a:off x="1524000" y="2590800"/>
            <a:ext cx="9296400" cy="3810000"/>
          </a:xfrm>
        </p:spPr>
        <p:txBody>
          <a:bodyPr>
            <a:normAutofit/>
          </a:bodyPr>
          <a:lstStyle/>
          <a:p>
            <a:pPr marL="742950" indent="-742950">
              <a:buFont typeface="+mj-lt"/>
              <a:buAutoNum type="arabicPeriod" startAt="2"/>
            </a:pPr>
            <a:r>
              <a:rPr lang="en-US" altLang="en-US" sz="3600" b="1" dirty="0">
                <a:latin typeface="Lucida Bright" panose="02040602050505020304" pitchFamily="18" charset="0"/>
              </a:rPr>
              <a:t>God’s creation</a:t>
            </a:r>
            <a:r>
              <a:rPr lang="en-US" altLang="en-US" sz="3600" dirty="0">
                <a:latin typeface="Lucida Bright" panose="02040602050505020304" pitchFamily="18" charset="0"/>
              </a:rPr>
              <a:t> – not for us to abuse, ignore, nor to worship (</a:t>
            </a:r>
            <a:r>
              <a:rPr lang="en-US" altLang="en-US" sz="3600" b="1" dirty="0">
                <a:solidFill>
                  <a:srgbClr val="003399"/>
                </a:solidFill>
                <a:latin typeface="Lucida Bright" panose="02040602050505020304" pitchFamily="18" charset="0"/>
              </a:rPr>
              <a:t>Genesis 1:28, 2:15; Romans 1:25</a:t>
            </a:r>
            <a:r>
              <a:rPr lang="en-US" altLang="en-US" sz="3600" dirty="0">
                <a:latin typeface="Lucida Bright" panose="02040602050505020304" pitchFamily="18" charset="0"/>
              </a:rPr>
              <a:t>). </a:t>
            </a:r>
          </a:p>
          <a:p>
            <a:r>
              <a:rPr lang="en-US" altLang="en-US" sz="3600" dirty="0">
                <a:latin typeface="Lucida Bright" panose="02040602050505020304" pitchFamily="18" charset="0"/>
              </a:rPr>
              <a:t>This is our Father’s world!</a:t>
            </a:r>
          </a:p>
        </p:txBody>
      </p:sp>
      <p:sp>
        <p:nvSpPr>
          <p:cNvPr id="6" name="Rectangle 2">
            <a:extLst>
              <a:ext uri="{FF2B5EF4-FFF2-40B4-BE49-F238E27FC236}">
                <a16:creationId xmlns:a16="http://schemas.microsoft.com/office/drawing/2014/main" id="{6D067FA7-5800-4E64-9BD6-D5AAC4CB173C}"/>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B4C5AB6-B6CB-4A23-983A-9E10E4C22B4C}"/>
              </a:ext>
            </a:extLst>
          </p:cNvPr>
          <p:cNvSpPr>
            <a:spLocks noGrp="1" noChangeArrowheads="1"/>
          </p:cNvSpPr>
          <p:nvPr>
            <p:ph idx="1"/>
          </p:nvPr>
        </p:nvSpPr>
        <p:spPr>
          <a:xfrm>
            <a:off x="1524000" y="2362200"/>
            <a:ext cx="10210800" cy="4495800"/>
          </a:xfrm>
        </p:spPr>
        <p:txBody>
          <a:bodyPr>
            <a:normAutofit lnSpcReduction="10000"/>
          </a:bodyPr>
          <a:lstStyle/>
          <a:p>
            <a:pPr marL="742950" indent="-742950">
              <a:buFont typeface="+mj-lt"/>
              <a:buAutoNum type="arabicPeriod" startAt="3"/>
            </a:pPr>
            <a:r>
              <a:rPr lang="en-US" altLang="en-US" sz="3600" b="1" dirty="0">
                <a:latin typeface="Lucida Bright" panose="02040602050505020304" pitchFamily="18" charset="0"/>
              </a:rPr>
              <a:t>Our bodies </a:t>
            </a:r>
            <a:r>
              <a:rPr lang="en-US" altLang="en-US" sz="3600" dirty="0">
                <a:latin typeface="Lucida Bright" panose="02040602050505020304" pitchFamily="18" charset="0"/>
              </a:rPr>
              <a:t>– our bodies are not to do with as we please! Our bodies are from God - we are not our own. (</a:t>
            </a:r>
            <a:r>
              <a:rPr lang="en-US" altLang="en-US" sz="3600" b="1" dirty="0">
                <a:solidFill>
                  <a:srgbClr val="003399"/>
                </a:solidFill>
                <a:latin typeface="Lucida Bright" panose="02040602050505020304" pitchFamily="18" charset="0"/>
              </a:rPr>
              <a:t>1 Corinthians 6:19)</a:t>
            </a:r>
          </a:p>
          <a:p>
            <a:pPr marL="739775" indent="0">
              <a:buNone/>
            </a:pPr>
            <a:r>
              <a:rPr lang="en-US" altLang="en-US" sz="3600" dirty="0">
                <a:latin typeface="Lucida Bright" panose="02040602050505020304" pitchFamily="18" charset="0"/>
              </a:rPr>
              <a:t>We must learn to “</a:t>
            </a:r>
            <a:r>
              <a:rPr lang="en-US" altLang="en-US" sz="3600" i="1" dirty="0">
                <a:latin typeface="Lucida Bright" panose="02040602050505020304" pitchFamily="18" charset="0"/>
              </a:rPr>
              <a:t>possess our vessel in sanctification and honor</a:t>
            </a:r>
            <a:r>
              <a:rPr lang="en-US" altLang="en-US" sz="3600" dirty="0">
                <a:latin typeface="Lucida Bright" panose="02040602050505020304" pitchFamily="18" charset="0"/>
              </a:rPr>
              <a:t>”. </a:t>
            </a:r>
            <a:br>
              <a:rPr lang="en-US" altLang="en-US" sz="3600" dirty="0">
                <a:latin typeface="Lucida Bright" panose="02040602050505020304" pitchFamily="18" charset="0"/>
              </a:rPr>
            </a:br>
            <a:r>
              <a:rPr lang="en-US" altLang="en-US" sz="3600" dirty="0">
                <a:latin typeface="Lucida Bright" panose="02040602050505020304" pitchFamily="18" charset="0"/>
              </a:rPr>
              <a:t>(1 Thessalonians 4:1-4)</a:t>
            </a:r>
          </a:p>
          <a:p>
            <a:pPr marL="739775" indent="0">
              <a:buNone/>
            </a:pPr>
            <a:r>
              <a:rPr lang="en-US" altLang="en-US" sz="3600" dirty="0">
                <a:latin typeface="Lucida Bright" panose="02040602050505020304" pitchFamily="18" charset="0"/>
              </a:rPr>
              <a:t>Need for modesty. (Jeremiah 6:15; </a:t>
            </a:r>
            <a:br>
              <a:rPr lang="en-US" altLang="en-US" sz="3600" dirty="0">
                <a:latin typeface="Lucida Bright" panose="02040602050505020304" pitchFamily="18" charset="0"/>
              </a:rPr>
            </a:br>
            <a:r>
              <a:rPr lang="en-US" altLang="en-US" sz="3600" dirty="0">
                <a:latin typeface="Lucida Bright" panose="02040602050505020304" pitchFamily="18" charset="0"/>
              </a:rPr>
              <a:t>1 Timothy 2:9; 1 Peter 3:3)</a:t>
            </a:r>
          </a:p>
        </p:txBody>
      </p:sp>
      <p:sp>
        <p:nvSpPr>
          <p:cNvPr id="6" name="Rectangle 2">
            <a:extLst>
              <a:ext uri="{FF2B5EF4-FFF2-40B4-BE49-F238E27FC236}">
                <a16:creationId xmlns:a16="http://schemas.microsoft.com/office/drawing/2014/main" id="{6D067FA7-5800-4E64-9BD6-D5AAC4CB173C}"/>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extLst>
      <p:ext uri="{BB962C8B-B14F-4D97-AF65-F5344CB8AC3E}">
        <p14:creationId xmlns:p14="http://schemas.microsoft.com/office/powerpoint/2010/main" val="336183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1778C546-4567-4A43-8F66-C1CCC7E81347}"/>
              </a:ext>
            </a:extLst>
          </p:cNvPr>
          <p:cNvSpPr>
            <a:spLocks noGrp="1" noChangeArrowheads="1"/>
          </p:cNvSpPr>
          <p:nvPr>
            <p:ph idx="1"/>
          </p:nvPr>
        </p:nvSpPr>
        <p:spPr>
          <a:xfrm>
            <a:off x="1477108" y="2667000"/>
            <a:ext cx="9876692" cy="3733800"/>
          </a:xfrm>
        </p:spPr>
        <p:txBody>
          <a:bodyPr>
            <a:normAutofit/>
          </a:bodyPr>
          <a:lstStyle/>
          <a:p>
            <a:pPr marL="742950" indent="-742950">
              <a:buFont typeface="+mj-lt"/>
              <a:buAutoNum type="arabicPeriod" startAt="4"/>
            </a:pPr>
            <a:r>
              <a:rPr lang="en-US" altLang="en-US" sz="3600" b="1" dirty="0">
                <a:latin typeface="Lucida Bright" panose="02040602050505020304" pitchFamily="18" charset="0"/>
              </a:rPr>
              <a:t>Our families and our children </a:t>
            </a:r>
            <a:r>
              <a:rPr lang="en-US" altLang="en-US" sz="3600" dirty="0">
                <a:latin typeface="Lucida Bright" panose="02040602050505020304" pitchFamily="18" charset="0"/>
              </a:rPr>
              <a:t>– they also are a “</a:t>
            </a:r>
            <a:r>
              <a:rPr lang="en-US" altLang="en-US" sz="3600" b="1" i="1" dirty="0">
                <a:latin typeface="Lucida Bright" panose="02040602050505020304" pitchFamily="18" charset="0"/>
              </a:rPr>
              <a:t>gift (heritage) of the Lord</a:t>
            </a:r>
            <a:r>
              <a:rPr lang="en-US" altLang="en-US" sz="3600" dirty="0">
                <a:latin typeface="Lucida Bright" panose="02040602050505020304" pitchFamily="18" charset="0"/>
              </a:rPr>
              <a:t>” </a:t>
            </a:r>
            <a:br>
              <a:rPr lang="en-US" altLang="en-US" sz="3600" dirty="0">
                <a:latin typeface="Lucida Bright" panose="02040602050505020304" pitchFamily="18" charset="0"/>
              </a:rPr>
            </a:br>
            <a:r>
              <a:rPr lang="en-US" altLang="en-US" sz="3600" dirty="0">
                <a:latin typeface="Lucida Bright" panose="02040602050505020304" pitchFamily="18" charset="0"/>
              </a:rPr>
              <a:t>(</a:t>
            </a:r>
            <a:r>
              <a:rPr lang="en-US" altLang="en-US" sz="3600" b="1" dirty="0">
                <a:solidFill>
                  <a:srgbClr val="003399"/>
                </a:solidFill>
                <a:latin typeface="Lucida Bright" panose="02040602050505020304" pitchFamily="18" charset="0"/>
              </a:rPr>
              <a:t>Psalms 127:3</a:t>
            </a:r>
            <a:r>
              <a:rPr lang="en-US" altLang="en-US" sz="3600" dirty="0">
                <a:latin typeface="Lucida Bright" panose="02040602050505020304" pitchFamily="18" charset="0"/>
              </a:rPr>
              <a:t>), who has placed them in our care to “</a:t>
            </a:r>
            <a:r>
              <a:rPr lang="en-US" altLang="en-US" sz="3600" b="1" i="1" dirty="0">
                <a:latin typeface="Lucida Bright" panose="02040602050505020304" pitchFamily="18" charset="0"/>
              </a:rPr>
              <a:t>bring them up</a:t>
            </a:r>
            <a:r>
              <a:rPr lang="en-US" altLang="en-US" sz="3600" dirty="0">
                <a:latin typeface="Lucida Bright" panose="02040602050505020304" pitchFamily="18" charset="0"/>
              </a:rPr>
              <a:t>” </a:t>
            </a:r>
            <a:br>
              <a:rPr lang="en-US" altLang="en-US" sz="3600" dirty="0">
                <a:latin typeface="Lucida Bright" panose="02040602050505020304" pitchFamily="18" charset="0"/>
              </a:rPr>
            </a:br>
            <a:r>
              <a:rPr lang="en-US" altLang="en-US" sz="3600" dirty="0">
                <a:latin typeface="Lucida Bright" panose="02040602050505020304" pitchFamily="18" charset="0"/>
              </a:rPr>
              <a:t>(</a:t>
            </a:r>
            <a:r>
              <a:rPr lang="en-US" altLang="en-US" sz="3600" b="1" dirty="0">
                <a:solidFill>
                  <a:srgbClr val="003399"/>
                </a:solidFill>
                <a:latin typeface="Lucida Bright" panose="02040602050505020304" pitchFamily="18" charset="0"/>
              </a:rPr>
              <a:t>Ephesians 6:4</a:t>
            </a:r>
            <a:r>
              <a:rPr lang="en-US" altLang="en-US" sz="3600" dirty="0">
                <a:latin typeface="Lucida Bright" panose="02040602050505020304" pitchFamily="18" charset="0"/>
              </a:rPr>
              <a:t>) and </a:t>
            </a:r>
            <a:r>
              <a:rPr lang="en-US" altLang="en-US" sz="3600" b="1" i="1" dirty="0">
                <a:latin typeface="Lucida Bright" panose="02040602050505020304" pitchFamily="18" charset="0"/>
              </a:rPr>
              <a:t>“provide for” </a:t>
            </a:r>
            <a:br>
              <a:rPr lang="en-US" altLang="en-US" sz="3600" b="1" i="1" dirty="0">
                <a:latin typeface="Lucida Bright" panose="02040602050505020304" pitchFamily="18" charset="0"/>
              </a:rPr>
            </a:br>
            <a:r>
              <a:rPr lang="en-US" altLang="en-US" sz="3600" dirty="0">
                <a:latin typeface="Lucida Bright" panose="02040602050505020304" pitchFamily="18" charset="0"/>
              </a:rPr>
              <a:t>(</a:t>
            </a:r>
            <a:r>
              <a:rPr lang="en-US" altLang="en-US" sz="3600" b="1" dirty="0">
                <a:solidFill>
                  <a:srgbClr val="003399"/>
                </a:solidFill>
                <a:latin typeface="Lucida Bright" panose="02040602050505020304" pitchFamily="18" charset="0"/>
              </a:rPr>
              <a:t>1 Timothy 5:8</a:t>
            </a:r>
            <a:r>
              <a:rPr lang="en-US" altLang="en-US" sz="3600" dirty="0">
                <a:latin typeface="Lucida Bright" panose="02040602050505020304" pitchFamily="18" charset="0"/>
              </a:rPr>
              <a:t>). </a:t>
            </a:r>
          </a:p>
        </p:txBody>
      </p:sp>
      <p:sp>
        <p:nvSpPr>
          <p:cNvPr id="6" name="Rectangle 2">
            <a:extLst>
              <a:ext uri="{FF2B5EF4-FFF2-40B4-BE49-F238E27FC236}">
                <a16:creationId xmlns:a16="http://schemas.microsoft.com/office/drawing/2014/main" id="{D7EA2DFD-A791-468A-A8CC-C07FC1677885}"/>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extLst>
      <p:ext uri="{BB962C8B-B14F-4D97-AF65-F5344CB8AC3E}">
        <p14:creationId xmlns:p14="http://schemas.microsoft.com/office/powerpoint/2010/main" val="3999053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E296346A-2740-40AF-9DE8-F6E0DD96E845}"/>
              </a:ext>
            </a:extLst>
          </p:cNvPr>
          <p:cNvSpPr>
            <a:spLocks noGrp="1" noChangeArrowheads="1"/>
          </p:cNvSpPr>
          <p:nvPr>
            <p:ph idx="1"/>
          </p:nvPr>
        </p:nvSpPr>
        <p:spPr>
          <a:xfrm>
            <a:off x="1524000" y="2666999"/>
            <a:ext cx="9982200" cy="3509963"/>
          </a:xfrm>
        </p:spPr>
        <p:txBody>
          <a:bodyPr/>
          <a:lstStyle/>
          <a:p>
            <a:pPr marL="742950" indent="-742950">
              <a:buFont typeface="+mj-lt"/>
              <a:buAutoNum type="arabicPeriod" startAt="5"/>
            </a:pPr>
            <a:r>
              <a:rPr lang="en-US" altLang="en-US" sz="3600" b="1" dirty="0">
                <a:latin typeface="Lucida Bright" panose="02040602050505020304" pitchFamily="18" charset="0"/>
              </a:rPr>
              <a:t>The Lord’s church </a:t>
            </a:r>
            <a:r>
              <a:rPr lang="en-US" altLang="en-US" sz="3600" dirty="0">
                <a:latin typeface="Lucida Bright" panose="02040602050505020304" pitchFamily="18" charset="0"/>
              </a:rPr>
              <a:t>– Jesus purchased it with His blood – it belongs to Him! </a:t>
            </a:r>
            <a:br>
              <a:rPr lang="en-US" altLang="en-US" sz="3600" dirty="0">
                <a:latin typeface="Lucida Bright" panose="02040602050505020304" pitchFamily="18" charset="0"/>
              </a:rPr>
            </a:br>
            <a:r>
              <a:rPr lang="en-US" altLang="en-US" sz="3600" dirty="0">
                <a:latin typeface="Lucida Bright" panose="02040602050505020304" pitchFamily="18" charset="0"/>
              </a:rPr>
              <a:t>(</a:t>
            </a:r>
            <a:r>
              <a:rPr lang="en-US" altLang="en-US" sz="3600" b="1" dirty="0">
                <a:solidFill>
                  <a:srgbClr val="003399"/>
                </a:solidFill>
                <a:latin typeface="Lucida Bright" panose="02040602050505020304" pitchFamily="18" charset="0"/>
              </a:rPr>
              <a:t>Acts 20:28; Matthew 16:18; </a:t>
            </a:r>
            <a:br>
              <a:rPr lang="en-US" altLang="en-US" sz="3600" b="1" dirty="0">
                <a:solidFill>
                  <a:srgbClr val="003399"/>
                </a:solidFill>
                <a:latin typeface="Lucida Bright" panose="02040602050505020304" pitchFamily="18" charset="0"/>
              </a:rPr>
            </a:br>
            <a:r>
              <a:rPr lang="en-US" altLang="en-US" sz="3600" b="1" dirty="0">
                <a:solidFill>
                  <a:srgbClr val="003399"/>
                </a:solidFill>
                <a:latin typeface="Lucida Bright" panose="02040602050505020304" pitchFamily="18" charset="0"/>
              </a:rPr>
              <a:t>Colossians 1:24-25</a:t>
            </a:r>
            <a:r>
              <a:rPr lang="en-US" altLang="en-US" sz="3600" b="1" dirty="0">
                <a:latin typeface="Lucida Bright" panose="02040602050505020304" pitchFamily="18" charset="0"/>
              </a:rPr>
              <a:t>)</a:t>
            </a:r>
          </a:p>
        </p:txBody>
      </p:sp>
      <p:sp>
        <p:nvSpPr>
          <p:cNvPr id="6" name="Rectangle 2">
            <a:extLst>
              <a:ext uri="{FF2B5EF4-FFF2-40B4-BE49-F238E27FC236}">
                <a16:creationId xmlns:a16="http://schemas.microsoft.com/office/drawing/2014/main" id="{E7CDBF68-4B24-4026-B295-D9E2303A07BA}"/>
              </a:ext>
            </a:extLst>
          </p:cNvPr>
          <p:cNvSpPr>
            <a:spLocks noGrp="1" noChangeArrowheads="1"/>
          </p:cNvSpPr>
          <p:nvPr>
            <p:ph type="title"/>
          </p:nvPr>
        </p:nvSpPr>
        <p:spPr>
          <a:xfrm>
            <a:off x="1981200" y="685800"/>
            <a:ext cx="6324600" cy="914400"/>
          </a:xfrm>
        </p:spPr>
        <p:txBody>
          <a:bodyPr>
            <a:noAutofit/>
          </a:bodyPr>
          <a:lstStyle/>
          <a:p>
            <a:pPr algn="ctr"/>
            <a:r>
              <a:rPr lang="en-US" altLang="en-US" b="1" dirty="0"/>
              <a:t>What are we stewards of?</a:t>
            </a:r>
          </a:p>
        </p:txBody>
      </p:sp>
    </p:spTree>
    <p:extLst>
      <p:ext uri="{BB962C8B-B14F-4D97-AF65-F5344CB8AC3E}">
        <p14:creationId xmlns:p14="http://schemas.microsoft.com/office/powerpoint/2010/main" val="2416382309"/>
      </p:ext>
    </p:extLst>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31815</TotalTime>
  <Words>5680</Words>
  <Application>Microsoft Office PowerPoint</Application>
  <PresentationFormat>Widescreen</PresentationFormat>
  <Paragraphs>410</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Abadi</vt:lpstr>
      <vt:lpstr>Arial</vt:lpstr>
      <vt:lpstr>Calibri</vt:lpstr>
      <vt:lpstr>Calibri Light</vt:lpstr>
      <vt:lpstr>Lucida Bright</vt:lpstr>
      <vt:lpstr>Tempus Sans ITC</vt:lpstr>
      <vt:lpstr>Times New Roman</vt:lpstr>
      <vt:lpstr>Default Design</vt:lpstr>
      <vt:lpstr>Stewardship</vt:lpstr>
      <vt:lpstr>What is a “Steward”?</vt:lpstr>
      <vt:lpstr>What is a “Steward”?</vt:lpstr>
      <vt:lpstr>What is a “Steward”?</vt:lpstr>
      <vt:lpstr>What are we stewards of?</vt:lpstr>
      <vt:lpstr>What are we stewards of?</vt:lpstr>
      <vt:lpstr>What are we stewards of?</vt:lpstr>
      <vt:lpstr>What are we stewards of?</vt:lpstr>
      <vt:lpstr>What are we stewards of?</vt:lpstr>
      <vt:lpstr>What are we stewards of?</vt:lpstr>
      <vt:lpstr>What are we stewards of?</vt:lpstr>
      <vt:lpstr>What are we stewards of?</vt:lpstr>
      <vt:lpstr>7 Key Principles of Stewardship</vt:lpstr>
      <vt:lpstr>#1–It’s Universal</vt:lpstr>
      <vt:lpstr>#2-Submission</vt:lpstr>
      <vt:lpstr>#3 - Trust</vt:lpstr>
      <vt:lpstr>#3 - Trust</vt:lpstr>
      <vt:lpstr>#4 - Thankfulness</vt:lpstr>
      <vt:lpstr>#5 - Diligence</vt:lpstr>
      <vt:lpstr>#6 - Courage</vt:lpstr>
      <vt:lpstr>#6 - Courage</vt:lpstr>
      <vt:lpstr>#7 - Accountability</vt:lpstr>
      <vt:lpstr>#7 - Accountability</vt:lpstr>
      <vt:lpstr>Accountability</vt:lpstr>
      <vt:lpstr>What is Required of Stewards?</vt:lpstr>
    </vt:vector>
  </TitlesOfParts>
  <Company>WSE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WSE</dc:creator>
  <cp:lastModifiedBy>Chris Simmons</cp:lastModifiedBy>
  <cp:revision>58</cp:revision>
  <cp:lastPrinted>2021-09-05T21:06:37Z</cp:lastPrinted>
  <dcterms:created xsi:type="dcterms:W3CDTF">2001-07-23T19:26:52Z</dcterms:created>
  <dcterms:modified xsi:type="dcterms:W3CDTF">2022-06-15T21:14:55Z</dcterms:modified>
</cp:coreProperties>
</file>