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5" d="100"/>
          <a:sy n="65" d="100"/>
        </p:scale>
        <p:origin x="858"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D27B7-0E35-416F-A02F-BD35AA82506D}" type="datetimeFigureOut">
              <a:rPr lang="en-US" smtClean="0"/>
              <a:t>6/1/2022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77B2A-0442-4728-8C14-5DFA4FFEA1CB}" type="slidenum">
              <a:rPr lang="en-US" smtClean="0"/>
              <a:t>‹#›</a:t>
            </a:fld>
            <a:endParaRPr lang="en-US"/>
          </a:p>
        </p:txBody>
      </p:sp>
    </p:spTree>
    <p:extLst>
      <p:ext uri="{BB962C8B-B14F-4D97-AF65-F5344CB8AC3E}">
        <p14:creationId xmlns:p14="http://schemas.microsoft.com/office/powerpoint/2010/main" val="3570405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Ps 55:1-2 - “Give ear to my prayer, O God; and do not hide Yourself from my supplication. 2 Give heed to me and answer me;</a:t>
            </a:r>
          </a:p>
          <a:p>
            <a:r>
              <a:rPr lang="en-US" sz="1400" dirty="0"/>
              <a:t>I am restless in my complaint and am surely distracted.” </a:t>
            </a:r>
          </a:p>
          <a:p>
            <a:endParaRPr lang="en-US" sz="1400" dirty="0"/>
          </a:p>
          <a:p>
            <a:r>
              <a:rPr lang="en-US" sz="1400" dirty="0"/>
              <a:t>On Matthew 6 - point out vs. 19-21 about storing up treasure in heaven and not on earth. We begin to worry about our “daily bread” and whether we’ll have what we need. </a:t>
            </a:r>
          </a:p>
          <a:p>
            <a:r>
              <a:rPr lang="en-US" sz="1400" dirty="0"/>
              <a:t>We’ve had a lot to think about in these past few months and our thoughts can be all over the board.</a:t>
            </a:r>
          </a:p>
          <a:p>
            <a:endParaRPr lang="en-US" sz="1400" dirty="0"/>
          </a:p>
          <a:p>
            <a:r>
              <a:rPr lang="en-US" sz="1400" dirty="0"/>
              <a:t>Matthew 11:2-6 - “are You the Expected One or shall we look for someone else?”</a:t>
            </a:r>
          </a:p>
          <a:p>
            <a:endParaRPr lang="en-US" sz="1400" dirty="0"/>
          </a:p>
          <a:p>
            <a:r>
              <a:rPr lang="en-US" sz="1400" dirty="0"/>
              <a:t>John 8:44 - “You are of your father the devil, and you want to do the desires of your father. He was a murderer from the beginning, and does not stand in the truth because there is no truth in him. Whenever he speaks a lie, he speaks from his own nature, for he is a liar and the father of lies.”</a:t>
            </a:r>
          </a:p>
          <a:p>
            <a:r>
              <a:rPr lang="en-US" sz="1400" dirty="0"/>
              <a:t>Devil means: “prone to slander, slanderous, accusing falsely” (diablos) (Thayer's Greek.)</a:t>
            </a:r>
          </a:p>
          <a:p>
            <a:endParaRPr lang="en-US" sz="1400" dirty="0"/>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2</a:t>
            </a:fld>
            <a:endParaRPr lang="en-US"/>
          </a:p>
        </p:txBody>
      </p:sp>
    </p:spTree>
    <p:extLst>
      <p:ext uri="{BB962C8B-B14F-4D97-AF65-F5344CB8AC3E}">
        <p14:creationId xmlns:p14="http://schemas.microsoft.com/office/powerpoint/2010/main" val="898784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endParaRPr lang="en-US" sz="1400" dirty="0"/>
          </a:p>
        </p:txBody>
      </p:sp>
      <p:sp>
        <p:nvSpPr>
          <p:cNvPr id="4" name="Slide Number Placeholder 3"/>
          <p:cNvSpPr>
            <a:spLocks noGrp="1"/>
          </p:cNvSpPr>
          <p:nvPr>
            <p:ph type="sldNum" sz="quarter" idx="5"/>
          </p:nvPr>
        </p:nvSpPr>
        <p:spPr/>
        <p:txBody>
          <a:bodyPr/>
          <a:lstStyle/>
          <a:p>
            <a:fld id="{0C977B2A-0442-4728-8C14-5DFA4FFEA1CB}" type="slidenum">
              <a:rPr lang="en-US" smtClean="0"/>
              <a:t>11</a:t>
            </a:fld>
            <a:endParaRPr lang="en-US"/>
          </a:p>
        </p:txBody>
      </p:sp>
    </p:spTree>
    <p:extLst>
      <p:ext uri="{BB962C8B-B14F-4D97-AF65-F5344CB8AC3E}">
        <p14:creationId xmlns:p14="http://schemas.microsoft.com/office/powerpoint/2010/main" val="484415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endParaRPr lang="en-US" sz="1400" dirty="0"/>
          </a:p>
          <a:p>
            <a:pPr defTabSz="942289"/>
            <a:r>
              <a:rPr lang="en-US" sz="1400" dirty="0"/>
              <a:t>Paul concludes his letter to the church in Philippi by saying: </a:t>
            </a:r>
          </a:p>
          <a:p>
            <a:pPr defTabSz="942289"/>
            <a:endParaRPr lang="en-US" sz="1400" dirty="0"/>
          </a:p>
        </p:txBody>
      </p:sp>
      <p:sp>
        <p:nvSpPr>
          <p:cNvPr id="4" name="Slide Number Placeholder 3"/>
          <p:cNvSpPr>
            <a:spLocks noGrp="1"/>
          </p:cNvSpPr>
          <p:nvPr>
            <p:ph type="sldNum" sz="quarter" idx="5"/>
          </p:nvPr>
        </p:nvSpPr>
        <p:spPr/>
        <p:txBody>
          <a:bodyPr/>
          <a:lstStyle/>
          <a:p>
            <a:fld id="{0C977B2A-0442-4728-8C14-5DFA4FFEA1CB}" type="slidenum">
              <a:rPr lang="en-US" smtClean="0"/>
              <a:t>12</a:t>
            </a:fld>
            <a:endParaRPr lang="en-US"/>
          </a:p>
        </p:txBody>
      </p:sp>
    </p:spTree>
    <p:extLst>
      <p:ext uri="{BB962C8B-B14F-4D97-AF65-F5344CB8AC3E}">
        <p14:creationId xmlns:p14="http://schemas.microsoft.com/office/powerpoint/2010/main" val="1222063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600"/>
              </a:spcAft>
              <a:buNone/>
            </a:pPr>
            <a:r>
              <a:rPr lang="en-US" sz="1400" b="1" i="1" dirty="0"/>
              <a:t>“To the obedience of Christ…”</a:t>
            </a:r>
          </a:p>
          <a:p>
            <a:pPr>
              <a:lnSpc>
                <a:spcPct val="100000"/>
              </a:lnSpc>
              <a:spcBef>
                <a:spcPts val="0"/>
              </a:spcBef>
              <a:spcAft>
                <a:spcPts val="600"/>
              </a:spcAft>
            </a:pPr>
            <a:r>
              <a:rPr lang="en-US" sz="1400" dirty="0"/>
              <a:t>Romans 12:1-2 - as a living sacrifice.</a:t>
            </a:r>
          </a:p>
          <a:p>
            <a:pPr>
              <a:lnSpc>
                <a:spcPct val="100000"/>
              </a:lnSpc>
              <a:spcBef>
                <a:spcPts val="0"/>
              </a:spcBef>
              <a:spcAft>
                <a:spcPts val="600"/>
              </a:spcAft>
            </a:pPr>
            <a:r>
              <a:rPr lang="en-US" sz="1400" dirty="0"/>
              <a:t>Galatians 2:20 - is Christ living in us? </a:t>
            </a:r>
          </a:p>
          <a:p>
            <a:pPr>
              <a:lnSpc>
                <a:spcPct val="100000"/>
              </a:lnSpc>
              <a:spcBef>
                <a:spcPts val="0"/>
              </a:spcBef>
              <a:spcAft>
                <a:spcPts val="600"/>
              </a:spcAft>
            </a:pPr>
            <a:r>
              <a:rPr lang="en-US" sz="1400" dirty="0"/>
              <a:t>Ephesians 4:12-15 - is our standard </a:t>
            </a:r>
            <a:r>
              <a:rPr lang="en-US" sz="1400" i="1" dirty="0"/>
              <a:t>“the measure of the stature which belongs to the fulness of Christ”</a:t>
            </a:r>
            <a:r>
              <a:rPr lang="en-US" sz="1400" dirty="0"/>
              <a:t>?</a:t>
            </a:r>
          </a:p>
          <a:p>
            <a:pPr>
              <a:lnSpc>
                <a:spcPct val="100000"/>
              </a:lnSpc>
              <a:spcBef>
                <a:spcPts val="0"/>
              </a:spcBef>
              <a:spcAft>
                <a:spcPts val="600"/>
              </a:spcAft>
            </a:pPr>
            <a:r>
              <a:rPr lang="en-US" sz="1400" dirty="0"/>
              <a:t>Will you heed His voice and obey the gospel of Jesus Christ?</a:t>
            </a:r>
          </a:p>
          <a:p>
            <a:pPr>
              <a:lnSpc>
                <a:spcPct val="100000"/>
              </a:lnSpc>
              <a:spcBef>
                <a:spcPts val="0"/>
              </a:spcBef>
              <a:spcAft>
                <a:spcPts val="600"/>
              </a:spcAft>
            </a:pPr>
            <a:endParaRPr lang="en-US" sz="1400" dirty="0"/>
          </a:p>
          <a:p>
            <a:pPr defTabSz="942289"/>
            <a:endParaRPr lang="en-US" sz="1400" dirty="0"/>
          </a:p>
        </p:txBody>
      </p:sp>
      <p:sp>
        <p:nvSpPr>
          <p:cNvPr id="4" name="Slide Number Placeholder 3"/>
          <p:cNvSpPr>
            <a:spLocks noGrp="1"/>
          </p:cNvSpPr>
          <p:nvPr>
            <p:ph type="sldNum" sz="quarter" idx="5"/>
          </p:nvPr>
        </p:nvSpPr>
        <p:spPr/>
        <p:txBody>
          <a:bodyPr/>
          <a:lstStyle/>
          <a:p>
            <a:fld id="{0C977B2A-0442-4728-8C14-5DFA4FFEA1CB}" type="slidenum">
              <a:rPr lang="en-US" smtClean="0"/>
              <a:t>13</a:t>
            </a:fld>
            <a:endParaRPr lang="en-US"/>
          </a:p>
        </p:txBody>
      </p:sp>
    </p:spTree>
    <p:extLst>
      <p:ext uri="{BB962C8B-B14F-4D97-AF65-F5344CB8AC3E}">
        <p14:creationId xmlns:p14="http://schemas.microsoft.com/office/powerpoint/2010/main" val="29703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They fought against Paul with fleshly tools: </a:t>
            </a:r>
          </a:p>
          <a:p>
            <a:r>
              <a:rPr lang="en-US" sz="1400" dirty="0"/>
              <a:t>Through deceit, </a:t>
            </a:r>
            <a:r>
              <a:rPr lang="en-US" sz="1400" b="1" dirty="0"/>
              <a:t>his opponents were corrupting the minds of the Corinthians </a:t>
            </a:r>
            <a:r>
              <a:rPr lang="en-US" sz="1400" b="1" i="1" dirty="0"/>
              <a:t>“from the simplicity that is in Christ</a:t>
            </a:r>
            <a:r>
              <a:rPr lang="en-US" sz="1400" i="1" dirty="0"/>
              <a:t>”</a:t>
            </a:r>
            <a:r>
              <a:rPr lang="en-US" sz="1400" dirty="0"/>
              <a:t> (11:3). They did so by attacking the apostle Paul on a carnal level – </a:t>
            </a:r>
            <a:r>
              <a:rPr lang="en-US" sz="1400" i="1" dirty="0"/>
              <a:t>“</a:t>
            </a:r>
            <a:r>
              <a:rPr lang="en-US" sz="1400" b="1" i="1" dirty="0"/>
              <a:t>’For his letters,’ they say, ‘are weighty and powerful, but his bodily presence is weak, and his speech contemptible’”</a:t>
            </a:r>
            <a:r>
              <a:rPr lang="en-US" sz="1400" b="1" dirty="0"/>
              <a:t> (10:10</a:t>
            </a:r>
            <a:r>
              <a:rPr lang="en-US" sz="1400" dirty="0"/>
              <a:t>). </a:t>
            </a:r>
          </a:p>
          <a:p>
            <a:endParaRPr lang="en-US" sz="1400" dirty="0"/>
          </a:p>
          <a:p>
            <a:pPr marL="171450" indent="-171450">
              <a:buFont typeface="Arial" panose="020B0604020202020204" pitchFamily="34" charset="0"/>
              <a:buChar char="•"/>
            </a:pPr>
            <a:r>
              <a:rPr lang="en-US" sz="1400" dirty="0"/>
              <a:t>2 Cor 10:7-11 - “You are looking at things as they are outwardly. If anyone is confident in himself that he is Christ's, let him consider this again within himself, that just as he is Christ's, so also are we. 8 For even if I boast somewhat further about our authority, which the Lord gave for building you up and not for destroying you, I will not be put to shame, 9 for I do not wish to seem as if I would terrify you by my letters. 10 For they say, "His letters are weighty and strong, but his personal presence is unimpressive and his speech contemptible." 11 Let such a person consider this, that what we are in word by letters when absent, such persons we are also in deed when present.</a:t>
            </a:r>
          </a:p>
          <a:p>
            <a:endParaRPr lang="en-US" sz="1400" dirty="0"/>
          </a:p>
          <a:p>
            <a:r>
              <a:rPr lang="en-US" sz="1400" dirty="0"/>
              <a:t>They tore down the Corinthians’ beloved Paul with lies, and petty observances wrongly interpreted, and built themselves up in the minds of the Corinthians – an impressive façade hiding corruption and evil – </a:t>
            </a:r>
            <a:r>
              <a:rPr lang="en-US" sz="1400" b="1" i="1" dirty="0"/>
              <a:t>“For such are false apostles, deceitful workers, transforming themselves into apostles of Christ. And no wonder! For Satan himself transforms himself into an angel of light</a:t>
            </a:r>
            <a:r>
              <a:rPr lang="en-US" sz="1400" i="1" dirty="0"/>
              <a:t>”</a:t>
            </a:r>
            <a:r>
              <a:rPr lang="en-US" sz="1400" dirty="0"/>
              <a:t> (11:13-14).</a:t>
            </a:r>
          </a:p>
          <a:p>
            <a:endParaRPr lang="en-US" sz="1400" dirty="0"/>
          </a:p>
          <a:p>
            <a:pPr marL="171450" indent="-171450">
              <a:buFont typeface="Arial" panose="020B0604020202020204" pitchFamily="34" charset="0"/>
              <a:buChar char="•"/>
            </a:pPr>
            <a:r>
              <a:rPr lang="en-US" sz="1400" dirty="0"/>
              <a:t>2 Cor 10:1-3 - “Now I, Paul, myself urge you by the meekness and gentleness of Christ — I who am meek when face to face with you, but bold toward you when absent! 2 I ask that when I am present I need not be bold with the confidence with which I propose to be courageous against some, who regard us as if we walked according to the flesh.”</a:t>
            </a:r>
          </a:p>
          <a:p>
            <a:endParaRPr lang="en-US" sz="1400" dirty="0"/>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3</a:t>
            </a:fld>
            <a:endParaRPr lang="en-US"/>
          </a:p>
        </p:txBody>
      </p:sp>
    </p:spTree>
    <p:extLst>
      <p:ext uri="{BB962C8B-B14F-4D97-AF65-F5344CB8AC3E}">
        <p14:creationId xmlns:p14="http://schemas.microsoft.com/office/powerpoint/2010/main" val="8567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2 Cor 4:7</a:t>
            </a:r>
          </a:p>
          <a:p>
            <a:pPr defTabSz="942289"/>
            <a:r>
              <a:rPr lang="en-US" sz="1400" dirty="0"/>
              <a:t> But we have this treasure in earthen vessels, so that the surpassing greatness of the power will be of God and not from ourselves;</a:t>
            </a:r>
          </a:p>
          <a:p>
            <a:pPr defTabSz="942289"/>
            <a:endParaRPr lang="en-US" sz="1400" dirty="0"/>
          </a:p>
          <a:p>
            <a:pPr defTabSz="942289"/>
            <a:r>
              <a:rPr lang="en-US" sz="1400" dirty="0"/>
              <a:t>2 Cor 12:9-10</a:t>
            </a:r>
          </a:p>
          <a:p>
            <a:pPr defTabSz="942289"/>
            <a:r>
              <a:rPr lang="en-US" sz="1400" dirty="0"/>
              <a:t> And He has said to me, "My grace is sufficient for you, for power is perfected in weakness." Most gladly, therefore, I will rather boast about my weaknesses, so that the power of Christ may dwell in me. 10 Therefore I am well content with weaknesses, with insults, with distresses, with persecutions, with difficulties, for Christ's sake; for when I am weak, then I am strong. </a:t>
            </a:r>
          </a:p>
          <a:p>
            <a:pPr defTabSz="942289"/>
            <a:endParaRPr lang="en-US" sz="1400" dirty="0"/>
          </a:p>
          <a:p>
            <a:pPr defTabSz="942289"/>
            <a:r>
              <a:rPr lang="en-US" sz="1400" dirty="0"/>
              <a:t>1 Tim. 1:18 - “fight the good fight”</a:t>
            </a:r>
          </a:p>
          <a:p>
            <a:pPr defTabSz="942289"/>
            <a:endParaRPr lang="en-US" sz="1400" dirty="0"/>
          </a:p>
          <a:p>
            <a:pPr defTabSz="942289"/>
            <a:r>
              <a:rPr lang="en-US" sz="1400" dirty="0"/>
              <a:t>Not of the flesh – as Paul’s opponents were opposing him.</a:t>
            </a:r>
          </a:p>
          <a:p>
            <a:r>
              <a:rPr lang="en-US" sz="1400" dirty="0"/>
              <a:t>Our thinking is that powerful! </a:t>
            </a:r>
          </a:p>
          <a:p>
            <a:r>
              <a:rPr lang="en-US" sz="1400" dirty="0"/>
              <a:t>Whether the false teacher or our own lives, </a:t>
            </a:r>
          </a:p>
          <a:p>
            <a:pPr defTabSz="942289"/>
            <a:r>
              <a:rPr lang="en-US" sz="1400" dirty="0"/>
              <a:t>“(</a:t>
            </a:r>
            <a:r>
              <a:rPr lang="en-US" sz="1400" b="1" dirty="0"/>
              <a:t>figuratively, argument</a:t>
            </a:r>
            <a:r>
              <a:rPr lang="en-US" sz="1400" dirty="0"/>
              <a:t>)” (Strong)… </a:t>
            </a:r>
          </a:p>
          <a:p>
            <a:pPr defTabSz="942289"/>
            <a:r>
              <a:rPr lang="en-US" sz="1400" dirty="0"/>
              <a:t>(thinking about Job…)  </a:t>
            </a:r>
          </a:p>
          <a:p>
            <a:pPr defTabSz="942289"/>
            <a:endParaRPr lang="en-US" sz="1400" dirty="0"/>
          </a:p>
          <a:p>
            <a:pPr defTabSz="942289"/>
            <a:r>
              <a:rPr lang="en-US" sz="1400" dirty="0"/>
              <a:t>Vs. 3 just says where the war isn’t, where Paul’s opposition is fighting.</a:t>
            </a:r>
          </a:p>
          <a:p>
            <a:pPr defTabSz="942289"/>
            <a:r>
              <a:rPr lang="en-US" sz="1400" b="1" dirty="0"/>
              <a:t>“destruction of fortresses” -  “Anything on which one relies” </a:t>
            </a:r>
            <a:r>
              <a:rPr lang="en-US" sz="1400" dirty="0"/>
              <a:t>(Thayer) “Those </a:t>
            </a:r>
            <a:r>
              <a:rPr lang="en-US" sz="1400" b="1" dirty="0"/>
              <a:t>things in which mere human confidence</a:t>
            </a:r>
            <a:r>
              <a:rPr lang="en-US" sz="1400" dirty="0"/>
              <a:t> is imposed.” “</a:t>
            </a:r>
            <a:r>
              <a:rPr lang="en-US" sz="1400" b="1" dirty="0"/>
              <a:t>the arguments and reasonings by which a disputant endeavors to fortify his opinion and defend it against his opponent</a:t>
            </a:r>
            <a:r>
              <a:rPr lang="en-US" sz="1400" dirty="0"/>
              <a:t>.” (Thayer’s) “Any strong points or arguments in which one trusts.” (Contrast w/ Mark 7:9 and the Pharisees expertise at “</a:t>
            </a:r>
            <a:r>
              <a:rPr lang="en-US" sz="1400" b="1" i="1" dirty="0"/>
              <a:t>setting aside the commandment of God.”</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4</a:t>
            </a:fld>
            <a:endParaRPr lang="en-US"/>
          </a:p>
        </p:txBody>
      </p:sp>
    </p:spTree>
    <p:extLst>
      <p:ext uri="{BB962C8B-B14F-4D97-AF65-F5344CB8AC3E}">
        <p14:creationId xmlns:p14="http://schemas.microsoft.com/office/powerpoint/2010/main" val="339361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Vs. 3 just says where the war isn’t, where Paul’s opposition is fighting.</a:t>
            </a:r>
          </a:p>
          <a:p>
            <a:pPr defTabSz="942289"/>
            <a:r>
              <a:rPr lang="en-US" sz="1400" b="1" dirty="0"/>
              <a:t>“destruction of fortresses” -  “Anything on which one relies” </a:t>
            </a:r>
            <a:r>
              <a:rPr lang="en-US" sz="1400" dirty="0"/>
              <a:t>(Thayer) “Those </a:t>
            </a:r>
            <a:r>
              <a:rPr lang="en-US" sz="1400" b="1" dirty="0"/>
              <a:t>things in which mere human confidence</a:t>
            </a:r>
            <a:r>
              <a:rPr lang="en-US" sz="1400" dirty="0"/>
              <a:t> is imposed.” “</a:t>
            </a:r>
            <a:r>
              <a:rPr lang="en-US" sz="1400" b="1" dirty="0"/>
              <a:t>the arguments and reasonings by which a disputant endeavors to fortify his opinion and defend it against his opponent</a:t>
            </a:r>
            <a:r>
              <a:rPr lang="en-US" sz="1400" dirty="0"/>
              <a:t>.” (Thayer’s) “Any strong points or arguments in which one trusts.” (Contrast w/ Mark 7:9 and the Pharisees expertise at “setting aside the commandment of God.”</a:t>
            </a:r>
          </a:p>
          <a:p>
            <a:pPr defTabSz="942289"/>
            <a:r>
              <a:rPr lang="en-US" sz="1400" dirty="0"/>
              <a:t>Includes the idea of arguments, indicating the place of the battle… our thinking.  </a:t>
            </a:r>
          </a:p>
          <a:p>
            <a:pPr defTabSz="942289"/>
            <a:r>
              <a:rPr lang="en-US" sz="1400" dirty="0"/>
              <a:t> </a:t>
            </a:r>
            <a:r>
              <a:rPr lang="en-US" sz="1400" b="1" dirty="0"/>
              <a:t>Our thoughts should be </a:t>
            </a:r>
            <a:r>
              <a:rPr lang="en-US" sz="1400" b="1" u="sng" dirty="0"/>
              <a:t>leading</a:t>
            </a:r>
            <a:r>
              <a:rPr lang="en-US" sz="1400" b="1" dirty="0"/>
              <a:t> us and not following after the things of the flesh.</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5</a:t>
            </a:fld>
            <a:endParaRPr lang="en-US"/>
          </a:p>
        </p:txBody>
      </p:sp>
    </p:spTree>
    <p:extLst>
      <p:ext uri="{BB962C8B-B14F-4D97-AF65-F5344CB8AC3E}">
        <p14:creationId xmlns:p14="http://schemas.microsoft.com/office/powerpoint/2010/main" val="366513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Speculations - reasonings NT:3053 “The word suggests </a:t>
            </a:r>
            <a:r>
              <a:rPr lang="en-US" sz="1400" b="1" dirty="0"/>
              <a:t>the contemplation of actions as a result of the verdict of conscience</a:t>
            </a:r>
            <a:r>
              <a:rPr lang="en-US" sz="1400" dirty="0"/>
              <a:t>.” (Vine)</a:t>
            </a:r>
          </a:p>
          <a:p>
            <a:pPr defTabSz="942289"/>
            <a:r>
              <a:rPr lang="en-US" sz="1400" dirty="0"/>
              <a:t>“</a:t>
            </a:r>
            <a:r>
              <a:rPr lang="en-US" sz="1400" b="1" dirty="0"/>
              <a:t>Destroying” - to pull down. Think of Luke 12:18 - and the rich man who pulled down his barns to build bigger one</a:t>
            </a:r>
            <a:r>
              <a:rPr lang="en-US" sz="1400" dirty="0"/>
              <a:t>s. </a:t>
            </a:r>
          </a:p>
          <a:p>
            <a:pPr defTabSz="942289"/>
            <a:r>
              <a:rPr lang="en-US" sz="1400" b="1" dirty="0"/>
              <a:t>Lofty thing: means barrier, rampart, bulwark. (Thayer)</a:t>
            </a:r>
          </a:p>
          <a:p>
            <a:pPr defTabSz="942289"/>
            <a:r>
              <a:rPr lang="en-US" sz="1400" b="1" dirty="0"/>
              <a:t>Knowledge of Jesus - 2 Cor. 2:14-17; 4:6</a:t>
            </a:r>
          </a:p>
          <a:p>
            <a:pPr defTabSz="942289"/>
            <a:r>
              <a:rPr lang="en-US" sz="1400" dirty="0"/>
              <a:t>All accomplished by God’s power. 2 Cor. 12:7ff</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6</a:t>
            </a:fld>
            <a:endParaRPr lang="en-US"/>
          </a:p>
        </p:txBody>
      </p:sp>
    </p:spTree>
    <p:extLst>
      <p:ext uri="{BB962C8B-B14F-4D97-AF65-F5344CB8AC3E}">
        <p14:creationId xmlns:p14="http://schemas.microsoft.com/office/powerpoint/2010/main" val="222648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Can be used positively or negatively. </a:t>
            </a:r>
          </a:p>
          <a:p>
            <a:pPr defTabSz="942289"/>
            <a:r>
              <a:rPr lang="en-US" sz="1400" dirty="0"/>
              <a:t>Taking captive continues with the military theme of this context: if you want to defeat your enemy, you identify their most powerful weapon and seek to capture it. Satan’s most valuable tool is the elevated mind of man. We can be victorious when “take captive” the minds of those willing to obey Jesus Christ. </a:t>
            </a:r>
          </a:p>
          <a:p>
            <a:pPr defTabSz="942289"/>
            <a:endParaRPr lang="en-US" sz="1400" dirty="0"/>
          </a:p>
          <a:p>
            <a:pPr defTabSz="942289"/>
            <a:r>
              <a:rPr lang="en-US" sz="1400" dirty="0"/>
              <a:t>Our debates with denomination friends and our brethren should be for the purpose of the subjugating our will to Christs’ will. </a:t>
            </a:r>
          </a:p>
          <a:p>
            <a:pPr defTabSz="942289"/>
            <a:r>
              <a:rPr lang="en-US" sz="1400" dirty="0"/>
              <a:t>We must make ourselves willing captives to Christ. Matthew 11:28-30</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7</a:t>
            </a:fld>
            <a:endParaRPr lang="en-US"/>
          </a:p>
        </p:txBody>
      </p:sp>
    </p:spTree>
    <p:extLst>
      <p:ext uri="{BB962C8B-B14F-4D97-AF65-F5344CB8AC3E}">
        <p14:creationId xmlns:p14="http://schemas.microsoft.com/office/powerpoint/2010/main" val="3209245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2 Cor 7:5 -  For even when we came into Macedonia our flesh had no rest, but we were afflicted on every side: conflicts without, fears within.</a:t>
            </a:r>
          </a:p>
          <a:p>
            <a:r>
              <a:rPr lang="en-US" sz="1400" dirty="0"/>
              <a:t>“Gird up” - The figure is taken from the circumstances of the Israelites as they ate the Passover in readiness for their journey, Ex 12:11; the Christian is to have his mental powers alert in expectation of Christ's coming.</a:t>
            </a:r>
          </a:p>
          <a:p>
            <a:r>
              <a:rPr lang="en-US" sz="1400" dirty="0"/>
              <a:t>(from Vine's Expository Dictionary of Biblical Words, Copyright © 1985, Thomas Nelson Publishers.)</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8</a:t>
            </a:fld>
            <a:endParaRPr lang="en-US"/>
          </a:p>
        </p:txBody>
      </p:sp>
    </p:spTree>
    <p:extLst>
      <p:ext uri="{BB962C8B-B14F-4D97-AF65-F5344CB8AC3E}">
        <p14:creationId xmlns:p14="http://schemas.microsoft.com/office/powerpoint/2010/main" val="3885393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endParaRPr lang="en-US" sz="1200" dirty="0"/>
          </a:p>
          <a:p>
            <a:pPr defTabSz="942289"/>
            <a:r>
              <a:rPr lang="en-US" sz="1200" dirty="0"/>
              <a:t>Mark 7:21-23</a:t>
            </a:r>
          </a:p>
          <a:p>
            <a:pPr defTabSz="942289"/>
            <a:r>
              <a:rPr lang="en-US" sz="1200" dirty="0"/>
              <a:t>"For from within, out of the heart of men, proceed the evil thoughts, fornications, thefts, murders, adulteries,  22 deeds of coveting and wickedness, as well as deceit, sensuality, envy, slander, pride and foolishness.  23 "All these evil things proceed from within and defile the man." </a:t>
            </a:r>
          </a:p>
          <a:p>
            <a:r>
              <a:rPr lang="en-US" sz="1200" dirty="0"/>
              <a:t>Luke 12:15</a:t>
            </a:r>
          </a:p>
          <a:p>
            <a:r>
              <a:rPr lang="en-US" sz="1200" dirty="0"/>
              <a:t>Then He said to them, "Beware, and be on your guard against every form of greed; for not even when one has an abundance does his life consist of his possessions."</a:t>
            </a:r>
          </a:p>
          <a:p>
            <a:r>
              <a:rPr lang="en-US" sz="1200" dirty="0"/>
              <a:t>Rom 12:11</a:t>
            </a:r>
          </a:p>
          <a:p>
            <a:r>
              <a:rPr lang="en-US" sz="1200" dirty="0"/>
              <a:t>not lagging behind in diligence, fervent in spirit, serving the Lord</a:t>
            </a:r>
          </a:p>
          <a:p>
            <a:endParaRPr lang="en-US" dirty="0"/>
          </a:p>
        </p:txBody>
      </p:sp>
      <p:sp>
        <p:nvSpPr>
          <p:cNvPr id="4" name="Slide Number Placeholder 3"/>
          <p:cNvSpPr>
            <a:spLocks noGrp="1"/>
          </p:cNvSpPr>
          <p:nvPr>
            <p:ph type="sldNum" sz="quarter" idx="5"/>
          </p:nvPr>
        </p:nvSpPr>
        <p:spPr/>
        <p:txBody>
          <a:bodyPr/>
          <a:lstStyle/>
          <a:p>
            <a:fld id="{0C977B2A-0442-4728-8C14-5DFA4FFEA1CB}" type="slidenum">
              <a:rPr lang="en-US" smtClean="0"/>
              <a:t>9</a:t>
            </a:fld>
            <a:endParaRPr lang="en-US"/>
          </a:p>
        </p:txBody>
      </p:sp>
    </p:spTree>
    <p:extLst>
      <p:ext uri="{BB962C8B-B14F-4D97-AF65-F5344CB8AC3E}">
        <p14:creationId xmlns:p14="http://schemas.microsoft.com/office/powerpoint/2010/main" val="3016507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endParaRPr lang="en-US" sz="1400" dirty="0"/>
          </a:p>
          <a:p>
            <a:pPr defTabSz="942289"/>
            <a:r>
              <a:rPr lang="en-US" sz="1400" dirty="0"/>
              <a:t> Watch - means to guard or protect. Preserve. </a:t>
            </a:r>
          </a:p>
          <a:p>
            <a:pPr defTabSz="942289"/>
            <a:r>
              <a:rPr lang="en-US" sz="1400" dirty="0"/>
              <a:t>Diligence - refers to a guard post in a prison. Vine uses the word “confinement”; </a:t>
            </a:r>
            <a:r>
              <a:rPr lang="en-US" sz="1400" dirty="0" err="1"/>
              <a:t>ie</a:t>
            </a:r>
            <a:r>
              <a:rPr lang="en-US" sz="1400" dirty="0"/>
              <a:t>., taking captive our thoughts. It means we don’t’ expose our hearts to what we know to be dangerous. Used in Nehemiah 4:9, 22-23 (interesting)</a:t>
            </a:r>
          </a:p>
        </p:txBody>
      </p:sp>
      <p:sp>
        <p:nvSpPr>
          <p:cNvPr id="4" name="Slide Number Placeholder 3"/>
          <p:cNvSpPr>
            <a:spLocks noGrp="1"/>
          </p:cNvSpPr>
          <p:nvPr>
            <p:ph type="sldNum" sz="quarter" idx="5"/>
          </p:nvPr>
        </p:nvSpPr>
        <p:spPr/>
        <p:txBody>
          <a:bodyPr/>
          <a:lstStyle/>
          <a:p>
            <a:fld id="{0C977B2A-0442-4728-8C14-5DFA4FFEA1CB}" type="slidenum">
              <a:rPr lang="en-US" smtClean="0"/>
              <a:t>10</a:t>
            </a:fld>
            <a:endParaRPr lang="en-US"/>
          </a:p>
        </p:txBody>
      </p:sp>
    </p:spTree>
    <p:extLst>
      <p:ext uri="{BB962C8B-B14F-4D97-AF65-F5344CB8AC3E}">
        <p14:creationId xmlns:p14="http://schemas.microsoft.com/office/powerpoint/2010/main" val="2541184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403087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7BC76-DB20-4DEB-8D71-B2EACBFABBF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30344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368620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701085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3194185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B7BC76-DB20-4DEB-8D71-B2EACBFABBF2}"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119720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B7BC76-DB20-4DEB-8D71-B2EACBFABBF2}" type="datetimeFigureOut">
              <a:rPr lang="en-US" smtClean="0"/>
              <a:t>6/1/2022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466369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203542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39181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54311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B7BC76-DB20-4DEB-8D71-B2EACBFABBF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3214712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B7BC76-DB20-4DEB-8D71-B2EACBFABBF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117199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B7BC76-DB20-4DEB-8D71-B2EACBFABBF2}"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78578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B7BC76-DB20-4DEB-8D71-B2EACBFABBF2}"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167600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7BC76-DB20-4DEB-8D71-B2EACBFABBF2}"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4746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7BC76-DB20-4DEB-8D71-B2EACBFABBF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00610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7BC76-DB20-4DEB-8D71-B2EACBFABBF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8AF99F-360C-46EF-B29F-8A0FA4088844}" type="slidenum">
              <a:rPr lang="en-US" smtClean="0"/>
              <a:t>‹#›</a:t>
            </a:fld>
            <a:endParaRPr lang="en-US"/>
          </a:p>
        </p:txBody>
      </p:sp>
    </p:spTree>
    <p:extLst>
      <p:ext uri="{BB962C8B-B14F-4D97-AF65-F5344CB8AC3E}">
        <p14:creationId xmlns:p14="http://schemas.microsoft.com/office/powerpoint/2010/main" val="264521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7B7BC76-DB20-4DEB-8D71-B2EACBFABBF2}" type="datetimeFigureOut">
              <a:rPr lang="en-US" smtClean="0"/>
              <a:t>6/1/2022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F8AF99F-360C-46EF-B29F-8A0FA4088844}" type="slidenum">
              <a:rPr lang="en-US" smtClean="0"/>
              <a:t>‹#›</a:t>
            </a:fld>
            <a:endParaRPr lang="en-US"/>
          </a:p>
        </p:txBody>
      </p:sp>
    </p:spTree>
    <p:extLst>
      <p:ext uri="{BB962C8B-B14F-4D97-AF65-F5344CB8AC3E}">
        <p14:creationId xmlns:p14="http://schemas.microsoft.com/office/powerpoint/2010/main" val="431953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0BD3-4C93-4EBD-8DE1-6340DEE7C146}"/>
              </a:ext>
            </a:extLst>
          </p:cNvPr>
          <p:cNvSpPr>
            <a:spLocks noGrp="1"/>
          </p:cNvSpPr>
          <p:nvPr>
            <p:ph type="ctrTitle"/>
          </p:nvPr>
        </p:nvSpPr>
        <p:spPr/>
        <p:txBody>
          <a:bodyPr/>
          <a:lstStyle/>
          <a:p>
            <a:r>
              <a:rPr lang="en-US" sz="5400" b="1" dirty="0">
                <a:solidFill>
                  <a:schemeClr val="bg1"/>
                </a:solidFill>
              </a:rPr>
              <a:t>Taking Every Thought Captive</a:t>
            </a:r>
            <a:endParaRPr lang="en-US" dirty="0"/>
          </a:p>
        </p:txBody>
      </p:sp>
      <p:sp>
        <p:nvSpPr>
          <p:cNvPr id="3" name="Subtitle 2">
            <a:extLst>
              <a:ext uri="{FF2B5EF4-FFF2-40B4-BE49-F238E27FC236}">
                <a16:creationId xmlns:a16="http://schemas.microsoft.com/office/drawing/2014/main" id="{D5031136-F22E-4457-8C17-A1C139E51032}"/>
              </a:ext>
            </a:extLst>
          </p:cNvPr>
          <p:cNvSpPr>
            <a:spLocks noGrp="1"/>
          </p:cNvSpPr>
          <p:nvPr>
            <p:ph type="subTitle" idx="1"/>
          </p:nvPr>
        </p:nvSpPr>
        <p:spPr/>
        <p:txBody>
          <a:bodyPr/>
          <a:lstStyle/>
          <a:p>
            <a:r>
              <a:rPr lang="en-US" sz="1800" b="1" dirty="0">
                <a:solidFill>
                  <a:schemeClr val="bg1"/>
                </a:solidFill>
                <a:latin typeface="+mj-lt"/>
              </a:rPr>
              <a:t>2 Corinthians 10:1-11</a:t>
            </a:r>
          </a:p>
        </p:txBody>
      </p:sp>
    </p:spTree>
    <p:extLst>
      <p:ext uri="{BB962C8B-B14F-4D97-AF65-F5344CB8AC3E}">
        <p14:creationId xmlns:p14="http://schemas.microsoft.com/office/powerpoint/2010/main" val="106867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a:bodyPr>
          <a:lstStyle/>
          <a:p>
            <a:pPr marL="0" indent="0">
              <a:lnSpc>
                <a:spcPct val="100000"/>
              </a:lnSpc>
              <a:spcBef>
                <a:spcPts val="0"/>
              </a:spcBef>
              <a:spcAft>
                <a:spcPts val="1800"/>
              </a:spcAft>
              <a:buNone/>
            </a:pPr>
            <a:r>
              <a:rPr lang="en-US" sz="3200" dirty="0"/>
              <a:t>Proverbs 4:23, </a:t>
            </a:r>
            <a:r>
              <a:rPr lang="en-US" sz="3200" i="1" dirty="0"/>
              <a:t>“</a:t>
            </a:r>
            <a:r>
              <a:rPr lang="en-US" sz="3200" b="1" i="1" dirty="0"/>
              <a:t>Watch over your heart with all diligence, for from it flow the springs of life.”</a:t>
            </a:r>
          </a:p>
          <a:p>
            <a:pPr marL="0" indent="0">
              <a:lnSpc>
                <a:spcPct val="100000"/>
              </a:lnSpc>
              <a:spcBef>
                <a:spcPts val="0"/>
              </a:spcBef>
              <a:spcAft>
                <a:spcPts val="600"/>
              </a:spcAft>
              <a:buNone/>
            </a:pPr>
            <a:r>
              <a:rPr lang="en-US" sz="3200" dirty="0"/>
              <a:t>What about?</a:t>
            </a:r>
          </a:p>
          <a:p>
            <a:pPr>
              <a:lnSpc>
                <a:spcPct val="100000"/>
              </a:lnSpc>
              <a:spcBef>
                <a:spcPts val="0"/>
              </a:spcBef>
              <a:spcAft>
                <a:spcPts val="600"/>
              </a:spcAft>
            </a:pPr>
            <a:r>
              <a:rPr lang="en-US" sz="3200" dirty="0"/>
              <a:t>Our entertainment?</a:t>
            </a:r>
          </a:p>
          <a:p>
            <a:pPr>
              <a:lnSpc>
                <a:spcPct val="100000"/>
              </a:lnSpc>
              <a:spcBef>
                <a:spcPts val="0"/>
              </a:spcBef>
              <a:spcAft>
                <a:spcPts val="600"/>
              </a:spcAft>
            </a:pPr>
            <a:r>
              <a:rPr lang="en-US" sz="3200" dirty="0"/>
              <a:t>What we read?</a:t>
            </a:r>
          </a:p>
          <a:p>
            <a:pPr>
              <a:lnSpc>
                <a:spcPct val="100000"/>
              </a:lnSpc>
              <a:spcBef>
                <a:spcPts val="0"/>
              </a:spcBef>
              <a:spcAft>
                <a:spcPts val="600"/>
              </a:spcAft>
            </a:pPr>
            <a:r>
              <a:rPr lang="en-US" sz="3200" dirty="0"/>
              <a:t>Our recreational activities? </a:t>
            </a:r>
          </a:p>
          <a:p>
            <a:pPr marL="0" indent="0">
              <a:lnSpc>
                <a:spcPct val="100000"/>
              </a:lnSpc>
              <a:spcBef>
                <a:spcPts val="0"/>
              </a:spcBef>
              <a:spcAft>
                <a:spcPts val="600"/>
              </a:spcAft>
              <a:buNone/>
            </a:pPr>
            <a:r>
              <a:rPr lang="en-US" sz="3200" b="1" dirty="0"/>
              <a:t>We are able to choose what we allow into our minds!</a:t>
            </a:r>
          </a:p>
        </p:txBody>
      </p:sp>
    </p:spTree>
    <p:extLst>
      <p:ext uri="{BB962C8B-B14F-4D97-AF65-F5344CB8AC3E}">
        <p14:creationId xmlns:p14="http://schemas.microsoft.com/office/powerpoint/2010/main" val="165856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a:bodyPr>
          <a:lstStyle/>
          <a:p>
            <a:pPr marL="0" indent="0">
              <a:lnSpc>
                <a:spcPct val="100000"/>
              </a:lnSpc>
              <a:spcBef>
                <a:spcPts val="1200"/>
              </a:spcBef>
              <a:spcAft>
                <a:spcPts val="600"/>
              </a:spcAft>
              <a:buNone/>
            </a:pPr>
            <a:r>
              <a:rPr lang="en-US" sz="3600" b="1" dirty="0"/>
              <a:t>Do we believe we can take every thought captive?</a:t>
            </a:r>
          </a:p>
          <a:p>
            <a:pPr>
              <a:lnSpc>
                <a:spcPct val="100000"/>
              </a:lnSpc>
              <a:spcBef>
                <a:spcPts val="1200"/>
              </a:spcBef>
              <a:spcAft>
                <a:spcPts val="600"/>
              </a:spcAft>
            </a:pPr>
            <a:r>
              <a:rPr lang="en-US" sz="3600" dirty="0"/>
              <a:t>Can we exercise self-control?</a:t>
            </a:r>
          </a:p>
          <a:p>
            <a:pPr>
              <a:lnSpc>
                <a:spcPct val="100000"/>
              </a:lnSpc>
              <a:spcBef>
                <a:spcPts val="1200"/>
              </a:spcBef>
              <a:spcAft>
                <a:spcPts val="600"/>
              </a:spcAft>
            </a:pPr>
            <a:r>
              <a:rPr lang="en-US" sz="3600" dirty="0"/>
              <a:t>Satan would have you to believe you can’t! </a:t>
            </a:r>
          </a:p>
          <a:p>
            <a:pPr>
              <a:lnSpc>
                <a:spcPct val="100000"/>
              </a:lnSpc>
              <a:spcBef>
                <a:spcPts val="1200"/>
              </a:spcBef>
              <a:spcAft>
                <a:spcPts val="600"/>
              </a:spcAft>
            </a:pPr>
            <a:r>
              <a:rPr lang="en-US" sz="3600" dirty="0"/>
              <a:t>We must take responsibility of our thoughts.</a:t>
            </a:r>
          </a:p>
        </p:txBody>
      </p:sp>
    </p:spTree>
    <p:extLst>
      <p:ext uri="{BB962C8B-B14F-4D97-AF65-F5344CB8AC3E}">
        <p14:creationId xmlns:p14="http://schemas.microsoft.com/office/powerpoint/2010/main" val="11476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lnSpcReduction="10000"/>
          </a:bodyPr>
          <a:lstStyle/>
          <a:p>
            <a:pPr marL="0" indent="0">
              <a:lnSpc>
                <a:spcPct val="100000"/>
              </a:lnSpc>
              <a:spcBef>
                <a:spcPts val="0"/>
              </a:spcBef>
              <a:spcAft>
                <a:spcPts val="1200"/>
              </a:spcAft>
              <a:buNone/>
            </a:pPr>
            <a:r>
              <a:rPr lang="en-US" sz="3600" i="1" dirty="0"/>
              <a:t>“Finally, brethren, whatever is true, whatever is honorable, whatever is right, whatever is pure, whatever is lovely, whatever is of good repute, if there is any excellence and if anything worthy of praise, </a:t>
            </a:r>
            <a:r>
              <a:rPr lang="en-US" sz="3600" b="1" i="1" dirty="0"/>
              <a:t>dwell on these things</a:t>
            </a:r>
            <a:r>
              <a:rPr lang="en-US" sz="3600" i="1" dirty="0"/>
              <a:t>.” </a:t>
            </a:r>
            <a:r>
              <a:rPr lang="en-US" sz="3600" dirty="0"/>
              <a:t>(Philippians 4:8)</a:t>
            </a:r>
          </a:p>
          <a:p>
            <a:pPr marL="0" indent="0">
              <a:lnSpc>
                <a:spcPct val="100000"/>
              </a:lnSpc>
              <a:spcBef>
                <a:spcPts val="0"/>
              </a:spcBef>
              <a:spcAft>
                <a:spcPts val="600"/>
              </a:spcAft>
              <a:buNone/>
            </a:pPr>
            <a:r>
              <a:rPr lang="en-US" sz="3600" dirty="0"/>
              <a:t>These battles within must be fought the same way: by </a:t>
            </a:r>
            <a:r>
              <a:rPr lang="en-US" sz="3600" i="1" dirty="0"/>
              <a:t>“taking every thought captive to the obedience of Christ.” </a:t>
            </a:r>
          </a:p>
        </p:txBody>
      </p:sp>
    </p:spTree>
    <p:extLst>
      <p:ext uri="{BB962C8B-B14F-4D97-AF65-F5344CB8AC3E}">
        <p14:creationId xmlns:p14="http://schemas.microsoft.com/office/powerpoint/2010/main" val="198797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lnSpcReduction="10000"/>
          </a:bodyPr>
          <a:lstStyle/>
          <a:p>
            <a:pPr marL="0" indent="0">
              <a:lnSpc>
                <a:spcPct val="100000"/>
              </a:lnSpc>
              <a:spcBef>
                <a:spcPts val="0"/>
              </a:spcBef>
              <a:spcAft>
                <a:spcPts val="600"/>
              </a:spcAft>
              <a:buNone/>
            </a:pPr>
            <a:r>
              <a:rPr lang="en-US" sz="3600" b="1" i="1" dirty="0"/>
              <a:t>“To the obedience of Christ…”</a:t>
            </a:r>
          </a:p>
          <a:p>
            <a:pPr>
              <a:lnSpc>
                <a:spcPct val="100000"/>
              </a:lnSpc>
              <a:spcBef>
                <a:spcPts val="0"/>
              </a:spcBef>
              <a:spcAft>
                <a:spcPts val="600"/>
              </a:spcAft>
            </a:pPr>
            <a:r>
              <a:rPr lang="en-US" sz="3600" dirty="0"/>
              <a:t>Romans 12:1-2 - as a living sacrifice.</a:t>
            </a:r>
          </a:p>
          <a:p>
            <a:pPr>
              <a:lnSpc>
                <a:spcPct val="100000"/>
              </a:lnSpc>
              <a:spcBef>
                <a:spcPts val="0"/>
              </a:spcBef>
              <a:spcAft>
                <a:spcPts val="600"/>
              </a:spcAft>
            </a:pPr>
            <a:r>
              <a:rPr lang="en-US" sz="3600" dirty="0"/>
              <a:t>Galatians 2:20 - is Christ living in us? </a:t>
            </a:r>
          </a:p>
          <a:p>
            <a:pPr>
              <a:lnSpc>
                <a:spcPct val="100000"/>
              </a:lnSpc>
              <a:spcBef>
                <a:spcPts val="0"/>
              </a:spcBef>
              <a:spcAft>
                <a:spcPts val="600"/>
              </a:spcAft>
            </a:pPr>
            <a:r>
              <a:rPr lang="en-US" sz="3600" dirty="0"/>
              <a:t>Ephesians 4:12-15 - is our standard </a:t>
            </a:r>
            <a:r>
              <a:rPr lang="en-US" sz="3600" i="1" dirty="0"/>
              <a:t>“the measure of the stature which belongs to the fulness of Christ”</a:t>
            </a:r>
            <a:r>
              <a:rPr lang="en-US" sz="3600" dirty="0"/>
              <a:t>?</a:t>
            </a:r>
          </a:p>
          <a:p>
            <a:pPr>
              <a:lnSpc>
                <a:spcPct val="100000"/>
              </a:lnSpc>
              <a:spcBef>
                <a:spcPts val="0"/>
              </a:spcBef>
              <a:spcAft>
                <a:spcPts val="600"/>
              </a:spcAft>
            </a:pPr>
            <a:r>
              <a:rPr lang="en-US" sz="3600"/>
              <a:t>Will you heed His voice and obey the gospel of Jesus Christ?</a:t>
            </a:r>
          </a:p>
        </p:txBody>
      </p:sp>
    </p:spTree>
    <p:extLst>
      <p:ext uri="{BB962C8B-B14F-4D97-AF65-F5344CB8AC3E}">
        <p14:creationId xmlns:p14="http://schemas.microsoft.com/office/powerpoint/2010/main" val="141619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3600" dirty="0">
                <a:solidFill>
                  <a:schemeClr val="bg1">
                    <a:lumMod val="95000"/>
                  </a:schemeClr>
                </a:solidFill>
                <a:latin typeface="Segoe UI" panose="020B0502040204020203" pitchFamily="34" charset="0"/>
                <a:cs typeface="Segoe UI" panose="020B0502040204020203" pitchFamily="34" charset="0"/>
              </a:rPr>
              <a:t>“</a:t>
            </a:r>
            <a:r>
              <a:rPr lang="en-US" sz="3600" b="1" i="1" dirty="0">
                <a:solidFill>
                  <a:schemeClr val="bg1">
                    <a:lumMod val="95000"/>
                  </a:schemeClr>
                </a:solidFill>
                <a:latin typeface="Segoe UI" panose="020B0502040204020203" pitchFamily="34" charset="0"/>
                <a:cs typeface="Segoe UI" panose="020B0502040204020203" pitchFamily="34" charset="0"/>
              </a:rPr>
              <a:t>Taking Every Thought Captive” </a:t>
            </a:r>
            <a:r>
              <a:rPr lang="en-US" sz="3200" b="1" dirty="0">
                <a:solidFill>
                  <a:schemeClr val="bg1">
                    <a:lumMod val="95000"/>
                  </a:schemeClr>
                </a:solidFill>
                <a:latin typeface="Segoe UI" panose="020B0502040204020203" pitchFamily="34" charset="0"/>
                <a:cs typeface="Segoe UI" panose="020B0502040204020203" pitchFamily="34" charset="0"/>
              </a:rPr>
              <a:t>- </a:t>
            </a: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10:5</a:t>
            </a:r>
            <a:endParaRPr lang="en-US"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8" y="2299854"/>
            <a:ext cx="11305308" cy="4558145"/>
          </a:xfrm>
        </p:spPr>
        <p:txBody>
          <a:bodyPr>
            <a:normAutofit fontScale="92500" lnSpcReduction="10000"/>
          </a:bodyPr>
          <a:lstStyle/>
          <a:p>
            <a:pPr marL="0" indent="0">
              <a:spcBef>
                <a:spcPts val="600"/>
              </a:spcBef>
              <a:spcAft>
                <a:spcPts val="600"/>
              </a:spcAft>
              <a:buNone/>
            </a:pPr>
            <a:r>
              <a:rPr lang="en-US" sz="3500" dirty="0"/>
              <a:t>During troubling times, it can be easy:</a:t>
            </a:r>
          </a:p>
          <a:p>
            <a:pPr marL="457200" indent="-457200">
              <a:spcBef>
                <a:spcPts val="600"/>
              </a:spcBef>
              <a:spcAft>
                <a:spcPts val="600"/>
              </a:spcAft>
              <a:buFont typeface="Arial" panose="020B0604020202020204" pitchFamily="34" charset="0"/>
              <a:buChar char="•"/>
            </a:pPr>
            <a:r>
              <a:rPr lang="en-US" sz="3500" dirty="0"/>
              <a:t>To become distracted</a:t>
            </a:r>
            <a:r>
              <a:rPr lang="en-US" sz="3200" dirty="0"/>
              <a:t>. </a:t>
            </a:r>
            <a:r>
              <a:rPr lang="en-US" sz="2600" b="1" dirty="0"/>
              <a:t>(Psalms 55:1-2)</a:t>
            </a:r>
          </a:p>
          <a:p>
            <a:pPr marL="457200" indent="-457200">
              <a:spcBef>
                <a:spcPts val="600"/>
              </a:spcBef>
              <a:spcAft>
                <a:spcPts val="600"/>
              </a:spcAft>
              <a:buFont typeface="Arial" panose="020B0604020202020204" pitchFamily="34" charset="0"/>
              <a:buChar char="•"/>
            </a:pPr>
            <a:r>
              <a:rPr lang="en-US" sz="3500" dirty="0"/>
              <a:t>To focus on the temporal rather than the spiritual. </a:t>
            </a:r>
            <a:br>
              <a:rPr lang="en-US" sz="3200" dirty="0"/>
            </a:br>
            <a:r>
              <a:rPr lang="en-US" sz="2600" b="1" dirty="0"/>
              <a:t>(Matt. 6:16-34)</a:t>
            </a:r>
          </a:p>
          <a:p>
            <a:pPr marL="457200" indent="-457200">
              <a:spcBef>
                <a:spcPts val="600"/>
              </a:spcBef>
              <a:spcAft>
                <a:spcPts val="600"/>
              </a:spcAft>
              <a:buFont typeface="Arial" panose="020B0604020202020204" pitchFamily="34" charset="0"/>
              <a:buChar char="•"/>
            </a:pPr>
            <a:r>
              <a:rPr lang="en-US" sz="3500" dirty="0"/>
              <a:t>To question our faith. </a:t>
            </a:r>
            <a:r>
              <a:rPr lang="en-US" sz="2600" b="1" dirty="0"/>
              <a:t>(Matthew 11:2-6)</a:t>
            </a:r>
          </a:p>
          <a:p>
            <a:pPr marL="0" indent="0">
              <a:spcBef>
                <a:spcPts val="600"/>
              </a:spcBef>
              <a:spcAft>
                <a:spcPts val="600"/>
              </a:spcAft>
              <a:buNone/>
            </a:pPr>
            <a:r>
              <a:rPr lang="en-US" sz="3500" dirty="0"/>
              <a:t>We also know that during such times, Satan is busy at work fighting against us! </a:t>
            </a:r>
          </a:p>
          <a:p>
            <a:pPr marL="457200" indent="-457200">
              <a:spcBef>
                <a:spcPts val="600"/>
              </a:spcBef>
              <a:spcAft>
                <a:spcPts val="600"/>
              </a:spcAft>
              <a:buFont typeface="Arial" panose="020B0604020202020204" pitchFamily="34" charset="0"/>
              <a:buChar char="•"/>
            </a:pPr>
            <a:r>
              <a:rPr lang="en-US" sz="3500" dirty="0"/>
              <a:t>The father of lies and continual accuser. </a:t>
            </a:r>
            <a:br>
              <a:rPr lang="en-US" sz="3200" dirty="0"/>
            </a:br>
            <a:r>
              <a:rPr lang="en-US" sz="2400" b="1" dirty="0"/>
              <a:t>(John 8:44; Revelation 12:10; 1 Peter 5:8)</a:t>
            </a:r>
            <a:endParaRPr lang="en-US" sz="3200" b="1" dirty="0"/>
          </a:p>
        </p:txBody>
      </p:sp>
    </p:spTree>
    <p:extLst>
      <p:ext uri="{BB962C8B-B14F-4D97-AF65-F5344CB8AC3E}">
        <p14:creationId xmlns:p14="http://schemas.microsoft.com/office/powerpoint/2010/main" val="179908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3600" dirty="0">
                <a:solidFill>
                  <a:schemeClr val="bg1">
                    <a:lumMod val="95000"/>
                  </a:schemeClr>
                </a:solidFill>
                <a:latin typeface="Segoe UI" panose="020B0502040204020203" pitchFamily="34" charset="0"/>
                <a:cs typeface="Segoe UI" panose="020B0502040204020203" pitchFamily="34" charset="0"/>
              </a:rPr>
              <a:t>“</a:t>
            </a:r>
            <a:r>
              <a:rPr lang="en-US" sz="3600" b="1" i="1" dirty="0">
                <a:solidFill>
                  <a:schemeClr val="bg1">
                    <a:lumMod val="95000"/>
                  </a:schemeClr>
                </a:solidFill>
                <a:latin typeface="Segoe UI" panose="020B0502040204020203" pitchFamily="34" charset="0"/>
                <a:cs typeface="Segoe UI" panose="020B0502040204020203" pitchFamily="34" charset="0"/>
              </a:rPr>
              <a:t>Taking Every Thought Captive” </a:t>
            </a:r>
            <a:r>
              <a:rPr lang="en-US" sz="3200" b="1" dirty="0">
                <a:solidFill>
                  <a:schemeClr val="bg1">
                    <a:lumMod val="95000"/>
                  </a:schemeClr>
                </a:solidFill>
                <a:latin typeface="Segoe UI" panose="020B0502040204020203" pitchFamily="34" charset="0"/>
                <a:cs typeface="Segoe UI" panose="020B0502040204020203" pitchFamily="34" charset="0"/>
              </a:rPr>
              <a:t>- </a:t>
            </a: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10:5</a:t>
            </a:r>
            <a:endParaRPr lang="en-US"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a:bodyPr>
          <a:lstStyle/>
          <a:p>
            <a:pPr marL="0" indent="0">
              <a:spcBef>
                <a:spcPts val="600"/>
              </a:spcBef>
              <a:spcAft>
                <a:spcPts val="600"/>
              </a:spcAft>
              <a:buNone/>
            </a:pPr>
            <a:r>
              <a:rPr lang="en-US" sz="3200" b="1" dirty="0"/>
              <a:t>Understanding the context:</a:t>
            </a:r>
          </a:p>
          <a:p>
            <a:pPr marL="285750" indent="-285750">
              <a:spcBef>
                <a:spcPts val="600"/>
              </a:spcBef>
              <a:spcAft>
                <a:spcPts val="600"/>
              </a:spcAft>
              <a:buFont typeface="Arial" panose="020B0604020202020204" pitchFamily="34" charset="0"/>
              <a:buChar char="•"/>
            </a:pPr>
            <a:r>
              <a:rPr lang="en-US" sz="3200" dirty="0"/>
              <a:t>Authority and apostleship challenged: </a:t>
            </a:r>
            <a:r>
              <a:rPr lang="en-US" sz="2400" b="1" dirty="0"/>
              <a:t>(10:8; 11:3-5; 12:11)</a:t>
            </a:r>
            <a:endParaRPr lang="en-US" sz="2600" b="1" dirty="0"/>
          </a:p>
          <a:p>
            <a:pPr marL="285750" indent="-285750">
              <a:spcBef>
                <a:spcPts val="600"/>
              </a:spcBef>
              <a:spcAft>
                <a:spcPts val="600"/>
              </a:spcAft>
              <a:buFont typeface="Arial" panose="020B0604020202020204" pitchFamily="34" charset="0"/>
              <a:buChar char="•"/>
            </a:pPr>
            <a:r>
              <a:rPr lang="en-US" sz="3200" dirty="0"/>
              <a:t>Opposition by deceptive false teachers: </a:t>
            </a:r>
            <a:r>
              <a:rPr lang="en-US" sz="2400" b="1" dirty="0"/>
              <a:t>(11:3-4, 13-15)</a:t>
            </a:r>
          </a:p>
          <a:p>
            <a:pPr marL="285750" indent="-285750">
              <a:spcBef>
                <a:spcPts val="600"/>
              </a:spcBef>
              <a:spcAft>
                <a:spcPts val="600"/>
              </a:spcAft>
              <a:buFont typeface="Arial" panose="020B0604020202020204" pitchFamily="34" charset="0"/>
              <a:buChar char="•"/>
            </a:pPr>
            <a:r>
              <a:rPr lang="en-US" sz="3200" dirty="0"/>
              <a:t>Being judged according to the flesh: </a:t>
            </a:r>
            <a:r>
              <a:rPr lang="en-US" sz="2400" b="1" dirty="0"/>
              <a:t>(10:1-2; 7, 10-11; 13:10)</a:t>
            </a:r>
            <a:endParaRPr lang="en-US" sz="3200" b="1" dirty="0"/>
          </a:p>
          <a:p>
            <a:pPr marL="285750" indent="-285750">
              <a:spcBef>
                <a:spcPts val="600"/>
              </a:spcBef>
              <a:spcAft>
                <a:spcPts val="600"/>
              </a:spcAft>
              <a:buFont typeface="Arial" panose="020B0604020202020204" pitchFamily="34" charset="0"/>
              <a:buChar char="•"/>
            </a:pPr>
            <a:r>
              <a:rPr lang="en-US" sz="3200" dirty="0"/>
              <a:t>Paul’s humility: </a:t>
            </a:r>
            <a:r>
              <a:rPr lang="en-US" sz="2400" b="1" dirty="0"/>
              <a:t>(10:13-18)</a:t>
            </a:r>
          </a:p>
          <a:p>
            <a:pPr marL="285750" indent="-285750">
              <a:spcBef>
                <a:spcPts val="600"/>
              </a:spcBef>
              <a:spcAft>
                <a:spcPts val="600"/>
              </a:spcAft>
              <a:buFont typeface="Arial" panose="020B0604020202020204" pitchFamily="34" charset="0"/>
              <a:buChar char="•"/>
            </a:pPr>
            <a:r>
              <a:rPr lang="en-US" sz="3200" dirty="0"/>
              <a:t>Paul’s fight for the truth - not w/ carnal weapons: </a:t>
            </a:r>
            <a:r>
              <a:rPr lang="en-US" sz="2400" b="1" dirty="0"/>
              <a:t>(10:3-5)</a:t>
            </a:r>
            <a:endParaRPr lang="en-US" sz="3200" b="1" dirty="0"/>
          </a:p>
        </p:txBody>
      </p:sp>
    </p:spTree>
    <p:extLst>
      <p:ext uri="{BB962C8B-B14F-4D97-AF65-F5344CB8AC3E}">
        <p14:creationId xmlns:p14="http://schemas.microsoft.com/office/powerpoint/2010/main" val="384049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Our spiritual battle </a:t>
            </a:r>
            <a:r>
              <a:rPr lang="en-US" b="1" dirty="0">
                <a:solidFill>
                  <a:schemeClr val="bg1">
                    <a:lumMod val="95000"/>
                  </a:schemeClr>
                </a:solidFill>
                <a:latin typeface="Segoe UI Light" panose="020B0502040204020203" pitchFamily="34" charset="0"/>
                <a:cs typeface="Segoe UI Light" panose="020B0502040204020203" pitchFamily="34" charset="0"/>
              </a:rPr>
              <a:t>- </a:t>
            </a: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fontScale="85000" lnSpcReduction="10000"/>
          </a:bodyPr>
          <a:lstStyle/>
          <a:p>
            <a:pPr marL="0" indent="0">
              <a:lnSpc>
                <a:spcPct val="100000"/>
              </a:lnSpc>
              <a:spcBef>
                <a:spcPts val="600"/>
              </a:spcBef>
              <a:spcAft>
                <a:spcPts val="1200"/>
              </a:spcAft>
              <a:buNone/>
            </a:pPr>
            <a:r>
              <a:rPr lang="en-US" sz="3200" b="1" i="1" dirty="0"/>
              <a:t>“We walk” – </a:t>
            </a:r>
            <a:r>
              <a:rPr lang="en-US" sz="3200" dirty="0"/>
              <a:t>we live in fleshly bodies (4:7; 12:9-10) but not according to the flesh. “Signifying the whole round of the activities of the individual life.” (Vine)</a:t>
            </a:r>
          </a:p>
          <a:p>
            <a:pPr marL="0" indent="0">
              <a:lnSpc>
                <a:spcPct val="100000"/>
              </a:lnSpc>
              <a:spcBef>
                <a:spcPts val="600"/>
              </a:spcBef>
              <a:spcAft>
                <a:spcPts val="1200"/>
              </a:spcAft>
              <a:buNone/>
            </a:pPr>
            <a:r>
              <a:rPr lang="en-US" sz="3200" b="1" i="1" dirty="0"/>
              <a:t>“We do war”</a:t>
            </a:r>
            <a:r>
              <a:rPr lang="en-US" sz="3200" dirty="0"/>
              <a:t> – fight in a military campaign. Refers to a military expedition in leading soldiers to war or battle. (1 Timothy 1:18; </a:t>
            </a:r>
            <a:br>
              <a:rPr lang="en-US" sz="3200" dirty="0"/>
            </a:br>
            <a:r>
              <a:rPr lang="en-US" sz="3200" dirty="0"/>
              <a:t>2 Timothy 2:4; 1 Peter 2:11, </a:t>
            </a:r>
            <a:r>
              <a:rPr lang="en-US" sz="3200" i="1" dirty="0"/>
              <a:t>“fleshly lusts wage war against the soul”</a:t>
            </a:r>
            <a:r>
              <a:rPr lang="en-US" sz="3200" dirty="0"/>
              <a:t>; James 4:1)</a:t>
            </a:r>
          </a:p>
          <a:p>
            <a:pPr marL="0" indent="0">
              <a:lnSpc>
                <a:spcPct val="100000"/>
              </a:lnSpc>
              <a:spcBef>
                <a:spcPts val="600"/>
              </a:spcBef>
              <a:spcAft>
                <a:spcPts val="1200"/>
              </a:spcAft>
              <a:buNone/>
            </a:pPr>
            <a:r>
              <a:rPr lang="en-US" sz="3200" b="1" i="1" dirty="0"/>
              <a:t>“The weapons of our warfare are not of the flesh” – </a:t>
            </a:r>
            <a:r>
              <a:rPr lang="en-US" sz="3200" dirty="0"/>
              <a:t>refers to any tool or implement or instrument designed for a specific use. </a:t>
            </a:r>
            <a:br>
              <a:rPr lang="en-US" sz="3200" dirty="0"/>
            </a:br>
            <a:r>
              <a:rPr lang="en-US" sz="3200" dirty="0"/>
              <a:t>(6:7; cf., Romans 6:13; 1 Timothy 1:18)</a:t>
            </a:r>
          </a:p>
        </p:txBody>
      </p:sp>
    </p:spTree>
    <p:extLst>
      <p:ext uri="{BB962C8B-B14F-4D97-AF65-F5344CB8AC3E}">
        <p14:creationId xmlns:p14="http://schemas.microsoft.com/office/powerpoint/2010/main" val="27738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Our spiritual battle </a:t>
            </a:r>
            <a:r>
              <a:rPr lang="en-US" b="1" dirty="0">
                <a:solidFill>
                  <a:schemeClr val="bg1">
                    <a:lumMod val="95000"/>
                  </a:schemeClr>
                </a:solidFill>
                <a:latin typeface="Segoe UI Light" panose="020B0502040204020203" pitchFamily="34" charset="0"/>
                <a:cs typeface="Segoe UI Light" panose="020B0502040204020203" pitchFamily="34" charset="0"/>
              </a:rPr>
              <a:t>- </a:t>
            </a: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fontScale="92500" lnSpcReduction="20000"/>
          </a:bodyPr>
          <a:lstStyle/>
          <a:p>
            <a:pPr marL="0" indent="0">
              <a:lnSpc>
                <a:spcPct val="100000"/>
              </a:lnSpc>
              <a:spcBef>
                <a:spcPts val="600"/>
              </a:spcBef>
              <a:spcAft>
                <a:spcPts val="1200"/>
              </a:spcAft>
              <a:buNone/>
            </a:pPr>
            <a:r>
              <a:rPr lang="en-US" sz="3200" b="1" i="1" dirty="0"/>
              <a:t>“Divinely powerful”</a:t>
            </a:r>
            <a:r>
              <a:rPr lang="en-US" sz="3200" dirty="0"/>
              <a:t> – having power and able to succeed. </a:t>
            </a:r>
            <a:br>
              <a:rPr lang="en-US" sz="3200" dirty="0"/>
            </a:br>
            <a:r>
              <a:rPr lang="en-US" sz="3200" dirty="0"/>
              <a:t>(Romans 1:16; 1 Corinthians 1:18; Isaiah 55:10-11)</a:t>
            </a:r>
          </a:p>
          <a:p>
            <a:pPr marL="0" indent="0">
              <a:lnSpc>
                <a:spcPct val="100000"/>
              </a:lnSpc>
              <a:spcBef>
                <a:spcPts val="600"/>
              </a:spcBef>
              <a:spcAft>
                <a:spcPts val="1200"/>
              </a:spcAft>
              <a:buNone/>
            </a:pPr>
            <a:r>
              <a:rPr lang="en-US" sz="3200" b="1" i="1" dirty="0"/>
              <a:t>“For the destruction of fortresses…”</a:t>
            </a:r>
            <a:r>
              <a:rPr lang="en-US" sz="3200" dirty="0"/>
              <a:t> – </a:t>
            </a:r>
            <a:br>
              <a:rPr lang="en-US" sz="3200" dirty="0"/>
            </a:br>
            <a:r>
              <a:rPr lang="en-US" sz="3200" dirty="0"/>
              <a:t>Satan builds what he would have us to believe are unconquerable challenges or arguments. Not his opponents. (10:8; Proverbs 21:22)</a:t>
            </a:r>
          </a:p>
          <a:p>
            <a:pPr marL="0" indent="0">
              <a:lnSpc>
                <a:spcPct val="100000"/>
              </a:lnSpc>
              <a:spcBef>
                <a:spcPts val="600"/>
              </a:spcBef>
              <a:spcAft>
                <a:spcPts val="1200"/>
              </a:spcAft>
              <a:buNone/>
            </a:pPr>
            <a:r>
              <a:rPr lang="en-US" sz="3200" b="1" dirty="0"/>
              <a:t>Are we equipped to defend our hope </a:t>
            </a:r>
            <a:r>
              <a:rPr lang="en-US" sz="3200" dirty="0"/>
              <a:t>(1 Peter 3:15) and </a:t>
            </a:r>
            <a:r>
              <a:rPr lang="en-US" sz="3200" i="1" dirty="0"/>
              <a:t>“contend earnestly for the faith”</a:t>
            </a:r>
            <a:r>
              <a:rPr lang="en-US" sz="3200" dirty="0"/>
              <a:t> (Jude 3)? </a:t>
            </a:r>
          </a:p>
          <a:p>
            <a:pPr marL="0" indent="0">
              <a:lnSpc>
                <a:spcPct val="100000"/>
              </a:lnSpc>
              <a:spcBef>
                <a:spcPts val="600"/>
              </a:spcBef>
              <a:spcAft>
                <a:spcPts val="1200"/>
              </a:spcAft>
              <a:buNone/>
            </a:pPr>
            <a:r>
              <a:rPr lang="en-US" sz="3200" b="1" dirty="0"/>
              <a:t>Are we able to correct those in opposition</a:t>
            </a:r>
            <a:r>
              <a:rPr lang="en-US" sz="3200" dirty="0"/>
              <a:t>? </a:t>
            </a:r>
            <a:br>
              <a:rPr lang="en-US" sz="3200" dirty="0"/>
            </a:br>
            <a:r>
              <a:rPr lang="en-US" sz="3200" dirty="0"/>
              <a:t>(2 Timothy 2:24-26)</a:t>
            </a:r>
          </a:p>
        </p:txBody>
      </p:sp>
    </p:spTree>
    <p:extLst>
      <p:ext uri="{BB962C8B-B14F-4D97-AF65-F5344CB8AC3E}">
        <p14:creationId xmlns:p14="http://schemas.microsoft.com/office/powerpoint/2010/main" val="327617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Our spiritual battle </a:t>
            </a:r>
            <a:r>
              <a:rPr lang="en-US" b="1" dirty="0">
                <a:solidFill>
                  <a:schemeClr val="bg1">
                    <a:lumMod val="95000"/>
                  </a:schemeClr>
                </a:solidFill>
                <a:latin typeface="Segoe UI Light" panose="020B0502040204020203" pitchFamily="34" charset="0"/>
                <a:cs typeface="Segoe UI Light" panose="020B0502040204020203" pitchFamily="34" charset="0"/>
              </a:rPr>
              <a:t>- </a:t>
            </a: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a:bodyPr>
          <a:lstStyle/>
          <a:p>
            <a:pPr marL="0" indent="0">
              <a:lnSpc>
                <a:spcPct val="100000"/>
              </a:lnSpc>
              <a:spcBef>
                <a:spcPts val="600"/>
              </a:spcBef>
              <a:spcAft>
                <a:spcPts val="1200"/>
              </a:spcAft>
              <a:buNone/>
            </a:pPr>
            <a:r>
              <a:rPr lang="en-US" sz="3200" b="1" i="1" dirty="0"/>
              <a:t>“Destroying Speculations…”</a:t>
            </a:r>
            <a:r>
              <a:rPr lang="en-US" sz="3200" dirty="0"/>
              <a:t> – we’re putting to death anything that’s not based on the truth of God’s word. </a:t>
            </a:r>
            <a:br>
              <a:rPr lang="en-US" sz="3200" dirty="0"/>
            </a:br>
            <a:r>
              <a:rPr lang="en-US" sz="3200" dirty="0"/>
              <a:t>(1 Corinthians 1:20ff)</a:t>
            </a:r>
          </a:p>
          <a:p>
            <a:pPr marL="0" indent="0">
              <a:lnSpc>
                <a:spcPct val="100000"/>
              </a:lnSpc>
              <a:spcBef>
                <a:spcPts val="600"/>
              </a:spcBef>
              <a:spcAft>
                <a:spcPts val="1200"/>
              </a:spcAft>
              <a:buNone/>
            </a:pPr>
            <a:r>
              <a:rPr lang="en-US" sz="3200" b="1" i="1" dirty="0"/>
              <a:t>“…and every lofty thing raised up against the knowledge of God”</a:t>
            </a:r>
            <a:r>
              <a:rPr lang="en-US" sz="3200" dirty="0"/>
              <a:t> - Against those thinking they know more than God! Weapons bringing the arrogant and prideful low. </a:t>
            </a:r>
            <a:br>
              <a:rPr lang="en-US" sz="3200" dirty="0"/>
            </a:br>
            <a:r>
              <a:rPr lang="en-US" sz="3200" dirty="0"/>
              <a:t>(Isaiah 2:11-12; Luke 14:11; Romans 12:16; James 4:10)</a:t>
            </a:r>
            <a:endParaRPr lang="en-US" sz="1800" dirty="0"/>
          </a:p>
        </p:txBody>
      </p:sp>
    </p:spTree>
    <p:extLst>
      <p:ext uri="{BB962C8B-B14F-4D97-AF65-F5344CB8AC3E}">
        <p14:creationId xmlns:p14="http://schemas.microsoft.com/office/powerpoint/2010/main" val="17763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fontScale="77500" lnSpcReduction="20000"/>
          </a:bodyPr>
          <a:lstStyle/>
          <a:p>
            <a:pPr marL="0" indent="0">
              <a:lnSpc>
                <a:spcPct val="100000"/>
              </a:lnSpc>
              <a:spcBef>
                <a:spcPts val="0"/>
              </a:spcBef>
              <a:spcAft>
                <a:spcPts val="1200"/>
              </a:spcAft>
              <a:buNone/>
            </a:pPr>
            <a:r>
              <a:rPr lang="en-US" sz="3200" b="1" dirty="0"/>
              <a:t>How do we bring down strongholds and overcome evil, error and falsehood?</a:t>
            </a:r>
          </a:p>
          <a:p>
            <a:pPr marL="0" indent="0">
              <a:lnSpc>
                <a:spcPct val="100000"/>
              </a:lnSpc>
              <a:spcBef>
                <a:spcPts val="0"/>
              </a:spcBef>
              <a:spcAft>
                <a:spcPts val="1200"/>
              </a:spcAft>
              <a:buNone/>
            </a:pPr>
            <a:r>
              <a:rPr lang="en-US" sz="3200" b="1" i="1" dirty="0"/>
              <a:t>“Taking… captive” - </a:t>
            </a:r>
            <a:r>
              <a:rPr lang="en-US" sz="3200" dirty="0"/>
              <a:t>“to subjugate, to bring under control.” </a:t>
            </a:r>
            <a:r>
              <a:rPr lang="en-US" sz="2000" dirty="0"/>
              <a:t>(Vine)</a:t>
            </a:r>
          </a:p>
          <a:p>
            <a:pPr marL="0" indent="0">
              <a:lnSpc>
                <a:spcPct val="100000"/>
              </a:lnSpc>
              <a:spcBef>
                <a:spcPts val="0"/>
              </a:spcBef>
              <a:spcAft>
                <a:spcPts val="1200"/>
              </a:spcAft>
              <a:buNone/>
            </a:pPr>
            <a:r>
              <a:rPr lang="en-US" sz="3200" b="1" i="1" dirty="0"/>
              <a:t>“Every” </a:t>
            </a:r>
            <a:r>
              <a:rPr lang="en-US" sz="3200" dirty="0"/>
              <a:t>emphasizes the scope of this command to include </a:t>
            </a:r>
            <a:r>
              <a:rPr lang="en-US" sz="3200" b="1" dirty="0"/>
              <a:t>“any and every” </a:t>
            </a:r>
            <a:r>
              <a:rPr lang="en-US" sz="3200" dirty="0"/>
              <a:t>(Vine) thought we have. </a:t>
            </a:r>
          </a:p>
          <a:p>
            <a:pPr marL="0" indent="0">
              <a:lnSpc>
                <a:spcPct val="100000"/>
              </a:lnSpc>
              <a:spcBef>
                <a:spcPts val="0"/>
              </a:spcBef>
              <a:spcAft>
                <a:spcPts val="1200"/>
              </a:spcAft>
              <a:buNone/>
            </a:pPr>
            <a:r>
              <a:rPr lang="en-US" sz="3200" b="1" i="1" dirty="0"/>
              <a:t>“To the obedience of Christ”</a:t>
            </a:r>
            <a:r>
              <a:rPr lang="en-US" sz="3200" dirty="0"/>
              <a:t> - (Colossians 3:17) “Attentive hearkening” (Strong) </a:t>
            </a:r>
          </a:p>
          <a:p>
            <a:pPr marL="0" indent="0">
              <a:lnSpc>
                <a:spcPct val="100000"/>
              </a:lnSpc>
              <a:spcBef>
                <a:spcPts val="0"/>
              </a:spcBef>
              <a:spcAft>
                <a:spcPts val="1200"/>
              </a:spcAft>
              <a:buNone/>
            </a:pPr>
            <a:r>
              <a:rPr lang="en-US" sz="3200" dirty="0"/>
              <a:t>Thoughts of: </a:t>
            </a:r>
          </a:p>
          <a:p>
            <a:pPr>
              <a:lnSpc>
                <a:spcPct val="100000"/>
              </a:lnSpc>
              <a:spcBef>
                <a:spcPts val="0"/>
              </a:spcBef>
              <a:spcAft>
                <a:spcPts val="1200"/>
              </a:spcAft>
            </a:pPr>
            <a:r>
              <a:rPr lang="en-US" sz="3200" dirty="0"/>
              <a:t>Superiority, arrogance, pride and animosity must be taken captive and replaced with…</a:t>
            </a:r>
          </a:p>
          <a:p>
            <a:pPr>
              <a:lnSpc>
                <a:spcPct val="100000"/>
              </a:lnSpc>
              <a:spcBef>
                <a:spcPts val="0"/>
              </a:spcBef>
              <a:spcAft>
                <a:spcPts val="1200"/>
              </a:spcAft>
            </a:pPr>
            <a:r>
              <a:rPr lang="en-US" sz="3200" dirty="0"/>
              <a:t>Humility, love, patience and long-suffering.</a:t>
            </a:r>
          </a:p>
        </p:txBody>
      </p:sp>
    </p:spTree>
    <p:extLst>
      <p:ext uri="{BB962C8B-B14F-4D97-AF65-F5344CB8AC3E}">
        <p14:creationId xmlns:p14="http://schemas.microsoft.com/office/powerpoint/2010/main" val="416319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a:normAutofit fontScale="85000" lnSpcReduction="10000"/>
          </a:bodyPr>
          <a:lstStyle/>
          <a:p>
            <a:pPr marL="0" indent="0">
              <a:lnSpc>
                <a:spcPct val="100000"/>
              </a:lnSpc>
              <a:spcBef>
                <a:spcPts val="0"/>
              </a:spcBef>
              <a:spcAft>
                <a:spcPts val="600"/>
              </a:spcAft>
              <a:buNone/>
            </a:pPr>
            <a:r>
              <a:rPr lang="en-US" sz="3200" dirty="0"/>
              <a:t>Another type of battle: </a:t>
            </a:r>
            <a:r>
              <a:rPr lang="en-US" sz="3200" b="1" dirty="0"/>
              <a:t>The battle within</a:t>
            </a:r>
            <a:r>
              <a:rPr lang="en-US" sz="3200" dirty="0"/>
              <a:t>! </a:t>
            </a:r>
            <a:r>
              <a:rPr lang="en-US" sz="3200" i="1" dirty="0"/>
              <a:t>“…afflicted on every side: conflicts without, fears within.” </a:t>
            </a:r>
            <a:r>
              <a:rPr lang="en-US" sz="3200" dirty="0"/>
              <a:t>(7:5)</a:t>
            </a:r>
          </a:p>
          <a:p>
            <a:pPr marL="0" indent="0">
              <a:lnSpc>
                <a:spcPct val="100000"/>
              </a:lnSpc>
              <a:spcBef>
                <a:spcPts val="0"/>
              </a:spcBef>
              <a:spcAft>
                <a:spcPts val="600"/>
              </a:spcAft>
              <a:buNone/>
            </a:pPr>
            <a:r>
              <a:rPr lang="en-US" sz="3200" dirty="0"/>
              <a:t>Peter described the internal battle against </a:t>
            </a:r>
            <a:r>
              <a:rPr lang="en-US" sz="3200" b="1" i="1" dirty="0"/>
              <a:t>“fleshly lusts which wage war against the soul.”</a:t>
            </a:r>
            <a:r>
              <a:rPr lang="en-US" sz="3200" dirty="0"/>
              <a:t> (1 Peter 2:11; cf., James 4:1-2)</a:t>
            </a:r>
          </a:p>
          <a:p>
            <a:pPr marL="0" indent="0">
              <a:lnSpc>
                <a:spcPct val="100000"/>
              </a:lnSpc>
              <a:spcBef>
                <a:spcPts val="0"/>
              </a:spcBef>
              <a:spcAft>
                <a:spcPts val="600"/>
              </a:spcAft>
              <a:buNone/>
            </a:pPr>
            <a:r>
              <a:rPr lang="en-US" sz="3200" dirty="0"/>
              <a:t>To Christians scattered abroad and </a:t>
            </a:r>
            <a:r>
              <a:rPr lang="en-US" sz="3200" b="1" i="1" dirty="0"/>
              <a:t>“distressed by various trials”</a:t>
            </a:r>
            <a:r>
              <a:rPr lang="en-US" sz="3200" dirty="0"/>
              <a:t>, (1:1) Peter exhorted:</a:t>
            </a:r>
          </a:p>
          <a:p>
            <a:pPr marL="0" indent="0">
              <a:lnSpc>
                <a:spcPct val="100000"/>
              </a:lnSpc>
              <a:spcBef>
                <a:spcPts val="0"/>
              </a:spcBef>
              <a:spcAft>
                <a:spcPts val="600"/>
              </a:spcAft>
              <a:buNone/>
            </a:pPr>
            <a:r>
              <a:rPr lang="en-US" sz="3200" i="1" dirty="0"/>
              <a:t>“Therefore prepare your minds for action (‘</a:t>
            </a:r>
            <a:r>
              <a:rPr lang="en-US" sz="3200" b="1" i="1" dirty="0"/>
              <a:t>gird up the loins of your mind</a:t>
            </a:r>
            <a:r>
              <a:rPr lang="en-US" sz="3200" i="1" dirty="0"/>
              <a:t>’</a:t>
            </a:r>
            <a:r>
              <a:rPr lang="en-US" sz="3200" dirty="0"/>
              <a:t>, NKJV)</a:t>
            </a:r>
            <a:r>
              <a:rPr lang="en-US" sz="3200" i="1" dirty="0"/>
              <a:t>, keep sober in spirit, fix your hope completely on the grace to be brought to you at the revelation of Jesus Christ.”</a:t>
            </a:r>
            <a:r>
              <a:rPr lang="en-US" sz="3200" dirty="0"/>
              <a:t> </a:t>
            </a:r>
            <a:br>
              <a:rPr lang="en-US" sz="3200" dirty="0"/>
            </a:br>
            <a:r>
              <a:rPr lang="en-US" sz="3200" dirty="0"/>
              <a:t>(1 Peter 1:13)</a:t>
            </a:r>
          </a:p>
        </p:txBody>
      </p:sp>
    </p:spTree>
    <p:extLst>
      <p:ext uri="{BB962C8B-B14F-4D97-AF65-F5344CB8AC3E}">
        <p14:creationId xmlns:p14="http://schemas.microsoft.com/office/powerpoint/2010/main" val="41411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0F6D-71F6-4224-AD15-4C830E8FAED9}"/>
              </a:ext>
            </a:extLst>
          </p:cNvPr>
          <p:cNvSpPr>
            <a:spLocks noGrp="1"/>
          </p:cNvSpPr>
          <p:nvPr>
            <p:ph type="title"/>
          </p:nvPr>
        </p:nvSpPr>
        <p:spPr>
          <a:xfrm>
            <a:off x="1154954" y="973668"/>
            <a:ext cx="9000428" cy="706964"/>
          </a:xfrm>
        </p:spPr>
        <p:txBody>
          <a:bodyPr/>
          <a:lstStyle/>
          <a:p>
            <a:r>
              <a:rPr lang="en-US" sz="4400" b="1" dirty="0">
                <a:solidFill>
                  <a:schemeClr val="bg1">
                    <a:lumMod val="95000"/>
                  </a:schemeClr>
                </a:solidFill>
                <a:latin typeface="Segoe UI Light" panose="020B0502040204020203" pitchFamily="34" charset="0"/>
                <a:cs typeface="Segoe UI Light" panose="020B0502040204020203" pitchFamily="34" charset="0"/>
              </a:rPr>
              <a:t>“Taking Every Thought Captive” - </a:t>
            </a:r>
            <a:br>
              <a:rPr lang="en-US" sz="4400" b="1" dirty="0">
                <a:solidFill>
                  <a:schemeClr val="bg1">
                    <a:lumMod val="95000"/>
                  </a:schemeClr>
                </a:solidFill>
                <a:latin typeface="Segoe UI Light" panose="020B0502040204020203" pitchFamily="34" charset="0"/>
                <a:cs typeface="Segoe UI Light" panose="020B0502040204020203" pitchFamily="34" charset="0"/>
              </a:rPr>
            </a:br>
            <a:r>
              <a:rPr lang="en-US" sz="1600" b="1" dirty="0">
                <a:solidFill>
                  <a:schemeClr val="bg1">
                    <a:lumMod val="95000"/>
                  </a:schemeClr>
                </a:solidFill>
                <a:latin typeface="Segoe UI Light" panose="020B0502040204020203" pitchFamily="34" charset="0"/>
                <a:cs typeface="Segoe UI Light" panose="020B0502040204020203" pitchFamily="34" charset="0"/>
              </a:rPr>
              <a:t>2 Corinthians 10:3-5</a:t>
            </a:r>
            <a:endParaRPr lang="en-US" sz="4400" dirty="0">
              <a:solidFill>
                <a:schemeClr val="bg1">
                  <a:lumMod val="95000"/>
                </a:schemeClr>
              </a:solidFill>
            </a:endParaRPr>
          </a:p>
        </p:txBody>
      </p:sp>
      <p:sp>
        <p:nvSpPr>
          <p:cNvPr id="3" name="Content Placeholder 2">
            <a:extLst>
              <a:ext uri="{FF2B5EF4-FFF2-40B4-BE49-F238E27FC236}">
                <a16:creationId xmlns:a16="http://schemas.microsoft.com/office/drawing/2014/main" id="{2B75BFD7-CDD9-49F0-AD01-04E298D3F661}"/>
              </a:ext>
            </a:extLst>
          </p:cNvPr>
          <p:cNvSpPr>
            <a:spLocks noGrp="1"/>
          </p:cNvSpPr>
          <p:nvPr>
            <p:ph idx="1"/>
          </p:nvPr>
        </p:nvSpPr>
        <p:spPr>
          <a:xfrm>
            <a:off x="540327" y="2299854"/>
            <a:ext cx="11464859" cy="4558145"/>
          </a:xfrm>
        </p:spPr>
        <p:txBody>
          <a:bodyPr numCol="2">
            <a:normAutofit/>
          </a:bodyPr>
          <a:lstStyle/>
          <a:p>
            <a:pPr marL="0" indent="0">
              <a:lnSpc>
                <a:spcPct val="100000"/>
              </a:lnSpc>
              <a:spcBef>
                <a:spcPts val="0"/>
              </a:spcBef>
              <a:spcAft>
                <a:spcPts val="600"/>
              </a:spcAft>
              <a:buNone/>
            </a:pPr>
            <a:r>
              <a:rPr lang="en-US" sz="3200" dirty="0"/>
              <a:t>Thoughts to be taken captive:</a:t>
            </a:r>
          </a:p>
          <a:p>
            <a:pPr>
              <a:lnSpc>
                <a:spcPct val="100000"/>
              </a:lnSpc>
              <a:spcBef>
                <a:spcPts val="0"/>
              </a:spcBef>
              <a:spcAft>
                <a:spcPts val="600"/>
              </a:spcAft>
            </a:pPr>
            <a:r>
              <a:rPr lang="en-US" sz="3200" b="1" dirty="0"/>
              <a:t>Hate</a:t>
            </a:r>
            <a:r>
              <a:rPr lang="en-US" sz="3200" dirty="0"/>
              <a:t> - Matthew 5:21-27, 43-48</a:t>
            </a:r>
          </a:p>
          <a:p>
            <a:pPr>
              <a:lnSpc>
                <a:spcPct val="100000"/>
              </a:lnSpc>
              <a:spcBef>
                <a:spcPts val="0"/>
              </a:spcBef>
              <a:spcAft>
                <a:spcPts val="600"/>
              </a:spcAft>
            </a:pPr>
            <a:r>
              <a:rPr lang="en-US" sz="3200" b="1" dirty="0"/>
              <a:t>Lust</a:t>
            </a:r>
            <a:r>
              <a:rPr lang="en-US" sz="3200" dirty="0"/>
              <a:t> - Matthew 5:27-30</a:t>
            </a:r>
          </a:p>
          <a:p>
            <a:pPr>
              <a:lnSpc>
                <a:spcPct val="100000"/>
              </a:lnSpc>
              <a:spcBef>
                <a:spcPts val="0"/>
              </a:spcBef>
              <a:spcAft>
                <a:spcPts val="600"/>
              </a:spcAft>
            </a:pPr>
            <a:r>
              <a:rPr lang="en-US" sz="3200" b="1" dirty="0"/>
              <a:t>Revenge</a:t>
            </a:r>
            <a:r>
              <a:rPr lang="en-US" sz="3200" dirty="0"/>
              <a:t> - Matt. 5:38-42</a:t>
            </a:r>
          </a:p>
          <a:p>
            <a:pPr>
              <a:lnSpc>
                <a:spcPct val="100000"/>
              </a:lnSpc>
              <a:spcBef>
                <a:spcPts val="0"/>
              </a:spcBef>
              <a:spcAft>
                <a:spcPts val="600"/>
              </a:spcAft>
            </a:pPr>
            <a:r>
              <a:rPr lang="en-US" sz="3200" b="1" dirty="0"/>
              <a:t>Envy </a:t>
            </a:r>
            <a:r>
              <a:rPr lang="en-US" sz="3200" dirty="0"/>
              <a:t>- Mark 7:22; </a:t>
            </a:r>
            <a:br>
              <a:rPr lang="en-US" sz="3200" dirty="0"/>
            </a:br>
            <a:r>
              <a:rPr lang="en-US" sz="3200" dirty="0"/>
              <a:t>Galatians 5:26</a:t>
            </a:r>
            <a:endParaRPr lang="en-US" sz="3200" b="1" dirty="0"/>
          </a:p>
          <a:p>
            <a:pPr>
              <a:lnSpc>
                <a:spcPct val="100000"/>
              </a:lnSpc>
              <a:spcBef>
                <a:spcPts val="0"/>
              </a:spcBef>
              <a:spcAft>
                <a:spcPts val="600"/>
              </a:spcAft>
            </a:pPr>
            <a:r>
              <a:rPr lang="en-US" sz="3200" b="1" dirty="0"/>
              <a:t>Pride </a:t>
            </a:r>
            <a:r>
              <a:rPr lang="en-US" sz="3200" dirty="0"/>
              <a:t>- Mk. 7:22; James 4:6</a:t>
            </a:r>
            <a:endParaRPr lang="en-US" sz="3200" b="1" dirty="0"/>
          </a:p>
          <a:p>
            <a:pPr>
              <a:lnSpc>
                <a:spcPct val="100000"/>
              </a:lnSpc>
              <a:spcBef>
                <a:spcPts val="0"/>
              </a:spcBef>
              <a:spcAft>
                <a:spcPts val="600"/>
              </a:spcAft>
            </a:pPr>
            <a:r>
              <a:rPr lang="en-US" sz="3200" b="1" dirty="0"/>
              <a:t>Greed </a:t>
            </a:r>
            <a:r>
              <a:rPr lang="en-US" sz="3200" dirty="0"/>
              <a:t>- Luke 12:15; Colossians 3:5</a:t>
            </a:r>
            <a:endParaRPr lang="en-US" sz="3200" b="1" dirty="0"/>
          </a:p>
          <a:p>
            <a:pPr>
              <a:lnSpc>
                <a:spcPct val="100000"/>
              </a:lnSpc>
              <a:spcBef>
                <a:spcPts val="0"/>
              </a:spcBef>
              <a:spcAft>
                <a:spcPts val="600"/>
              </a:spcAft>
            </a:pPr>
            <a:r>
              <a:rPr lang="en-US" sz="3200" b="1" dirty="0"/>
              <a:t>Doubt </a:t>
            </a:r>
            <a:r>
              <a:rPr lang="en-US" sz="3200" dirty="0"/>
              <a:t>- Matthew 14:31; James 1:6</a:t>
            </a:r>
            <a:endParaRPr lang="en-US" sz="3200" b="1" dirty="0"/>
          </a:p>
          <a:p>
            <a:pPr>
              <a:lnSpc>
                <a:spcPct val="100000"/>
              </a:lnSpc>
              <a:spcBef>
                <a:spcPts val="0"/>
              </a:spcBef>
              <a:spcAft>
                <a:spcPts val="600"/>
              </a:spcAft>
            </a:pPr>
            <a:r>
              <a:rPr lang="en-US" sz="3200" b="1" dirty="0"/>
              <a:t>Worry </a:t>
            </a:r>
            <a:r>
              <a:rPr lang="en-US" sz="3200" dirty="0"/>
              <a:t>- Matthew 6:31-34; Mark 4:19</a:t>
            </a:r>
            <a:endParaRPr lang="en-US" sz="3200" b="1" dirty="0"/>
          </a:p>
          <a:p>
            <a:pPr>
              <a:lnSpc>
                <a:spcPct val="100000"/>
              </a:lnSpc>
              <a:spcBef>
                <a:spcPts val="0"/>
              </a:spcBef>
              <a:spcAft>
                <a:spcPts val="600"/>
              </a:spcAft>
            </a:pPr>
            <a:r>
              <a:rPr lang="en-US" sz="3200" b="1" dirty="0"/>
              <a:t>Apathy </a:t>
            </a:r>
            <a:r>
              <a:rPr lang="en-US" sz="3200" dirty="0"/>
              <a:t>- Romans 12:11</a:t>
            </a:r>
          </a:p>
        </p:txBody>
      </p:sp>
    </p:spTree>
    <p:extLst>
      <p:ext uri="{BB962C8B-B14F-4D97-AF65-F5344CB8AC3E}">
        <p14:creationId xmlns:p14="http://schemas.microsoft.com/office/powerpoint/2010/main" val="2208496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2566</Words>
  <Application>Microsoft Office PowerPoint</Application>
  <PresentationFormat>Widescreen</PresentationFormat>
  <Paragraphs>153</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Segoe UI</vt:lpstr>
      <vt:lpstr>Segoe UI Light</vt:lpstr>
      <vt:lpstr>Wingdings 3</vt:lpstr>
      <vt:lpstr>Ion Boardroom</vt:lpstr>
      <vt:lpstr>Taking Every Thought Captive</vt:lpstr>
      <vt:lpstr>“Taking Every Thought Captive” - 2 Corinthians 10:5</vt:lpstr>
      <vt:lpstr>“Taking Every Thought Captive” - 2 Corinthians 10:5</vt:lpstr>
      <vt:lpstr>Our spiritual battle - 2 Corinthians 10:3-5</vt:lpstr>
      <vt:lpstr>Our spiritual battle - 2 Corinthians 10:3-5</vt:lpstr>
      <vt:lpstr>Our spiritual battle - 2 Corinthians 10:3-5</vt:lpstr>
      <vt:lpstr>“Taking Every Thought Captive” -  2 Corinthians 10:3-5</vt:lpstr>
      <vt:lpstr>“Taking Every Thought Captive” -  2 Corinthians 10:3-5</vt:lpstr>
      <vt:lpstr>“Taking Every Thought Captive” -  2 Corinthians 10:3-5</vt:lpstr>
      <vt:lpstr>“Taking Every Thought Captive” -  2 Corinthians 10:3-5</vt:lpstr>
      <vt:lpstr>“Taking Every Thought Captive” -  2 Corinthians 10:3-5</vt:lpstr>
      <vt:lpstr>“Taking Every Thought Captive” -  2 Corinthians 10:3-5</vt:lpstr>
      <vt:lpstr>“Taking Every Thought Captive” -  2 Corinthians 10:3-5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Every Thought Captive</dc:title>
  <dc:creator>Chris Simmons</dc:creator>
  <cp:lastModifiedBy>Chris Simmons</cp:lastModifiedBy>
  <cp:revision>1</cp:revision>
  <dcterms:created xsi:type="dcterms:W3CDTF">2021-11-26T17:09:59Z</dcterms:created>
  <dcterms:modified xsi:type="dcterms:W3CDTF">2022-06-01T17:53:11Z</dcterms:modified>
</cp:coreProperties>
</file>