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outlineViewPr>
    <p:cViewPr>
      <p:scale>
        <a:sx n="33" d="100"/>
        <a:sy n="33" d="100"/>
      </p:scale>
      <p:origin x="0" y="-92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1DB0246-E31C-5C5D-618E-F6524B9254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AD7E48-DBED-CE93-4C85-B2AE5492AB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6/26/2022am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33E814-0452-E249-35B8-7DD44FEAD4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The Church Grew When...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99341-413E-5A61-EED7-294EB982DC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CD08ACF-7F25-480D-913A-A2908DE2E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2391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6/26/2022am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The Church Grew When...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E6F219F-E5A3-4EEE-A193-8DDA5723C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699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6/26/2022am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Church Grew When...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F219F-E5A3-4EEE-A193-8DDA5723CE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39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to say - as is the point of this lesson - that there wasn’t success, but those who believed continued to be in the majority.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F219F-E5A3-4EEE-A193-8DDA5723CED0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924788-F390-75E7-C931-14385F92959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6/26/2022am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C7D30-4B01-67A0-D246-3948070AEDB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Church Grew When...</a:t>
            </a:r>
          </a:p>
        </p:txBody>
      </p:sp>
    </p:spTree>
    <p:extLst>
      <p:ext uri="{BB962C8B-B14F-4D97-AF65-F5344CB8AC3E}">
        <p14:creationId xmlns:p14="http://schemas.microsoft.com/office/powerpoint/2010/main" val="397261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latin typeface="Avenir Next LT Pro" panose="020B0504020202020204" pitchFamily="34" charset="0"/>
              </a:rPr>
              <a:t>addition to multiplication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F219F-E5A3-4EEE-A193-8DDA5723CED0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F5EEE-B009-7381-DB33-AAEF164D451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6/26/2022am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933E2-ECB5-FB1E-5DDD-BF4109B3AAB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Church Grew When...</a:t>
            </a:r>
          </a:p>
        </p:txBody>
      </p:sp>
    </p:spTree>
    <p:extLst>
      <p:ext uri="{BB962C8B-B14F-4D97-AF65-F5344CB8AC3E}">
        <p14:creationId xmlns:p14="http://schemas.microsoft.com/office/powerpoint/2010/main" val="2503247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latin typeface="Avenir Next LT Pro" panose="020B0504020202020204" pitchFamily="34" charset="0"/>
              </a:rPr>
              <a:t>addition to multiplication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F219F-E5A3-4EEE-A193-8DDA5723CED0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F80BC-8D04-07E6-E1E0-1058149EDE1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6/26/2022am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86435-05D4-1CB7-E5E1-EB423A20E4A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Church Grew When...</a:t>
            </a:r>
          </a:p>
        </p:txBody>
      </p:sp>
    </p:spTree>
    <p:extLst>
      <p:ext uri="{BB962C8B-B14F-4D97-AF65-F5344CB8AC3E}">
        <p14:creationId xmlns:p14="http://schemas.microsoft.com/office/powerpoint/2010/main" val="1931600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to say - as is the point of this lesson - that there wasn’t success, but those who believed continued to be in the majority. </a:t>
            </a:r>
          </a:p>
          <a:p>
            <a:endParaRPr lang="en-US" dirty="0"/>
          </a:p>
          <a:p>
            <a:r>
              <a:rPr lang="en-US" dirty="0"/>
              <a:t>Willingness to suffer - because they believed the best was yet to come.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F219F-E5A3-4EEE-A193-8DDA5723CED0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4C99F-3D6B-DEC2-5F5D-7FE8D7DA5B7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6/26/2022am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85BF4-09D9-5F7B-9D44-68566B09EF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Church Grew When...</a:t>
            </a:r>
          </a:p>
        </p:txBody>
      </p:sp>
    </p:spTree>
    <p:extLst>
      <p:ext uri="{BB962C8B-B14F-4D97-AF65-F5344CB8AC3E}">
        <p14:creationId xmlns:p14="http://schemas.microsoft.com/office/powerpoint/2010/main" val="2737069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to say - as is the point of this lesson - that there wasn’t success, but those who believed continued to be in the majority. </a:t>
            </a:r>
          </a:p>
          <a:p>
            <a:endParaRPr lang="en-US" dirty="0"/>
          </a:p>
          <a:p>
            <a:r>
              <a:rPr lang="en-US" dirty="0"/>
              <a:t>Willingness to suffer - because they believed the best was yet to come.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F219F-E5A3-4EEE-A193-8DDA5723CED0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FAE59-B6CC-69FB-0821-AD71A32294E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6/26/2022am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B05B0-1538-CA7A-91F7-A1AC4A5A47F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Church Grew When...</a:t>
            </a:r>
          </a:p>
        </p:txBody>
      </p:sp>
    </p:spTree>
    <p:extLst>
      <p:ext uri="{BB962C8B-B14F-4D97-AF65-F5344CB8AC3E}">
        <p14:creationId xmlns:p14="http://schemas.microsoft.com/office/powerpoint/2010/main" val="4004106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to say - as is the point of this lesson - that there wasn’t success, but those who believed continued to be in the majority. </a:t>
            </a:r>
          </a:p>
          <a:p>
            <a:endParaRPr lang="en-US" dirty="0"/>
          </a:p>
          <a:p>
            <a:r>
              <a:rPr lang="en-US" dirty="0"/>
              <a:t>Willingness to suffer - because they believed the best was yet to come.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F219F-E5A3-4EEE-A193-8DDA5723CED0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FAE59-B6CC-69FB-0821-AD71A32294E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6/26/2022am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B05B0-1538-CA7A-91F7-A1AC4A5A47F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Church Grew When...</a:t>
            </a:r>
          </a:p>
        </p:txBody>
      </p:sp>
    </p:spTree>
    <p:extLst>
      <p:ext uri="{BB962C8B-B14F-4D97-AF65-F5344CB8AC3E}">
        <p14:creationId xmlns:p14="http://schemas.microsoft.com/office/powerpoint/2010/main" val="1069869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8/24/2022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7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4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3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8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4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7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2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9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1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8/24/2022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0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987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4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2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41B0553-C9C9-4EB6-80B7-51D45754D0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0"/>
            <a:ext cx="6525472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2663" y="320040"/>
            <a:ext cx="5888736" cy="6217920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443791-BDBF-42D4-898A-57CDA4DEF3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2663" y="1348844"/>
            <a:ext cx="5888736" cy="304270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The church grew when…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4D2494-6FBD-453C-B27E-A0A2CBF98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2297" y="4682061"/>
            <a:ext cx="5409468" cy="95097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Acts 6:1-7</a:t>
            </a:r>
          </a:p>
        </p:txBody>
      </p:sp>
    </p:spTree>
    <p:extLst>
      <p:ext uri="{BB962C8B-B14F-4D97-AF65-F5344CB8AC3E}">
        <p14:creationId xmlns:p14="http://schemas.microsoft.com/office/powerpoint/2010/main" val="3002462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F0A69-C100-4D8F-B8D9-E56C4BB91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61741"/>
          </a:xfrm>
        </p:spPr>
        <p:txBody>
          <a:bodyPr/>
          <a:lstStyle/>
          <a:p>
            <a:r>
              <a:rPr lang="en-US" b="1" dirty="0">
                <a:latin typeface="Avenir Next LT Pro" panose="020B0504020202020204" pitchFamily="34" charset="0"/>
              </a:rPr>
              <a:t>Factors Not In Their Favor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28250-8FA0-4041-B5A2-F2727318E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04335"/>
            <a:ext cx="10289458" cy="4940709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>
                <a:latin typeface="Avenir Next LT Pro" panose="020B0504020202020204" pitchFamily="34" charset="0"/>
              </a:rPr>
              <a:t>Popular opinion: </a:t>
            </a:r>
            <a:r>
              <a:rPr lang="en-US" sz="2800" dirty="0">
                <a:latin typeface="Avenir Next LT Pro" panose="020B0504020202020204" pitchFamily="34" charset="0"/>
              </a:rPr>
              <a:t>(Matthew 7:13-14; John 6:66; Luke 23:18)</a:t>
            </a:r>
            <a:endParaRPr lang="en-US" sz="3200" dirty="0">
              <a:latin typeface="Avenir Next LT Pro" panose="020B0504020202020204" pitchFamily="34" charset="0"/>
            </a:endParaRPr>
          </a:p>
          <a:p>
            <a:r>
              <a:rPr lang="en-US" sz="3200" b="1" dirty="0">
                <a:latin typeface="Avenir Next LT Pro" panose="020B0504020202020204" pitchFamily="34" charset="0"/>
              </a:rPr>
              <a:t>Moral climate</a:t>
            </a:r>
            <a:r>
              <a:rPr lang="en-US" sz="3200" i="1" dirty="0">
                <a:latin typeface="Avenir Next LT Pro" panose="020B0504020202020204" pitchFamily="34" charset="0"/>
              </a:rPr>
              <a:t>: </a:t>
            </a:r>
            <a:r>
              <a:rPr lang="en-US" sz="2800" dirty="0">
                <a:latin typeface="Avenir Next LT Pro" panose="020B0504020202020204" pitchFamily="34" charset="0"/>
              </a:rPr>
              <a:t>(1 Corinthians 6:9-11; Romans 1:24-32; Matthew 19:3-9)</a:t>
            </a:r>
          </a:p>
          <a:p>
            <a:r>
              <a:rPr lang="en-US" sz="3200" b="1" dirty="0">
                <a:latin typeface="Avenir Next LT Pro" panose="020B0504020202020204" pitchFamily="34" charset="0"/>
              </a:rPr>
              <a:t>False religion</a:t>
            </a:r>
            <a:r>
              <a:rPr lang="en-US" sz="3200" dirty="0">
                <a:latin typeface="Avenir Next LT Pro" panose="020B0504020202020204" pitchFamily="34" charset="0"/>
              </a:rPr>
              <a:t>: </a:t>
            </a:r>
            <a:r>
              <a:rPr lang="en-US" sz="2800" dirty="0">
                <a:latin typeface="Avenir Next LT Pro" panose="020B0504020202020204" pitchFamily="34" charset="0"/>
              </a:rPr>
              <a:t>(Judaism, Gnosticism, idolatry)</a:t>
            </a:r>
          </a:p>
          <a:p>
            <a:r>
              <a:rPr lang="en-US" sz="3200" b="1" dirty="0">
                <a:latin typeface="Avenir Next LT Pro" panose="020B0504020202020204" pitchFamily="34" charset="0"/>
              </a:rPr>
              <a:t>False teaching</a:t>
            </a:r>
            <a:r>
              <a:rPr lang="en-US" sz="3200" dirty="0">
                <a:latin typeface="Avenir Next LT Pro" panose="020B0504020202020204" pitchFamily="34" charset="0"/>
              </a:rPr>
              <a:t>: </a:t>
            </a:r>
            <a:r>
              <a:rPr lang="en-US" sz="2800" dirty="0">
                <a:latin typeface="Avenir Next LT Pro" panose="020B0504020202020204" pitchFamily="34" charset="0"/>
              </a:rPr>
              <a:t>(Acts 15; Galatians 1:6-9)</a:t>
            </a:r>
          </a:p>
          <a:p>
            <a:r>
              <a:rPr lang="en-US" sz="3200" b="1" dirty="0">
                <a:latin typeface="Avenir Next LT Pro" panose="020B0504020202020204" pitchFamily="34" charset="0"/>
              </a:rPr>
              <a:t>Political oppression and widespread persecution</a:t>
            </a:r>
            <a:r>
              <a:rPr lang="en-US" sz="3200" dirty="0">
                <a:latin typeface="Avenir Next LT Pro" panose="020B0504020202020204" pitchFamily="34" charset="0"/>
              </a:rPr>
              <a:t>: </a:t>
            </a:r>
            <a:br>
              <a:rPr lang="en-US" sz="3200" dirty="0">
                <a:latin typeface="Avenir Next LT Pro" panose="020B0504020202020204" pitchFamily="34" charset="0"/>
              </a:rPr>
            </a:br>
            <a:r>
              <a:rPr lang="en-US" sz="2800" dirty="0">
                <a:latin typeface="Avenir Next LT Pro" panose="020B0504020202020204" pitchFamily="34" charset="0"/>
              </a:rPr>
              <a:t>(Acts 4:17-18; 5:17-18, 5:27-42; 6:12; 7:54-8:4; 12:1-5; Gal. 6:12; 1 Peter 4:12; 1 Thessalonians 1:6-8)</a:t>
            </a:r>
          </a:p>
          <a:p>
            <a:r>
              <a:rPr lang="en-US" sz="3200" dirty="0">
                <a:latin typeface="Avenir Next LT Pro" panose="020B0504020202020204" pitchFamily="34" charset="0"/>
              </a:rPr>
              <a:t>And yet </a:t>
            </a:r>
            <a:r>
              <a:rPr lang="en-US" sz="3200" b="1" dirty="0">
                <a:latin typeface="Avenir Next LT Pro" panose="020B0504020202020204" pitchFamily="34" charset="0"/>
              </a:rPr>
              <a:t>the church continued to grow</a:t>
            </a:r>
            <a:r>
              <a:rPr lang="en-US" sz="3200" dirty="0">
                <a:latin typeface="Avenir Next LT Pro" panose="020B0504020202020204" pitchFamily="34" charset="0"/>
              </a:rPr>
              <a:t>! </a:t>
            </a:r>
            <a:r>
              <a:rPr lang="en-US" sz="2800" dirty="0">
                <a:latin typeface="Avenir Next LT Pro" panose="020B0504020202020204" pitchFamily="34" charset="0"/>
              </a:rPr>
              <a:t>(Acts 11:26; 12:24)</a:t>
            </a:r>
            <a:endParaRPr lang="en-US" sz="3200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72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F0A69-C100-4D8F-B8D9-E56C4BB91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61741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venir Next LT Pro" panose="020B0504020202020204" pitchFamily="34" charset="0"/>
              </a:rPr>
              <a:t>The Church Grew When…</a:t>
            </a:r>
            <a:endParaRPr lang="en-US" sz="5400" b="1" dirty="0">
              <a:latin typeface="Avenir Next LT Pro" panose="020B05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28250-8FA0-4041-B5A2-F2727318E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187" y="1887794"/>
            <a:ext cx="11120284" cy="455725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 LT Pro" panose="020B0504020202020204" pitchFamily="34" charset="0"/>
              </a:rPr>
              <a:t>The gospel, the word of God was preached.</a:t>
            </a:r>
            <a:r>
              <a:rPr lang="en-US" sz="3600" dirty="0">
                <a:latin typeface="Avenir Next LT Pro" panose="020B0504020202020204" pitchFamily="34" charset="0"/>
              </a:rPr>
              <a:t> </a:t>
            </a:r>
            <a:br>
              <a:rPr lang="en-US" sz="3600" dirty="0">
                <a:latin typeface="Avenir Next LT Pro" panose="020B0504020202020204" pitchFamily="34" charset="0"/>
              </a:rPr>
            </a:br>
            <a:r>
              <a:rPr lang="en-US" sz="3600" dirty="0">
                <a:latin typeface="Avenir Next LT Pro" panose="020B0504020202020204" pitchFamily="34" charset="0"/>
              </a:rPr>
              <a:t>(</a:t>
            </a:r>
            <a:r>
              <a:rPr lang="en-US" sz="3200" dirty="0">
                <a:latin typeface="Avenir Next LT Pro" panose="020B0504020202020204" pitchFamily="34" charset="0"/>
              </a:rPr>
              <a:t>Acts 6:7; 12:24; 19:20; 20:32; cf., Romans 1:16; </a:t>
            </a:r>
            <a:br>
              <a:rPr lang="en-US" sz="3200" dirty="0">
                <a:latin typeface="Avenir Next LT Pro" panose="020B0504020202020204" pitchFamily="34" charset="0"/>
              </a:rPr>
            </a:br>
            <a:r>
              <a:rPr lang="en-US" sz="3200" dirty="0">
                <a:latin typeface="Avenir Next LT Pro" panose="020B0504020202020204" pitchFamily="34" charset="0"/>
              </a:rPr>
              <a:t>Isaiah 55:11)</a:t>
            </a:r>
          </a:p>
          <a:p>
            <a:pPr lvl="1"/>
            <a:r>
              <a:rPr lang="en-US" sz="3600" b="1" dirty="0">
                <a:latin typeface="Avenir Next LT Pro" panose="020B0504020202020204" pitchFamily="34" charset="0"/>
              </a:rPr>
              <a:t>By God’s grace</a:t>
            </a:r>
            <a:r>
              <a:rPr lang="en-US" sz="3000" dirty="0">
                <a:latin typeface="Avenir Next LT Pro" panose="020B0504020202020204" pitchFamily="34" charset="0"/>
              </a:rPr>
              <a:t>. (Acts 4:33; 11:23; 13:43; 20:32)</a:t>
            </a:r>
          </a:p>
          <a:p>
            <a:r>
              <a:rPr lang="en-US" sz="3600" b="1" dirty="0">
                <a:latin typeface="Avenir Next LT Pro" panose="020B0504020202020204" pitchFamily="34" charset="0"/>
              </a:rPr>
              <a:t>Hearts were convicted of sin. </a:t>
            </a:r>
            <a:br>
              <a:rPr lang="en-US" sz="4000" b="1" dirty="0">
                <a:latin typeface="Avenir Next LT Pro" panose="020B0504020202020204" pitchFamily="34" charset="0"/>
              </a:rPr>
            </a:br>
            <a:r>
              <a:rPr lang="en-US" sz="3200" dirty="0">
                <a:latin typeface="Avenir Next LT Pro" panose="020B0504020202020204" pitchFamily="34" charset="0"/>
              </a:rPr>
              <a:t>(John 16:8; Acts 2:22-23, Acts 2:36; 3:14-19; 5:29-32; 7:51-53; 8:22-23; 1 Cor. 6:9-11)</a:t>
            </a:r>
            <a:endParaRPr lang="en-US" sz="3600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06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F0A69-C100-4D8F-B8D9-E56C4BB91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61741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venir Next LT Pro" panose="020B0504020202020204" pitchFamily="34" charset="0"/>
              </a:rPr>
              <a:t>The Church Grew When…</a:t>
            </a:r>
            <a:endParaRPr lang="en-US" sz="5400" b="1" dirty="0">
              <a:latin typeface="Avenir Next LT Pro" panose="020B05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28250-8FA0-4041-B5A2-F2727318E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187" y="1887794"/>
            <a:ext cx="11120284" cy="455725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 LT Pro" panose="020B0504020202020204" pitchFamily="34" charset="0"/>
              </a:rPr>
              <a:t>When everyone got involved - from “addition” to “multiplication”</a:t>
            </a:r>
            <a:r>
              <a:rPr lang="en-US" sz="3200" dirty="0">
                <a:latin typeface="Avenir Next LT Pro" panose="020B0504020202020204" pitchFamily="34" charset="0"/>
              </a:rPr>
              <a:t>. (Acts 2:41; 5:14; cf., Acts 7:17; Hebrews 6:14 - Ephesians 4:11-16)</a:t>
            </a:r>
          </a:p>
          <a:p>
            <a:r>
              <a:rPr lang="en-US" sz="3600" b="1" i="1" dirty="0">
                <a:latin typeface="Avenir Next LT Pro" panose="020B0504020202020204" pitchFamily="34" charset="0"/>
              </a:rPr>
              <a:t>“Everyday…” </a:t>
            </a:r>
            <a:r>
              <a:rPr lang="en-US" sz="3200" dirty="0">
                <a:latin typeface="Avenir Next LT Pro" panose="020B0504020202020204" pitchFamily="34" charset="0"/>
              </a:rPr>
              <a:t>(Acts 2:41, 46; 5:42; cf., 2 Timothy 2:4)</a:t>
            </a:r>
            <a:endParaRPr lang="en-US" sz="3600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4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F0A69-C100-4D8F-B8D9-E56C4BB91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61741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venir Next LT Pro" panose="020B0504020202020204" pitchFamily="34" charset="0"/>
              </a:rPr>
              <a:t>The Church Grew When…</a:t>
            </a:r>
            <a:endParaRPr lang="en-US" sz="5400" b="1" dirty="0">
              <a:latin typeface="Avenir Next LT Pro" panose="020B05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28250-8FA0-4041-B5A2-F2727318E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887794"/>
            <a:ext cx="10495935" cy="455725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 LT Pro" panose="020B0504020202020204" pitchFamily="34" charset="0"/>
              </a:rPr>
              <a:t>Commitment to the “</a:t>
            </a:r>
            <a:r>
              <a:rPr lang="en-US" sz="3600" b="1" i="1" dirty="0">
                <a:latin typeface="Avenir Next LT Pro" panose="020B0504020202020204" pitchFamily="34" charset="0"/>
              </a:rPr>
              <a:t>whole message</a:t>
            </a:r>
            <a:r>
              <a:rPr lang="en-US" sz="3600" dirty="0">
                <a:latin typeface="Avenir Next LT Pro" panose="020B0504020202020204" pitchFamily="34" charset="0"/>
              </a:rPr>
              <a:t>”. </a:t>
            </a:r>
            <a:br>
              <a:rPr lang="en-US" sz="3600" dirty="0">
                <a:latin typeface="Avenir Next LT Pro" panose="020B0504020202020204" pitchFamily="34" charset="0"/>
              </a:rPr>
            </a:br>
            <a:r>
              <a:rPr lang="en-US" sz="3200" dirty="0">
                <a:latin typeface="Avenir Next LT Pro" panose="020B0504020202020204" pitchFamily="34" charset="0"/>
              </a:rPr>
              <a:t>(Acts 5:20; 20:20, 27; Psalms 119:160)</a:t>
            </a:r>
            <a:endParaRPr lang="en-US" sz="4000" dirty="0">
              <a:latin typeface="Avenir Next LT Pro" panose="020B0504020202020204" pitchFamily="34" charset="0"/>
            </a:endParaRPr>
          </a:p>
          <a:p>
            <a:r>
              <a:rPr lang="en-US" sz="4000" b="1" dirty="0">
                <a:latin typeface="Avenir Next LT Pro" panose="020B0504020202020204" pitchFamily="34" charset="0"/>
              </a:rPr>
              <a:t>Sin addressed</a:t>
            </a:r>
            <a:r>
              <a:rPr lang="en-US" sz="3200" dirty="0">
                <a:latin typeface="Avenir Next LT Pro" panose="020B0504020202020204" pitchFamily="34" charset="0"/>
              </a:rPr>
              <a:t>. (Acts 5, 1 Cor. 5; 6:9-11; Rev. 2 &amp; 3)</a:t>
            </a:r>
          </a:p>
          <a:p>
            <a:r>
              <a:rPr lang="en-US" sz="3600" b="1" dirty="0">
                <a:latin typeface="Avenir Next LT Pro" panose="020B0504020202020204" pitchFamily="34" charset="0"/>
              </a:rPr>
              <a:t>Hearts were persuaded &amp; committed</a:t>
            </a:r>
            <a:r>
              <a:rPr lang="en-US" sz="2800" dirty="0">
                <a:latin typeface="Avenir Next LT Pro" panose="020B0504020202020204" pitchFamily="34" charset="0"/>
              </a:rPr>
              <a:t>. </a:t>
            </a:r>
            <a:br>
              <a:rPr lang="en-US" sz="2800" dirty="0">
                <a:latin typeface="Avenir Next LT Pro" panose="020B0504020202020204" pitchFamily="34" charset="0"/>
              </a:rPr>
            </a:br>
            <a:r>
              <a:rPr lang="en-US" sz="3200" dirty="0">
                <a:latin typeface="Avenir Next LT Pro" panose="020B0504020202020204" pitchFamily="34" charset="0"/>
              </a:rPr>
              <a:t>(Acts 2:44-47; Acts 4:19-20; 26:28-29; 2 Timothy 1:12)</a:t>
            </a:r>
          </a:p>
          <a:p>
            <a:r>
              <a:rPr lang="en-US" sz="3600" b="1" dirty="0">
                <a:latin typeface="Avenir Next LT Pro" panose="020B0504020202020204" pitchFamily="34" charset="0"/>
              </a:rPr>
              <a:t>Saints were </a:t>
            </a:r>
            <a:r>
              <a:rPr lang="en-US" sz="3200" b="1" dirty="0">
                <a:latin typeface="Avenir Next LT Pro" panose="020B0504020202020204" pitchFamily="34" charset="0"/>
              </a:rPr>
              <a:t>edified</a:t>
            </a:r>
            <a:r>
              <a:rPr lang="en-US" sz="3600" b="1" dirty="0">
                <a:latin typeface="Avenir Next LT Pro" panose="020B0504020202020204" pitchFamily="34" charset="0"/>
              </a:rPr>
              <a:t> and strengthened</a:t>
            </a:r>
            <a:r>
              <a:rPr lang="en-US" sz="3600" dirty="0">
                <a:latin typeface="Avenir Next LT Pro" panose="020B0504020202020204" pitchFamily="34" charset="0"/>
              </a:rPr>
              <a:t>. </a:t>
            </a:r>
            <a:br>
              <a:rPr lang="en-US" sz="3600" dirty="0">
                <a:latin typeface="Avenir Next LT Pro" panose="020B0504020202020204" pitchFamily="34" charset="0"/>
              </a:rPr>
            </a:br>
            <a:r>
              <a:rPr lang="en-US" sz="3200" dirty="0">
                <a:latin typeface="Avenir Next LT Pro" panose="020B0504020202020204" pitchFamily="34" charset="0"/>
              </a:rPr>
              <a:t>(Acts 14:22; 16:5; 20:32)</a:t>
            </a:r>
            <a:endParaRPr lang="en-US" sz="4000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04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F0A69-C100-4D8F-B8D9-E56C4BB91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61741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venir Next LT Pro" panose="020B0504020202020204" pitchFamily="34" charset="0"/>
              </a:rPr>
              <a:t>The Church Grew When…</a:t>
            </a:r>
            <a:endParaRPr lang="en-US" sz="5400" b="1" dirty="0">
              <a:latin typeface="Avenir Next LT Pro" panose="020B05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28250-8FA0-4041-B5A2-F2727318E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87794"/>
            <a:ext cx="10304206" cy="455725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 LT Pro" panose="020B0504020202020204" pitchFamily="34" charset="0"/>
              </a:rPr>
              <a:t>Willingness to suffer</a:t>
            </a:r>
            <a:r>
              <a:rPr lang="en-US" sz="2800" dirty="0">
                <a:latin typeface="Avenir Next LT Pro" panose="020B0504020202020204" pitchFamily="34" charset="0"/>
              </a:rPr>
              <a:t>. </a:t>
            </a:r>
            <a:r>
              <a:rPr lang="en-US" sz="3200" dirty="0">
                <a:latin typeface="Avenir Next LT Pro" panose="020B0504020202020204" pitchFamily="34" charset="0"/>
              </a:rPr>
              <a:t>(Revelation 12:11; Acts 4:13; 5:20, 40-42; 8:1-4; Matthew 5:10-12; Rom. 8:18)</a:t>
            </a:r>
          </a:p>
          <a:p>
            <a:r>
              <a:rPr lang="en-US" sz="4000" b="1" dirty="0">
                <a:latin typeface="Avenir Next LT Pro" panose="020B0504020202020204" pitchFamily="34" charset="0"/>
              </a:rPr>
              <a:t>Sacrifices made</a:t>
            </a:r>
            <a:r>
              <a:rPr lang="en-US" sz="2800" dirty="0">
                <a:latin typeface="Avenir Next LT Pro" panose="020B0504020202020204" pitchFamily="34" charset="0"/>
              </a:rPr>
              <a:t>. </a:t>
            </a:r>
            <a:r>
              <a:rPr lang="en-US" sz="3200" dirty="0">
                <a:latin typeface="Avenir Next LT Pro" panose="020B0504020202020204" pitchFamily="34" charset="0"/>
              </a:rPr>
              <a:t>(Acts 2:45; 4:32-37; 19:18-19)</a:t>
            </a:r>
          </a:p>
          <a:p>
            <a:r>
              <a:rPr lang="en-US" sz="3600" b="1" dirty="0">
                <a:latin typeface="Avenir Next LT Pro" panose="020B0504020202020204" pitchFamily="34" charset="0"/>
              </a:rPr>
              <a:t>Distractions avoided</a:t>
            </a:r>
            <a:r>
              <a:rPr lang="en-US" sz="3200" dirty="0">
                <a:latin typeface="Avenir Next LT Pro" panose="020B0504020202020204" pitchFamily="34" charset="0"/>
              </a:rPr>
              <a:t>. (Acts 6:1-6; Mark 4:19; </a:t>
            </a:r>
            <a:br>
              <a:rPr lang="en-US" sz="3200" dirty="0">
                <a:latin typeface="Avenir Next LT Pro" panose="020B0504020202020204" pitchFamily="34" charset="0"/>
              </a:rPr>
            </a:br>
            <a:r>
              <a:rPr lang="en-US" sz="3200" dirty="0">
                <a:latin typeface="Avenir Next LT Pro" panose="020B0504020202020204" pitchFamily="34" charset="0"/>
              </a:rPr>
              <a:t>Luke 10:40-42; 2 Timothy 2:5)</a:t>
            </a:r>
          </a:p>
          <a:p>
            <a:r>
              <a:rPr lang="en-US" sz="3600" b="1" dirty="0">
                <a:latin typeface="Avenir Next LT Pro" panose="020B0504020202020204" pitchFamily="34" charset="0"/>
              </a:rPr>
              <a:t>Acted by faith and rendered obedience</a:t>
            </a:r>
            <a:r>
              <a:rPr lang="en-US" sz="3200" dirty="0">
                <a:latin typeface="Avenir Next LT Pro" panose="020B0504020202020204" pitchFamily="34" charset="0"/>
              </a:rPr>
              <a:t>. </a:t>
            </a:r>
            <a:br>
              <a:rPr lang="en-US" sz="3200" dirty="0">
                <a:latin typeface="Avenir Next LT Pro" panose="020B0504020202020204" pitchFamily="34" charset="0"/>
              </a:rPr>
            </a:br>
            <a:r>
              <a:rPr lang="en-US" sz="3200" dirty="0">
                <a:latin typeface="Avenir Next LT Pro" panose="020B0504020202020204" pitchFamily="34" charset="0"/>
              </a:rPr>
              <a:t>(Acts 2:41; 4:4; 6:7; 8:12; 16:31-34)</a:t>
            </a:r>
          </a:p>
        </p:txBody>
      </p:sp>
    </p:spTree>
    <p:extLst>
      <p:ext uri="{BB962C8B-B14F-4D97-AF65-F5344CB8AC3E}">
        <p14:creationId xmlns:p14="http://schemas.microsoft.com/office/powerpoint/2010/main" val="118392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F0A69-C100-4D8F-B8D9-E56C4BB91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806" y="244388"/>
            <a:ext cx="10422194" cy="861741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venir Next LT Pro" panose="020B0504020202020204" pitchFamily="34" charset="0"/>
              </a:rPr>
              <a:t>The Church Will Grow Today When…</a:t>
            </a:r>
            <a:endParaRPr lang="en-US" sz="5400" b="1" dirty="0">
              <a:latin typeface="Avenir Next LT Pro" panose="020B05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28250-8FA0-4041-B5A2-F2727318E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106129"/>
            <a:ext cx="10304206" cy="538316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b="1" dirty="0">
                <a:latin typeface="Avenir Next LT Pro" panose="020B0504020202020204" pitchFamily="34" charset="0"/>
              </a:rPr>
              <a:t>The gospel, the word of God is preached.</a:t>
            </a:r>
            <a:r>
              <a:rPr lang="en-US" sz="2800" dirty="0">
                <a:latin typeface="Avenir Next LT Pro" panose="020B05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800" b="1" dirty="0">
                <a:latin typeface="Avenir Next LT Pro" panose="020B0504020202020204" pitchFamily="34" charset="0"/>
              </a:rPr>
              <a:t>Hearts are convicted of sin. </a:t>
            </a:r>
          </a:p>
          <a:p>
            <a:pPr>
              <a:spcBef>
                <a:spcPts val="0"/>
              </a:spcBef>
            </a:pPr>
            <a:r>
              <a:rPr lang="en-US" sz="2800" b="1" dirty="0">
                <a:latin typeface="Avenir Next LT Pro" panose="020B0504020202020204" pitchFamily="34" charset="0"/>
              </a:rPr>
              <a:t>When everyone is involved… </a:t>
            </a:r>
            <a:r>
              <a:rPr lang="en-US" sz="2800" b="1" i="1" dirty="0">
                <a:latin typeface="Avenir Next LT Pro" panose="020B0504020202020204" pitchFamily="34" charset="0"/>
              </a:rPr>
              <a:t>“Everyday…”</a:t>
            </a:r>
            <a:endParaRPr lang="en-US" sz="2800" dirty="0">
              <a:latin typeface="Avenir Next LT Pro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800" b="1" dirty="0">
                <a:latin typeface="Avenir Next LT Pro" panose="020B0504020202020204" pitchFamily="34" charset="0"/>
              </a:rPr>
              <a:t>Commitment to the “</a:t>
            </a:r>
            <a:r>
              <a:rPr lang="en-US" sz="2800" b="1" i="1" dirty="0">
                <a:latin typeface="Avenir Next LT Pro" panose="020B0504020202020204" pitchFamily="34" charset="0"/>
              </a:rPr>
              <a:t>whole message</a:t>
            </a:r>
            <a:r>
              <a:rPr lang="en-US" sz="2800" dirty="0">
                <a:latin typeface="Avenir Next LT Pro" panose="020B0504020202020204" pitchFamily="34" charset="0"/>
              </a:rPr>
              <a:t>”. </a:t>
            </a:r>
          </a:p>
          <a:p>
            <a:pPr>
              <a:spcBef>
                <a:spcPts val="0"/>
              </a:spcBef>
            </a:pPr>
            <a:r>
              <a:rPr lang="en-US" sz="2800" b="1" dirty="0">
                <a:latin typeface="Avenir Next LT Pro" panose="020B0504020202020204" pitchFamily="34" charset="0"/>
              </a:rPr>
              <a:t>Sin is addressed</a:t>
            </a:r>
          </a:p>
          <a:p>
            <a:pPr>
              <a:spcBef>
                <a:spcPts val="0"/>
              </a:spcBef>
            </a:pPr>
            <a:r>
              <a:rPr lang="en-US" sz="2800" b="1" dirty="0">
                <a:latin typeface="Avenir Next LT Pro" panose="020B0504020202020204" pitchFamily="34" charset="0"/>
              </a:rPr>
              <a:t>Hearts are persuaded &amp; committed</a:t>
            </a:r>
            <a:r>
              <a:rPr lang="en-US" sz="2800" dirty="0">
                <a:latin typeface="Avenir Next LT Pro" panose="020B0504020202020204" pitchFamily="34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sz="2800" b="1" dirty="0">
                <a:latin typeface="Avenir Next LT Pro" panose="020B0504020202020204" pitchFamily="34" charset="0"/>
              </a:rPr>
              <a:t>Saints are edified and strengthened</a:t>
            </a:r>
            <a:r>
              <a:rPr lang="en-US" sz="2800" dirty="0">
                <a:latin typeface="Avenir Next LT Pro" panose="020B0504020202020204" pitchFamily="34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sz="2800" b="1" dirty="0">
                <a:latin typeface="Avenir Next LT Pro" panose="020B0504020202020204" pitchFamily="34" charset="0"/>
              </a:rPr>
              <a:t>Willing to suffer</a:t>
            </a:r>
            <a:r>
              <a:rPr lang="en-US" sz="2800" dirty="0">
                <a:latin typeface="Avenir Next LT Pro" panose="020B0504020202020204" pitchFamily="34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sz="2800" b="1" dirty="0">
                <a:latin typeface="Avenir Next LT Pro" panose="020B0504020202020204" pitchFamily="34" charset="0"/>
              </a:rPr>
              <a:t>Sacrifices made</a:t>
            </a:r>
            <a:r>
              <a:rPr lang="en-US" sz="2800" dirty="0">
                <a:latin typeface="Avenir Next LT Pro" panose="020B0504020202020204" pitchFamily="34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sz="2800" b="1" dirty="0">
                <a:latin typeface="Avenir Next LT Pro" panose="020B0504020202020204" pitchFamily="34" charset="0"/>
              </a:rPr>
              <a:t>Distractions avoided</a:t>
            </a:r>
            <a:r>
              <a:rPr lang="en-US" sz="2800" dirty="0">
                <a:latin typeface="Avenir Next LT Pro" panose="020B0504020202020204" pitchFamily="34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sz="2800" b="1" dirty="0">
                <a:latin typeface="Avenir Next LT Pro" panose="020B0504020202020204" pitchFamily="34" charset="0"/>
              </a:rPr>
              <a:t>Act by faith and rendered obedience</a:t>
            </a:r>
            <a:r>
              <a:rPr lang="en-US" sz="2800" dirty="0">
                <a:latin typeface="Avenir Next LT Pro" panose="020B05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0667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181A32"/>
      </a:dk2>
      <a:lt2>
        <a:srgbClr val="F0F3F3"/>
      </a:lt2>
      <a:accent1>
        <a:srgbClr val="C54F4B"/>
      </a:accent1>
      <a:accent2>
        <a:srgbClr val="B33967"/>
      </a:accent2>
      <a:accent3>
        <a:srgbClr val="C54BAC"/>
      </a:accent3>
      <a:accent4>
        <a:srgbClr val="9939B3"/>
      </a:accent4>
      <a:accent5>
        <a:srgbClr val="784BC5"/>
      </a:accent5>
      <a:accent6>
        <a:srgbClr val="3D42B5"/>
      </a:accent6>
      <a:hlink>
        <a:srgbClr val="843FBF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2760</TotalTime>
  <Words>675</Words>
  <Application>Microsoft Office PowerPoint</Application>
  <PresentationFormat>Widescreen</PresentationFormat>
  <Paragraphs>71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Avenir Next LT Pro</vt:lpstr>
      <vt:lpstr>Calibri</vt:lpstr>
      <vt:lpstr>Garamond</vt:lpstr>
      <vt:lpstr>SavonVTI</vt:lpstr>
      <vt:lpstr>The church grew when…</vt:lpstr>
      <vt:lpstr>Factors Not In Their Favor</vt:lpstr>
      <vt:lpstr>The Church Grew When…</vt:lpstr>
      <vt:lpstr>The Church Grew When…</vt:lpstr>
      <vt:lpstr>The Church Grew When…</vt:lpstr>
      <vt:lpstr>The Church Grew When…</vt:lpstr>
      <vt:lpstr>The Church Will Grow Today When…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the Beginning</dc:title>
  <dc:creator>Chris Simmons</dc:creator>
  <cp:lastModifiedBy>Chris Simmons</cp:lastModifiedBy>
  <cp:revision>9</cp:revision>
  <cp:lastPrinted>2022-06-26T12:52:25Z</cp:lastPrinted>
  <dcterms:created xsi:type="dcterms:W3CDTF">2020-12-04T05:30:19Z</dcterms:created>
  <dcterms:modified xsi:type="dcterms:W3CDTF">2022-08-24T23:20:43Z</dcterms:modified>
</cp:coreProperties>
</file>