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64" r:id="rId3"/>
    <p:sldId id="259" r:id="rId4"/>
    <p:sldId id="267" r:id="rId5"/>
    <p:sldId id="260" r:id="rId6"/>
    <p:sldId id="266" r:id="rId7"/>
    <p:sldId id="270" r:id="rId8"/>
    <p:sldId id="271" r:id="rId9"/>
    <p:sldId id="261" r:id="rId10"/>
    <p:sldId id="262" r:id="rId11"/>
    <p:sldId id="269" r:id="rId12"/>
    <p:sldId id="263" r:id="rId13"/>
    <p:sldId id="272"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8" autoAdjust="0"/>
    <p:restoredTop sz="87477" autoAdjust="0"/>
  </p:normalViewPr>
  <p:slideViewPr>
    <p:cSldViewPr>
      <p:cViewPr varScale="1">
        <p:scale>
          <a:sx n="60" d="100"/>
          <a:sy n="60" d="100"/>
        </p:scale>
        <p:origin x="105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8A3F608-9A52-54E7-5343-36B52FB9808C}"/>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A088A4C-3F95-8DA4-86FF-E0F1F6DFEB01}"/>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r>
              <a:rPr lang="en-US"/>
              <a:t>7/17/2022 am</a:t>
            </a:r>
          </a:p>
        </p:txBody>
      </p:sp>
      <p:sp>
        <p:nvSpPr>
          <p:cNvPr id="4" name="Footer Placeholder 3">
            <a:extLst>
              <a:ext uri="{FF2B5EF4-FFF2-40B4-BE49-F238E27FC236}">
                <a16:creationId xmlns:a16="http://schemas.microsoft.com/office/drawing/2014/main" id="{3FA8D8C5-550B-0A81-E328-7139647A1FBB}"/>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r>
              <a:rPr lang="en-US"/>
              <a:t>Lessons Learned From Jonah</a:t>
            </a:r>
          </a:p>
        </p:txBody>
      </p:sp>
      <p:sp>
        <p:nvSpPr>
          <p:cNvPr id="5" name="Slide Number Placeholder 4">
            <a:extLst>
              <a:ext uri="{FF2B5EF4-FFF2-40B4-BE49-F238E27FC236}">
                <a16:creationId xmlns:a16="http://schemas.microsoft.com/office/drawing/2014/main" id="{9346844A-D3F6-7F67-770F-1AAF3200AE6A}"/>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55DDD6C6-DBEC-4DDC-B9A3-30C684E272EB}" type="slidenum">
              <a:rPr lang="en-US" smtClean="0"/>
              <a:t>‹#›</a:t>
            </a:fld>
            <a:endParaRPr lang="en-US"/>
          </a:p>
        </p:txBody>
      </p:sp>
    </p:spTree>
    <p:extLst>
      <p:ext uri="{BB962C8B-B14F-4D97-AF65-F5344CB8AC3E}">
        <p14:creationId xmlns:p14="http://schemas.microsoft.com/office/powerpoint/2010/main" val="149652781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7/17/2022 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Lessons Learned From Jonah</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B5BF402-4B3D-48A0-ACAB-5F3859A8D179}" type="slidenum">
              <a:rPr lang="en-US" smtClean="0"/>
              <a:t>‹#›</a:t>
            </a:fld>
            <a:endParaRPr lang="en-US"/>
          </a:p>
        </p:txBody>
      </p:sp>
    </p:spTree>
    <p:extLst>
      <p:ext uri="{BB962C8B-B14F-4D97-AF65-F5344CB8AC3E}">
        <p14:creationId xmlns:p14="http://schemas.microsoft.com/office/powerpoint/2010/main" val="173403093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1</a:t>
            </a:fld>
            <a:endParaRPr lang="en-US"/>
          </a:p>
        </p:txBody>
      </p:sp>
      <p:sp>
        <p:nvSpPr>
          <p:cNvPr id="5" name="Date Placeholder 4">
            <a:extLst>
              <a:ext uri="{FF2B5EF4-FFF2-40B4-BE49-F238E27FC236}">
                <a16:creationId xmlns:a16="http://schemas.microsoft.com/office/drawing/2014/main" id="{F5B05E49-D18F-C20D-21C8-9C9AB8151778}"/>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C7ED226B-3511-EEE8-F607-3CF12FAE920F}"/>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169005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10</a:t>
            </a:fld>
            <a:endParaRPr lang="en-US"/>
          </a:p>
        </p:txBody>
      </p:sp>
      <p:sp>
        <p:nvSpPr>
          <p:cNvPr id="5" name="Date Placeholder 4">
            <a:extLst>
              <a:ext uri="{FF2B5EF4-FFF2-40B4-BE49-F238E27FC236}">
                <a16:creationId xmlns:a16="http://schemas.microsoft.com/office/drawing/2014/main" id="{EBAC27AD-6F0C-39AF-A6DD-5FEBB070ABEF}"/>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BF815C9D-A6B9-56EA-9415-10E1FEFF29A5}"/>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1585191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11</a:t>
            </a:fld>
            <a:endParaRPr lang="en-US"/>
          </a:p>
        </p:txBody>
      </p:sp>
      <p:sp>
        <p:nvSpPr>
          <p:cNvPr id="5" name="Date Placeholder 4">
            <a:extLst>
              <a:ext uri="{FF2B5EF4-FFF2-40B4-BE49-F238E27FC236}">
                <a16:creationId xmlns:a16="http://schemas.microsoft.com/office/drawing/2014/main" id="{EF38A870-90FF-2563-8E30-1E3F4748F77A}"/>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5AA21011-37CB-8D0B-C553-E3A76DDFCE59}"/>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4272062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12</a:t>
            </a:fld>
            <a:endParaRPr lang="en-US"/>
          </a:p>
        </p:txBody>
      </p:sp>
      <p:sp>
        <p:nvSpPr>
          <p:cNvPr id="5" name="Date Placeholder 4">
            <a:extLst>
              <a:ext uri="{FF2B5EF4-FFF2-40B4-BE49-F238E27FC236}">
                <a16:creationId xmlns:a16="http://schemas.microsoft.com/office/drawing/2014/main" id="{ADCD9ECA-918B-5FB1-B6AC-94F0FE1A7BCD}"/>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F191BD27-6743-6588-C275-A613133330DE}"/>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1297492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13</a:t>
            </a:fld>
            <a:endParaRPr lang="en-US"/>
          </a:p>
        </p:txBody>
      </p:sp>
      <p:sp>
        <p:nvSpPr>
          <p:cNvPr id="5" name="Date Placeholder 4">
            <a:extLst>
              <a:ext uri="{FF2B5EF4-FFF2-40B4-BE49-F238E27FC236}">
                <a16:creationId xmlns:a16="http://schemas.microsoft.com/office/drawing/2014/main" id="{558CC827-E100-1AB5-99B6-893F1AC758B1}"/>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C598C52D-86E4-71CD-2AA3-54A800D96E13}"/>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2949624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JONAH</a:t>
            </a:r>
          </a:p>
          <a:p>
            <a:endParaRPr lang="en-US" sz="1300" dirty="0"/>
          </a:p>
          <a:p>
            <a:r>
              <a:rPr lang="en-US" sz="1300" dirty="0"/>
              <a:t>[JOE </a:t>
            </a:r>
            <a:r>
              <a:rPr lang="en-US" sz="1300" dirty="0" err="1"/>
              <a:t>nuh</a:t>
            </a:r>
            <a:r>
              <a:rPr lang="en-US" sz="1300" dirty="0"/>
              <a:t>] (a dove) - the prophet who was first swallowed by a great fish before he obeyed God's command to preach repentance to the Assyrian city of Nineveh. Jonah was not always a reluctant spokesman for the Lord. He is apparently the same prophet who predicted the remarkable expansion of Israel's territory during the reign of Jeroboam II (ruled about 793 B.C. - 753 B.C.; 2 Kings 14:25). This passage indicates that Jonah, the son of </a:t>
            </a:r>
            <a:r>
              <a:rPr lang="en-US" sz="1300" dirty="0" err="1"/>
              <a:t>Amittai</a:t>
            </a:r>
            <a:r>
              <a:rPr lang="en-US" sz="1300" dirty="0"/>
              <a:t>, was from Gath </a:t>
            </a:r>
            <a:r>
              <a:rPr lang="en-US" sz="1300" dirty="0" err="1"/>
              <a:t>Hepher</a:t>
            </a:r>
            <a:r>
              <a:rPr lang="en-US" sz="1300" dirty="0"/>
              <a:t>, a town in Zebulun in the northern kingdom of Israel.</a:t>
            </a:r>
          </a:p>
          <a:p>
            <a:endParaRPr lang="en-US" sz="1300" dirty="0"/>
          </a:p>
          <a:p>
            <a:r>
              <a:rPr lang="en-US" sz="1300" dirty="0"/>
              <a:t>While Jonah is described as a servant of the Lord in 2 Kings 14:25, he is a sad and somewhat tragic figure in the book bearing his name. It is a mark of the integrity and reliability of the Bible that a prophet like Jonah is described in such a candid manner. The natural tendency of human writers would be to obscure and hide such a character. But the Spirit of God presents valiant heroes along with petty people to illustrate truth, no matter how weak and unpleasant these characters may have been. We know nothing of Jonah after he returned to Israel from his preaching venture in Nineveh.</a:t>
            </a:r>
          </a:p>
          <a:p>
            <a:r>
              <a:rPr lang="en-US" sz="1300" dirty="0"/>
              <a:t>(from Nelson's Illustrated Bible Dictionary, Copyright © 1986, Thomas Nelson Publishers)</a:t>
            </a:r>
          </a:p>
          <a:p>
            <a:endParaRPr lang="en-US" sz="1300" dirty="0"/>
          </a:p>
          <a:p>
            <a:endParaRPr lang="en-US" sz="1300" dirty="0"/>
          </a:p>
          <a:p>
            <a:r>
              <a:rPr lang="en-US" sz="1300" dirty="0"/>
              <a:t>Israel was at its lowest extremity, </a:t>
            </a:r>
            <a:r>
              <a:rPr lang="en-US" sz="1300" dirty="0" err="1"/>
              <a:t>i.e</a:t>
            </a:r>
            <a:r>
              <a:rPr lang="en-US" sz="1300" dirty="0"/>
              <a:t> early in </a:t>
            </a:r>
            <a:r>
              <a:rPr lang="en-US" sz="1300" dirty="0" err="1"/>
              <a:t>Joash's</a:t>
            </a:r>
            <a:r>
              <a:rPr lang="en-US" sz="1300" dirty="0"/>
              <a:t> reign, when Jehovah (probably by Jonah) promised deliverance from Syria, which was actually given first under </a:t>
            </a:r>
            <a:r>
              <a:rPr lang="en-US" sz="1300" dirty="0" err="1"/>
              <a:t>Joash</a:t>
            </a:r>
            <a:r>
              <a:rPr lang="en-US" sz="1300" dirty="0"/>
              <a:t>, in answer to JEHOAHAZ' (which see) prayer, then completely under Jeroboam II. Thus, Jonah was among the earliest of the prophets who wrote, and close upon Elisha who died in </a:t>
            </a:r>
            <a:r>
              <a:rPr lang="en-US" sz="1300" dirty="0" err="1"/>
              <a:t>Joash's</a:t>
            </a:r>
            <a:r>
              <a:rPr lang="en-US" sz="1300" dirty="0"/>
              <a:t> reign, having just before death foretold Syria's defeat thrice (2 Kings 13:14-21). Hosea and Amos prophesied in the latter part of the 41 years' reign of Jeroboam II. The events recorded in the book of Jonah were probably late in his life.</a:t>
            </a:r>
          </a:p>
          <a:p>
            <a:r>
              <a:rPr lang="en-US" sz="1300" dirty="0"/>
              <a:t>(from Fausset's Bible Dictionary, Electronic Database Copyright © 1998, 2003, 2006 by Biblesoft, Inc. All rights reserved.)</a:t>
            </a:r>
          </a:p>
          <a:p>
            <a:endParaRPr lang="en-US" sz="1300" dirty="0"/>
          </a:p>
          <a:p>
            <a:endParaRPr lang="en-US" sz="1300" dirty="0"/>
          </a:p>
          <a:p>
            <a:r>
              <a:rPr lang="en-US" sz="1300" dirty="0"/>
              <a:t>The strangeness is an argument for the inspiration of the sacred canon; but the solution is, Israel is tacitly reproved. </a:t>
            </a:r>
            <a:r>
              <a:rPr lang="en-US" sz="1300" b="1" u="sng" dirty="0"/>
              <a:t>A pagan city repents at a strange prophet's first preaching, whereas Israel, God's elect, repented not, though admonished by their own prophets at all seasons</a:t>
            </a:r>
            <a:r>
              <a:rPr lang="en-US" sz="1300" dirty="0"/>
              <a:t>. An anticipatory dawn of the "light to lighten the Gentiles," </a:t>
            </a:r>
            <a:r>
              <a:rPr lang="en-US" sz="1300" b="1" dirty="0"/>
              <a:t>Jonah was a parable in himself: a prophet of God, yet a runaway from God; drowned, yet alive; a preacher of repentance, yet one that repines at repentance resulting from his preaching</a:t>
            </a:r>
            <a:r>
              <a:rPr lang="en-US" sz="1300" dirty="0"/>
              <a:t>. God's pity and patience form a wonderful contrast to man's self will and hard hearted pettiness. His name, meaning "dove," symbolizes mourning love, his feeling toward his people, either given prophetically or assumed by him as a watchword of his feeling.</a:t>
            </a:r>
          </a:p>
          <a:p>
            <a:r>
              <a:rPr lang="en-US" sz="1300" dirty="0"/>
              <a:t>(from Fausset's Bible Dictionary, Electronic Database Copyright © 1998, 2003, 2006 by Biblesoft, Inc. All rights reserved.)</a:t>
            </a:r>
          </a:p>
          <a:p>
            <a:endParaRPr lang="en-US" sz="1300" dirty="0"/>
          </a:p>
          <a:p>
            <a:endParaRPr lang="en-US" sz="1300" dirty="0"/>
          </a:p>
          <a:p>
            <a:r>
              <a:rPr lang="en-US" sz="1300" dirty="0"/>
              <a:t>Amos (Amos 5:27) had foretold that Israel for apostasy should be carried "captive beyond Damascus," i.e. beyond that enemy from which Jeroboam II had just delivered them, according to the prophecy of Jonah, and that they should be "afflicted from the entering in of Hamath unto the river of the wilderness" (the southern bound of Moab, then forming Israel's boundary), i.e. the very bounds restored by Jeroboam II, for "the river of the </a:t>
            </a:r>
          </a:p>
          <a:p>
            <a:r>
              <a:rPr lang="en-US" sz="1300" dirty="0"/>
              <a:t>Arabah " or "wilderness" flowed into the S. end of "the sea of the plain" or Dead Sea (2 Kings 14:25; Amos 6:14</a:t>
            </a:r>
            <a:r>
              <a:rPr lang="en-US" sz="1300" b="1" u="sng" dirty="0"/>
              <a:t>). Hosea too (Hos 9:3) had foretold their eating unclean things in Assyria.</a:t>
            </a:r>
          </a:p>
          <a:p>
            <a:r>
              <a:rPr lang="en-US" sz="1300" dirty="0"/>
              <a:t>(from Fausset's Bible Dictionary, Electronic Database Copyright © 1998, 2003, 2006 by Biblesoft, Inc. All rights reserved.)</a:t>
            </a:r>
          </a:p>
          <a:p>
            <a:endParaRPr lang="en-US" sz="1300" dirty="0"/>
          </a:p>
          <a:p>
            <a:r>
              <a:rPr lang="en-US" sz="1300" dirty="0"/>
              <a:t>JEROBOAM</a:t>
            </a:r>
          </a:p>
          <a:p>
            <a:r>
              <a:rPr lang="en-US" sz="1300" dirty="0"/>
              <a:t>Jeroboam II, the 14 </a:t>
            </a:r>
            <a:r>
              <a:rPr lang="en-US" sz="1300" dirty="0" err="1"/>
              <a:t>th</a:t>
            </a:r>
            <a:r>
              <a:rPr lang="en-US" sz="1300" dirty="0"/>
              <a:t> king of Israel, who reigned for 41 years (793 B.C. - 753 B.C.). Jeroboam was the son and successor of </a:t>
            </a:r>
            <a:r>
              <a:rPr lang="en-US" sz="1300" dirty="0" err="1"/>
              <a:t>Joash</a:t>
            </a:r>
            <a:r>
              <a:rPr lang="en-US" sz="1300" dirty="0"/>
              <a:t> (or Jehoash); he was the grandson of </a:t>
            </a:r>
            <a:r>
              <a:rPr lang="en-US" sz="1300" dirty="0" err="1"/>
              <a:t>Jehoahaz</a:t>
            </a:r>
            <a:r>
              <a:rPr lang="en-US" sz="1300" dirty="0"/>
              <a:t> and the great-grandson of Jehu (2 Kings 13:1,13; 1 Chron 5:17). The Bible declares that Jeroboam "did evil in the sight of the Lord" (2 Kings 14:24).</a:t>
            </a:r>
          </a:p>
          <a:p>
            <a:r>
              <a:rPr lang="en-US" sz="1300" dirty="0"/>
              <a:t>(from Nelson's Illustrated Bible Dictionary, Copyright © 1986, Thomas Nelson Publishers)</a:t>
            </a:r>
          </a:p>
          <a:p>
            <a:endParaRPr lang="en-US" sz="1300" dirty="0"/>
          </a:p>
          <a:p>
            <a:r>
              <a:rPr lang="en-US" sz="1300" dirty="0"/>
              <a:t>2 Kings 14:25</a:t>
            </a:r>
          </a:p>
          <a:p>
            <a:r>
              <a:rPr lang="en-US" sz="1300" dirty="0"/>
              <a:t>	</a:t>
            </a:r>
          </a:p>
          <a:p>
            <a:r>
              <a:rPr lang="en-US" sz="1300" dirty="0"/>
              <a:t>[The word of the LORD ... which he </a:t>
            </a:r>
            <a:r>
              <a:rPr lang="en-US" sz="1300" dirty="0" err="1"/>
              <a:t>spake</a:t>
            </a:r>
            <a:r>
              <a:rPr lang="en-US" sz="1300" dirty="0"/>
              <a:t>] Some have found the prophecy of Jonah here alluded to, or a portion of it, in Isa 15; 16 (see 2 Kings 16:13); but without sufficient grounds.</a:t>
            </a:r>
          </a:p>
          <a:p>
            <a:r>
              <a:rPr lang="en-US" sz="1300" dirty="0"/>
              <a:t>(from Barnes' Notes, Electronic Database Copyright © 1997, 2003, 2005, 2006 by Biblesoft, Inc. All rights reserved.)</a:t>
            </a:r>
          </a:p>
          <a:p>
            <a:endParaRPr lang="en-US" dirty="0"/>
          </a:p>
        </p:txBody>
      </p:sp>
      <p:sp>
        <p:nvSpPr>
          <p:cNvPr id="4" name="Slide Number Placeholder 3"/>
          <p:cNvSpPr>
            <a:spLocks noGrp="1"/>
          </p:cNvSpPr>
          <p:nvPr>
            <p:ph type="sldNum" sz="quarter" idx="5"/>
          </p:nvPr>
        </p:nvSpPr>
        <p:spPr/>
        <p:txBody>
          <a:bodyPr/>
          <a:lstStyle/>
          <a:p>
            <a:fld id="{3B5BF402-4B3D-48A0-ACAB-5F3859A8D179}" type="slidenum">
              <a:rPr lang="en-US" smtClean="0"/>
              <a:t>2</a:t>
            </a:fld>
            <a:endParaRPr lang="en-US"/>
          </a:p>
        </p:txBody>
      </p:sp>
      <p:sp>
        <p:nvSpPr>
          <p:cNvPr id="5" name="Date Placeholder 4">
            <a:extLst>
              <a:ext uri="{FF2B5EF4-FFF2-40B4-BE49-F238E27FC236}">
                <a16:creationId xmlns:a16="http://schemas.microsoft.com/office/drawing/2014/main" id="{75A4AEF9-4556-8A5E-6429-C9A198593ACB}"/>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78080103-4B90-95A4-9D45-766E3D387572}"/>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352432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3</a:t>
            </a:fld>
            <a:endParaRPr lang="en-US"/>
          </a:p>
        </p:txBody>
      </p:sp>
      <p:sp>
        <p:nvSpPr>
          <p:cNvPr id="5" name="Date Placeholder 4">
            <a:extLst>
              <a:ext uri="{FF2B5EF4-FFF2-40B4-BE49-F238E27FC236}">
                <a16:creationId xmlns:a16="http://schemas.microsoft.com/office/drawing/2014/main" id="{B69CCE96-CD12-A055-2134-BE73E0AA994F}"/>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3D5AC3FB-5A55-E534-342E-FFC407AE09A3}"/>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473768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r>
              <a:rPr lang="en-US" sz="1400" b="1" dirty="0"/>
              <a:t>Running from God</a:t>
            </a:r>
          </a:p>
          <a:p>
            <a:pPr marL="294465" indent="-294465">
              <a:buFont typeface="Arial" panose="020B0604020202020204" pitchFamily="34" charset="0"/>
              <a:buChar char="•"/>
            </a:pPr>
            <a:r>
              <a:rPr lang="en-US" sz="1300" dirty="0"/>
              <a:t>God commands Jonah to go to Nineveh and cry against it</a:t>
            </a:r>
          </a:p>
          <a:p>
            <a:pPr marL="294465" indent="-294465">
              <a:buFont typeface="Arial" panose="020B0604020202020204" pitchFamily="34" charset="0"/>
              <a:buChar char="•"/>
            </a:pPr>
            <a:r>
              <a:rPr lang="en-US" sz="1300" dirty="0"/>
              <a:t>Jonah attempts to flee to Tarshish by going to Joppa and paying passage on a ship</a:t>
            </a:r>
          </a:p>
          <a:p>
            <a:pPr marL="294465" indent="-294465">
              <a:buFont typeface="Arial" panose="020B0604020202020204" pitchFamily="34" charset="0"/>
              <a:buChar char="•"/>
            </a:pPr>
            <a:r>
              <a:rPr lang="en-US" sz="1300" dirty="0"/>
              <a:t>The Lord hurls a great wind &amp; storm</a:t>
            </a:r>
          </a:p>
          <a:p>
            <a:pPr marL="294465" indent="-294465">
              <a:buFont typeface="Arial" panose="020B0604020202020204" pitchFamily="34" charset="0"/>
              <a:buChar char="•"/>
            </a:pPr>
            <a:r>
              <a:rPr lang="en-US" sz="1300" dirty="0"/>
              <a:t>Every man cried to his god for salvation, however, </a:t>
            </a:r>
            <a:r>
              <a:rPr lang="en-US" sz="1300" b="1" dirty="0"/>
              <a:t>no record that Jonah cried to his God</a:t>
            </a:r>
          </a:p>
          <a:p>
            <a:pPr marL="294465" indent="-294465">
              <a:buFont typeface="Arial" panose="020B0604020202020204" pitchFamily="34" charset="0"/>
              <a:buChar char="•"/>
            </a:pPr>
            <a:r>
              <a:rPr lang="en-US" sz="1300" dirty="0"/>
              <a:t>Jonah admits that he is responsible for the storm and asks to be thrown overboard</a:t>
            </a:r>
          </a:p>
          <a:p>
            <a:pPr marL="294465" indent="-294465">
              <a:buFont typeface="Arial" panose="020B0604020202020204" pitchFamily="34" charset="0"/>
              <a:buChar char="•"/>
            </a:pPr>
            <a:r>
              <a:rPr lang="en-US" sz="1300" dirty="0"/>
              <a:t>Jonah thrown into sea, storm stops</a:t>
            </a:r>
          </a:p>
          <a:p>
            <a:pPr marL="294465" indent="-294465">
              <a:buFont typeface="Arial" panose="020B0604020202020204" pitchFamily="34" charset="0"/>
              <a:buChar char="•"/>
            </a:pPr>
            <a:r>
              <a:rPr lang="en-US" sz="1300" b="1" dirty="0"/>
              <a:t>Men feared the Lord</a:t>
            </a:r>
            <a:r>
              <a:rPr lang="en-US" sz="1300" dirty="0"/>
              <a:t>, offered sacrifice, made vows</a:t>
            </a:r>
          </a:p>
          <a:p>
            <a:pPr marL="294465" indent="-294465">
              <a:buFont typeface="Arial" panose="020B0604020202020204" pitchFamily="34" charset="0"/>
              <a:buChar char="•"/>
            </a:pPr>
            <a:r>
              <a:rPr lang="en-US" sz="1300" dirty="0"/>
              <a:t>God appoints a great fish to swallow Jonah</a:t>
            </a:r>
          </a:p>
          <a:p>
            <a:pPr marL="294465" indent="-294465">
              <a:buFont typeface="Arial" panose="020B0604020202020204" pitchFamily="34" charset="0"/>
              <a:buChar char="•"/>
            </a:pPr>
            <a:r>
              <a:rPr lang="en-US" sz="1300" dirty="0"/>
              <a:t>Jonah lives inside the fish three days and three nights</a:t>
            </a:r>
          </a:p>
          <a:p>
            <a:endParaRPr lang="en-US" sz="1300" dirty="0"/>
          </a:p>
          <a:p>
            <a:pPr>
              <a:lnSpc>
                <a:spcPct val="90000"/>
              </a:lnSpc>
            </a:pPr>
            <a:r>
              <a:rPr lang="en-US" sz="1300" b="1" dirty="0"/>
              <a:t>Running back to God - hitting rock bottom </a:t>
            </a:r>
          </a:p>
          <a:p>
            <a:pPr marL="353358" indent="-353358">
              <a:lnSpc>
                <a:spcPct val="90000"/>
              </a:lnSpc>
              <a:buFont typeface="Arial" panose="020B0604020202020204" pitchFamily="34" charset="0"/>
              <a:buChar char="•"/>
            </a:pPr>
            <a:r>
              <a:rPr lang="en-US" sz="1300" dirty="0"/>
              <a:t>Jonah prays to God from inside the fish</a:t>
            </a:r>
          </a:p>
          <a:p>
            <a:pPr marL="353358" indent="-353358">
              <a:lnSpc>
                <a:spcPct val="90000"/>
              </a:lnSpc>
              <a:buFont typeface="Arial" panose="020B0604020202020204" pitchFamily="34" charset="0"/>
              <a:buChar char="•"/>
            </a:pPr>
            <a:r>
              <a:rPr lang="en-US" sz="1300" dirty="0"/>
              <a:t>Jonah credits God for hearing his distress while in the sea and for answering his call of distress</a:t>
            </a:r>
          </a:p>
          <a:p>
            <a:pPr marL="353358" indent="-353358">
              <a:lnSpc>
                <a:spcPct val="90000"/>
              </a:lnSpc>
              <a:buFont typeface="Arial" panose="020B0604020202020204" pitchFamily="34" charset="0"/>
              <a:buChar char="•"/>
            </a:pPr>
            <a:r>
              <a:rPr lang="en-US" sz="1300" dirty="0"/>
              <a:t>Jonah acknowledges God’s ownership of the breakers and the billows</a:t>
            </a:r>
          </a:p>
          <a:p>
            <a:pPr marL="353358" indent="-353358">
              <a:lnSpc>
                <a:spcPct val="90000"/>
              </a:lnSpc>
              <a:buFont typeface="Arial" panose="020B0604020202020204" pitchFamily="34" charset="0"/>
              <a:buChar char="•"/>
            </a:pPr>
            <a:r>
              <a:rPr lang="en-US" sz="1300" b="1" dirty="0"/>
              <a:t>Jonah describes his desperation </a:t>
            </a:r>
            <a:r>
              <a:rPr lang="en-US" sz="1300" dirty="0"/>
              <a:t>as he was encompassed by water, weeds wrapped around his head – to the point of death</a:t>
            </a:r>
          </a:p>
          <a:p>
            <a:pPr marL="353358" indent="-353358">
              <a:lnSpc>
                <a:spcPct val="90000"/>
              </a:lnSpc>
              <a:buFont typeface="Arial" panose="020B0604020202020204" pitchFamily="34" charset="0"/>
              <a:buChar char="•"/>
            </a:pPr>
            <a:r>
              <a:rPr lang="en-US" sz="1300" dirty="0"/>
              <a:t>Jonah credits God with his salvation, sparing his life from drowning by sending a great fish</a:t>
            </a:r>
          </a:p>
          <a:p>
            <a:pPr marL="353358" indent="-353358">
              <a:lnSpc>
                <a:spcPct val="90000"/>
              </a:lnSpc>
              <a:buFont typeface="Arial" panose="020B0604020202020204" pitchFamily="34" charset="0"/>
              <a:buChar char="•"/>
            </a:pPr>
            <a:r>
              <a:rPr lang="en-US" sz="1300" dirty="0"/>
              <a:t>Jonah points out the folly of those who regard vain idols</a:t>
            </a:r>
          </a:p>
          <a:p>
            <a:pPr marL="353358" indent="-353358">
              <a:lnSpc>
                <a:spcPct val="90000"/>
              </a:lnSpc>
              <a:buFont typeface="Arial" panose="020B0604020202020204" pitchFamily="34" charset="0"/>
              <a:buChar char="•"/>
            </a:pPr>
            <a:r>
              <a:rPr lang="en-US" sz="1300" dirty="0"/>
              <a:t>Jonah offers thanksgiving, promising sacrifice and fulfillment of vows, noting “Salvation is from the Lord.”</a:t>
            </a:r>
          </a:p>
          <a:p>
            <a:pPr marL="353358" indent="-353358">
              <a:lnSpc>
                <a:spcPct val="90000"/>
              </a:lnSpc>
              <a:buFont typeface="Arial" panose="020B0604020202020204" pitchFamily="34" charset="0"/>
              <a:buChar char="•"/>
            </a:pPr>
            <a:r>
              <a:rPr lang="en-US" sz="1300" dirty="0"/>
              <a:t>God commands the fish to vomit Jonah onto dry land</a:t>
            </a:r>
          </a:p>
          <a:p>
            <a:endParaRPr lang="en-US" sz="1300" dirty="0"/>
          </a:p>
          <a:p>
            <a:r>
              <a:rPr lang="en-US" sz="1400" b="1" dirty="0"/>
              <a:t>Running with God</a:t>
            </a:r>
          </a:p>
          <a:p>
            <a:pPr marL="294465" indent="-294465">
              <a:buFont typeface="Arial" panose="020B0604020202020204" pitchFamily="34" charset="0"/>
              <a:buChar char="•"/>
            </a:pPr>
            <a:r>
              <a:rPr lang="en-US" sz="1300" dirty="0"/>
              <a:t>God commands Jonah again to go to Nineveh and cry against it, proclaiming what He would tell him</a:t>
            </a:r>
          </a:p>
          <a:p>
            <a:pPr marL="294465" indent="-294465">
              <a:buFont typeface="Arial" panose="020B0604020202020204" pitchFamily="34" charset="0"/>
              <a:buChar char="•"/>
            </a:pPr>
            <a:r>
              <a:rPr lang="en-US" sz="1300" dirty="0"/>
              <a:t>Jonah obeyed God, arose and went to Nineveh</a:t>
            </a:r>
          </a:p>
          <a:p>
            <a:pPr marL="294465" indent="-294465">
              <a:buFont typeface="Arial" panose="020B0604020202020204" pitchFamily="34" charset="0"/>
              <a:buChar char="•"/>
            </a:pPr>
            <a:r>
              <a:rPr lang="en-US" sz="1300" dirty="0"/>
              <a:t>Jonah preached to a third of the city, “Yet 40 days and Nineveh will be overthrown.”</a:t>
            </a:r>
          </a:p>
          <a:p>
            <a:pPr marL="294465" indent="-294465">
              <a:buFont typeface="Arial" panose="020B0604020202020204" pitchFamily="34" charset="0"/>
              <a:buChar char="•"/>
            </a:pPr>
            <a:r>
              <a:rPr lang="en-US" sz="1300" dirty="0"/>
              <a:t>Jonah convinced the people of Nineveh, they believed in God, fasted and put on sackcloth (signs of repentance)</a:t>
            </a:r>
          </a:p>
          <a:p>
            <a:pPr marL="294465" indent="-294465">
              <a:buFont typeface="Arial" panose="020B0604020202020204" pitchFamily="34" charset="0"/>
              <a:buChar char="•"/>
            </a:pPr>
            <a:r>
              <a:rPr lang="en-US" sz="1300" dirty="0"/>
              <a:t>Word spread throughout the city, even to the king, who also believed, repented, and proclaimed a city-wide fast to avoid the judgment of God and certain destruction</a:t>
            </a:r>
          </a:p>
          <a:p>
            <a:pPr marL="294465" indent="-294465">
              <a:buFont typeface="Arial" panose="020B0604020202020204" pitchFamily="34" charset="0"/>
              <a:buChar char="•"/>
            </a:pPr>
            <a:r>
              <a:rPr lang="en-US" sz="1300" dirty="0"/>
              <a:t>God witnessed their deeds, their repentance, and changed His mind regarding their destruction</a:t>
            </a:r>
          </a:p>
          <a:p>
            <a:endParaRPr lang="en-US" sz="1300" dirty="0"/>
          </a:p>
          <a:p>
            <a:r>
              <a:rPr lang="en-US" sz="1400" b="1" dirty="0"/>
              <a:t>Running ahead of God</a:t>
            </a:r>
          </a:p>
          <a:p>
            <a:pPr marL="294465" indent="-294465">
              <a:buFont typeface="Arial" panose="020B0604020202020204" pitchFamily="34" charset="0"/>
              <a:buChar char="•"/>
            </a:pPr>
            <a:r>
              <a:rPr lang="en-US" sz="1300" dirty="0"/>
              <a:t>Jonah is displeased with God’s sparing of His wrath against Nineveh, and becomes angry, questioning God’s decision</a:t>
            </a:r>
          </a:p>
          <a:p>
            <a:pPr marL="294465" indent="-294465">
              <a:buFont typeface="Arial" panose="020B0604020202020204" pitchFamily="34" charset="0"/>
              <a:buChar char="•"/>
            </a:pPr>
            <a:r>
              <a:rPr lang="en-US" sz="1300" dirty="0"/>
              <a:t>Jonah prays to God, telling Him “I told you so,” that if the people of Nineveh were preached to, that they might repent and be spared destruction, because of the compassionate nature of God</a:t>
            </a:r>
          </a:p>
          <a:p>
            <a:pPr marL="294465" indent="-294465">
              <a:buFont typeface="Arial" panose="020B0604020202020204" pitchFamily="34" charset="0"/>
              <a:buChar char="•"/>
            </a:pPr>
            <a:r>
              <a:rPr lang="en-US" sz="1300" dirty="0"/>
              <a:t>Jonah pleads to die, as he doesn’t want to be held responsible for the salvation of a gentile nation, an enemy of Israel. </a:t>
            </a:r>
          </a:p>
          <a:p>
            <a:pPr marL="294465" indent="-294465">
              <a:buFont typeface="Arial" panose="020B0604020202020204" pitchFamily="34" charset="0"/>
              <a:buChar char="•"/>
            </a:pPr>
            <a:r>
              <a:rPr lang="en-US" sz="1300" dirty="0"/>
              <a:t>Jonah makes a shelter and sits to watch if God might still destroy the city (to follow his advice)</a:t>
            </a:r>
          </a:p>
          <a:p>
            <a:pPr marL="294465" indent="-294465">
              <a:buFont typeface="Arial" panose="020B0604020202020204" pitchFamily="34" charset="0"/>
              <a:buChar char="•"/>
            </a:pPr>
            <a:r>
              <a:rPr lang="en-US" sz="1300" dirty="0"/>
              <a:t>God appoints a plant for shelter, then a worm to attack the plant, then a scorching east wind</a:t>
            </a:r>
          </a:p>
          <a:p>
            <a:pPr marL="294465" indent="-294465">
              <a:buFont typeface="Arial" panose="020B0604020202020204" pitchFamily="34" charset="0"/>
              <a:buChar char="•"/>
            </a:pPr>
            <a:r>
              <a:rPr lang="en-US" sz="1300" dirty="0"/>
              <a:t>Jonah is angry once again and pleads to die</a:t>
            </a:r>
          </a:p>
          <a:p>
            <a:pPr marL="294465" indent="-294465">
              <a:buFont typeface="Arial" panose="020B0604020202020204" pitchFamily="34" charset="0"/>
              <a:buChar char="•"/>
            </a:pPr>
            <a:r>
              <a:rPr lang="en-US" sz="1300" dirty="0"/>
              <a:t>God points out Jonah’s hypocrisy in feeling compassion for a plant and none for over 120,000 ignorant people and their animals</a:t>
            </a:r>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3B5BF402-4B3D-48A0-ACAB-5F3859A8D179}" type="slidenum">
              <a:rPr lang="en-US" smtClean="0"/>
              <a:t>4</a:t>
            </a:fld>
            <a:endParaRPr lang="en-US"/>
          </a:p>
        </p:txBody>
      </p:sp>
      <p:sp>
        <p:nvSpPr>
          <p:cNvPr id="5" name="Date Placeholder 4">
            <a:extLst>
              <a:ext uri="{FF2B5EF4-FFF2-40B4-BE49-F238E27FC236}">
                <a16:creationId xmlns:a16="http://schemas.microsoft.com/office/drawing/2014/main" id="{29F0F2C8-6B39-05F5-25B5-FFF5E6C31545}"/>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081061E6-3616-C895-0815-682A56CFC1B2}"/>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177504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5</a:t>
            </a:fld>
            <a:endParaRPr lang="en-US"/>
          </a:p>
        </p:txBody>
      </p:sp>
      <p:sp>
        <p:nvSpPr>
          <p:cNvPr id="5" name="Date Placeholder 4">
            <a:extLst>
              <a:ext uri="{FF2B5EF4-FFF2-40B4-BE49-F238E27FC236}">
                <a16:creationId xmlns:a16="http://schemas.microsoft.com/office/drawing/2014/main" id="{07F226B0-98AE-224D-FA56-C59A7A844F2F}"/>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8C4F4168-0021-87F4-0E95-B0116DA41C6D}"/>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2635731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6</a:t>
            </a:fld>
            <a:endParaRPr lang="en-US"/>
          </a:p>
        </p:txBody>
      </p:sp>
      <p:sp>
        <p:nvSpPr>
          <p:cNvPr id="5" name="Date Placeholder 4">
            <a:extLst>
              <a:ext uri="{FF2B5EF4-FFF2-40B4-BE49-F238E27FC236}">
                <a16:creationId xmlns:a16="http://schemas.microsoft.com/office/drawing/2014/main" id="{6321161E-9375-697E-D183-47A95499E3F8}"/>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125042FC-2FB3-FBFF-91BD-060C56FB503B}"/>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3555693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7</a:t>
            </a:fld>
            <a:endParaRPr lang="en-US"/>
          </a:p>
        </p:txBody>
      </p:sp>
      <p:sp>
        <p:nvSpPr>
          <p:cNvPr id="5" name="Date Placeholder 4">
            <a:extLst>
              <a:ext uri="{FF2B5EF4-FFF2-40B4-BE49-F238E27FC236}">
                <a16:creationId xmlns:a16="http://schemas.microsoft.com/office/drawing/2014/main" id="{D25CAF0E-0308-3116-F844-3D3680DE062E}"/>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B0C0A954-2893-8D14-F8BF-7EBB7D53889D}"/>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4154947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8</a:t>
            </a:fld>
            <a:endParaRPr lang="en-US"/>
          </a:p>
        </p:txBody>
      </p:sp>
      <p:sp>
        <p:nvSpPr>
          <p:cNvPr id="5" name="Date Placeholder 4">
            <a:extLst>
              <a:ext uri="{FF2B5EF4-FFF2-40B4-BE49-F238E27FC236}">
                <a16:creationId xmlns:a16="http://schemas.microsoft.com/office/drawing/2014/main" id="{1A3FFEBB-1F06-6EA0-66E5-9DAD72615B03}"/>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4CDF836E-CEBA-E732-CA32-1D95B4EA7FE5}"/>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467696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B5BF402-4B3D-48A0-ACAB-5F3859A8D179}" type="slidenum">
              <a:rPr lang="en-US" smtClean="0"/>
              <a:t>9</a:t>
            </a:fld>
            <a:endParaRPr lang="en-US"/>
          </a:p>
        </p:txBody>
      </p:sp>
      <p:sp>
        <p:nvSpPr>
          <p:cNvPr id="5" name="Date Placeholder 4">
            <a:extLst>
              <a:ext uri="{FF2B5EF4-FFF2-40B4-BE49-F238E27FC236}">
                <a16:creationId xmlns:a16="http://schemas.microsoft.com/office/drawing/2014/main" id="{3620D091-39FA-BE8B-07DC-129A25A27494}"/>
              </a:ext>
            </a:extLst>
          </p:cNvPr>
          <p:cNvSpPr>
            <a:spLocks noGrp="1"/>
          </p:cNvSpPr>
          <p:nvPr>
            <p:ph type="dt" idx="1"/>
          </p:nvPr>
        </p:nvSpPr>
        <p:spPr/>
        <p:txBody>
          <a:bodyPr/>
          <a:lstStyle/>
          <a:p>
            <a:r>
              <a:rPr lang="en-US"/>
              <a:t>7/17/2022 am</a:t>
            </a:r>
          </a:p>
        </p:txBody>
      </p:sp>
      <p:sp>
        <p:nvSpPr>
          <p:cNvPr id="6" name="Footer Placeholder 5">
            <a:extLst>
              <a:ext uri="{FF2B5EF4-FFF2-40B4-BE49-F238E27FC236}">
                <a16:creationId xmlns:a16="http://schemas.microsoft.com/office/drawing/2014/main" id="{FD72E7AE-498E-FB0A-E711-BD7B7D28F49D}"/>
              </a:ext>
            </a:extLst>
          </p:cNvPr>
          <p:cNvSpPr>
            <a:spLocks noGrp="1"/>
          </p:cNvSpPr>
          <p:nvPr>
            <p:ph type="ftr" sz="quarter" idx="4"/>
          </p:nvPr>
        </p:nvSpPr>
        <p:spPr/>
        <p:txBody>
          <a:bodyPr/>
          <a:lstStyle/>
          <a:p>
            <a:r>
              <a:rPr lang="en-US"/>
              <a:t>Lessons Learned From Jonah</a:t>
            </a:r>
          </a:p>
        </p:txBody>
      </p:sp>
    </p:spTree>
    <p:extLst>
      <p:ext uri="{BB962C8B-B14F-4D97-AF65-F5344CB8AC3E}">
        <p14:creationId xmlns:p14="http://schemas.microsoft.com/office/powerpoint/2010/main" val="3763917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7AFD3A8B-3286-4298-98B3-FDFB54A5E9F9}" type="datetimeFigureOut">
              <a:rPr lang="en-US" smtClean="0"/>
              <a:t>8/24/2022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647637A-2BFF-4BC8-958C-ADB34E06DBBF}" type="slidenum">
              <a:rPr lang="en-US" smtClean="0"/>
              <a:t>‹#›</a:t>
            </a:fld>
            <a:endParaRPr lang="en-US"/>
          </a:p>
        </p:txBody>
      </p:sp>
      <p:sp>
        <p:nvSpPr>
          <p:cNvPr id="32" name="Rectangle 31"/>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a:xfrm>
            <a:off x="412744" y="680477"/>
            <a:ext cx="6096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a:xfrm>
            <a:off x="35876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1" name="Rectangle 40"/>
          <p:cNvSpPr/>
          <p:nvPr/>
        </p:nvSpPr>
        <p:spPr>
          <a:xfrm>
            <a:off x="333360"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2" name="Rectangle 41"/>
          <p:cNvSpPr/>
          <p:nvPr/>
        </p:nvSpPr>
        <p:spPr>
          <a:xfrm>
            <a:off x="295691"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1219200" y="4343400"/>
            <a:ext cx="103632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5" name="Rectangle 64"/>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6" name="Rectangle 65"/>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7" name="Rectangle 66"/>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FD3A8B-3286-4298-98B3-FDFB54A5E9F9}"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7637A-2BFF-4BC8-958C-ADB34E06DB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FD3A8B-3286-4298-98B3-FDFB54A5E9F9}"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7637A-2BFF-4BC8-958C-ADB34E06DB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7AFD3A8B-3286-4298-98B3-FDFB54A5E9F9}"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7637A-2BFF-4BC8-958C-ADB34E06DBBF}"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6438603" y="1073888"/>
            <a:ext cx="5762848"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Freeform 14"/>
          <p:cNvSpPr>
            <a:spLocks/>
          </p:cNvSpPr>
          <p:nvPr/>
        </p:nvSpPr>
        <p:spPr bwMode="auto">
          <a:xfrm>
            <a:off x="498621" y="0"/>
            <a:ext cx="7352715"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5236414">
            <a:off x="6635304" y="1285480"/>
            <a:ext cx="4114800" cy="158496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Freeform 15"/>
          <p:cNvSpPr>
            <a:spLocks/>
          </p:cNvSpPr>
          <p:nvPr/>
        </p:nvSpPr>
        <p:spPr bwMode="auto">
          <a:xfrm>
            <a:off x="7924800" y="0"/>
            <a:ext cx="36576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Freeform 16"/>
          <p:cNvSpPr>
            <a:spLocks/>
          </p:cNvSpPr>
          <p:nvPr/>
        </p:nvSpPr>
        <p:spPr bwMode="auto">
          <a:xfrm>
            <a:off x="7924800" y="4267200"/>
            <a:ext cx="42672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Freeform 17"/>
          <p:cNvSpPr>
            <a:spLocks/>
          </p:cNvSpPr>
          <p:nvPr/>
        </p:nvSpPr>
        <p:spPr bwMode="auto">
          <a:xfrm>
            <a:off x="7924800" y="0"/>
            <a:ext cx="18288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Freeform 18"/>
          <p:cNvSpPr>
            <a:spLocks/>
          </p:cNvSpPr>
          <p:nvPr/>
        </p:nvSpPr>
        <p:spPr bwMode="auto">
          <a:xfrm>
            <a:off x="7931152" y="4246564"/>
            <a:ext cx="2787649"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Freeform 19"/>
          <p:cNvSpPr>
            <a:spLocks/>
          </p:cNvSpPr>
          <p:nvPr/>
        </p:nvSpPr>
        <p:spPr bwMode="auto">
          <a:xfrm>
            <a:off x="7924800" y="4267200"/>
            <a:ext cx="21336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1" name="Freeform 20"/>
          <p:cNvSpPr>
            <a:spLocks/>
          </p:cNvSpPr>
          <p:nvPr/>
        </p:nvSpPr>
        <p:spPr bwMode="auto">
          <a:xfrm>
            <a:off x="7924800" y="1371600"/>
            <a:ext cx="42672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Freeform 21"/>
          <p:cNvSpPr>
            <a:spLocks/>
          </p:cNvSpPr>
          <p:nvPr/>
        </p:nvSpPr>
        <p:spPr bwMode="auto">
          <a:xfrm>
            <a:off x="7924800" y="1752600"/>
            <a:ext cx="42672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3" name="Freeform 22"/>
          <p:cNvSpPr>
            <a:spLocks/>
          </p:cNvSpPr>
          <p:nvPr/>
        </p:nvSpPr>
        <p:spPr bwMode="auto">
          <a:xfrm>
            <a:off x="1320800" y="4267200"/>
            <a:ext cx="660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4" name="Freeform 23"/>
          <p:cNvSpPr>
            <a:spLocks/>
          </p:cNvSpPr>
          <p:nvPr/>
        </p:nvSpPr>
        <p:spPr bwMode="auto">
          <a:xfrm>
            <a:off x="711200" y="4267200"/>
            <a:ext cx="7112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5" name="Freeform 24"/>
          <p:cNvSpPr>
            <a:spLocks/>
          </p:cNvSpPr>
          <p:nvPr/>
        </p:nvSpPr>
        <p:spPr bwMode="auto">
          <a:xfrm>
            <a:off x="489099" y="2438400"/>
            <a:ext cx="75184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6" name="Freeform 25"/>
          <p:cNvSpPr>
            <a:spLocks/>
          </p:cNvSpPr>
          <p:nvPr/>
        </p:nvSpPr>
        <p:spPr bwMode="auto">
          <a:xfrm>
            <a:off x="489099" y="2133600"/>
            <a:ext cx="75184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Freeform 26"/>
          <p:cNvSpPr>
            <a:spLocks/>
          </p:cNvSpPr>
          <p:nvPr/>
        </p:nvSpPr>
        <p:spPr bwMode="auto">
          <a:xfrm>
            <a:off x="6096000" y="4267200"/>
            <a:ext cx="18288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AFD3A8B-3286-4298-98B3-FDFB54A5E9F9}"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7637A-2BFF-4BC8-958C-ADB34E06DBBF}" type="slidenum">
              <a:rPr lang="en-US" smtClean="0"/>
              <a:t>‹#›</a:t>
            </a:fld>
            <a:endParaRPr lang="en-US"/>
          </a:p>
        </p:txBody>
      </p:sp>
      <p:sp>
        <p:nvSpPr>
          <p:cNvPr id="7" name="Rectangle 6"/>
          <p:cNvSpPr/>
          <p:nvPr/>
        </p:nvSpPr>
        <p:spPr>
          <a:xfrm>
            <a:off x="484213" y="402265"/>
            <a:ext cx="1133856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495384"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flipH="1">
            <a:off x="548145"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flipH="1">
            <a:off x="59793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H="1">
            <a:off x="635603" y="680477"/>
            <a:ext cx="1219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667304" y="680477"/>
            <a:ext cx="48768"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a:t>Click to edit Master title style</a:t>
            </a:r>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FD3A8B-3286-4298-98B3-FDFB54A5E9F9}" type="datetimeFigureOut">
              <a:rPr lang="en-US" smtClean="0"/>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7637A-2BFF-4BC8-958C-ADB34E06DB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6"/>
            <a:ext cx="11822773"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AFD3A8B-3286-4298-98B3-FDFB54A5E9F9}" type="datetimeFigureOut">
              <a:rPr lang="en-US" smtClean="0"/>
              <a:t>8/24/2022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47637A-2BFF-4BC8-958C-ADB34E06DBBF}" type="slidenum">
              <a:rPr lang="en-US" smtClean="0"/>
              <a:t>‹#›</a:t>
            </a:fld>
            <a:endParaRPr lang="en-US"/>
          </a:p>
        </p:txBody>
      </p:sp>
      <p:sp>
        <p:nvSpPr>
          <p:cNvPr id="16" name="Rectangle 15"/>
          <p:cNvSpPr/>
          <p:nvPr/>
        </p:nvSpPr>
        <p:spPr>
          <a:xfrm>
            <a:off x="117053" y="680477"/>
            <a:ext cx="6096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7" name="Rectangle 16"/>
          <p:cNvSpPr/>
          <p:nvPr/>
        </p:nvSpPr>
        <p:spPr>
          <a:xfrm>
            <a:off x="6307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Rectangle 17"/>
          <p:cNvSpPr/>
          <p:nvPr/>
        </p:nvSpPr>
        <p:spPr>
          <a:xfrm>
            <a:off x="37669"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Rectangle 19"/>
          <p:cNvSpPr/>
          <p:nvPr/>
        </p:nvSpPr>
        <p:spPr>
          <a:xfrm flipH="1">
            <a:off x="199693"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Rectangle 20"/>
          <p:cNvSpPr/>
          <p:nvPr/>
        </p:nvSpPr>
        <p:spPr>
          <a:xfrm flipH="1">
            <a:off x="252455"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Rectangle 21"/>
          <p:cNvSpPr/>
          <p:nvPr/>
        </p:nvSpPr>
        <p:spPr>
          <a:xfrm flipH="1">
            <a:off x="302243"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flipH="1">
            <a:off x="339912" y="680477"/>
            <a:ext cx="1219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371613" y="680477"/>
            <a:ext cx="48768"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7AFD3A8B-3286-4298-98B3-FDFB54A5E9F9}" type="datetimeFigureOut">
              <a:rPr lang="en-US" smtClean="0"/>
              <a:t>8/24/2022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47637A-2BFF-4BC8-958C-ADB34E06DB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D3A8B-3286-4298-98B3-FDFB54A5E9F9}" type="datetimeFigureOut">
              <a:rPr lang="en-US" smtClean="0"/>
              <a:t>8/24/2022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47637A-2BFF-4BC8-958C-ADB34E06DB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AFD3A8B-3286-4298-98B3-FDFB54A5E9F9}" type="datetimeFigureOut">
              <a:rPr lang="en-US" smtClean="0"/>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7637A-2BFF-4BC8-958C-ADB34E06DB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11374903" y="1197789"/>
            <a:ext cx="132763" cy="171288"/>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11578103" y="1350189"/>
            <a:ext cx="132763" cy="171288"/>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11115579" y="1453352"/>
            <a:ext cx="132763" cy="171288"/>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8636000" y="55499"/>
            <a:ext cx="2844800" cy="365125"/>
          </a:xfrm>
        </p:spPr>
        <p:txBody>
          <a:bodyPr/>
          <a:lstStyle/>
          <a:p>
            <a:fld id="{7AFD3A8B-3286-4298-98B3-FDFB54A5E9F9}" type="datetimeFigureOut">
              <a:rPr lang="en-US" smtClean="0"/>
              <a:t>8/24/2022</a:t>
            </a:fld>
            <a:endParaRPr lang="en-US"/>
          </a:p>
        </p:txBody>
      </p:sp>
      <p:sp>
        <p:nvSpPr>
          <p:cNvPr id="6" name="Footer Placeholder 5"/>
          <p:cNvSpPr>
            <a:spLocks noGrp="1"/>
          </p:cNvSpPr>
          <p:nvPr>
            <p:ph type="ftr" sz="quarter" idx="11"/>
          </p:nvPr>
        </p:nvSpPr>
        <p:spPr>
          <a:xfrm>
            <a:off x="1219200" y="55499"/>
            <a:ext cx="7416800" cy="365125"/>
          </a:xfrm>
        </p:spPr>
        <p:txBody>
          <a:bodyPr/>
          <a:lstStyle/>
          <a:p>
            <a:endParaRPr lang="en-US"/>
          </a:p>
        </p:txBody>
      </p:sp>
      <p:sp>
        <p:nvSpPr>
          <p:cNvPr id="7" name="Slide Number Placeholder 6"/>
          <p:cNvSpPr>
            <a:spLocks noGrp="1"/>
          </p:cNvSpPr>
          <p:nvPr>
            <p:ph type="sldNum" sz="quarter" idx="12"/>
          </p:nvPr>
        </p:nvSpPr>
        <p:spPr>
          <a:xfrm>
            <a:off x="11480800" y="55499"/>
            <a:ext cx="609600" cy="365125"/>
          </a:xfrm>
        </p:spPr>
        <p:txBody>
          <a:bodyPr/>
          <a:lstStyle/>
          <a:p>
            <a:fld id="{5647637A-2BFF-4BC8-958C-ADB34E06DB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48768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340388" y="5047394"/>
            <a:ext cx="97536"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340388" y="4796819"/>
            <a:ext cx="97536"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340388" y="4637685"/>
            <a:ext cx="97536"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40388" y="4542559"/>
            <a:ext cx="97536"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412744" y="680477"/>
            <a:ext cx="6096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Rectangle 14"/>
          <p:cNvSpPr/>
          <p:nvPr/>
        </p:nvSpPr>
        <p:spPr>
          <a:xfrm>
            <a:off x="358764" y="680477"/>
            <a:ext cx="36576"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6" name="Rectangle 15"/>
          <p:cNvSpPr/>
          <p:nvPr/>
        </p:nvSpPr>
        <p:spPr>
          <a:xfrm>
            <a:off x="333360"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7" name="Rectangle 16"/>
          <p:cNvSpPr/>
          <p:nvPr/>
        </p:nvSpPr>
        <p:spPr>
          <a:xfrm>
            <a:off x="295691" y="680477"/>
            <a:ext cx="1219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fld id="{7AFD3A8B-3286-4298-98B3-FDFB54A5E9F9}" type="datetimeFigureOut">
              <a:rPr lang="en-US" smtClean="0"/>
              <a:t>8/24/2022</a:t>
            </a:fld>
            <a:endParaRPr lang="en-US"/>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200">
                <a:solidFill>
                  <a:schemeClr val="tx2"/>
                </a:solidFill>
              </a:defRPr>
            </a:lvl1pPr>
            <a:extLst/>
          </a:lstStyle>
          <a:p>
            <a:fld id="{5647637A-2BFF-4BC8-958C-ADB34E06DBB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1905000"/>
            <a:ext cx="7772400" cy="1975104"/>
          </a:xfrm>
        </p:spPr>
        <p:txBody>
          <a:bodyPr/>
          <a:lstStyle/>
          <a:p>
            <a:r>
              <a:rPr lang="en-US" dirty="0"/>
              <a:t>Lessons learned from Jonah</a:t>
            </a:r>
          </a:p>
        </p:txBody>
      </p:sp>
      <p:sp>
        <p:nvSpPr>
          <p:cNvPr id="3" name="Subtitle 2"/>
          <p:cNvSpPr>
            <a:spLocks noGrp="1"/>
          </p:cNvSpPr>
          <p:nvPr>
            <p:ph type="subTitle" idx="1"/>
          </p:nvPr>
        </p:nvSpPr>
        <p:spPr/>
        <p:txBody>
          <a:bodyPr>
            <a:normAutofit/>
          </a:bodyPr>
          <a:lstStyle/>
          <a:p>
            <a:r>
              <a:rPr lang="en-US" sz="3200" b="1" dirty="0"/>
              <a:t>Luke 11:29-32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2064"/>
            <a:ext cx="10515600" cy="914400"/>
          </a:xfrm>
        </p:spPr>
        <p:txBody>
          <a:bodyPr/>
          <a:lstStyle/>
          <a:p>
            <a:r>
              <a:rPr lang="en-US" b="1" dirty="0"/>
              <a:t>We Need To Understand What True Repentance Requires</a:t>
            </a:r>
            <a:endParaRPr lang="en-US" dirty="0"/>
          </a:p>
        </p:txBody>
      </p:sp>
      <p:sp>
        <p:nvSpPr>
          <p:cNvPr id="3" name="Content Placeholder 2"/>
          <p:cNvSpPr>
            <a:spLocks noGrp="1"/>
          </p:cNvSpPr>
          <p:nvPr>
            <p:ph idx="1"/>
          </p:nvPr>
        </p:nvSpPr>
        <p:spPr>
          <a:xfrm>
            <a:off x="1066800" y="1981199"/>
            <a:ext cx="10820400" cy="4648201"/>
          </a:xfrm>
        </p:spPr>
        <p:txBody>
          <a:bodyPr>
            <a:normAutofit/>
          </a:bodyPr>
          <a:lstStyle/>
          <a:p>
            <a:pPr>
              <a:buFont typeface="Wingdings" pitchFamily="2" charset="2"/>
              <a:buChar char="§"/>
            </a:pPr>
            <a:r>
              <a:rPr lang="en-US" sz="3600" b="1" dirty="0"/>
              <a:t>Appreciating God’s second chances… however difficult the circumstances might be. </a:t>
            </a:r>
            <a:r>
              <a:rPr lang="en-US" sz="2800" b="1" dirty="0"/>
              <a:t>(</a:t>
            </a:r>
            <a:r>
              <a:rPr lang="en-US" sz="2800" dirty="0"/>
              <a:t>Jonah 3:1; Gen. 4:7)</a:t>
            </a:r>
          </a:p>
          <a:p>
            <a:pPr>
              <a:buFont typeface="Wingdings" pitchFamily="2" charset="2"/>
              <a:buChar char="§"/>
            </a:pPr>
            <a:r>
              <a:rPr lang="en-US" sz="3600" b="1" dirty="0"/>
              <a:t>“Deeds appropriate to repentance”</a:t>
            </a:r>
            <a:r>
              <a:rPr lang="en-US" sz="3200" dirty="0"/>
              <a:t>.  </a:t>
            </a:r>
            <a:br>
              <a:rPr lang="en-US" sz="3200" dirty="0"/>
            </a:br>
            <a:r>
              <a:rPr lang="en-US" sz="2800" dirty="0"/>
              <a:t>(Matthew  3:8; Acts 26:20; 2 Corinthians 7:9-11)</a:t>
            </a:r>
            <a:endParaRPr lang="en-US" sz="3200" dirty="0"/>
          </a:p>
          <a:p>
            <a:pPr>
              <a:buFont typeface="Wingdings" pitchFamily="2" charset="2"/>
              <a:buChar char="§"/>
            </a:pPr>
            <a:r>
              <a:rPr lang="en-US" sz="3600" b="1" dirty="0"/>
              <a:t>Our attitude towards sin has to change</a:t>
            </a:r>
            <a:r>
              <a:rPr lang="en-US" sz="3200" dirty="0"/>
              <a:t>. </a:t>
            </a:r>
            <a:br>
              <a:rPr lang="en-US" sz="3200" dirty="0"/>
            </a:br>
            <a:r>
              <a:rPr lang="en-US" sz="2800" dirty="0"/>
              <a:t>(John 8:11; Romans 6:11ff)</a:t>
            </a:r>
          </a:p>
          <a:p>
            <a:pPr>
              <a:buFont typeface="Wingdings" pitchFamily="2" charset="2"/>
              <a:buChar char="§"/>
            </a:pPr>
            <a:r>
              <a:rPr lang="en-US" sz="3600" b="1" dirty="0"/>
              <a:t>Sins of a nation. </a:t>
            </a:r>
            <a:r>
              <a:rPr lang="en-US" sz="2800" dirty="0"/>
              <a:t>(Jonah 3:5-10; Daniel 9:3ff)</a:t>
            </a:r>
            <a:endParaRPr lang="en-US" sz="3200" dirty="0"/>
          </a:p>
          <a:p>
            <a:pPr>
              <a:buFont typeface="Wingdings" pitchFamily="2" charset="2"/>
              <a:buChar char="§"/>
            </a:pPr>
            <a:r>
              <a:rPr lang="en-US" sz="3600" b="1" dirty="0"/>
              <a:t>What will we do with God’s patience? </a:t>
            </a:r>
            <a:r>
              <a:rPr lang="en-US" sz="2800" b="1" dirty="0"/>
              <a:t>(</a:t>
            </a:r>
            <a:r>
              <a:rPr lang="en-US" sz="2800" dirty="0"/>
              <a:t>2 Peter 3:11-15)</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2064"/>
            <a:ext cx="10515600" cy="914400"/>
          </a:xfrm>
        </p:spPr>
        <p:txBody>
          <a:bodyPr/>
          <a:lstStyle/>
          <a:p>
            <a:r>
              <a:rPr lang="en-US" b="1" dirty="0"/>
              <a:t>We Must Preach God’s Message</a:t>
            </a:r>
          </a:p>
        </p:txBody>
      </p:sp>
      <p:sp>
        <p:nvSpPr>
          <p:cNvPr id="3" name="Content Placeholder 2"/>
          <p:cNvSpPr>
            <a:spLocks noGrp="1"/>
          </p:cNvSpPr>
          <p:nvPr>
            <p:ph idx="1"/>
          </p:nvPr>
        </p:nvSpPr>
        <p:spPr>
          <a:xfrm>
            <a:off x="1066800" y="1783560"/>
            <a:ext cx="10515599" cy="4572000"/>
          </a:xfrm>
        </p:spPr>
        <p:txBody>
          <a:bodyPr>
            <a:normAutofit/>
          </a:bodyPr>
          <a:lstStyle/>
          <a:p>
            <a:pPr>
              <a:buFont typeface="Arial" pitchFamily="34" charset="0"/>
              <a:buChar char="•"/>
            </a:pPr>
            <a:r>
              <a:rPr lang="en-US" sz="3600" b="1" i="1" dirty="0"/>
              <a:t>“Preach to it the message that I tell you.”</a:t>
            </a:r>
            <a:r>
              <a:rPr lang="en-US" sz="3600" b="1" dirty="0"/>
              <a:t> </a:t>
            </a:r>
            <a:br>
              <a:rPr lang="en-US" sz="3600" b="1" dirty="0"/>
            </a:br>
            <a:r>
              <a:rPr lang="en-US" sz="2800" dirty="0"/>
              <a:t>(Jonah 3:1; cf., Jeremiah 1:17; Ezekiel 2:7)</a:t>
            </a:r>
          </a:p>
          <a:p>
            <a:pPr>
              <a:buFont typeface="Arial" pitchFamily="34" charset="0"/>
              <a:buChar char="•"/>
            </a:pPr>
            <a:r>
              <a:rPr lang="en-US" sz="3600" b="1" i="1" dirty="0"/>
              <a:t>“Preach the truth in love”</a:t>
            </a:r>
            <a:r>
              <a:rPr lang="en-US" sz="3600" b="1" dirty="0"/>
              <a:t> </a:t>
            </a:r>
            <a:r>
              <a:rPr lang="en-US" sz="2800" dirty="0"/>
              <a:t>(Ephesians 4:15)</a:t>
            </a:r>
          </a:p>
          <a:p>
            <a:pPr>
              <a:buFont typeface="Arial" pitchFamily="34" charset="0"/>
              <a:buChar char="•"/>
            </a:pPr>
            <a:r>
              <a:rPr lang="en-US" sz="3600" b="1" i="1" dirty="0"/>
              <a:t>“The whole counsel of God”</a:t>
            </a:r>
            <a:r>
              <a:rPr lang="en-US" sz="3600" dirty="0"/>
              <a:t> </a:t>
            </a:r>
            <a:r>
              <a:rPr lang="en-US" sz="2800" dirty="0"/>
              <a:t>(Acts 20:32; Jeremiah 26:2)</a:t>
            </a:r>
          </a:p>
          <a:p>
            <a:pPr>
              <a:buFont typeface="Arial" pitchFamily="34" charset="0"/>
              <a:buChar char="•"/>
            </a:pPr>
            <a:r>
              <a:rPr lang="en-US" sz="3600" b="1" i="1" dirty="0"/>
              <a:t>“Preach the word, in season and out of season…”</a:t>
            </a:r>
            <a:r>
              <a:rPr lang="en-US" sz="3600" dirty="0"/>
              <a:t> (2 Timothy 4:2-3)</a:t>
            </a:r>
          </a:p>
        </p:txBody>
      </p:sp>
    </p:spTree>
    <p:extLst>
      <p:ext uri="{BB962C8B-B14F-4D97-AF65-F5344CB8AC3E}">
        <p14:creationId xmlns:p14="http://schemas.microsoft.com/office/powerpoint/2010/main" val="246081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10058400" cy="1554162"/>
          </a:xfrm>
        </p:spPr>
        <p:txBody>
          <a:bodyPr/>
          <a:lstStyle/>
          <a:p>
            <a:r>
              <a:rPr lang="en-US" b="1" dirty="0"/>
              <a:t>The souls of others vs. the</a:t>
            </a:r>
            <a:r>
              <a:rPr lang="en-US" dirty="0"/>
              <a:t> </a:t>
            </a:r>
            <a:r>
              <a:rPr lang="en-US" b="1" dirty="0"/>
              <a:t>comforts &amp; conveniences of life.</a:t>
            </a:r>
            <a:endParaRPr lang="en-US" dirty="0"/>
          </a:p>
        </p:txBody>
      </p:sp>
      <p:sp>
        <p:nvSpPr>
          <p:cNvPr id="3" name="Content Placeholder 2"/>
          <p:cNvSpPr>
            <a:spLocks noGrp="1"/>
          </p:cNvSpPr>
          <p:nvPr>
            <p:ph idx="1"/>
          </p:nvPr>
        </p:nvSpPr>
        <p:spPr>
          <a:xfrm>
            <a:off x="1066800" y="2133600"/>
            <a:ext cx="10668000" cy="4343400"/>
          </a:xfrm>
        </p:spPr>
        <p:txBody>
          <a:bodyPr>
            <a:normAutofit/>
          </a:bodyPr>
          <a:lstStyle/>
          <a:p>
            <a:pPr>
              <a:buFont typeface="Wingdings" pitchFamily="2" charset="2"/>
              <a:buChar char="§"/>
            </a:pPr>
            <a:r>
              <a:rPr lang="en-US" sz="3600" b="1" dirty="0"/>
              <a:t>Believe in the power of the gospel. </a:t>
            </a:r>
            <a:r>
              <a:rPr lang="en-US" sz="2800" dirty="0"/>
              <a:t>(Romans 1:16)</a:t>
            </a:r>
          </a:p>
          <a:p>
            <a:pPr>
              <a:buFont typeface="Wingdings" pitchFamily="2" charset="2"/>
              <a:buChar char="§"/>
            </a:pPr>
            <a:r>
              <a:rPr lang="en-US" sz="3600" b="1" dirty="0"/>
              <a:t>What is our attitude towards the lost? </a:t>
            </a:r>
            <a:r>
              <a:rPr lang="en-US" sz="2800" dirty="0"/>
              <a:t>(Jonah Ch. 4; Luke 15:1-2; 7:36ff)</a:t>
            </a:r>
          </a:p>
          <a:p>
            <a:pPr>
              <a:buFont typeface="Wingdings" pitchFamily="2" charset="2"/>
              <a:buChar char="§"/>
            </a:pPr>
            <a:r>
              <a:rPr lang="en-US" sz="3600" b="1" dirty="0"/>
              <a:t>What are we seeking first? </a:t>
            </a:r>
            <a:r>
              <a:rPr lang="en-US" sz="3600" dirty="0"/>
              <a:t>(</a:t>
            </a:r>
            <a:r>
              <a:rPr lang="en-US" sz="3200" dirty="0"/>
              <a:t>Matthew  6:33; James 4:1-3; 2 Timothy 3:4)</a:t>
            </a:r>
          </a:p>
          <a:p>
            <a:pPr>
              <a:buFont typeface="Wingdings" pitchFamily="2" charset="2"/>
              <a:buChar char="§"/>
            </a:pPr>
            <a:r>
              <a:rPr lang="en-US" sz="3600" b="1" dirty="0"/>
              <a:t>What bothers us more?</a:t>
            </a:r>
            <a:r>
              <a:rPr lang="en-US" sz="3200" dirty="0"/>
              <a:t> Souls being lost or our air conditioning being out?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10058400" cy="1554162"/>
          </a:xfrm>
        </p:spPr>
        <p:txBody>
          <a:bodyPr/>
          <a:lstStyle/>
          <a:p>
            <a:r>
              <a:rPr lang="en-US" b="1" dirty="0"/>
              <a:t>God Wants To Save Your Soul!</a:t>
            </a:r>
            <a:endParaRPr lang="en-US" dirty="0"/>
          </a:p>
        </p:txBody>
      </p:sp>
      <p:sp>
        <p:nvSpPr>
          <p:cNvPr id="3" name="Content Placeholder 2"/>
          <p:cNvSpPr>
            <a:spLocks noGrp="1"/>
          </p:cNvSpPr>
          <p:nvPr>
            <p:ph idx="1"/>
          </p:nvPr>
        </p:nvSpPr>
        <p:spPr>
          <a:xfrm>
            <a:off x="1066800" y="2133600"/>
            <a:ext cx="10668000" cy="4343400"/>
          </a:xfrm>
        </p:spPr>
        <p:txBody>
          <a:bodyPr>
            <a:normAutofit fontScale="92500"/>
          </a:bodyPr>
          <a:lstStyle/>
          <a:p>
            <a:pPr marL="68580" indent="0">
              <a:buNone/>
            </a:pPr>
            <a:r>
              <a:rPr lang="en-US" sz="3600" dirty="0"/>
              <a:t>James 1:21-22, “</a:t>
            </a:r>
            <a:r>
              <a:rPr lang="en-US" sz="3600" i="1" dirty="0"/>
              <a:t>Therefore put away all filthiness and rampant wickedness and receive with meekness </a:t>
            </a:r>
            <a:r>
              <a:rPr lang="en-US" sz="3600" b="1" i="1" dirty="0"/>
              <a:t>the implanted word, which is able to save your souls</a:t>
            </a:r>
            <a:r>
              <a:rPr lang="en-US" sz="3600" i="1" dirty="0"/>
              <a:t>. But be doers of the word, and not hearers only, deceiving yourselves</a:t>
            </a:r>
            <a:r>
              <a:rPr lang="en-US" sz="3600" dirty="0"/>
              <a:t>.”</a:t>
            </a:r>
          </a:p>
          <a:p>
            <a:pPr marL="68580" indent="0">
              <a:buNone/>
            </a:pPr>
            <a:r>
              <a:rPr lang="en-US" sz="3600" dirty="0"/>
              <a:t>James 5:19-20, “ </a:t>
            </a:r>
            <a:r>
              <a:rPr lang="en-US" sz="3600" i="1" dirty="0"/>
              <a:t>My brothers, if anyone among you wanders from the truth and someone brings him back, let him know that whoever </a:t>
            </a:r>
            <a:r>
              <a:rPr lang="en-US" sz="3600" b="1" i="1" dirty="0"/>
              <a:t>brings back a sinner from his wandering will save his soul from death </a:t>
            </a:r>
            <a:r>
              <a:rPr lang="en-US" sz="3600" i="1" dirty="0"/>
              <a:t>and will cover a multitude of sins</a:t>
            </a:r>
            <a:r>
              <a:rPr lang="en-US" sz="3600" dirty="0"/>
              <a:t>.”</a:t>
            </a:r>
          </a:p>
          <a:p>
            <a:pPr marL="68580" indent="0">
              <a:buNone/>
            </a:pPr>
            <a:endParaRPr lang="en-US" sz="3600" dirty="0"/>
          </a:p>
        </p:txBody>
      </p:sp>
    </p:spTree>
    <p:extLst>
      <p:ext uri="{BB962C8B-B14F-4D97-AF65-F5344CB8AC3E}">
        <p14:creationId xmlns:p14="http://schemas.microsoft.com/office/powerpoint/2010/main" val="59139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2064"/>
            <a:ext cx="10515600" cy="914400"/>
          </a:xfrm>
        </p:spPr>
        <p:txBody>
          <a:bodyPr/>
          <a:lstStyle/>
          <a:p>
            <a:r>
              <a:rPr lang="en-US" b="1" dirty="0"/>
              <a:t>WHO IS JONAH?</a:t>
            </a:r>
          </a:p>
        </p:txBody>
      </p:sp>
      <p:sp>
        <p:nvSpPr>
          <p:cNvPr id="3" name="Content Placeholder 2"/>
          <p:cNvSpPr>
            <a:spLocks noGrp="1"/>
          </p:cNvSpPr>
          <p:nvPr>
            <p:ph idx="1"/>
          </p:nvPr>
        </p:nvSpPr>
        <p:spPr>
          <a:xfrm>
            <a:off x="1066800" y="1783560"/>
            <a:ext cx="10744200" cy="4845840"/>
          </a:xfrm>
        </p:spPr>
        <p:txBody>
          <a:bodyPr>
            <a:normAutofit fontScale="92500" lnSpcReduction="10000"/>
          </a:bodyPr>
          <a:lstStyle/>
          <a:p>
            <a:pPr>
              <a:spcAft>
                <a:spcPts val="1200"/>
              </a:spcAft>
            </a:pPr>
            <a:r>
              <a:rPr lang="en-US" sz="4000" b="1" dirty="0"/>
              <a:t>A prophet of God in Israel during the reign of Jeroboam II who spoke of the restoration of Israel’s border… a period of time of great patriotism and national pride. </a:t>
            </a:r>
            <a:r>
              <a:rPr lang="en-US" sz="3200" dirty="0"/>
              <a:t>(2 Kings 14:25)</a:t>
            </a:r>
          </a:p>
          <a:p>
            <a:pPr>
              <a:spcAft>
                <a:spcPts val="1200"/>
              </a:spcAft>
            </a:pPr>
            <a:r>
              <a:rPr lang="en-US" sz="4300" dirty="0"/>
              <a:t>Later, Amos and Hosea spoke of the impending judgment of God on Israel by the Assyrians.</a:t>
            </a:r>
            <a:r>
              <a:rPr lang="en-US" sz="4000" dirty="0"/>
              <a:t> </a:t>
            </a:r>
            <a:r>
              <a:rPr lang="en-US" sz="3500" dirty="0"/>
              <a:t>(Amos 5:27; Hosea 9:3)</a:t>
            </a:r>
            <a:endParaRPr lang="en-US" sz="4000" dirty="0"/>
          </a:p>
          <a:p>
            <a:pPr>
              <a:spcAft>
                <a:spcPts val="1200"/>
              </a:spcAft>
            </a:pPr>
            <a:r>
              <a:rPr lang="en-US" sz="4000" b="1" dirty="0"/>
              <a:t>Not an allegory… Cited by Jesus </a:t>
            </a:r>
            <a:r>
              <a:rPr lang="en-US" sz="3200" dirty="0"/>
              <a:t>(Matthew 12:38-42)</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8674" name="Picture 2" descr="http://www.lookinguntojesus.net/images/jonah.jpg"/>
          <p:cNvPicPr>
            <a:picLocks noChangeAspect="1" noChangeArrowheads="1"/>
          </p:cNvPicPr>
          <p:nvPr/>
        </p:nvPicPr>
        <p:blipFill>
          <a:blip r:embed="rId3" cstate="print"/>
          <a:srcRect/>
          <a:stretch>
            <a:fillRect/>
          </a:stretch>
        </p:blipFill>
        <p:spPr bwMode="auto">
          <a:xfrm>
            <a:off x="457200" y="0"/>
            <a:ext cx="11734800" cy="6858000"/>
          </a:xfrm>
          <a:prstGeom prst="rect">
            <a:avLst/>
          </a:prstGeom>
          <a:noFill/>
        </p:spPr>
      </p:pic>
      <p:cxnSp>
        <p:nvCxnSpPr>
          <p:cNvPr id="6" name="Straight Arrow Connector 5"/>
          <p:cNvCxnSpPr>
            <a:cxnSpLocks/>
          </p:cNvCxnSpPr>
          <p:nvPr/>
        </p:nvCxnSpPr>
        <p:spPr>
          <a:xfrm flipH="1" flipV="1">
            <a:off x="793955" y="1938528"/>
            <a:ext cx="9023555" cy="2862072"/>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10242755" y="3664974"/>
            <a:ext cx="1524000" cy="91440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2064"/>
            <a:ext cx="10515600" cy="914400"/>
          </a:xfrm>
        </p:spPr>
        <p:txBody>
          <a:bodyPr/>
          <a:lstStyle/>
          <a:p>
            <a:r>
              <a:rPr lang="en-US" b="1" dirty="0"/>
              <a:t>OUTLINE OF JONAH</a:t>
            </a:r>
          </a:p>
        </p:txBody>
      </p:sp>
      <p:sp>
        <p:nvSpPr>
          <p:cNvPr id="3" name="Content Placeholder 2"/>
          <p:cNvSpPr>
            <a:spLocks noGrp="1"/>
          </p:cNvSpPr>
          <p:nvPr>
            <p:ph idx="1"/>
          </p:nvPr>
        </p:nvSpPr>
        <p:spPr>
          <a:xfrm>
            <a:off x="1066800" y="1783560"/>
            <a:ext cx="10515599" cy="4572000"/>
          </a:xfrm>
        </p:spPr>
        <p:txBody>
          <a:bodyPr>
            <a:normAutofit/>
          </a:bodyPr>
          <a:lstStyle/>
          <a:p>
            <a:pPr>
              <a:spcAft>
                <a:spcPts val="1200"/>
              </a:spcAft>
            </a:pPr>
            <a:r>
              <a:rPr lang="en-US" sz="4000" b="1" dirty="0"/>
              <a:t>Chapter 1: Running from God</a:t>
            </a:r>
          </a:p>
          <a:p>
            <a:pPr>
              <a:spcAft>
                <a:spcPts val="1200"/>
              </a:spcAft>
            </a:pPr>
            <a:r>
              <a:rPr lang="en-US" sz="4000" b="1" dirty="0"/>
              <a:t>Chapter 2: Running back to God </a:t>
            </a:r>
            <a:r>
              <a:rPr lang="en-US" sz="2800" dirty="0"/>
              <a:t>(Luke 15:15-18)</a:t>
            </a:r>
            <a:endParaRPr lang="en-US" sz="4000" dirty="0"/>
          </a:p>
          <a:p>
            <a:pPr>
              <a:spcAft>
                <a:spcPts val="1200"/>
              </a:spcAft>
            </a:pPr>
            <a:r>
              <a:rPr lang="en-US" sz="4000" b="1" dirty="0"/>
              <a:t>Chapter 3: Running with God </a:t>
            </a:r>
            <a:r>
              <a:rPr lang="en-US" sz="2800" dirty="0"/>
              <a:t>(Philippians 2:13)</a:t>
            </a:r>
            <a:endParaRPr lang="en-US" sz="4000" dirty="0"/>
          </a:p>
          <a:p>
            <a:pPr>
              <a:spcAft>
                <a:spcPts val="1200"/>
              </a:spcAft>
            </a:pPr>
            <a:r>
              <a:rPr lang="en-US" sz="4000" b="1" dirty="0"/>
              <a:t>Chapter 4: Running ahead of God </a:t>
            </a:r>
            <a:r>
              <a:rPr lang="en-US" sz="2800" dirty="0"/>
              <a:t>(James 2:1-5)</a:t>
            </a:r>
            <a:endParaRPr lang="en-US" sz="4000" dirty="0"/>
          </a:p>
        </p:txBody>
      </p:sp>
    </p:spTree>
    <p:extLst>
      <p:ext uri="{BB962C8B-B14F-4D97-AF65-F5344CB8AC3E}">
        <p14:creationId xmlns:p14="http://schemas.microsoft.com/office/powerpoint/2010/main" val="352405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9022080" cy="1143000"/>
          </a:xfrm>
        </p:spPr>
        <p:txBody>
          <a:bodyPr/>
          <a:lstStyle/>
          <a:p>
            <a:r>
              <a:rPr lang="en-US" sz="4400" b="1" dirty="0"/>
              <a:t>We Can Not Escape From Our Responsibilities Before God.</a:t>
            </a:r>
            <a:endParaRPr lang="en-US" sz="4400" dirty="0"/>
          </a:p>
        </p:txBody>
      </p:sp>
      <p:sp>
        <p:nvSpPr>
          <p:cNvPr id="3" name="Content Placeholder 2"/>
          <p:cNvSpPr>
            <a:spLocks noGrp="1"/>
          </p:cNvSpPr>
          <p:nvPr>
            <p:ph idx="1"/>
          </p:nvPr>
        </p:nvSpPr>
        <p:spPr>
          <a:xfrm>
            <a:off x="1066800" y="1734672"/>
            <a:ext cx="10668000" cy="4894729"/>
          </a:xfrm>
        </p:spPr>
        <p:txBody>
          <a:bodyPr>
            <a:normAutofit/>
          </a:bodyPr>
          <a:lstStyle/>
          <a:p>
            <a:pPr lvl="0">
              <a:buFont typeface="Arial" pitchFamily="34" charset="0"/>
              <a:buChar char="•"/>
            </a:pPr>
            <a:r>
              <a:rPr lang="en-US" sz="3600" b="1" dirty="0"/>
              <a:t>God has revealed His will to man.  </a:t>
            </a:r>
            <a:r>
              <a:rPr lang="en-US" sz="2800" dirty="0"/>
              <a:t>(Jonah 1:2; </a:t>
            </a:r>
            <a:br>
              <a:rPr lang="en-US" sz="2800" dirty="0"/>
            </a:br>
            <a:r>
              <a:rPr lang="en-US" sz="2800" dirty="0"/>
              <a:t>Hebrews 1:1-2; Matthew 17:5)</a:t>
            </a:r>
            <a:endParaRPr lang="en-US" sz="3600" b="1" dirty="0"/>
          </a:p>
          <a:p>
            <a:pPr lvl="0">
              <a:buFont typeface="Arial" pitchFamily="34" charset="0"/>
              <a:buChar char="•"/>
            </a:pPr>
            <a:r>
              <a:rPr lang="en-US" sz="3600" b="1" dirty="0"/>
              <a:t>God’s instructions are understandable. </a:t>
            </a:r>
            <a:r>
              <a:rPr lang="en-US" sz="2800" dirty="0"/>
              <a:t>(Genesis 3:1-6; Ephesians 3:3-5; 5:17)</a:t>
            </a:r>
            <a:endParaRPr lang="en-US" sz="3600" b="1" dirty="0"/>
          </a:p>
          <a:p>
            <a:pPr lvl="0">
              <a:buFont typeface="Arial" pitchFamily="34" charset="0"/>
              <a:buChar char="•"/>
            </a:pPr>
            <a:r>
              <a:rPr lang="en-US" sz="3600" b="1" dirty="0"/>
              <a:t>There’s never a time nor a place… </a:t>
            </a:r>
            <a:br>
              <a:rPr lang="en-US" sz="3600" b="1" dirty="0"/>
            </a:br>
            <a:r>
              <a:rPr lang="en-US" sz="2800" b="1" dirty="0"/>
              <a:t>(</a:t>
            </a:r>
            <a:r>
              <a:rPr lang="en-US" sz="2800" dirty="0"/>
              <a:t>Jonah 1:3; Jeremiah 23:23-24; Psalms 139; Hebrews 4:13)</a:t>
            </a:r>
            <a:endParaRPr lang="en-US" sz="3600" b="1" dirty="0"/>
          </a:p>
          <a:p>
            <a:pPr lvl="0">
              <a:buFont typeface="Arial" pitchFamily="34" charset="0"/>
              <a:buChar char="•"/>
            </a:pPr>
            <a:r>
              <a:rPr lang="en-US" sz="3600" b="1" dirty="0"/>
              <a:t>All men are accountable. </a:t>
            </a:r>
            <a:r>
              <a:rPr lang="en-US" sz="3600" dirty="0"/>
              <a:t>(</a:t>
            </a:r>
            <a:r>
              <a:rPr lang="en-US" sz="2800" dirty="0"/>
              <a:t>Acts 17:30; 1 Corinthians 6:9-11)</a:t>
            </a:r>
            <a:endParaRPr lang="en-US" sz="3600" b="1" dirty="0"/>
          </a:p>
          <a:p>
            <a:pPr lvl="0">
              <a:buFont typeface="Arial" pitchFamily="34" charset="0"/>
              <a:buChar char="•"/>
            </a:pPr>
            <a:r>
              <a:rPr lang="en-US" sz="3600" b="1" dirty="0"/>
              <a:t>There are no excuses. (</a:t>
            </a:r>
            <a:r>
              <a:rPr lang="en-US" sz="2800" dirty="0"/>
              <a:t>Luke 14:16ff; Acts 17:30; 1 Peter 1:14)</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2064"/>
            <a:ext cx="10515600" cy="914400"/>
          </a:xfrm>
        </p:spPr>
        <p:txBody>
          <a:bodyPr/>
          <a:lstStyle/>
          <a:p>
            <a:r>
              <a:rPr lang="en-US" b="1" dirty="0"/>
              <a:t>God Hates Sin &amp; Holds All Accountable</a:t>
            </a:r>
          </a:p>
        </p:txBody>
      </p:sp>
      <p:sp>
        <p:nvSpPr>
          <p:cNvPr id="3" name="Content Placeholder 2"/>
          <p:cNvSpPr>
            <a:spLocks noGrp="1"/>
          </p:cNvSpPr>
          <p:nvPr>
            <p:ph idx="1"/>
          </p:nvPr>
        </p:nvSpPr>
        <p:spPr>
          <a:xfrm>
            <a:off x="1066800" y="1783560"/>
            <a:ext cx="10744200" cy="4572000"/>
          </a:xfrm>
        </p:spPr>
        <p:txBody>
          <a:bodyPr>
            <a:normAutofit/>
          </a:bodyPr>
          <a:lstStyle/>
          <a:p>
            <a:pPr>
              <a:buFont typeface="Arial" pitchFamily="34" charset="0"/>
              <a:buChar char="•"/>
            </a:pPr>
            <a:r>
              <a:rPr lang="en-US" sz="3600" b="1" dirty="0"/>
              <a:t>God is never indifferent to sin</a:t>
            </a:r>
            <a:r>
              <a:rPr lang="en-US" sz="3600" dirty="0"/>
              <a:t>. (</a:t>
            </a:r>
            <a:r>
              <a:rPr lang="en-US" sz="2800" dirty="0"/>
              <a:t>Jonah 1:2; cf., Romans 6:1)</a:t>
            </a:r>
          </a:p>
          <a:p>
            <a:pPr>
              <a:buFont typeface="Arial" pitchFamily="34" charset="0"/>
              <a:buChar char="•"/>
            </a:pPr>
            <a:r>
              <a:rPr lang="en-US" sz="3600" b="1" dirty="0"/>
              <a:t>God hates sin</a:t>
            </a:r>
            <a:r>
              <a:rPr lang="en-US" sz="3600" dirty="0"/>
              <a:t>. </a:t>
            </a:r>
            <a:r>
              <a:rPr lang="en-US" sz="2800" dirty="0"/>
              <a:t>(Psalms 5:4-5; 34:15-16)</a:t>
            </a:r>
          </a:p>
          <a:p>
            <a:pPr>
              <a:buFont typeface="Arial" pitchFamily="34" charset="0"/>
              <a:buChar char="•"/>
            </a:pPr>
            <a:r>
              <a:rPr lang="en-US" sz="3600" b="1" dirty="0"/>
              <a:t>All are accountable to Him</a:t>
            </a:r>
            <a:r>
              <a:rPr lang="en-US" sz="3600" dirty="0"/>
              <a:t>. </a:t>
            </a:r>
            <a:r>
              <a:rPr lang="en-US" sz="2800" dirty="0"/>
              <a:t>(Acts 17:24-31; </a:t>
            </a:r>
            <a:br>
              <a:rPr lang="en-US" sz="3200" dirty="0"/>
            </a:br>
            <a:r>
              <a:rPr lang="en-US" sz="2800" dirty="0"/>
              <a:t>1 Corinthians 6:9-11; 2 Corinthians 5:10)</a:t>
            </a:r>
          </a:p>
          <a:p>
            <a:pPr>
              <a:buFont typeface="Arial" pitchFamily="34" charset="0"/>
              <a:buChar char="•"/>
            </a:pPr>
            <a:r>
              <a:rPr lang="en-US" sz="3600" b="1" dirty="0"/>
              <a:t>God also welcomes all who turn to Him by faith</a:t>
            </a:r>
            <a:r>
              <a:rPr lang="en-US" sz="3600" dirty="0"/>
              <a:t>. </a:t>
            </a:r>
            <a:br>
              <a:rPr lang="en-US" sz="3600" dirty="0"/>
            </a:br>
            <a:r>
              <a:rPr lang="en-US" sz="2800" dirty="0"/>
              <a:t>(Acts 10:34-35; 2:21; Romans 10:13)</a:t>
            </a:r>
            <a:endParaRPr lang="en-US" sz="3600" dirty="0"/>
          </a:p>
        </p:txBody>
      </p:sp>
    </p:spTree>
    <p:extLst>
      <p:ext uri="{BB962C8B-B14F-4D97-AF65-F5344CB8AC3E}">
        <p14:creationId xmlns:p14="http://schemas.microsoft.com/office/powerpoint/2010/main" val="131278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2064"/>
            <a:ext cx="10515600" cy="914400"/>
          </a:xfrm>
        </p:spPr>
        <p:txBody>
          <a:bodyPr/>
          <a:lstStyle/>
          <a:p>
            <a:r>
              <a:rPr lang="en-US" b="1" dirty="0"/>
              <a:t>The Discipline of our Father</a:t>
            </a:r>
          </a:p>
        </p:txBody>
      </p:sp>
      <p:sp>
        <p:nvSpPr>
          <p:cNvPr id="3" name="Content Placeholder 2"/>
          <p:cNvSpPr>
            <a:spLocks noGrp="1"/>
          </p:cNvSpPr>
          <p:nvPr>
            <p:ph idx="1"/>
          </p:nvPr>
        </p:nvSpPr>
        <p:spPr>
          <a:xfrm>
            <a:off x="1066800" y="1783560"/>
            <a:ext cx="10515599" cy="4572000"/>
          </a:xfrm>
        </p:spPr>
        <p:txBody>
          <a:bodyPr>
            <a:normAutofit/>
          </a:bodyPr>
          <a:lstStyle/>
          <a:p>
            <a:pPr>
              <a:buFont typeface="Arial" pitchFamily="34" charset="0"/>
              <a:buChar char="•"/>
            </a:pPr>
            <a:r>
              <a:rPr lang="en-US" sz="3600" b="1" dirty="0"/>
              <a:t>God will discipline one in rebellion that we might </a:t>
            </a:r>
            <a:r>
              <a:rPr lang="en-US" sz="3600" b="1" i="1" dirty="0"/>
              <a:t>“consider…” </a:t>
            </a:r>
            <a:r>
              <a:rPr lang="en-US" sz="2800" dirty="0"/>
              <a:t>(Eccles. 7:14; Hebrews 12:3-10)</a:t>
            </a:r>
            <a:endParaRPr lang="en-US" sz="3600" dirty="0"/>
          </a:p>
          <a:p>
            <a:pPr>
              <a:buFont typeface="Arial" pitchFamily="34" charset="0"/>
              <a:buChar char="•"/>
            </a:pPr>
            <a:r>
              <a:rPr lang="en-US" sz="3600" b="1" dirty="0"/>
              <a:t>Will we come to our senses? </a:t>
            </a:r>
            <a:r>
              <a:rPr lang="en-US" sz="2800" dirty="0"/>
              <a:t>(Luke 15:17)</a:t>
            </a:r>
          </a:p>
          <a:p>
            <a:pPr>
              <a:buFont typeface="Arial" pitchFamily="34" charset="0"/>
              <a:buChar char="•"/>
            </a:pPr>
            <a:r>
              <a:rPr lang="en-US" sz="3600" b="1" dirty="0"/>
              <a:t>Will we have faith in God during times of trial and discipline</a:t>
            </a:r>
            <a:r>
              <a:rPr lang="en-US" sz="3600" dirty="0"/>
              <a:t>?</a:t>
            </a:r>
            <a:r>
              <a:rPr lang="en-US" sz="2800" dirty="0"/>
              <a:t> (Job 23:10; 1 Peter 1:6-9; Hebrews 12:11)</a:t>
            </a:r>
          </a:p>
        </p:txBody>
      </p:sp>
    </p:spTree>
    <p:extLst>
      <p:ext uri="{BB962C8B-B14F-4D97-AF65-F5344CB8AC3E}">
        <p14:creationId xmlns:p14="http://schemas.microsoft.com/office/powerpoint/2010/main" val="186083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12064"/>
            <a:ext cx="10515600" cy="914400"/>
          </a:xfrm>
        </p:spPr>
        <p:txBody>
          <a:bodyPr/>
          <a:lstStyle/>
          <a:p>
            <a:r>
              <a:rPr lang="en-US" b="1" dirty="0"/>
              <a:t>The Humble Prayer of the Penitent</a:t>
            </a:r>
          </a:p>
        </p:txBody>
      </p:sp>
      <p:sp>
        <p:nvSpPr>
          <p:cNvPr id="3" name="Content Placeholder 2"/>
          <p:cNvSpPr>
            <a:spLocks noGrp="1"/>
          </p:cNvSpPr>
          <p:nvPr>
            <p:ph idx="1"/>
          </p:nvPr>
        </p:nvSpPr>
        <p:spPr>
          <a:xfrm>
            <a:off x="1066800" y="1783560"/>
            <a:ext cx="10515599" cy="4572000"/>
          </a:xfrm>
        </p:spPr>
        <p:txBody>
          <a:bodyPr>
            <a:normAutofit/>
          </a:bodyPr>
          <a:lstStyle/>
          <a:p>
            <a:pPr>
              <a:buFont typeface="Arial" pitchFamily="34" charset="0"/>
              <a:buChar char="•"/>
            </a:pPr>
            <a:r>
              <a:rPr lang="en-US" sz="3600" b="1" dirty="0"/>
              <a:t>Will we call to God in our “</a:t>
            </a:r>
            <a:r>
              <a:rPr lang="en-US" sz="3600" b="1" i="1" dirty="0"/>
              <a:t>distress</a:t>
            </a:r>
            <a:r>
              <a:rPr lang="en-US" sz="3600" b="1" dirty="0"/>
              <a:t>” and “</a:t>
            </a:r>
            <a:r>
              <a:rPr lang="en-US" sz="3600" b="1" i="1" dirty="0"/>
              <a:t>cry for help</a:t>
            </a:r>
            <a:r>
              <a:rPr lang="en-US" sz="3600" b="1" dirty="0"/>
              <a:t>”? (2:2)</a:t>
            </a:r>
          </a:p>
          <a:p>
            <a:pPr>
              <a:buFont typeface="Arial" pitchFamily="34" charset="0"/>
              <a:buChar char="•"/>
            </a:pPr>
            <a:r>
              <a:rPr lang="en-US" sz="3600" b="1" dirty="0"/>
              <a:t>God will hear and forgive </a:t>
            </a:r>
            <a:r>
              <a:rPr lang="en-US" sz="2800" dirty="0"/>
              <a:t>(1 Kings 8:33-36) </a:t>
            </a:r>
            <a:r>
              <a:rPr lang="en-US" sz="3600" b="1" dirty="0"/>
              <a:t>when we confess and repent. </a:t>
            </a:r>
            <a:r>
              <a:rPr lang="en-US" sz="2800" dirty="0"/>
              <a:t>(1 John 1:8-9; Jeremiah 36:3; Daniel 9:19)</a:t>
            </a:r>
          </a:p>
          <a:p>
            <a:pPr>
              <a:buFont typeface="Arial" pitchFamily="34" charset="0"/>
              <a:buChar char="•"/>
            </a:pPr>
            <a:endParaRPr lang="en-US" sz="3600" dirty="0"/>
          </a:p>
        </p:txBody>
      </p:sp>
    </p:spTree>
    <p:extLst>
      <p:ext uri="{BB962C8B-B14F-4D97-AF65-F5344CB8AC3E}">
        <p14:creationId xmlns:p14="http://schemas.microsoft.com/office/powerpoint/2010/main" val="345674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1430000" cy="1143000"/>
          </a:xfrm>
        </p:spPr>
        <p:txBody>
          <a:bodyPr/>
          <a:lstStyle/>
          <a:p>
            <a:r>
              <a:rPr lang="en-US" b="1" dirty="0"/>
              <a:t>As Sinners, We Need To </a:t>
            </a:r>
            <a:r>
              <a:rPr lang="en-US" b="1" i="1" dirty="0"/>
              <a:t>“Come To Ourselves”</a:t>
            </a:r>
            <a:endParaRPr lang="en-US" i="1" dirty="0"/>
          </a:p>
        </p:txBody>
      </p:sp>
      <p:sp>
        <p:nvSpPr>
          <p:cNvPr id="3" name="Content Placeholder 2"/>
          <p:cNvSpPr>
            <a:spLocks noGrp="1"/>
          </p:cNvSpPr>
          <p:nvPr>
            <p:ph idx="1"/>
          </p:nvPr>
        </p:nvSpPr>
        <p:spPr>
          <a:xfrm>
            <a:off x="1066800" y="1600201"/>
            <a:ext cx="10363200" cy="4997824"/>
          </a:xfrm>
        </p:spPr>
        <p:txBody>
          <a:bodyPr>
            <a:normAutofit/>
          </a:bodyPr>
          <a:lstStyle/>
          <a:p>
            <a:pPr>
              <a:buFont typeface="Wingdings" pitchFamily="2" charset="2"/>
              <a:buChar char="§"/>
            </a:pPr>
            <a:r>
              <a:rPr lang="en-US" sz="3600" b="1" dirty="0"/>
              <a:t>Sin has a price</a:t>
            </a:r>
            <a:r>
              <a:rPr lang="en-US" sz="3200" dirty="0"/>
              <a:t> (Jonah 1:17ff; 2:4; Luke 15:17) and</a:t>
            </a:r>
            <a:r>
              <a:rPr lang="en-US" sz="3600" b="1" dirty="0"/>
              <a:t> will find us out</a:t>
            </a:r>
            <a:r>
              <a:rPr lang="en-US" sz="3600" dirty="0"/>
              <a:t>. (</a:t>
            </a:r>
            <a:r>
              <a:rPr lang="en-US" sz="3200" dirty="0"/>
              <a:t>Numbers 32:23)</a:t>
            </a:r>
          </a:p>
          <a:p>
            <a:pPr>
              <a:buFont typeface="Wingdings" pitchFamily="2" charset="2"/>
              <a:buChar char="§"/>
            </a:pPr>
            <a:r>
              <a:rPr lang="en-US" sz="3200" b="1" dirty="0"/>
              <a:t>The chastening of the Lord</a:t>
            </a:r>
            <a:r>
              <a:rPr lang="en-US" sz="3200" dirty="0"/>
              <a:t>. (Hebrews 12:3-10)</a:t>
            </a:r>
          </a:p>
          <a:p>
            <a:pPr>
              <a:buFont typeface="Wingdings" pitchFamily="2" charset="2"/>
              <a:buChar char="§"/>
            </a:pPr>
            <a:r>
              <a:rPr lang="en-US" sz="3600" b="1" dirty="0"/>
              <a:t>Time to reflect and examine</a:t>
            </a:r>
            <a:r>
              <a:rPr lang="en-US" sz="3600" dirty="0"/>
              <a:t>. (</a:t>
            </a:r>
            <a:r>
              <a:rPr lang="en-US" sz="3200" dirty="0"/>
              <a:t>Luke 15:17; 2 Cor. 13:5)</a:t>
            </a:r>
            <a:endParaRPr lang="en-US" sz="3600" dirty="0"/>
          </a:p>
          <a:p>
            <a:pPr>
              <a:buFont typeface="Wingdings" pitchFamily="2" charset="2"/>
              <a:buChar char="§"/>
            </a:pPr>
            <a:r>
              <a:rPr lang="en-US" sz="3600" b="1" dirty="0"/>
              <a:t>The need to be convicted and be humble</a:t>
            </a:r>
            <a:r>
              <a:rPr lang="en-US" sz="3600" dirty="0"/>
              <a:t>. </a:t>
            </a:r>
            <a:br>
              <a:rPr lang="en-US" sz="3600" dirty="0"/>
            </a:br>
            <a:r>
              <a:rPr lang="en-US" sz="3600" dirty="0"/>
              <a:t>(</a:t>
            </a:r>
            <a:r>
              <a:rPr lang="en-US" sz="3200" dirty="0"/>
              <a:t>John 16:7-8; James 4:7-10)</a:t>
            </a:r>
          </a:p>
          <a:p>
            <a:pPr>
              <a:buFont typeface="Wingdings" pitchFamily="2" charset="2"/>
              <a:buChar char="§"/>
            </a:pPr>
            <a:r>
              <a:rPr lang="en-US" sz="3600" b="1" dirty="0"/>
              <a:t>We’ve got to learn to see</a:t>
            </a:r>
            <a:r>
              <a:rPr lang="en-US" sz="3200" dirty="0"/>
              <a:t>. (Jonah 2:5; Luke 15:17; Matthew 6:22-23; 7:1-5)</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6222</TotalTime>
  <Words>2321</Words>
  <Application>Microsoft Office PowerPoint</Application>
  <PresentationFormat>Widescreen</PresentationFormat>
  <Paragraphs>159</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Consolas</vt:lpstr>
      <vt:lpstr>Corbel</vt:lpstr>
      <vt:lpstr>Wingdings</vt:lpstr>
      <vt:lpstr>Wingdings 2</vt:lpstr>
      <vt:lpstr>Wingdings 3</vt:lpstr>
      <vt:lpstr>Metro</vt:lpstr>
      <vt:lpstr>Lessons learned from Jonah</vt:lpstr>
      <vt:lpstr>WHO IS JONAH?</vt:lpstr>
      <vt:lpstr>PowerPoint Presentation</vt:lpstr>
      <vt:lpstr>OUTLINE OF JONAH</vt:lpstr>
      <vt:lpstr>We Can Not Escape From Our Responsibilities Before God.</vt:lpstr>
      <vt:lpstr>God Hates Sin &amp; Holds All Accountable</vt:lpstr>
      <vt:lpstr>The Discipline of our Father</vt:lpstr>
      <vt:lpstr>The Humble Prayer of the Penitent</vt:lpstr>
      <vt:lpstr>As Sinners, We Need To “Come To Ourselves”</vt:lpstr>
      <vt:lpstr>We Need To Understand What True Repentance Requires</vt:lpstr>
      <vt:lpstr>We Must Preach God’s Message</vt:lpstr>
      <vt:lpstr>The souls of others vs. the comforts &amp; conveniences of life.</vt:lpstr>
      <vt:lpstr>God Wants To Save Your Soul!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lastModifiedBy>Chris Simmons</cp:lastModifiedBy>
  <cp:revision>16</cp:revision>
  <cp:lastPrinted>2022-07-17T13:05:03Z</cp:lastPrinted>
  <dcterms:created xsi:type="dcterms:W3CDTF">2013-04-07T03:55:58Z</dcterms:created>
  <dcterms:modified xsi:type="dcterms:W3CDTF">2022-08-24T18:17:22Z</dcterms:modified>
</cp:coreProperties>
</file>