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B3C89B05-CB8A-4694-9867-CBD1E1AA71F0}" type="datetimeFigureOut">
              <a:rPr lang="en-US"/>
              <a:pPr>
                <a:defRPr/>
              </a:pPr>
              <a:t>11/9/2022</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834B6E2C-8A36-4619-93A6-9E47E4425F78}"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14B3F7B2-C2FB-4BE5-94DE-30A5C500E2B4}" type="datetimeFigureOut">
              <a:rPr lang="en-US"/>
              <a:pPr>
                <a:defRPr/>
              </a:pPr>
              <a:t>11/9/2022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36C08503-3FC5-40DD-976C-367AF65D57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BE7EB7C8-983D-475F-ABDF-6DD806740411}" type="datetimeFigureOut">
              <a:rPr lang="en-US"/>
              <a:pPr>
                <a:defRPr/>
              </a:pPr>
              <a:t>11/9/2022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AA201FA9-AF70-429F-BB80-D0CE17253A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extLst/>
          </a:lstStyle>
          <a:p>
            <a:pPr>
              <a:defRPr/>
            </a:pPr>
            <a:fld id="{E7993FE4-B85E-4458-BB1A-A42315D984CB}" type="datetimeFigureOut">
              <a:rPr lang="en-US"/>
              <a:pPr>
                <a:defRPr/>
              </a:pPr>
              <a:t>11/9/2022</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6BC048DC-B0B4-440C-A317-E53B435455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5612B711-17D4-46B8-90B0-81D5266F0E0D}" type="datetimeFigureOut">
              <a:rPr lang="en-US"/>
              <a:pPr>
                <a:defRPr/>
              </a:pPr>
              <a:t>11/9/2022</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A01FD132-17EA-4369-901E-78F6218D9AA1}"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extLst/>
          </a:lstStyle>
          <a:p>
            <a:pPr>
              <a:defRPr/>
            </a:pPr>
            <a:fld id="{54060A13-F760-4119-A0FA-A5D3459AB446}" type="datetimeFigureOut">
              <a:rPr lang="en-US"/>
              <a:pPr>
                <a:defRPr/>
              </a:pPr>
              <a:t>11/9/2022</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EA99949C-6972-4D2B-B483-425B66A3FD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extLst/>
          </a:lstStyle>
          <a:p>
            <a:pPr>
              <a:defRPr/>
            </a:pPr>
            <a:fld id="{2E757A41-8EBD-4340-A7EA-A508226E0FD2}" type="datetimeFigureOut">
              <a:rPr lang="en-US"/>
              <a:pPr>
                <a:defRPr/>
              </a:pPr>
              <a:t>11/9/2022</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72F5BAF7-BD9C-4CA6-8DBF-8803EADF78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extLst/>
          </a:lstStyle>
          <a:p>
            <a:pPr>
              <a:defRPr/>
            </a:pPr>
            <a:fld id="{3D7651E7-0E32-4B81-B9AD-133A8F8A306B}" type="datetimeFigureOut">
              <a:rPr lang="en-US"/>
              <a:pPr>
                <a:defRPr/>
              </a:pPr>
              <a:t>11/9/2022</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99E3B9C5-C019-4C06-8C7A-E2B725FD0F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6991FB46-D664-4D39-87EA-DC17DD2D973E}" type="datetimeFigureOut">
              <a:rPr lang="en-US"/>
              <a:pPr>
                <a:defRPr/>
              </a:pPr>
              <a:t>11/9/2022</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C624C873-8D9A-4F85-9A4C-EA2CADCC87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F3E10212-BC61-4B3C-AB74-A2E3930086FA}" type="datetimeFigureOut">
              <a:rPr lang="en-US"/>
              <a:pPr>
                <a:defRPr/>
              </a:pPr>
              <a:t>11/9/2022</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BE0B434D-B8D4-4D2C-A812-4CD949E61641}"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7814084B-67B9-4659-9DE8-C6D92468BCF0}" type="datetimeFigureOut">
              <a:rPr lang="en-US"/>
              <a:pPr>
                <a:defRPr/>
              </a:pPr>
              <a:t>11/9/2022</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BD83B9D2-FD7F-401C-9A5D-AF6B68BE9420}"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605FF10E-1053-4957-A403-A7B161A9099B}" type="datetimeFigureOut">
              <a:rPr lang="en-US"/>
              <a:pPr>
                <a:defRPr/>
              </a:pPr>
              <a:t>11/9/2022</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119BE637-E1EC-4BE5-83CA-3D062CF03E4A}"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0" r:id="rId7"/>
    <p:sldLayoutId id="2147483689" r:id="rId8"/>
    <p:sldLayoutId id="2147483690" r:id="rId9"/>
    <p:sldLayoutId id="2147483681" r:id="rId10"/>
    <p:sldLayoutId id="2147483682" r:id="rId11"/>
  </p:sldLayoutIdLst>
  <p:txStyles>
    <p:titleStyle>
      <a:lvl1pPr marL="53975" algn="r" rtl="0" fontAlgn="base">
        <a:spcBef>
          <a:spcPct val="0"/>
        </a:spcBef>
        <a:spcAft>
          <a:spcPct val="0"/>
        </a:spcAft>
        <a:defRPr sz="4600" kern="1200">
          <a:solidFill>
            <a:srgbClr val="701000"/>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701000"/>
          </a:solidFill>
          <a:latin typeface="Rockwell" pitchFamily="18" charset="0"/>
        </a:defRPr>
      </a:lvl2pPr>
      <a:lvl3pPr marL="53975" algn="r" rtl="0" fontAlgn="base">
        <a:spcBef>
          <a:spcPct val="0"/>
        </a:spcBef>
        <a:spcAft>
          <a:spcPct val="0"/>
        </a:spcAft>
        <a:defRPr sz="4600">
          <a:solidFill>
            <a:srgbClr val="701000"/>
          </a:solidFill>
          <a:latin typeface="Rockwell" pitchFamily="18" charset="0"/>
        </a:defRPr>
      </a:lvl3pPr>
      <a:lvl4pPr marL="53975" algn="r" rtl="0" fontAlgn="base">
        <a:spcBef>
          <a:spcPct val="0"/>
        </a:spcBef>
        <a:spcAft>
          <a:spcPct val="0"/>
        </a:spcAft>
        <a:defRPr sz="4600">
          <a:solidFill>
            <a:srgbClr val="701000"/>
          </a:solidFill>
          <a:latin typeface="Rockwell" pitchFamily="18" charset="0"/>
        </a:defRPr>
      </a:lvl4pPr>
      <a:lvl5pPr marL="53975" algn="r" rtl="0" fontAlgn="base">
        <a:spcBef>
          <a:spcPct val="0"/>
        </a:spcBef>
        <a:spcAft>
          <a:spcPct val="0"/>
        </a:spcAft>
        <a:defRPr sz="4600">
          <a:solidFill>
            <a:srgbClr val="701000"/>
          </a:solidFill>
          <a:latin typeface="Rockwell" pitchFamily="18" charset="0"/>
        </a:defRPr>
      </a:lvl5pPr>
      <a:lvl6pPr marL="511175" algn="r" rtl="0" fontAlgn="base">
        <a:spcBef>
          <a:spcPct val="0"/>
        </a:spcBef>
        <a:spcAft>
          <a:spcPct val="0"/>
        </a:spcAft>
        <a:defRPr sz="4600">
          <a:solidFill>
            <a:srgbClr val="701000"/>
          </a:solidFill>
          <a:latin typeface="Rockwell" pitchFamily="18" charset="0"/>
        </a:defRPr>
      </a:lvl6pPr>
      <a:lvl7pPr marL="968375" algn="r" rtl="0" fontAlgn="base">
        <a:spcBef>
          <a:spcPct val="0"/>
        </a:spcBef>
        <a:spcAft>
          <a:spcPct val="0"/>
        </a:spcAft>
        <a:defRPr sz="4600">
          <a:solidFill>
            <a:srgbClr val="701000"/>
          </a:solidFill>
          <a:latin typeface="Rockwell" pitchFamily="18" charset="0"/>
        </a:defRPr>
      </a:lvl7pPr>
      <a:lvl8pPr marL="1425575" algn="r" rtl="0" fontAlgn="base">
        <a:spcBef>
          <a:spcPct val="0"/>
        </a:spcBef>
        <a:spcAft>
          <a:spcPct val="0"/>
        </a:spcAft>
        <a:defRPr sz="4600">
          <a:solidFill>
            <a:srgbClr val="701000"/>
          </a:solidFill>
          <a:latin typeface="Rockwell" pitchFamily="18" charset="0"/>
        </a:defRPr>
      </a:lvl8pPr>
      <a:lvl9pPr marL="1882775" algn="r" rtl="0" fontAlgn="base">
        <a:spcBef>
          <a:spcPct val="0"/>
        </a:spcBef>
        <a:spcAft>
          <a:spcPct val="0"/>
        </a:spcAft>
        <a:defRPr sz="4600">
          <a:solidFill>
            <a:srgbClr val="701000"/>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C32D2E"/>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C32D2E"/>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C32D2E"/>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b="1" dirty="0">
                <a:solidFill>
                  <a:schemeClr val="bg2"/>
                </a:solidFill>
              </a:rPr>
              <a:t>LIVING A FRUITFUL LIFE</a:t>
            </a:r>
          </a:p>
        </p:txBody>
      </p:sp>
      <p:sp>
        <p:nvSpPr>
          <p:cNvPr id="3" name="Subtitle 2"/>
          <p:cNvSpPr>
            <a:spLocks noGrp="1"/>
          </p:cNvSpPr>
          <p:nvPr>
            <p:ph type="subTitle" idx="1"/>
          </p:nvPr>
        </p:nvSpPr>
        <p:spPr>
          <a:xfrm>
            <a:off x="2133600" y="2819400"/>
            <a:ext cx="6559550" cy="1752600"/>
          </a:xfrm>
        </p:spPr>
        <p:txBody>
          <a:bodyPr/>
          <a:lstStyle/>
          <a:p>
            <a:pPr>
              <a:spcBef>
                <a:spcPct val="0"/>
              </a:spcBef>
            </a:pPr>
            <a:r>
              <a:rPr lang="en-US" b="1" i="1">
                <a:solidFill>
                  <a:schemeClr val="tx2"/>
                </a:solidFill>
              </a:rPr>
              <a:t>2 Peter 1:2-15</a:t>
            </a:r>
          </a:p>
          <a:p>
            <a:pPr>
              <a:spcBef>
                <a:spcPct val="0"/>
              </a:spcBef>
            </a:pPr>
            <a:r>
              <a:rPr lang="en-US" b="1">
                <a:solidFill>
                  <a:schemeClr val="tx2"/>
                </a:solidFill>
              </a:rPr>
              <a:t>The Fruit Of Godliness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8" presetClass="entr" presetSubtype="0" accel="10000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b="1" dirty="0">
                <a:solidFill>
                  <a:schemeClr val="bg1"/>
                </a:solidFill>
              </a:rPr>
              <a:t>WHAT IS GODLINESS?</a:t>
            </a:r>
          </a:p>
        </p:txBody>
      </p:sp>
      <p:sp>
        <p:nvSpPr>
          <p:cNvPr id="3" name="Content Placeholder 2"/>
          <p:cNvSpPr>
            <a:spLocks noGrp="1"/>
          </p:cNvSpPr>
          <p:nvPr>
            <p:ph idx="1"/>
          </p:nvPr>
        </p:nvSpPr>
        <p:spPr/>
        <p:txBody>
          <a:bodyPr/>
          <a:lstStyle/>
          <a:p>
            <a:r>
              <a:rPr lang="en-US" sz="2800" b="1">
                <a:solidFill>
                  <a:schemeClr val="bg1"/>
                </a:solidFill>
              </a:rPr>
              <a:t>In English “</a:t>
            </a:r>
            <a:r>
              <a:rPr lang="en-US" sz="2800" b="1" i="1">
                <a:solidFill>
                  <a:schemeClr val="bg1"/>
                </a:solidFill>
              </a:rPr>
              <a:t>ly</a:t>
            </a:r>
            <a:r>
              <a:rPr lang="en-US" sz="2800" b="1">
                <a:solidFill>
                  <a:schemeClr val="bg1"/>
                </a:solidFill>
              </a:rPr>
              <a:t>” – like</a:t>
            </a:r>
          </a:p>
          <a:p>
            <a:r>
              <a:rPr lang="en-US" sz="2800" b="1">
                <a:solidFill>
                  <a:schemeClr val="bg1"/>
                </a:solidFill>
              </a:rPr>
              <a:t>Greek – </a:t>
            </a:r>
            <a:r>
              <a:rPr lang="en-US" sz="2800" b="1" i="1">
                <a:solidFill>
                  <a:schemeClr val="bg1"/>
                </a:solidFill>
              </a:rPr>
              <a:t>eusebeia</a:t>
            </a:r>
            <a:r>
              <a:rPr lang="en-US" sz="2800" b="1">
                <a:solidFill>
                  <a:schemeClr val="bg1"/>
                </a:solidFill>
              </a:rPr>
              <a:t> – fear or reverence</a:t>
            </a:r>
          </a:p>
          <a:p>
            <a:r>
              <a:rPr lang="en-US" sz="2800" b="1">
                <a:solidFill>
                  <a:schemeClr val="bg1"/>
                </a:solidFill>
              </a:rPr>
              <a:t>Verb -  to step back or maintain distance</a:t>
            </a:r>
          </a:p>
          <a:p>
            <a:r>
              <a:rPr lang="en-US" sz="2800" b="1">
                <a:solidFill>
                  <a:schemeClr val="bg1"/>
                </a:solidFill>
              </a:rPr>
              <a:t>Adjective – describes a devout person</a:t>
            </a:r>
          </a:p>
          <a:p>
            <a:r>
              <a:rPr lang="en-US" sz="2800" b="1">
                <a:solidFill>
                  <a:schemeClr val="bg1"/>
                </a:solidFill>
              </a:rPr>
              <a:t>Gentile converts – God-fearing</a:t>
            </a:r>
          </a:p>
          <a:p>
            <a:pPr>
              <a:buFont typeface="Wingdings 2" pitchFamily="18" charset="2"/>
              <a:buNone/>
            </a:pPr>
            <a:endParaRPr lang="en-US"/>
          </a:p>
        </p:txBody>
      </p:sp>
      <p:sp>
        <p:nvSpPr>
          <p:cNvPr id="4" name="TextBox 3"/>
          <p:cNvSpPr txBox="1">
            <a:spLocks noChangeArrowheads="1"/>
          </p:cNvSpPr>
          <p:nvPr/>
        </p:nvSpPr>
        <p:spPr bwMode="auto">
          <a:xfrm>
            <a:off x="533400" y="1600200"/>
            <a:ext cx="7391400" cy="3540125"/>
          </a:xfrm>
          <a:prstGeom prst="rect">
            <a:avLst/>
          </a:prstGeom>
          <a:solidFill>
            <a:srgbClr val="7030A0"/>
          </a:solidFill>
          <a:ln w="9525">
            <a:noFill/>
            <a:miter lim="800000"/>
            <a:headEnd/>
            <a:tailEnd/>
          </a:ln>
        </p:spPr>
        <p:txBody>
          <a:bodyPr>
            <a:spAutoFit/>
          </a:bodyPr>
          <a:lstStyle/>
          <a:p>
            <a:pPr algn="just"/>
            <a:r>
              <a:rPr lang="en-US" sz="2800" b="1">
                <a:solidFill>
                  <a:srgbClr val="FFFF00"/>
                </a:solidFill>
                <a:latin typeface="Rockwell" pitchFamily="18" charset="0"/>
              </a:rPr>
              <a:t>Godliness Is That Devotion Or Attitude Of Respect That Grows Out Of Our Understanding Of God’s Majesty, His Greatness, His Worthiness To Be Respected That Motivates Us To Show Caution And Care In Our Spiritual Lives And That Motivates Us To Worship And Obey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5"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p:cTn id="52"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53"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55" dur="1000" fill="hold"/>
                                        <p:tgtEl>
                                          <p:spTgt spid="4"/>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4"/>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xit" presetSubtype="6" fill="hold" grpId="1" nodeType="clickEffect">
                                  <p:stCondLst>
                                    <p:cond delay="0"/>
                                  </p:stCondLst>
                                  <p:childTnLst>
                                    <p:anim calcmode="lin" valueType="num">
                                      <p:cBhvr additive="base">
                                        <p:cTn id="63" dur="1000"/>
                                        <p:tgtEl>
                                          <p:spTgt spid="4"/>
                                        </p:tgtEl>
                                        <p:attrNameLst>
                                          <p:attrName>ppt_x</p:attrName>
                                        </p:attrNameLst>
                                      </p:cBhvr>
                                      <p:tavLst>
                                        <p:tav tm="0">
                                          <p:val>
                                            <p:strVal val="ppt_x"/>
                                          </p:val>
                                        </p:tav>
                                        <p:tav tm="100000">
                                          <p:val>
                                            <p:strVal val="1+ppt_w/2"/>
                                          </p:val>
                                        </p:tav>
                                      </p:tavLst>
                                    </p:anim>
                                    <p:anim calcmode="lin" valueType="num">
                                      <p:cBhvr additive="base">
                                        <p:cTn id="64" dur="1000"/>
                                        <p:tgtEl>
                                          <p:spTgt spid="4"/>
                                        </p:tgtEl>
                                        <p:attrNameLst>
                                          <p:attrName>ppt_y</p:attrName>
                                        </p:attrNameLst>
                                      </p:cBhvr>
                                      <p:tavLst>
                                        <p:tav tm="0">
                                          <p:val>
                                            <p:strVal val="ppt_y"/>
                                          </p:val>
                                        </p:tav>
                                        <p:tav tm="100000">
                                          <p:val>
                                            <p:strVal val="1+ppt_h/2"/>
                                          </p:val>
                                        </p:tav>
                                      </p:tavLst>
                                    </p:anim>
                                    <p:set>
                                      <p:cBhvr>
                                        <p:cTn id="6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b="1" dirty="0">
                <a:solidFill>
                  <a:schemeClr val="bg1"/>
                </a:solidFill>
              </a:rPr>
              <a:t>HOW DO WE SHOW GODLINESS?</a:t>
            </a:r>
          </a:p>
        </p:txBody>
      </p:sp>
      <p:sp>
        <p:nvSpPr>
          <p:cNvPr id="3" name="Content Placeholder 2"/>
          <p:cNvSpPr>
            <a:spLocks noGrp="1"/>
          </p:cNvSpPr>
          <p:nvPr>
            <p:ph idx="1"/>
          </p:nvPr>
        </p:nvSpPr>
        <p:spPr/>
        <p:txBody>
          <a:bodyPr/>
          <a:lstStyle/>
          <a:p>
            <a:r>
              <a:rPr lang="en-US" b="1">
                <a:solidFill>
                  <a:schemeClr val="bg1"/>
                </a:solidFill>
              </a:rPr>
              <a:t>Offering Reverent Worship To God!</a:t>
            </a:r>
          </a:p>
          <a:p>
            <a:pPr algn="ctr">
              <a:buFont typeface="Wingdings 2" pitchFamily="18" charset="2"/>
              <a:buNone/>
            </a:pPr>
            <a:r>
              <a:rPr lang="en-US" b="1" i="1">
                <a:solidFill>
                  <a:schemeClr val="bg1"/>
                </a:solidFill>
              </a:rPr>
              <a:t>Romans 1:18     Hebrews 12:28-29</a:t>
            </a:r>
          </a:p>
          <a:p>
            <a:r>
              <a:rPr lang="en-US" b="1">
                <a:solidFill>
                  <a:schemeClr val="bg1"/>
                </a:solidFill>
              </a:rPr>
              <a:t>Making Careful Use Of His Name!</a:t>
            </a:r>
          </a:p>
          <a:p>
            <a:pPr algn="ctr">
              <a:buFont typeface="Wingdings 2" pitchFamily="18" charset="2"/>
              <a:buNone/>
            </a:pPr>
            <a:r>
              <a:rPr lang="en-US" b="1" i="1">
                <a:solidFill>
                  <a:schemeClr val="bg1"/>
                </a:solidFill>
              </a:rPr>
              <a:t>Exodus 20:7     James 3:9-10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85" decel="100000"/>
                                        <p:tgtEl>
                                          <p:spTgt spid="3">
                                            <p:txEl>
                                              <p:pRg st="0" end="0"/>
                                            </p:txEl>
                                          </p:spTgt>
                                        </p:tgtEl>
                                      </p:cBhvr>
                                    </p:animEffect>
                                    <p:animScale>
                                      <p:cBhvr>
                                        <p:cTn id="8" dur="385" decel="100000"/>
                                        <p:tgtEl>
                                          <p:spTgt spid="3">
                                            <p:txEl>
                                              <p:pRg st="0" end="0"/>
                                            </p:txEl>
                                          </p:spTgt>
                                        </p:tgtEl>
                                      </p:cBhvr>
                                      <p:from x="10000" y="10000"/>
                                      <p:to x="200000" y="450000"/>
                                    </p:animScale>
                                    <p:animScale>
                                      <p:cBhvr>
                                        <p:cTn id="9" dur="615" accel="100000" fill="hold">
                                          <p:stCondLst>
                                            <p:cond delay="385"/>
                                          </p:stCondLst>
                                        </p:cTn>
                                        <p:tgtEl>
                                          <p:spTgt spid="3">
                                            <p:txEl>
                                              <p:pRg st="0" end="0"/>
                                            </p:txEl>
                                          </p:spTgt>
                                        </p:tgtEl>
                                      </p:cBhvr>
                                      <p:from x="200000" y="450000"/>
                                      <p:to x="100000" y="100000"/>
                                    </p:animScale>
                                    <p:set>
                                      <p:cBhvr>
                                        <p:cTn id="10" dur="385" fill="hold"/>
                                        <p:tgtEl>
                                          <p:spTgt spid="3">
                                            <p:txEl>
                                              <p:pRg st="0" end="0"/>
                                            </p:txEl>
                                          </p:spTgt>
                                        </p:tgtEl>
                                        <p:attrNameLst>
                                          <p:attrName>ppt_x</p:attrName>
                                        </p:attrNameLst>
                                      </p:cBhvr>
                                      <p:to>
                                        <p:strVal val="(0.5)"/>
                                      </p:to>
                                    </p:set>
                                    <p:anim from="(0.5)" to="(#ppt_x)" calcmode="lin" valueType="num">
                                      <p:cBhvr>
                                        <p:cTn id="11" dur="615" accel="100000" fill="hold">
                                          <p:stCondLst>
                                            <p:cond delay="385"/>
                                          </p:stCondLst>
                                        </p:cTn>
                                        <p:tgtEl>
                                          <p:spTgt spid="3">
                                            <p:txEl>
                                              <p:pRg st="0" end="0"/>
                                            </p:txEl>
                                          </p:spTgt>
                                        </p:tgtEl>
                                        <p:attrNameLst>
                                          <p:attrName>ppt_x</p:attrName>
                                        </p:attrNameLst>
                                      </p:cBhvr>
                                    </p:anim>
                                    <p:set>
                                      <p:cBhvr>
                                        <p:cTn id="12" dur="385" fill="hold"/>
                                        <p:tgtEl>
                                          <p:spTgt spid="3">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385" decel="100000"/>
                                        <p:tgtEl>
                                          <p:spTgt spid="3">
                                            <p:txEl>
                                              <p:pRg st="2" end="2"/>
                                            </p:txEl>
                                          </p:spTgt>
                                        </p:tgtEl>
                                      </p:cBhvr>
                                    </p:animEffect>
                                    <p:animScale>
                                      <p:cBhvr>
                                        <p:cTn id="27" dur="385" decel="100000"/>
                                        <p:tgtEl>
                                          <p:spTgt spid="3">
                                            <p:txEl>
                                              <p:pRg st="2" end="2"/>
                                            </p:txEl>
                                          </p:spTgt>
                                        </p:tgtEl>
                                      </p:cBhvr>
                                      <p:from x="10000" y="10000"/>
                                      <p:to x="200000" y="450000"/>
                                    </p:animScale>
                                    <p:animScale>
                                      <p:cBhvr>
                                        <p:cTn id="28" dur="615" accel="100000" fill="hold">
                                          <p:stCondLst>
                                            <p:cond delay="385"/>
                                          </p:stCondLst>
                                        </p:cTn>
                                        <p:tgtEl>
                                          <p:spTgt spid="3">
                                            <p:txEl>
                                              <p:pRg st="2" end="2"/>
                                            </p:txEl>
                                          </p:spTgt>
                                        </p:tgtEl>
                                      </p:cBhvr>
                                      <p:from x="200000" y="450000"/>
                                      <p:to x="100000" y="100000"/>
                                    </p:animScale>
                                    <p:set>
                                      <p:cBhvr>
                                        <p:cTn id="29" dur="385" fill="hold"/>
                                        <p:tgtEl>
                                          <p:spTgt spid="3">
                                            <p:txEl>
                                              <p:pRg st="2" end="2"/>
                                            </p:txEl>
                                          </p:spTgt>
                                        </p:tgtEl>
                                        <p:attrNameLst>
                                          <p:attrName>ppt_x</p:attrName>
                                        </p:attrNameLst>
                                      </p:cBhvr>
                                      <p:to>
                                        <p:strVal val="(0.5)"/>
                                      </p:to>
                                    </p:set>
                                    <p:anim from="(0.5)" to="(#ppt_x)" calcmode="lin" valueType="num">
                                      <p:cBhvr>
                                        <p:cTn id="30" dur="615" accel="100000" fill="hold">
                                          <p:stCondLst>
                                            <p:cond delay="385"/>
                                          </p:stCondLst>
                                        </p:cTn>
                                        <p:tgtEl>
                                          <p:spTgt spid="3">
                                            <p:txEl>
                                              <p:pRg st="2" end="2"/>
                                            </p:txEl>
                                          </p:spTgt>
                                        </p:tgtEl>
                                        <p:attrNameLst>
                                          <p:attrName>ppt_x</p:attrName>
                                        </p:attrNameLst>
                                      </p:cBhvr>
                                    </p:anim>
                                    <p:set>
                                      <p:cBhvr>
                                        <p:cTn id="31" dur="385" fill="hold"/>
                                        <p:tgtEl>
                                          <p:spTgt spid="3">
                                            <p:txEl>
                                              <p:pRg st="2" end="2"/>
                                            </p:txEl>
                                          </p:spTgt>
                                        </p:tgtEl>
                                        <p:attrNameLst>
                                          <p:attrName>ppt_y</p:attrName>
                                        </p:attrNameLst>
                                      </p:cBhvr>
                                      <p:to>
                                        <p:strVal val="(#ppt_y+0.4)"/>
                                      </p:to>
                                    </p:set>
                                    <p:anim from="(#ppt_y+0.4)" to="(#ppt_y)" calcmode="lin" valueType="num">
                                      <p:cBhvr>
                                        <p:cTn id="32" dur="615" accel="100000" fill="hold">
                                          <p:stCondLst>
                                            <p:cond delay="385"/>
                                          </p:stCondLst>
                                        </p:cTn>
                                        <p:tgtEl>
                                          <p:spTgt spid="3">
                                            <p:txEl>
                                              <p:pRg st="2" end="2"/>
                                            </p:txEl>
                                          </p:spTgt>
                                        </p:tgtEl>
                                        <p:attrNameLst>
                                          <p:attrName>ppt_y</p:attrName>
                                        </p:attrNameLst>
                                      </p:cBhvr>
                                    </p:anim>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b="1" dirty="0">
                <a:solidFill>
                  <a:schemeClr val="bg1"/>
                </a:solidFill>
              </a:rPr>
              <a:t>HOW DO WE SHOW GODLINESS?</a:t>
            </a:r>
            <a:endParaRPr lang="en-US" dirty="0">
              <a:solidFill>
                <a:schemeClr val="bg1"/>
              </a:solidFill>
            </a:endParaRPr>
          </a:p>
        </p:txBody>
      </p:sp>
      <p:sp>
        <p:nvSpPr>
          <p:cNvPr id="3" name="Content Placeholder 2"/>
          <p:cNvSpPr>
            <a:spLocks noGrp="1"/>
          </p:cNvSpPr>
          <p:nvPr>
            <p:ph idx="1"/>
          </p:nvPr>
        </p:nvSpPr>
        <p:spPr/>
        <p:txBody>
          <a:bodyPr/>
          <a:lstStyle/>
          <a:p>
            <a:r>
              <a:rPr lang="en-US" b="1" dirty="0">
                <a:solidFill>
                  <a:schemeClr val="bg1"/>
                </a:solidFill>
              </a:rPr>
              <a:t>Showing More Exactness In Learning And Doing What Pleases Him!</a:t>
            </a:r>
          </a:p>
          <a:p>
            <a:pPr algn="ctr">
              <a:buFont typeface="Wingdings 2" pitchFamily="18" charset="2"/>
              <a:buNone/>
            </a:pPr>
            <a:r>
              <a:rPr lang="en-US" b="1" i="1" dirty="0">
                <a:solidFill>
                  <a:schemeClr val="bg1"/>
                </a:solidFill>
              </a:rPr>
              <a:t>1 Timothy 2:1-2     2 Corinthians 5:9     Matthew 5:6</a:t>
            </a:r>
          </a:p>
          <a:p>
            <a:r>
              <a:rPr lang="en-US" b="1" dirty="0">
                <a:solidFill>
                  <a:schemeClr val="bg1"/>
                </a:solidFill>
              </a:rPr>
              <a:t>Concern And Help Of Our Family!</a:t>
            </a:r>
          </a:p>
          <a:p>
            <a:pPr algn="ctr">
              <a:buFont typeface="Wingdings 2" pitchFamily="18" charset="2"/>
              <a:buNone/>
            </a:pPr>
            <a:r>
              <a:rPr lang="en-US" b="1" i="1" dirty="0">
                <a:solidFill>
                  <a:schemeClr val="bg1"/>
                </a:solidFill>
              </a:rPr>
              <a:t>1 Timothy 5:4     </a:t>
            </a:r>
          </a:p>
          <a:p>
            <a:pPr>
              <a:buFont typeface="Wingdings 2" pitchFamily="18"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b="1" dirty="0">
                <a:solidFill>
                  <a:schemeClr val="bg1"/>
                </a:solidFill>
              </a:rPr>
              <a:t>HOW DO WE GET MORE GODLINESS?</a:t>
            </a:r>
          </a:p>
        </p:txBody>
      </p:sp>
      <p:sp>
        <p:nvSpPr>
          <p:cNvPr id="3" name="Content Placeholder 2"/>
          <p:cNvSpPr>
            <a:spLocks noGrp="1"/>
          </p:cNvSpPr>
          <p:nvPr>
            <p:ph idx="1"/>
          </p:nvPr>
        </p:nvSpPr>
        <p:spPr>
          <a:xfrm>
            <a:off x="457200" y="1524000"/>
            <a:ext cx="8229600" cy="4525963"/>
          </a:xfrm>
        </p:spPr>
        <p:txBody>
          <a:bodyPr/>
          <a:lstStyle/>
          <a:p>
            <a:r>
              <a:rPr lang="en-US" sz="2700" b="1">
                <a:solidFill>
                  <a:schemeClr val="bg1"/>
                </a:solidFill>
              </a:rPr>
              <a:t>By Reflecting On The Greatness Of God As Creator!</a:t>
            </a:r>
          </a:p>
          <a:p>
            <a:pPr algn="ctr">
              <a:buFont typeface="Wingdings 2" pitchFamily="18" charset="2"/>
              <a:buNone/>
            </a:pPr>
            <a:r>
              <a:rPr lang="en-US" sz="2700" b="1" i="1">
                <a:solidFill>
                  <a:schemeClr val="bg1"/>
                </a:solidFill>
              </a:rPr>
              <a:t>Romans 1:18-20</a:t>
            </a:r>
          </a:p>
          <a:p>
            <a:r>
              <a:rPr lang="en-US" sz="2700" b="1">
                <a:solidFill>
                  <a:schemeClr val="bg1"/>
                </a:solidFill>
              </a:rPr>
              <a:t>By Reflecting On The Justice Of God Toward Sinners!</a:t>
            </a:r>
          </a:p>
          <a:p>
            <a:pPr algn="ctr">
              <a:buFont typeface="Wingdings 2" pitchFamily="18" charset="2"/>
              <a:buNone/>
            </a:pPr>
            <a:r>
              <a:rPr lang="en-US" sz="2700" b="1" i="1">
                <a:solidFill>
                  <a:schemeClr val="bg1"/>
                </a:solidFill>
              </a:rPr>
              <a:t>2 Peter 3:10-11</a:t>
            </a:r>
          </a:p>
          <a:p>
            <a:r>
              <a:rPr lang="en-US" sz="2700" b="1">
                <a:solidFill>
                  <a:schemeClr val="bg1"/>
                </a:solidFill>
              </a:rPr>
              <a:t>By Reflecting On The Grace Of God Toward The Saved!</a:t>
            </a:r>
          </a:p>
          <a:p>
            <a:pPr algn="ctr">
              <a:buFont typeface="Wingdings 2" pitchFamily="18" charset="2"/>
              <a:buNone/>
            </a:pPr>
            <a:r>
              <a:rPr lang="en-US" sz="2700" b="1" i="1">
                <a:solidFill>
                  <a:schemeClr val="bg1"/>
                </a:solidFill>
              </a:rPr>
              <a:t>Romans 5:6</a:t>
            </a:r>
          </a:p>
          <a:p>
            <a:pPr>
              <a:buFont typeface="Wingdings 2" pitchFamily="18"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9" dur="10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0"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ppt_h/2"/>
                                          </p:val>
                                        </p:tav>
                                        <p:tav tm="100000">
                                          <p:val>
                                            <p:strVal val="#ppt_y"/>
                                          </p:val>
                                        </p:tav>
                                      </p:tavLst>
                                    </p:anim>
                                    <p:anim calcmode="lin" valueType="num">
                                      <p:cBhvr>
                                        <p:cTn id="17" dur="1000" fill="hold"/>
                                        <p:tgtEl>
                                          <p:spTgt spid="3">
                                            <p:txEl>
                                              <p:pRg st="1" end="1"/>
                                            </p:txEl>
                                          </p:spTgt>
                                        </p:tgtEl>
                                        <p:attrNameLst>
                                          <p:attrName>ppt_w</p:attrName>
                                        </p:attrNameLst>
                                      </p:cBhvr>
                                      <p:tavLst>
                                        <p:tav tm="0">
                                          <p:val>
                                            <p:strVal val="#ppt_w"/>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25" dur="10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ppt_h/2"/>
                                          </p:val>
                                        </p:tav>
                                        <p:tav tm="100000">
                                          <p:val>
                                            <p:strVal val="#ppt_y"/>
                                          </p:val>
                                        </p:tav>
                                      </p:tavLst>
                                    </p:anim>
                                    <p:anim calcmode="lin" valueType="num">
                                      <p:cBhvr>
                                        <p:cTn id="33" dur="1000" fill="hold"/>
                                        <p:tgtEl>
                                          <p:spTgt spid="3">
                                            <p:txEl>
                                              <p:pRg st="3" end="3"/>
                                            </p:txEl>
                                          </p:spTgt>
                                        </p:tgtEl>
                                        <p:attrNameLst>
                                          <p:attrName>ppt_w</p:attrName>
                                        </p:attrNameLst>
                                      </p:cBhvr>
                                      <p:tavLst>
                                        <p:tav tm="0">
                                          <p:val>
                                            <p:strVal val="#ppt_w"/>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ppt_h/2"/>
                                          </p:val>
                                        </p:tav>
                                        <p:tav tm="100000">
                                          <p:val>
                                            <p:strVal val="#ppt_y"/>
                                          </p:val>
                                        </p:tav>
                                      </p:tavLst>
                                    </p:anim>
                                    <p:anim calcmode="lin" valueType="num">
                                      <p:cBhvr>
                                        <p:cTn id="41" dur="1000" fill="hold"/>
                                        <p:tgtEl>
                                          <p:spTgt spid="3">
                                            <p:txEl>
                                              <p:pRg st="4" end="4"/>
                                            </p:txEl>
                                          </p:spTgt>
                                        </p:tgtEl>
                                        <p:attrNameLst>
                                          <p:attrName>ppt_w</p:attrName>
                                        </p:attrNameLst>
                                      </p:cBhvr>
                                      <p:tavLst>
                                        <p:tav tm="0">
                                          <p:val>
                                            <p:strVal val="#ppt_w"/>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ppt_h/2"/>
                                          </p:val>
                                        </p:tav>
                                        <p:tav tm="100000">
                                          <p:val>
                                            <p:strVal val="#ppt_y"/>
                                          </p:val>
                                        </p:tav>
                                      </p:tavLst>
                                    </p:anim>
                                    <p:anim calcmode="lin" valueType="num">
                                      <p:cBhvr>
                                        <p:cTn id="49" dur="1000" fill="hold"/>
                                        <p:tgtEl>
                                          <p:spTgt spid="3">
                                            <p:txEl>
                                              <p:pRg st="5" end="5"/>
                                            </p:txEl>
                                          </p:spTgt>
                                        </p:tgtEl>
                                        <p:attrNameLst>
                                          <p:attrName>ppt_w</p:attrName>
                                        </p:attrNameLst>
                                      </p:cBhvr>
                                      <p:tavLst>
                                        <p:tav tm="0">
                                          <p:val>
                                            <p:strVal val="#ppt_w"/>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b="1" dirty="0">
                <a:solidFill>
                  <a:schemeClr val="bg1"/>
                </a:solidFill>
              </a:rPr>
              <a:t>IN CONCLUSION</a:t>
            </a:r>
          </a:p>
        </p:txBody>
      </p:sp>
      <p:sp>
        <p:nvSpPr>
          <p:cNvPr id="3" name="Content Placeholder 2"/>
          <p:cNvSpPr>
            <a:spLocks noGrp="1"/>
          </p:cNvSpPr>
          <p:nvPr>
            <p:ph idx="1"/>
          </p:nvPr>
        </p:nvSpPr>
        <p:spPr/>
        <p:txBody>
          <a:bodyPr/>
          <a:lstStyle/>
          <a:p>
            <a:r>
              <a:rPr lang="en-US" b="1">
                <a:solidFill>
                  <a:schemeClr val="bg1"/>
                </a:solidFill>
              </a:rPr>
              <a:t>A Godly Life Will Not Come Without Difficulty! (</a:t>
            </a:r>
            <a:r>
              <a:rPr lang="en-US" b="1" i="1">
                <a:solidFill>
                  <a:schemeClr val="bg1"/>
                </a:solidFill>
              </a:rPr>
              <a:t>2 Timothy 3:12</a:t>
            </a:r>
            <a:r>
              <a:rPr lang="en-US" b="1">
                <a:solidFill>
                  <a:schemeClr val="bg1"/>
                </a:solidFill>
              </a:rPr>
              <a:t>)</a:t>
            </a:r>
          </a:p>
          <a:p>
            <a:r>
              <a:rPr lang="en-US" b="1">
                <a:solidFill>
                  <a:schemeClr val="bg1"/>
                </a:solidFill>
              </a:rPr>
              <a:t>There Is A Great Blessing In Godly Living! (</a:t>
            </a:r>
            <a:r>
              <a:rPr lang="en-US" b="1" i="1">
                <a:solidFill>
                  <a:schemeClr val="bg1"/>
                </a:solidFill>
              </a:rPr>
              <a:t>1 Timothy 4:8</a:t>
            </a:r>
            <a:r>
              <a:rPr lang="en-US" b="1">
                <a:solidFill>
                  <a:schemeClr val="bg1"/>
                </a:solidFill>
              </a:rPr>
              <a:t>)</a:t>
            </a:r>
          </a:p>
          <a:p>
            <a:pPr>
              <a:buFont typeface="Wingdings 2" pitchFamily="18"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85</TotalTime>
  <Words>232</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Rockwell</vt:lpstr>
      <vt:lpstr>Wingdings 2</vt:lpstr>
      <vt:lpstr>Foundry</vt:lpstr>
      <vt:lpstr>LIVING A FRUITFUL LIFE</vt:lpstr>
      <vt:lpstr>WHAT IS GODLINESS?</vt:lpstr>
      <vt:lpstr>HOW DO WE SHOW GODLINESS?</vt:lpstr>
      <vt:lpstr>HOW DO WE SHOW GODLINESS?</vt:lpstr>
      <vt:lpstr>HOW DO WE GET MORE GODLINESS?</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FRUITFUL LIFE</dc:title>
  <dc:creator>ROY</dc:creator>
  <cp:lastModifiedBy>Chris Simmons</cp:lastModifiedBy>
  <cp:revision>16</cp:revision>
  <dcterms:created xsi:type="dcterms:W3CDTF">2011-07-14T22:32:40Z</dcterms:created>
  <dcterms:modified xsi:type="dcterms:W3CDTF">2022-11-09T19:20:40Z</dcterms:modified>
</cp:coreProperties>
</file>