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9" r:id="rId6"/>
    <p:sldId id="262" r:id="rId7"/>
    <p:sldId id="261" r:id="rId8"/>
    <p:sldId id="263" r:id="rId9"/>
    <p:sldId id="264" r:id="rId10"/>
    <p:sldId id="265" r:id="rId11"/>
    <p:sldId id="266" r:id="rId12"/>
    <p:sldId id="26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004" autoAdjust="0"/>
  </p:normalViewPr>
  <p:slideViewPr>
    <p:cSldViewPr snapToGrid="0">
      <p:cViewPr varScale="1">
        <p:scale>
          <a:sx n="59" d="100"/>
          <a:sy n="59" d="100"/>
        </p:scale>
        <p:origin x="10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ED50BE7-6D7F-433C-8C67-70A7102F06DA}" type="datetimeFigureOut">
              <a:rPr lang="en-US" smtClean="0"/>
              <a:t>11/9/2022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E018E30-7392-4B60-A39C-E96FEC4936C8}" type="slidenum">
              <a:rPr lang="en-US" smtClean="0"/>
              <a:t>‹#›</a:t>
            </a:fld>
            <a:endParaRPr lang="en-US"/>
          </a:p>
        </p:txBody>
      </p:sp>
    </p:spTree>
    <p:extLst>
      <p:ext uri="{BB962C8B-B14F-4D97-AF65-F5344CB8AC3E}">
        <p14:creationId xmlns:p14="http://schemas.microsoft.com/office/powerpoint/2010/main" val="412914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018E30-7392-4B60-A39C-E96FEC4936C8}" type="slidenum">
              <a:rPr lang="en-US" smtClean="0"/>
              <a:t>1</a:t>
            </a:fld>
            <a:endParaRPr lang="en-US"/>
          </a:p>
        </p:txBody>
      </p:sp>
    </p:spTree>
    <p:extLst>
      <p:ext uri="{BB962C8B-B14F-4D97-AF65-F5344CB8AC3E}">
        <p14:creationId xmlns:p14="http://schemas.microsoft.com/office/powerpoint/2010/main" val="744036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931774" algn="l"/>
              </a:tabLst>
            </a:pPr>
            <a:r>
              <a:rPr lang="en-US" sz="1400" dirty="0">
                <a:latin typeface="Times New Roman" panose="02020603050405020304" pitchFamily="18" charset="0"/>
                <a:ea typeface="Times New Roman" panose="02020603050405020304" pitchFamily="18" charset="0"/>
              </a:rPr>
              <a:t>Groan “pressed by </a:t>
            </a:r>
            <a:r>
              <a:rPr lang="en-US" sz="1400" dirty="0" err="1">
                <a:latin typeface="Times New Roman" panose="02020603050405020304" pitchFamily="18" charset="0"/>
                <a:ea typeface="Times New Roman" panose="02020603050405020304" pitchFamily="18" charset="0"/>
              </a:rPr>
              <a:t>circumstances”in</a:t>
            </a:r>
            <a:r>
              <a:rPr lang="en-US" sz="1400" dirty="0">
                <a:latin typeface="Times New Roman" panose="02020603050405020304" pitchFamily="18" charset="0"/>
                <a:ea typeface="Times New Roman" panose="02020603050405020304" pitchFamily="18" charset="0"/>
              </a:rPr>
              <a:t> distress and affliction. To silently pray. </a:t>
            </a:r>
          </a:p>
        </p:txBody>
      </p:sp>
      <p:sp>
        <p:nvSpPr>
          <p:cNvPr id="4" name="Slide Number Placeholder 3"/>
          <p:cNvSpPr>
            <a:spLocks noGrp="1"/>
          </p:cNvSpPr>
          <p:nvPr>
            <p:ph type="sldNum" sz="quarter" idx="5"/>
          </p:nvPr>
        </p:nvSpPr>
        <p:spPr/>
        <p:txBody>
          <a:bodyPr/>
          <a:lstStyle/>
          <a:p>
            <a:fld id="{5E018E30-7392-4B60-A39C-E96FEC4936C8}" type="slidenum">
              <a:rPr lang="en-US" smtClean="0"/>
              <a:t>10</a:t>
            </a:fld>
            <a:endParaRPr lang="en-US"/>
          </a:p>
        </p:txBody>
      </p:sp>
    </p:spTree>
    <p:extLst>
      <p:ext uri="{BB962C8B-B14F-4D97-AF65-F5344CB8AC3E}">
        <p14:creationId xmlns:p14="http://schemas.microsoft.com/office/powerpoint/2010/main" val="2099196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349415">
              <a:buFont typeface="Californian FB" panose="0207040306080B030204" pitchFamily="18" charset="0"/>
              <a:buChar char="–"/>
              <a:tabLst>
                <a:tab pos="698830" algn="l"/>
              </a:tabLst>
            </a:pPr>
            <a:r>
              <a:rPr lang="en-US" sz="1400" b="1" dirty="0">
                <a:solidFill>
                  <a:srgbClr val="000000"/>
                </a:solidFill>
                <a:latin typeface="Calibri" panose="020F0502020204030204" pitchFamily="34" charset="0"/>
                <a:ea typeface="Times New Roman" panose="02020603050405020304" pitchFamily="18" charset="0"/>
                <a:cs typeface="BibliaLS"/>
              </a:rPr>
              <a:t>What is our ambition in life</a:t>
            </a:r>
            <a:r>
              <a:rPr lang="en-US" sz="1400" dirty="0">
                <a:solidFill>
                  <a:srgbClr val="000000"/>
                </a:solidFill>
                <a:latin typeface="Calibri" panose="020F0502020204030204" pitchFamily="34" charset="0"/>
                <a:ea typeface="Times New Roman" panose="02020603050405020304" pitchFamily="18" charset="0"/>
                <a:cs typeface="BibliaLS"/>
              </a:rPr>
              <a:t>?</a:t>
            </a:r>
            <a:endParaRPr lang="en-US" sz="1400" dirty="0">
              <a:latin typeface="Times New Roman" panose="02020603050405020304" pitchFamily="18" charset="0"/>
              <a:ea typeface="Times New Roman" panose="02020603050405020304" pitchFamily="18" charset="0"/>
              <a:cs typeface="BibliaLS"/>
            </a:endParaRPr>
          </a:p>
          <a:p>
            <a:pPr marL="757066" lvl="1" indent="-291179">
              <a:buFont typeface="Courier New" panose="02070309020205020404" pitchFamily="49" charset="0"/>
              <a:buChar char="o"/>
              <a:tabLst>
                <a:tab pos="931774" algn="l"/>
              </a:tabLst>
            </a:pPr>
            <a:r>
              <a:rPr lang="en-US" sz="1400" dirty="0">
                <a:solidFill>
                  <a:srgbClr val="000000"/>
                </a:solidFill>
                <a:latin typeface="Calibri" panose="020F0502020204030204" pitchFamily="34" charset="0"/>
                <a:ea typeface="Times New Roman" panose="02020603050405020304" pitchFamily="18" charset="0"/>
              </a:rPr>
              <a:t>“</a:t>
            </a:r>
            <a:r>
              <a:rPr lang="en-US" sz="1400" b="1" i="1" dirty="0">
                <a:solidFill>
                  <a:srgbClr val="000000"/>
                </a:solidFill>
                <a:latin typeface="Calibri" panose="020F0502020204030204" pitchFamily="34" charset="0"/>
                <a:ea typeface="Times New Roman" panose="02020603050405020304" pitchFamily="18" charset="0"/>
              </a:rPr>
              <a:t>Ambition</a:t>
            </a:r>
            <a:r>
              <a:rPr lang="en-US" sz="1400" dirty="0">
                <a:solidFill>
                  <a:srgbClr val="000000"/>
                </a:solidFill>
                <a:latin typeface="Calibri" panose="020F0502020204030204" pitchFamily="34" charset="0"/>
                <a:ea typeface="Times New Roman" panose="02020603050405020304" pitchFamily="18" charset="0"/>
              </a:rPr>
              <a:t>” from the Greek “(NT:5389) </a:t>
            </a:r>
            <a:r>
              <a:rPr lang="en-US" sz="1400" b="1" dirty="0">
                <a:solidFill>
                  <a:srgbClr val="000000"/>
                </a:solidFill>
                <a:latin typeface="Calibri" panose="020F0502020204030204" pitchFamily="34" charset="0"/>
                <a:ea typeface="Times New Roman" panose="02020603050405020304" pitchFamily="18" charset="0"/>
              </a:rPr>
              <a:t>‎</a:t>
            </a:r>
            <a:r>
              <a:rPr lang="en-US" sz="1400" b="1" dirty="0" err="1">
                <a:solidFill>
                  <a:srgbClr val="000000"/>
                </a:solidFill>
                <a:latin typeface="Calibri" panose="020F0502020204030204" pitchFamily="34" charset="0"/>
                <a:ea typeface="Times New Roman" panose="02020603050405020304" pitchFamily="18" charset="0"/>
              </a:rPr>
              <a:t>philotimeomai</a:t>
            </a:r>
            <a:r>
              <a:rPr lang="en-US" sz="1400" b="1" dirty="0">
                <a:solidFill>
                  <a:srgbClr val="000000"/>
                </a:solidFill>
                <a:latin typeface="Calibri" panose="020F0502020204030204" pitchFamily="34" charset="0"/>
                <a:ea typeface="Times New Roman" panose="02020603050405020304" pitchFamily="18" charset="0"/>
              </a:rPr>
              <a:t> </a:t>
            </a:r>
            <a:r>
              <a:rPr lang="en-US" sz="1400" dirty="0">
                <a:solidFill>
                  <a:srgbClr val="000000"/>
                </a:solidFill>
                <a:latin typeface="Calibri" panose="020F0502020204030204" pitchFamily="34" charset="0"/>
                <a:ea typeface="Times New Roman" panose="02020603050405020304" pitchFamily="18" charset="0"/>
              </a:rPr>
              <a:t>(fil-ot-im-eh'-om-</a:t>
            </a:r>
            <a:r>
              <a:rPr lang="en-US" sz="1400" dirty="0" err="1">
                <a:solidFill>
                  <a:srgbClr val="000000"/>
                </a:solidFill>
                <a:latin typeface="Calibri" panose="020F0502020204030204" pitchFamily="34" charset="0"/>
                <a:ea typeface="Times New Roman" panose="02020603050405020304" pitchFamily="18" charset="0"/>
              </a:rPr>
              <a:t>ahee</a:t>
            </a:r>
            <a:r>
              <a:rPr lang="en-US" sz="1400" dirty="0">
                <a:solidFill>
                  <a:srgbClr val="000000"/>
                </a:solidFill>
                <a:latin typeface="Calibri" panose="020F0502020204030204" pitchFamily="34" charset="0"/>
                <a:ea typeface="Times New Roman" panose="02020603050405020304" pitchFamily="18" charset="0"/>
              </a:rPr>
              <a:t>); to be fond of honor, i.e. emulous (</a:t>
            </a:r>
            <a:r>
              <a:rPr lang="en-US" sz="1400" b="1" dirty="0">
                <a:solidFill>
                  <a:srgbClr val="000000"/>
                </a:solidFill>
                <a:latin typeface="Calibri" panose="020F0502020204030204" pitchFamily="34" charset="0"/>
                <a:ea typeface="Times New Roman" panose="02020603050405020304" pitchFamily="18" charset="0"/>
              </a:rPr>
              <a:t>eager or earnest to do something</a:t>
            </a:r>
            <a:r>
              <a:rPr lang="en-US" sz="1400" dirty="0">
                <a:solidFill>
                  <a:srgbClr val="000000"/>
                </a:solidFill>
                <a:latin typeface="Calibri" panose="020F0502020204030204" pitchFamily="34" charset="0"/>
                <a:ea typeface="Times New Roman" panose="02020603050405020304" pitchFamily="18" charset="0"/>
              </a:rPr>
              <a:t>)” (Strong's Concordance with Expanded Greek-Hebrew Dictionary)</a:t>
            </a:r>
            <a:endParaRPr lang="en-US" sz="1400" dirty="0">
              <a:latin typeface="Times New Roman" panose="02020603050405020304" pitchFamily="18" charset="0"/>
              <a:ea typeface="Times New Roman" panose="02020603050405020304" pitchFamily="18" charset="0"/>
            </a:endParaRPr>
          </a:p>
          <a:p>
            <a:pPr marL="757066" lvl="1" indent="-291179">
              <a:buFont typeface="Courier New" panose="02070309020205020404" pitchFamily="49" charset="0"/>
              <a:buChar char="o"/>
              <a:tabLst>
                <a:tab pos="931774" algn="l"/>
              </a:tabLst>
            </a:pPr>
            <a:r>
              <a:rPr lang="en-US" sz="1400" dirty="0">
                <a:solidFill>
                  <a:srgbClr val="000000"/>
                </a:solidFill>
                <a:latin typeface="Calibri" panose="020F0502020204030204" pitchFamily="34" charset="0"/>
                <a:ea typeface="Times New Roman" panose="02020603050405020304" pitchFamily="18" charset="0"/>
              </a:rPr>
              <a:t>Only used 2 other times: </a:t>
            </a:r>
            <a:r>
              <a:rPr lang="en-US" sz="1400" dirty="0">
                <a:solidFill>
                  <a:srgbClr val="0000FF"/>
                </a:solidFill>
                <a:latin typeface="Calibri" panose="020F0502020204030204" pitchFamily="34" charset="0"/>
                <a:ea typeface="Times New Roman" panose="02020603050405020304" pitchFamily="18" charset="0"/>
              </a:rPr>
              <a:t>Rom. 15:20</a:t>
            </a:r>
            <a:r>
              <a:rPr lang="en-US" sz="1400" dirty="0">
                <a:solidFill>
                  <a:srgbClr val="000000"/>
                </a:solidFill>
                <a:latin typeface="Calibri" panose="020F0502020204030204" pitchFamily="34" charset="0"/>
                <a:ea typeface="Times New Roman" panose="02020603050405020304" pitchFamily="18" charset="0"/>
              </a:rPr>
              <a:t>, “…</a:t>
            </a:r>
            <a:r>
              <a:rPr lang="en-US" sz="1400" i="1" dirty="0">
                <a:solidFill>
                  <a:srgbClr val="000000"/>
                </a:solidFill>
                <a:latin typeface="Calibri" panose="020F0502020204030204" pitchFamily="34" charset="0"/>
                <a:ea typeface="Times New Roman" panose="02020603050405020304" pitchFamily="18" charset="0"/>
              </a:rPr>
              <a:t>thus I </a:t>
            </a:r>
            <a:r>
              <a:rPr lang="en-US" sz="1400" b="1" i="1" dirty="0">
                <a:solidFill>
                  <a:srgbClr val="000000"/>
                </a:solidFill>
                <a:latin typeface="Calibri" panose="020F0502020204030204" pitchFamily="34" charset="0"/>
                <a:ea typeface="Times New Roman" panose="02020603050405020304" pitchFamily="18" charset="0"/>
              </a:rPr>
              <a:t>aspired</a:t>
            </a:r>
            <a:r>
              <a:rPr lang="en-US" sz="1400" i="1" dirty="0">
                <a:solidFill>
                  <a:srgbClr val="000000"/>
                </a:solidFill>
                <a:latin typeface="Calibri" panose="020F0502020204030204" pitchFamily="34" charset="0"/>
                <a:ea typeface="Times New Roman" panose="02020603050405020304" pitchFamily="18" charset="0"/>
              </a:rPr>
              <a:t> to </a:t>
            </a:r>
            <a:r>
              <a:rPr lang="en-US" sz="1400" b="1" i="1" dirty="0">
                <a:solidFill>
                  <a:srgbClr val="000000"/>
                </a:solidFill>
                <a:latin typeface="Calibri" panose="020F0502020204030204" pitchFamily="34" charset="0"/>
                <a:ea typeface="Times New Roman" panose="02020603050405020304" pitchFamily="18" charset="0"/>
              </a:rPr>
              <a:t>preach</a:t>
            </a:r>
            <a:r>
              <a:rPr lang="en-US" sz="1400" i="1" dirty="0">
                <a:solidFill>
                  <a:srgbClr val="000000"/>
                </a:solidFill>
                <a:latin typeface="Calibri" panose="020F0502020204030204" pitchFamily="34" charset="0"/>
                <a:ea typeface="Times New Roman" panose="02020603050405020304" pitchFamily="18" charset="0"/>
              </a:rPr>
              <a:t> the gospel</a:t>
            </a:r>
            <a:r>
              <a:rPr lang="en-US" sz="1400" dirty="0">
                <a:solidFill>
                  <a:srgbClr val="000000"/>
                </a:solidFill>
                <a:latin typeface="Calibri" panose="020F0502020204030204" pitchFamily="34" charset="0"/>
                <a:ea typeface="Times New Roman" panose="02020603050405020304" pitchFamily="18" charset="0"/>
              </a:rPr>
              <a:t>…” and </a:t>
            </a:r>
            <a:r>
              <a:rPr lang="en-US" sz="1400" dirty="0">
                <a:solidFill>
                  <a:srgbClr val="0000FF"/>
                </a:solidFill>
                <a:latin typeface="Calibri" panose="020F0502020204030204" pitchFamily="34" charset="0"/>
                <a:ea typeface="Times New Roman" panose="02020603050405020304" pitchFamily="18" charset="0"/>
              </a:rPr>
              <a:t>1 Thess. 4:11</a:t>
            </a:r>
            <a:r>
              <a:rPr lang="en-US" sz="1400" dirty="0">
                <a:solidFill>
                  <a:srgbClr val="000000"/>
                </a:solidFill>
                <a:latin typeface="Calibri" panose="020F0502020204030204" pitchFamily="34" charset="0"/>
                <a:ea typeface="Times New Roman" panose="02020603050405020304" pitchFamily="18" charset="0"/>
              </a:rPr>
              <a:t>; “…</a:t>
            </a:r>
            <a:r>
              <a:rPr lang="en-US" sz="1400" i="1" dirty="0">
                <a:solidFill>
                  <a:srgbClr val="000000"/>
                </a:solidFill>
                <a:latin typeface="Calibri" panose="020F0502020204030204" pitchFamily="34" charset="0"/>
                <a:ea typeface="Times New Roman" panose="02020603050405020304" pitchFamily="18" charset="0"/>
              </a:rPr>
              <a:t>make it your </a:t>
            </a:r>
            <a:r>
              <a:rPr lang="en-US" sz="1400" b="1" i="1" dirty="0">
                <a:solidFill>
                  <a:srgbClr val="000000"/>
                </a:solidFill>
                <a:latin typeface="Calibri" panose="020F0502020204030204" pitchFamily="34" charset="0"/>
                <a:ea typeface="Times New Roman" panose="02020603050405020304" pitchFamily="18" charset="0"/>
              </a:rPr>
              <a:t>ambition</a:t>
            </a:r>
            <a:r>
              <a:rPr lang="en-US" sz="1400" i="1" dirty="0">
                <a:solidFill>
                  <a:srgbClr val="000000"/>
                </a:solidFill>
                <a:latin typeface="Calibri" panose="020F0502020204030204" pitchFamily="34" charset="0"/>
                <a:ea typeface="Times New Roman" panose="02020603050405020304" pitchFamily="18" charset="0"/>
              </a:rPr>
              <a:t> to lead a quiet life and attend to your own business</a:t>
            </a:r>
            <a:r>
              <a:rPr lang="en-US" sz="1400" dirty="0">
                <a:solidFill>
                  <a:srgbClr val="000000"/>
                </a:solidFill>
                <a:latin typeface="Calibri" panose="020F0502020204030204" pitchFamily="34" charset="0"/>
                <a:ea typeface="Times New Roman" panose="02020603050405020304" pitchFamily="18" charset="0"/>
              </a:rPr>
              <a:t>…”</a:t>
            </a:r>
            <a:endParaRPr lang="en-US" sz="1400" dirty="0">
              <a:latin typeface="Times New Roman" panose="02020603050405020304" pitchFamily="18" charset="0"/>
              <a:ea typeface="Times New Roman" panose="02020603050405020304" pitchFamily="18" charset="0"/>
            </a:endParaRPr>
          </a:p>
          <a:p>
            <a:pPr marL="757066" lvl="1" indent="-291179">
              <a:buFont typeface="Courier New" panose="02070309020205020404" pitchFamily="49" charset="0"/>
              <a:buChar char="o"/>
              <a:tabLst>
                <a:tab pos="931774" algn="l"/>
              </a:tabLst>
            </a:pPr>
            <a:r>
              <a:rPr lang="en-US" sz="1400" dirty="0">
                <a:solidFill>
                  <a:srgbClr val="000000"/>
                </a:solidFill>
                <a:latin typeface="Calibri" panose="020F0502020204030204" pitchFamily="34" charset="0"/>
                <a:ea typeface="Times New Roman" panose="02020603050405020304" pitchFamily="18" charset="0"/>
              </a:rPr>
              <a:t>Refers to what “</a:t>
            </a:r>
            <a:r>
              <a:rPr lang="en-US" sz="1400" b="1" i="1" dirty="0">
                <a:solidFill>
                  <a:srgbClr val="000000"/>
                </a:solidFill>
                <a:latin typeface="Calibri" panose="020F0502020204030204" pitchFamily="34" charset="0"/>
                <a:ea typeface="Times New Roman" panose="02020603050405020304" pitchFamily="18" charset="0"/>
              </a:rPr>
              <a:t>drives</a:t>
            </a:r>
            <a:r>
              <a:rPr lang="en-US" sz="1400" dirty="0">
                <a:solidFill>
                  <a:srgbClr val="000000"/>
                </a:solidFill>
                <a:latin typeface="Calibri" panose="020F0502020204030204" pitchFamily="34" charset="0"/>
                <a:ea typeface="Times New Roman" panose="02020603050405020304" pitchFamily="18" charset="0"/>
              </a:rPr>
              <a:t>” us, and speaks of our goals and priorities.</a:t>
            </a:r>
            <a:endParaRPr lang="en-US" sz="1400" dirty="0">
              <a:latin typeface="Times New Roman" panose="02020603050405020304" pitchFamily="18" charset="0"/>
              <a:ea typeface="Times New Roman" panose="02020603050405020304" pitchFamily="18" charset="0"/>
            </a:endParaRPr>
          </a:p>
          <a:p>
            <a:pPr marL="349415" indent="-349415">
              <a:buFont typeface="Californian FB" panose="0207040306080B030204" pitchFamily="18" charset="0"/>
              <a:buChar char="–"/>
              <a:tabLst>
                <a:tab pos="698830" algn="l"/>
              </a:tabLst>
            </a:pPr>
            <a:r>
              <a:rPr lang="en-US" sz="1400" dirty="0">
                <a:solidFill>
                  <a:srgbClr val="000000"/>
                </a:solidFill>
                <a:latin typeface="Calibri" panose="020F0502020204030204" pitchFamily="34" charset="0"/>
                <a:ea typeface="Times New Roman" panose="02020603050405020304" pitchFamily="18" charset="0"/>
                <a:cs typeface="BibliaLS"/>
              </a:rPr>
              <a:t>We are to be “</a:t>
            </a:r>
            <a:r>
              <a:rPr lang="en-US" sz="1400" b="1" i="1" dirty="0">
                <a:solidFill>
                  <a:srgbClr val="000000"/>
                </a:solidFill>
                <a:latin typeface="Calibri" panose="020F0502020204030204" pitchFamily="34" charset="0"/>
                <a:ea typeface="Times New Roman" panose="02020603050405020304" pitchFamily="18" charset="0"/>
                <a:cs typeface="BibliaLS"/>
              </a:rPr>
              <a:t>eager</a:t>
            </a:r>
            <a:r>
              <a:rPr lang="en-US" sz="1400" dirty="0">
                <a:solidFill>
                  <a:srgbClr val="000000"/>
                </a:solidFill>
                <a:latin typeface="Calibri" panose="020F0502020204030204" pitchFamily="34" charset="0"/>
                <a:ea typeface="Times New Roman" panose="02020603050405020304" pitchFamily="18" charset="0"/>
                <a:cs typeface="BibliaLS"/>
              </a:rPr>
              <a:t>” or “</a:t>
            </a:r>
            <a:r>
              <a:rPr lang="en-US" sz="1400" b="1" i="1" dirty="0">
                <a:solidFill>
                  <a:srgbClr val="000000"/>
                </a:solidFill>
                <a:latin typeface="Calibri" panose="020F0502020204030204" pitchFamily="34" charset="0"/>
                <a:ea typeface="Times New Roman" panose="02020603050405020304" pitchFamily="18" charset="0"/>
                <a:cs typeface="BibliaLS"/>
              </a:rPr>
              <a:t>ambitious</a:t>
            </a:r>
            <a:r>
              <a:rPr lang="en-US" sz="1400" dirty="0">
                <a:solidFill>
                  <a:srgbClr val="000000"/>
                </a:solidFill>
                <a:latin typeface="Calibri" panose="020F0502020204030204" pitchFamily="34" charset="0"/>
                <a:ea typeface="Times New Roman" panose="02020603050405020304" pitchFamily="18" charset="0"/>
                <a:cs typeface="BibliaLS"/>
              </a:rPr>
              <a:t>” to be “</a:t>
            </a:r>
            <a:r>
              <a:rPr lang="en-US" sz="1400" b="1" i="1" dirty="0">
                <a:solidFill>
                  <a:srgbClr val="000000"/>
                </a:solidFill>
                <a:latin typeface="Calibri" panose="020F0502020204030204" pitchFamily="34" charset="0"/>
                <a:ea typeface="Times New Roman" panose="02020603050405020304" pitchFamily="18" charset="0"/>
                <a:cs typeface="BibliaLS"/>
              </a:rPr>
              <a:t>pleasing to God</a:t>
            </a:r>
            <a:r>
              <a:rPr lang="en-US" sz="1400" dirty="0">
                <a:solidFill>
                  <a:srgbClr val="000000"/>
                </a:solidFill>
                <a:latin typeface="Calibri" panose="020F0502020204030204" pitchFamily="34" charset="0"/>
                <a:ea typeface="Times New Roman" panose="02020603050405020304" pitchFamily="18" charset="0"/>
                <a:cs typeface="BibliaLS"/>
              </a:rPr>
              <a:t>”.</a:t>
            </a:r>
            <a:endParaRPr lang="en-US" sz="1400" dirty="0">
              <a:latin typeface="Times New Roman" panose="02020603050405020304" pitchFamily="18" charset="0"/>
              <a:ea typeface="Times New Roman" panose="02020603050405020304" pitchFamily="18" charset="0"/>
              <a:cs typeface="BibliaLS"/>
            </a:endParaRPr>
          </a:p>
          <a:p>
            <a:pPr marL="757066" lvl="1" indent="-291179">
              <a:buFont typeface="Courier New" panose="02070309020205020404" pitchFamily="49" charset="0"/>
              <a:buChar char="o"/>
              <a:tabLst>
                <a:tab pos="931774" algn="l"/>
              </a:tabLst>
            </a:pPr>
            <a:r>
              <a:rPr lang="en-US" sz="1400" dirty="0">
                <a:solidFill>
                  <a:srgbClr val="000000"/>
                </a:solidFill>
                <a:latin typeface="Calibri" panose="020F0502020204030204" pitchFamily="34" charset="0"/>
                <a:ea typeface="Times New Roman" panose="02020603050405020304" pitchFamily="18" charset="0"/>
              </a:rPr>
              <a:t>That which is acceptable.</a:t>
            </a:r>
            <a:endParaRPr lang="en-US" sz="1400" dirty="0">
              <a:latin typeface="Times New Roman" panose="02020603050405020304" pitchFamily="18" charset="0"/>
              <a:ea typeface="Times New Roman" panose="02020603050405020304" pitchFamily="18" charset="0"/>
            </a:endParaRPr>
          </a:p>
          <a:p>
            <a:pPr marL="757066" lvl="1" indent="-291179">
              <a:buFont typeface="Courier New" panose="02070309020205020404" pitchFamily="49" charset="0"/>
              <a:buChar char="o"/>
              <a:tabLst>
                <a:tab pos="931774" algn="l"/>
              </a:tabLst>
            </a:pPr>
            <a:r>
              <a:rPr lang="en-US" sz="1400" dirty="0">
                <a:solidFill>
                  <a:srgbClr val="000000"/>
                </a:solidFill>
                <a:latin typeface="Calibri" panose="020F0502020204030204" pitchFamily="34" charset="0"/>
                <a:ea typeface="Times New Roman" panose="02020603050405020304" pitchFamily="18" charset="0"/>
              </a:rPr>
              <a:t>We need to be taught and seek to learn what is pleasing to God (Eph. 5:10).</a:t>
            </a:r>
            <a:endParaRPr lang="en-US" sz="1400" dirty="0">
              <a:latin typeface="Times New Roman" panose="02020603050405020304" pitchFamily="18" charset="0"/>
              <a:ea typeface="Times New Roman" panose="02020603050405020304" pitchFamily="18" charset="0"/>
            </a:endParaRPr>
          </a:p>
          <a:p>
            <a:pPr marL="349415" indent="-349415">
              <a:buFont typeface="Californian FB" panose="0207040306080B030204" pitchFamily="18" charset="0"/>
              <a:buChar char="–"/>
              <a:tabLst>
                <a:tab pos="698830" algn="l"/>
              </a:tabLst>
            </a:pPr>
            <a:r>
              <a:rPr lang="en-US" sz="1400" dirty="0">
                <a:solidFill>
                  <a:srgbClr val="000000"/>
                </a:solidFill>
                <a:latin typeface="Calibri" panose="020F0502020204030204" pitchFamily="34" charset="0"/>
                <a:ea typeface="Times New Roman" panose="02020603050405020304" pitchFamily="18" charset="0"/>
                <a:cs typeface="BibliaLS"/>
              </a:rPr>
              <a:t>The only way we can please God throughout all eternity is to zealously seek to please Him now in all ways and at all times.</a:t>
            </a:r>
            <a:endParaRPr lang="en-US" sz="1400" dirty="0">
              <a:latin typeface="Times New Roman" panose="02020603050405020304" pitchFamily="18" charset="0"/>
              <a:ea typeface="Times New Roman" panose="02020603050405020304" pitchFamily="18" charset="0"/>
              <a:cs typeface="BibliaLS"/>
            </a:endParaRPr>
          </a:p>
          <a:p>
            <a:pPr>
              <a:tabLst>
                <a:tab pos="931774" algn="l"/>
              </a:tabLst>
            </a:pPr>
            <a:endParaRPr lang="en-US" sz="14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E018E30-7392-4B60-A39C-E96FEC4936C8}" type="slidenum">
              <a:rPr lang="en-US" smtClean="0"/>
              <a:t>11</a:t>
            </a:fld>
            <a:endParaRPr lang="en-US"/>
          </a:p>
        </p:txBody>
      </p:sp>
    </p:spTree>
    <p:extLst>
      <p:ext uri="{BB962C8B-B14F-4D97-AF65-F5344CB8AC3E}">
        <p14:creationId xmlns:p14="http://schemas.microsoft.com/office/powerpoint/2010/main" val="2194506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931774" algn="l"/>
              </a:tabLst>
            </a:pPr>
            <a:endParaRPr lang="en-US" sz="14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E018E30-7392-4B60-A39C-E96FEC4936C8}" type="slidenum">
              <a:rPr lang="en-US" smtClean="0"/>
              <a:t>12</a:t>
            </a:fld>
            <a:endParaRPr lang="en-US"/>
          </a:p>
        </p:txBody>
      </p:sp>
    </p:spTree>
    <p:extLst>
      <p:ext uri="{BB962C8B-B14F-4D97-AF65-F5344CB8AC3E}">
        <p14:creationId xmlns:p14="http://schemas.microsoft.com/office/powerpoint/2010/main" val="44929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One of the most difficult lessons Christ's disciples had to learn was that in the kingdom of God, position and power were no evidence of authority. Jesus warned His followers not to pattern their leadership after that of the Gentiles who loved to "lord it over" others and to act important (see Mark 10:35-45). The example we must follow is that of Jesus Christ who came as a servant and ministered to others. Paul followed that example.</a:t>
            </a:r>
          </a:p>
          <a:p>
            <a:endParaRPr lang="en-US" sz="1300" dirty="0"/>
          </a:p>
          <a:p>
            <a:r>
              <a:rPr lang="en-US" sz="1300" dirty="0"/>
              <a:t>But the Corinthians were not spiritually minded enough to discern what Paul was doing. They contrasted his meekness with the "personality power" of the Judaizers, and they concluded that Paul had no authority at all. To be sure, he wrote powerful letters; but his physical appearance was weak, and his speech "unimpressive." They were judging by the outward appearance and were not exercising spiritual discernment.</a:t>
            </a:r>
          </a:p>
          <a:p>
            <a:r>
              <a:rPr lang="en-US" sz="1300" dirty="0"/>
              <a:t>(The Bible Exposition Commentary. Copyright)</a:t>
            </a:r>
          </a:p>
          <a:p>
            <a:endParaRPr lang="en-US" dirty="0"/>
          </a:p>
        </p:txBody>
      </p:sp>
      <p:sp>
        <p:nvSpPr>
          <p:cNvPr id="4" name="Slide Number Placeholder 3"/>
          <p:cNvSpPr>
            <a:spLocks noGrp="1"/>
          </p:cNvSpPr>
          <p:nvPr>
            <p:ph type="sldNum" sz="quarter" idx="5"/>
          </p:nvPr>
        </p:nvSpPr>
        <p:spPr/>
        <p:txBody>
          <a:bodyPr/>
          <a:lstStyle/>
          <a:p>
            <a:fld id="{5E018E30-7392-4B60-A39C-E96FEC4936C8}" type="slidenum">
              <a:rPr lang="en-US" smtClean="0"/>
              <a:t>2</a:t>
            </a:fld>
            <a:endParaRPr lang="en-US"/>
          </a:p>
        </p:txBody>
      </p:sp>
    </p:spTree>
    <p:extLst>
      <p:ext uri="{BB962C8B-B14F-4D97-AF65-F5344CB8AC3E}">
        <p14:creationId xmlns:p14="http://schemas.microsoft.com/office/powerpoint/2010/main" val="244048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of small pottery lamps sold in Corinth. </a:t>
            </a:r>
          </a:p>
        </p:txBody>
      </p:sp>
      <p:sp>
        <p:nvSpPr>
          <p:cNvPr id="4" name="Slide Number Placeholder 3"/>
          <p:cNvSpPr>
            <a:spLocks noGrp="1"/>
          </p:cNvSpPr>
          <p:nvPr>
            <p:ph type="sldNum" sz="quarter" idx="5"/>
          </p:nvPr>
        </p:nvSpPr>
        <p:spPr/>
        <p:txBody>
          <a:bodyPr/>
          <a:lstStyle/>
          <a:p>
            <a:fld id="{5E018E30-7392-4B60-A39C-E96FEC4936C8}" type="slidenum">
              <a:rPr lang="en-US" smtClean="0"/>
              <a:t>3</a:t>
            </a:fld>
            <a:endParaRPr lang="en-US"/>
          </a:p>
        </p:txBody>
      </p:sp>
    </p:spTree>
    <p:extLst>
      <p:ext uri="{BB962C8B-B14F-4D97-AF65-F5344CB8AC3E}">
        <p14:creationId xmlns:p14="http://schemas.microsoft.com/office/powerpoint/2010/main" val="3731139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treasure is the gospel because of what it provides us. “Treasure in heaven” </a:t>
            </a:r>
          </a:p>
          <a:p>
            <a:endParaRPr lang="en-US" dirty="0"/>
          </a:p>
          <a:p>
            <a:r>
              <a:rPr lang="en-US" dirty="0"/>
              <a:t>Our outer man, as magnificent as it is, is indeed frail. “Fearfully and wonderfully made…” (Psalms 139:13-14</a:t>
            </a:r>
          </a:p>
          <a:p>
            <a:endParaRPr lang="en-US" dirty="0"/>
          </a:p>
          <a:p>
            <a:r>
              <a:rPr lang="en-US" dirty="0"/>
              <a:t>The treasure…</a:t>
            </a:r>
          </a:p>
          <a:p>
            <a:r>
              <a:rPr lang="en-US" dirty="0"/>
              <a:t>Ps 19:9-10</a:t>
            </a:r>
          </a:p>
          <a:p>
            <a:r>
              <a:rPr lang="en-US" dirty="0"/>
              <a:t>The fear of the Lord is clean, enduring forever;</a:t>
            </a:r>
          </a:p>
          <a:p>
            <a:r>
              <a:rPr lang="en-US" dirty="0"/>
              <a:t>The judgments of the Lord are true; they are righteous altogether. </a:t>
            </a:r>
          </a:p>
          <a:p>
            <a:r>
              <a:rPr lang="en-US" dirty="0"/>
              <a:t>10 They are more desirable than gold, yes, than much fine gold;</a:t>
            </a:r>
          </a:p>
          <a:p>
            <a:r>
              <a:rPr lang="en-US" dirty="0"/>
              <a:t>Sweeter also than honey and the drippings of the honeycomb. </a:t>
            </a:r>
          </a:p>
          <a:p>
            <a:endParaRPr lang="en-US" dirty="0"/>
          </a:p>
          <a:p>
            <a:r>
              <a:rPr lang="en-US" dirty="0"/>
              <a:t>Ps 119:71-72</a:t>
            </a:r>
          </a:p>
          <a:p>
            <a:r>
              <a:rPr lang="en-US" dirty="0"/>
              <a:t>t is good for me that I was afflicted,</a:t>
            </a:r>
          </a:p>
          <a:p>
            <a:r>
              <a:rPr lang="en-US" dirty="0"/>
              <a:t>That I may learn Your statutes. </a:t>
            </a:r>
          </a:p>
          <a:p>
            <a:r>
              <a:rPr lang="en-US" dirty="0"/>
              <a:t>72 The law of Your mouth is better to me</a:t>
            </a:r>
          </a:p>
          <a:p>
            <a:r>
              <a:rPr lang="en-US" dirty="0"/>
              <a:t>Than thousands of gold and silver pieces.</a:t>
            </a:r>
          </a:p>
          <a:p>
            <a:endParaRPr lang="en-US" dirty="0"/>
          </a:p>
          <a:p>
            <a:endParaRPr lang="en-US" dirty="0"/>
          </a:p>
        </p:txBody>
      </p:sp>
      <p:sp>
        <p:nvSpPr>
          <p:cNvPr id="4" name="Slide Number Placeholder 3"/>
          <p:cNvSpPr>
            <a:spLocks noGrp="1"/>
          </p:cNvSpPr>
          <p:nvPr>
            <p:ph type="sldNum" sz="quarter" idx="5"/>
          </p:nvPr>
        </p:nvSpPr>
        <p:spPr/>
        <p:txBody>
          <a:bodyPr/>
          <a:lstStyle/>
          <a:p>
            <a:fld id="{5E018E30-7392-4B60-A39C-E96FEC4936C8}" type="slidenum">
              <a:rPr lang="en-US" smtClean="0"/>
              <a:t>4</a:t>
            </a:fld>
            <a:endParaRPr lang="en-US"/>
          </a:p>
        </p:txBody>
      </p:sp>
    </p:spTree>
    <p:extLst>
      <p:ext uri="{BB962C8B-B14F-4D97-AF65-F5344CB8AC3E}">
        <p14:creationId xmlns:p14="http://schemas.microsoft.com/office/powerpoint/2010/main" val="3255781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50505"/>
                </a:solidFill>
                <a:effectLst/>
                <a:latin typeface="inherit"/>
              </a:rPr>
              <a:t>One of my favorite photos from our recent visit to Malawi is of this cup of coffee. Malawi, like every country, is not a perfect place. Electricity and water service is intermittent; it can be really hard to find fuel; cultural differences can be confounding</a:t>
            </a:r>
            <a:r>
              <a:rPr lang="en-US" b="1" i="0" dirty="0">
                <a:solidFill>
                  <a:srgbClr val="050505"/>
                </a:solidFill>
                <a:effectLst/>
                <a:latin typeface="inherit"/>
              </a:rPr>
              <a:t>. So, initially I saw this chipped and cracked cup at our lodging being symbolic of Malawi’s imperfections and asked for a replacement. Yet God had a more important lesson in store</a:t>
            </a:r>
            <a:r>
              <a:rPr lang="en-US" b="0" i="0" dirty="0">
                <a:solidFill>
                  <a:srgbClr val="050505"/>
                </a:solidFill>
                <a:effectLst/>
                <a:latin typeface="inherit"/>
              </a:rPr>
              <a:t>...</a:t>
            </a:r>
          </a:p>
          <a:p>
            <a:pPr algn="l"/>
            <a:r>
              <a:rPr lang="en-US" b="1" i="0" dirty="0">
                <a:solidFill>
                  <a:srgbClr val="050505"/>
                </a:solidFill>
                <a:effectLst/>
                <a:latin typeface="inherit"/>
              </a:rPr>
              <a:t>I soon began to realize that I am this cup</a:t>
            </a:r>
            <a:r>
              <a:rPr lang="en-US" b="0" i="0" dirty="0">
                <a:solidFill>
                  <a:srgbClr val="050505"/>
                </a:solidFill>
                <a:effectLst/>
                <a:latin typeface="inherit"/>
              </a:rPr>
              <a:t>. Oh, I like to think of myself as the other side - all perfect and right. I focus on what appears flawless. </a:t>
            </a:r>
            <a:r>
              <a:rPr lang="en-US" b="1" i="0" dirty="0">
                <a:solidFill>
                  <a:srgbClr val="050505"/>
                </a:solidFill>
                <a:effectLst/>
                <a:latin typeface="inherit"/>
              </a:rPr>
              <a:t>I forget, or worse ignore, that I am chipped and cracked by a life of sin, stupidity, and selfishness. God, who made me and is perfect, certainly could toss me out. But He did not. </a:t>
            </a:r>
          </a:p>
          <a:p>
            <a:pPr algn="l"/>
            <a:r>
              <a:rPr lang="en-US" b="0" i="0" dirty="0">
                <a:solidFill>
                  <a:srgbClr val="050505"/>
                </a:solidFill>
                <a:effectLst/>
                <a:latin typeface="inherit"/>
              </a:rPr>
              <a:t>Through His mercy and grace, by sending His Son Jesus out of love for us, I am forgiven. </a:t>
            </a:r>
            <a:r>
              <a:rPr lang="en-US" b="1" i="0" dirty="0">
                <a:solidFill>
                  <a:srgbClr val="050505"/>
                </a:solidFill>
                <a:effectLst/>
                <a:latin typeface="inherit"/>
              </a:rPr>
              <a:t>I still bear the consequences of my failings as chips and cracks in the vessel of this body. Yet God still chooses to keep and use me despite this, if I will continue to submit to His will and ways. He created all of us within the womb and planned good works for us to do.</a:t>
            </a:r>
          </a:p>
          <a:p>
            <a:pPr algn="l"/>
            <a:r>
              <a:rPr lang="en-US" b="0" i="0" dirty="0">
                <a:solidFill>
                  <a:srgbClr val="050505"/>
                </a:solidFill>
                <a:effectLst/>
                <a:latin typeface="inherit"/>
              </a:rPr>
              <a:t>I kept and used this cup every morning. </a:t>
            </a:r>
            <a:r>
              <a:rPr lang="en-US" b="1" i="0" dirty="0">
                <a:solidFill>
                  <a:srgbClr val="050505"/>
                </a:solidFill>
                <a:effectLst/>
                <a:latin typeface="inherit"/>
              </a:rPr>
              <a:t>It wept coffee, so I used a saucer, but it did its job until the day we left. I miss it.</a:t>
            </a:r>
          </a:p>
          <a:p>
            <a:pPr algn="l"/>
            <a:r>
              <a:rPr lang="en-US" b="0" i="0" dirty="0">
                <a:solidFill>
                  <a:srgbClr val="050505"/>
                </a:solidFill>
                <a:effectLst/>
                <a:latin typeface="inherit"/>
              </a:rPr>
              <a:t>It would not surprise me, then, if God also enjoys using and being with me when I submit to His will. As we are told in 2 Corinthians 12:9, "My grace is sufficient for you, for My strength is made perfect in weakness;" in James 4:10, "Humble yourselves in the sight of the Lord and He will lift you up;" and in Psalm 23:5, with the Lord as my shepherd "my cup </a:t>
            </a:r>
            <a:r>
              <a:rPr lang="en-US" b="0" i="0" dirty="0" err="1">
                <a:solidFill>
                  <a:srgbClr val="050505"/>
                </a:solidFill>
                <a:effectLst/>
                <a:latin typeface="inherit"/>
              </a:rPr>
              <a:t>runneth</a:t>
            </a:r>
            <a:r>
              <a:rPr lang="en-US" b="0" i="0" dirty="0">
                <a:solidFill>
                  <a:srgbClr val="050505"/>
                </a:solidFill>
                <a:effectLst/>
                <a:latin typeface="inherit"/>
              </a:rPr>
              <a:t> over."</a:t>
            </a:r>
          </a:p>
          <a:p>
            <a:pPr algn="l"/>
            <a:r>
              <a:rPr lang="en-US" b="1" i="0" dirty="0">
                <a:solidFill>
                  <a:srgbClr val="050505"/>
                </a:solidFill>
                <a:effectLst/>
                <a:latin typeface="inherit"/>
              </a:rPr>
              <a:t>Thank you, Lord, for retaining me, a cracked but still useful cup in Your house</a:t>
            </a:r>
            <a:r>
              <a:rPr lang="en-US" b="0" i="0" dirty="0">
                <a:solidFill>
                  <a:srgbClr val="050505"/>
                </a:solidFill>
                <a:effectLst/>
                <a:latin typeface="inherit"/>
              </a:rPr>
              <a:t>.</a:t>
            </a:r>
          </a:p>
          <a:p>
            <a:endParaRPr lang="en-US" dirty="0"/>
          </a:p>
        </p:txBody>
      </p:sp>
      <p:sp>
        <p:nvSpPr>
          <p:cNvPr id="4" name="Slide Number Placeholder 3"/>
          <p:cNvSpPr>
            <a:spLocks noGrp="1"/>
          </p:cNvSpPr>
          <p:nvPr>
            <p:ph type="sldNum" sz="quarter" idx="5"/>
          </p:nvPr>
        </p:nvSpPr>
        <p:spPr/>
        <p:txBody>
          <a:bodyPr/>
          <a:lstStyle/>
          <a:p>
            <a:fld id="{5E018E30-7392-4B60-A39C-E96FEC4936C8}" type="slidenum">
              <a:rPr lang="en-US" smtClean="0"/>
              <a:t>5</a:t>
            </a:fld>
            <a:endParaRPr lang="en-US"/>
          </a:p>
        </p:txBody>
      </p:sp>
    </p:spTree>
    <p:extLst>
      <p:ext uri="{BB962C8B-B14F-4D97-AF65-F5344CB8AC3E}">
        <p14:creationId xmlns:p14="http://schemas.microsoft.com/office/powerpoint/2010/main" val="3422696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spcAft>
                <a:spcPts val="306"/>
              </a:spcAft>
              <a:buFont typeface="Wingdings" panose="05000000000000000000" pitchFamily="2" charset="2"/>
              <a:buChar char=""/>
              <a:tabLst>
                <a:tab pos="931774" algn="l"/>
              </a:tabLst>
            </a:pPr>
            <a:r>
              <a:rPr lang="en-US" sz="1400" b="1" i="1" dirty="0">
                <a:solidFill>
                  <a:srgbClr val="000000"/>
                </a:solidFill>
                <a:latin typeface="Calibri" panose="020F0502020204030204" pitchFamily="34" charset="0"/>
                <a:ea typeface="Times New Roman" panose="02020603050405020304" pitchFamily="18" charset="0"/>
              </a:rPr>
              <a:t>Afflicted</a:t>
            </a:r>
            <a:r>
              <a:rPr lang="en-US" sz="1400" dirty="0">
                <a:solidFill>
                  <a:srgbClr val="000000"/>
                </a:solidFill>
                <a:latin typeface="Calibri" panose="020F0502020204030204" pitchFamily="34" charset="0"/>
                <a:ea typeface="Times New Roman" panose="02020603050405020304" pitchFamily="18" charset="0"/>
              </a:rPr>
              <a:t> – the pressure of circumstances </a:t>
            </a:r>
            <a:r>
              <a:rPr lang="en-US" sz="1400" b="1" dirty="0">
                <a:solidFill>
                  <a:srgbClr val="2F5597"/>
                </a:solidFill>
                <a:latin typeface="Calibri" panose="020F0502020204030204" pitchFamily="34" charset="0"/>
                <a:ea typeface="Times New Roman" panose="02020603050405020304" pitchFamily="18" charset="0"/>
              </a:rPr>
              <a:t>vs</a:t>
            </a:r>
            <a:r>
              <a:rPr lang="en-US" sz="1400" dirty="0">
                <a:solidFill>
                  <a:srgbClr val="000000"/>
                </a:solidFill>
                <a:latin typeface="Calibri" panose="020F0502020204030204" pitchFamily="34" charset="0"/>
                <a:ea typeface="Times New Roman" panose="02020603050405020304" pitchFamily="18" charset="0"/>
              </a:rPr>
              <a:t>.  </a:t>
            </a:r>
            <a:r>
              <a:rPr lang="en-US" sz="1400" b="1" i="1" dirty="0">
                <a:solidFill>
                  <a:srgbClr val="000000"/>
                </a:solidFill>
                <a:latin typeface="Calibri" panose="020F0502020204030204" pitchFamily="34" charset="0"/>
                <a:ea typeface="Times New Roman" panose="02020603050405020304" pitchFamily="18" charset="0"/>
              </a:rPr>
              <a:t>crushed</a:t>
            </a:r>
            <a:r>
              <a:rPr lang="en-US" sz="1400" dirty="0">
                <a:solidFill>
                  <a:srgbClr val="000000"/>
                </a:solidFill>
                <a:latin typeface="Calibri" panose="020F0502020204030204" pitchFamily="34" charset="0"/>
                <a:ea typeface="Times New Roman" panose="02020603050405020304" pitchFamily="18" charset="0"/>
              </a:rPr>
              <a:t>, hemmed in or </a:t>
            </a:r>
            <a:r>
              <a:rPr lang="en-US" sz="1400" u="sng" dirty="0">
                <a:solidFill>
                  <a:srgbClr val="000000"/>
                </a:solidFill>
                <a:latin typeface="Calibri" panose="020F0502020204030204" pitchFamily="34" charset="0"/>
                <a:ea typeface="Times New Roman" panose="02020603050405020304" pitchFamily="18" charset="0"/>
              </a:rPr>
              <a:t>restrained</a:t>
            </a:r>
            <a:r>
              <a:rPr lang="en-US" sz="1400" dirty="0">
                <a:solidFill>
                  <a:srgbClr val="000000"/>
                </a:solidFill>
                <a:latin typeface="Calibri" panose="020F0502020204030204" pitchFamily="34" charset="0"/>
                <a:ea typeface="Times New Roman" panose="02020603050405020304" pitchFamily="18" charset="0"/>
              </a:rPr>
              <a:t>. There is always a way out.</a:t>
            </a:r>
          </a:p>
          <a:p>
            <a:pPr>
              <a:spcAft>
                <a:spcPts val="306"/>
              </a:spcAft>
              <a:tabLst>
                <a:tab pos="931774" algn="l"/>
              </a:tabLst>
            </a:pPr>
            <a:endParaRPr lang="en-US" sz="1400" dirty="0">
              <a:latin typeface="Times New Roman" panose="02020603050405020304" pitchFamily="18" charset="0"/>
              <a:ea typeface="Times New Roman" panose="02020603050405020304" pitchFamily="18" charset="0"/>
            </a:endParaRPr>
          </a:p>
          <a:p>
            <a:pPr marL="232943" indent="-232943">
              <a:spcAft>
                <a:spcPts val="306"/>
              </a:spcAft>
              <a:buFont typeface="Wingdings" panose="05000000000000000000" pitchFamily="2" charset="2"/>
              <a:buChar char=""/>
              <a:tabLst>
                <a:tab pos="931774" algn="l"/>
              </a:tabLst>
            </a:pPr>
            <a:r>
              <a:rPr lang="en-US" sz="1400" b="1" i="1" dirty="0">
                <a:solidFill>
                  <a:srgbClr val="000000"/>
                </a:solidFill>
                <a:latin typeface="Calibri" panose="020F0502020204030204" pitchFamily="34" charset="0"/>
                <a:ea typeface="Times New Roman" panose="02020603050405020304" pitchFamily="18" charset="0"/>
              </a:rPr>
              <a:t>Perplexed</a:t>
            </a:r>
            <a:r>
              <a:rPr lang="en-US" sz="1400" dirty="0">
                <a:solidFill>
                  <a:srgbClr val="000000"/>
                </a:solidFill>
                <a:latin typeface="Calibri" panose="020F0502020204030204" pitchFamily="34" charset="0"/>
                <a:ea typeface="Times New Roman" panose="02020603050405020304" pitchFamily="18" charset="0"/>
              </a:rPr>
              <a:t> – at a loss as to the way out, not to know which way to turn </a:t>
            </a:r>
            <a:r>
              <a:rPr lang="en-US" sz="1400" b="1" dirty="0">
                <a:solidFill>
                  <a:srgbClr val="2F5597"/>
                </a:solidFill>
                <a:latin typeface="Calibri" panose="020F0502020204030204" pitchFamily="34" charset="0"/>
                <a:ea typeface="Times New Roman" panose="02020603050405020304" pitchFamily="18" charset="0"/>
              </a:rPr>
              <a:t>vs</a:t>
            </a:r>
            <a:r>
              <a:rPr lang="en-US" sz="1400" dirty="0">
                <a:solidFill>
                  <a:srgbClr val="000000"/>
                </a:solidFill>
                <a:latin typeface="Calibri" panose="020F0502020204030204" pitchFamily="34" charset="0"/>
                <a:ea typeface="Times New Roman" panose="02020603050405020304" pitchFamily="18" charset="0"/>
              </a:rPr>
              <a:t>. </a:t>
            </a:r>
            <a:r>
              <a:rPr lang="en-US" sz="1400" b="1" i="1" dirty="0">
                <a:solidFill>
                  <a:srgbClr val="000000"/>
                </a:solidFill>
                <a:latin typeface="Calibri" panose="020F0502020204030204" pitchFamily="34" charset="0"/>
                <a:ea typeface="Times New Roman" panose="02020603050405020304" pitchFamily="18" charset="0"/>
              </a:rPr>
              <a:t>despairing</a:t>
            </a:r>
            <a:r>
              <a:rPr lang="en-US" sz="1400" dirty="0">
                <a:solidFill>
                  <a:srgbClr val="000000"/>
                </a:solidFill>
                <a:latin typeface="Calibri" panose="020F0502020204030204" pitchFamily="34" charset="0"/>
                <a:ea typeface="Times New Roman" panose="02020603050405020304" pitchFamily="18" charset="0"/>
              </a:rPr>
              <a:t> – to be utterly destitute and at a loss. W/O measures or resources. (The resources were found in the resurrected Christ, vs. 10 and the hope of our own resurrection. Ps. 27:11-14)</a:t>
            </a:r>
            <a:endParaRPr lang="en-US" sz="1400" dirty="0">
              <a:latin typeface="Times New Roman" panose="02020603050405020304" pitchFamily="18" charset="0"/>
              <a:ea typeface="Times New Roman" panose="02020603050405020304" pitchFamily="18" charset="0"/>
            </a:endParaRPr>
          </a:p>
          <a:p>
            <a:pPr marL="232943" indent="-232943">
              <a:spcAft>
                <a:spcPts val="306"/>
              </a:spcAft>
              <a:buFont typeface="Wingdings" panose="05000000000000000000" pitchFamily="2" charset="2"/>
              <a:buChar char=""/>
              <a:tabLst>
                <a:tab pos="931774" algn="l"/>
              </a:tabLst>
            </a:pPr>
            <a:r>
              <a:rPr lang="en-US" sz="1400" b="1" i="1" dirty="0">
                <a:solidFill>
                  <a:srgbClr val="000000"/>
                </a:solidFill>
                <a:latin typeface="Calibri" panose="020F0502020204030204" pitchFamily="34" charset="0"/>
                <a:ea typeface="Times New Roman" panose="02020603050405020304" pitchFamily="18" charset="0"/>
              </a:rPr>
              <a:t>Persecuted</a:t>
            </a:r>
            <a:r>
              <a:rPr lang="en-US" sz="1400" dirty="0">
                <a:solidFill>
                  <a:srgbClr val="000000"/>
                </a:solidFill>
                <a:latin typeface="Calibri" panose="020F0502020204030204" pitchFamily="34" charset="0"/>
                <a:ea typeface="Times New Roman" panose="02020603050405020304" pitchFamily="18" charset="0"/>
              </a:rPr>
              <a:t> – harassed, troubled or molested </a:t>
            </a:r>
            <a:r>
              <a:rPr lang="en-US" sz="1400" b="1" dirty="0">
                <a:solidFill>
                  <a:srgbClr val="2F5597"/>
                </a:solidFill>
                <a:latin typeface="Calibri" panose="020F0502020204030204" pitchFamily="34" charset="0"/>
                <a:ea typeface="Times New Roman" panose="02020603050405020304" pitchFamily="18" charset="0"/>
              </a:rPr>
              <a:t>vs</a:t>
            </a:r>
            <a:r>
              <a:rPr lang="en-US" sz="1400" dirty="0">
                <a:solidFill>
                  <a:srgbClr val="000000"/>
                </a:solidFill>
                <a:latin typeface="Calibri" panose="020F0502020204030204" pitchFamily="34" charset="0"/>
                <a:ea typeface="Times New Roman" panose="02020603050405020304" pitchFamily="18" charset="0"/>
              </a:rPr>
              <a:t>. </a:t>
            </a:r>
            <a:r>
              <a:rPr lang="en-US" sz="1400" b="1" i="1" dirty="0">
                <a:solidFill>
                  <a:srgbClr val="000000"/>
                </a:solidFill>
                <a:latin typeface="Calibri" panose="020F0502020204030204" pitchFamily="34" charset="0"/>
                <a:ea typeface="Times New Roman" panose="02020603050405020304" pitchFamily="18" charset="0"/>
              </a:rPr>
              <a:t>forsaken</a:t>
            </a:r>
            <a:r>
              <a:rPr lang="en-US" sz="1400" dirty="0">
                <a:solidFill>
                  <a:srgbClr val="000000"/>
                </a:solidFill>
                <a:latin typeface="Calibri" panose="020F0502020204030204" pitchFamily="34" charset="0"/>
                <a:ea typeface="Times New Roman" panose="02020603050405020304" pitchFamily="18" charset="0"/>
              </a:rPr>
              <a:t> – abandoned or left behind. (Hebrews 13:5; 10:24; 2 Tim. 4:10, 16)</a:t>
            </a:r>
          </a:p>
          <a:p>
            <a:pPr>
              <a:spcAft>
                <a:spcPts val="306"/>
              </a:spcAft>
              <a:tabLst>
                <a:tab pos="931774" algn="l"/>
              </a:tabLst>
            </a:pPr>
            <a:endParaRPr lang="en-US" sz="1400" dirty="0">
              <a:latin typeface="Times New Roman" panose="02020603050405020304" pitchFamily="18" charset="0"/>
              <a:ea typeface="Times New Roman" panose="02020603050405020304" pitchFamily="18" charset="0"/>
            </a:endParaRPr>
          </a:p>
          <a:p>
            <a:pPr marL="232943" indent="-232943">
              <a:spcAft>
                <a:spcPts val="306"/>
              </a:spcAft>
              <a:buFont typeface="Wingdings" panose="05000000000000000000" pitchFamily="2" charset="2"/>
              <a:buChar char=""/>
              <a:tabLst>
                <a:tab pos="931774" algn="l"/>
              </a:tabLst>
            </a:pPr>
            <a:r>
              <a:rPr lang="en-US" sz="1400" b="1" i="1" dirty="0">
                <a:solidFill>
                  <a:srgbClr val="000000"/>
                </a:solidFill>
                <a:latin typeface="Calibri" panose="020F0502020204030204" pitchFamily="34" charset="0"/>
                <a:ea typeface="Times New Roman" panose="02020603050405020304" pitchFamily="18" charset="0"/>
              </a:rPr>
              <a:t>Struck</a:t>
            </a:r>
            <a:r>
              <a:rPr lang="en-US" sz="1400" dirty="0">
                <a:solidFill>
                  <a:srgbClr val="000000"/>
                </a:solidFill>
                <a:latin typeface="Calibri" panose="020F0502020204030204" pitchFamily="34" charset="0"/>
                <a:ea typeface="Times New Roman" panose="02020603050405020304" pitchFamily="18" charset="0"/>
              </a:rPr>
              <a:t> </a:t>
            </a:r>
            <a:r>
              <a:rPr lang="en-US" sz="1400" b="1" i="1" dirty="0">
                <a:solidFill>
                  <a:srgbClr val="000000"/>
                </a:solidFill>
                <a:latin typeface="Calibri" panose="020F0502020204030204" pitchFamily="34" charset="0"/>
                <a:ea typeface="Times New Roman" panose="02020603050405020304" pitchFamily="18" charset="0"/>
              </a:rPr>
              <a:t>down</a:t>
            </a:r>
            <a:r>
              <a:rPr lang="en-US" sz="1400" dirty="0">
                <a:solidFill>
                  <a:srgbClr val="000000"/>
                </a:solidFill>
                <a:latin typeface="Calibri" panose="020F0502020204030204" pitchFamily="34" charset="0"/>
                <a:ea typeface="Times New Roman" panose="02020603050405020304" pitchFamily="18" charset="0"/>
              </a:rPr>
              <a:t> – put in a lower place </a:t>
            </a:r>
            <a:r>
              <a:rPr lang="en-US" sz="1400" b="1" dirty="0">
                <a:solidFill>
                  <a:srgbClr val="2F5597"/>
                </a:solidFill>
                <a:latin typeface="Calibri" panose="020F0502020204030204" pitchFamily="34" charset="0"/>
                <a:ea typeface="Times New Roman" panose="02020603050405020304" pitchFamily="18" charset="0"/>
              </a:rPr>
              <a:t>vs</a:t>
            </a:r>
            <a:r>
              <a:rPr lang="en-US" sz="1400" dirty="0">
                <a:solidFill>
                  <a:srgbClr val="000000"/>
                </a:solidFill>
                <a:latin typeface="Calibri" panose="020F0502020204030204" pitchFamily="34" charset="0"/>
                <a:ea typeface="Times New Roman" panose="02020603050405020304" pitchFamily="18" charset="0"/>
              </a:rPr>
              <a:t>. </a:t>
            </a:r>
            <a:r>
              <a:rPr lang="en-US" sz="1400" b="1" i="1" dirty="0">
                <a:solidFill>
                  <a:srgbClr val="000000"/>
                </a:solidFill>
                <a:latin typeface="Calibri" panose="020F0502020204030204" pitchFamily="34" charset="0"/>
                <a:ea typeface="Times New Roman" panose="02020603050405020304" pitchFamily="18" charset="0"/>
              </a:rPr>
              <a:t>destroyed</a:t>
            </a:r>
            <a:r>
              <a:rPr lang="en-US" sz="1400" dirty="0">
                <a:solidFill>
                  <a:srgbClr val="000000"/>
                </a:solidFill>
                <a:latin typeface="Calibri" panose="020F0502020204030204" pitchFamily="34" charset="0"/>
                <a:ea typeface="Times New Roman" panose="02020603050405020304" pitchFamily="18" charset="0"/>
              </a:rPr>
              <a:t> or put out of the way entirely. (4:3; 1 Cor. 10:9-10; John 3:16; James 4:12</a:t>
            </a:r>
            <a:endParaRPr lang="en-US" sz="1400"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E018E30-7392-4B60-A39C-E96FEC4936C8}" type="slidenum">
              <a:rPr lang="en-US" smtClean="0"/>
              <a:t>6</a:t>
            </a:fld>
            <a:endParaRPr lang="en-US"/>
          </a:p>
        </p:txBody>
      </p:sp>
    </p:spTree>
    <p:extLst>
      <p:ext uri="{BB962C8B-B14F-4D97-AF65-F5344CB8AC3E}">
        <p14:creationId xmlns:p14="http://schemas.microsoft.com/office/powerpoint/2010/main" val="1011492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of small pottery lamps sold in Corinth. </a:t>
            </a:r>
          </a:p>
        </p:txBody>
      </p:sp>
      <p:sp>
        <p:nvSpPr>
          <p:cNvPr id="4" name="Slide Number Placeholder 3"/>
          <p:cNvSpPr>
            <a:spLocks noGrp="1"/>
          </p:cNvSpPr>
          <p:nvPr>
            <p:ph type="sldNum" sz="quarter" idx="5"/>
          </p:nvPr>
        </p:nvSpPr>
        <p:spPr/>
        <p:txBody>
          <a:bodyPr/>
          <a:lstStyle/>
          <a:p>
            <a:fld id="{5E018E30-7392-4B60-A39C-E96FEC4936C8}" type="slidenum">
              <a:rPr lang="en-US" smtClean="0"/>
              <a:t>7</a:t>
            </a:fld>
            <a:endParaRPr lang="en-US"/>
          </a:p>
        </p:txBody>
      </p:sp>
    </p:spTree>
    <p:extLst>
      <p:ext uri="{BB962C8B-B14F-4D97-AF65-F5344CB8AC3E}">
        <p14:creationId xmlns:p14="http://schemas.microsoft.com/office/powerpoint/2010/main" val="3227970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a:buFont typeface="Courier New" panose="02070309020205020404" pitchFamily="49" charset="0"/>
              <a:buChar char="o"/>
              <a:tabLst>
                <a:tab pos="931774" algn="l"/>
              </a:tabLst>
            </a:pPr>
            <a:r>
              <a:rPr lang="en-US" sz="1300" dirty="0">
                <a:solidFill>
                  <a:srgbClr val="000000"/>
                </a:solidFill>
                <a:latin typeface="Calibri" panose="020F0502020204030204" pitchFamily="34" charset="0"/>
                <a:ea typeface="Times New Roman" panose="02020603050405020304" pitchFamily="18" charset="0"/>
              </a:rPr>
              <a:t>Disintegrated or demolished. (Matthew 24:2) </a:t>
            </a:r>
            <a:r>
              <a:rPr lang="en-US" sz="1300" b="1" dirty="0">
                <a:solidFill>
                  <a:srgbClr val="000000"/>
                </a:solidFill>
                <a:latin typeface="Calibri" panose="020F0502020204030204" pitchFamily="34" charset="0"/>
                <a:ea typeface="Times New Roman" panose="02020603050405020304" pitchFamily="18" charset="0"/>
              </a:rPr>
              <a:t>To halt on a journey</a:t>
            </a:r>
            <a:r>
              <a:rPr lang="en-US" sz="1300" dirty="0">
                <a:solidFill>
                  <a:srgbClr val="000000"/>
                </a:solidFill>
                <a:latin typeface="Calibri" panose="020F0502020204030204" pitchFamily="34" charset="0"/>
                <a:ea typeface="Times New Roman" panose="02020603050405020304" pitchFamily="18" charset="0"/>
              </a:rPr>
              <a:t> (our fleshly journey; </a:t>
            </a:r>
            <a:r>
              <a:rPr lang="en-US" sz="1300" b="1" dirty="0">
                <a:solidFill>
                  <a:srgbClr val="000000"/>
                </a:solidFill>
                <a:latin typeface="Calibri" panose="020F0502020204030204" pitchFamily="34" charset="0"/>
                <a:ea typeface="Times New Roman" panose="02020603050405020304" pitchFamily="18" charset="0"/>
              </a:rPr>
              <a:t>Luke 19:7</a:t>
            </a:r>
            <a:r>
              <a:rPr lang="en-US" sz="1300" dirty="0">
                <a:solidFill>
                  <a:srgbClr val="000000"/>
                </a:solidFill>
                <a:latin typeface="Calibri" panose="020F0502020204030204" pitchFamily="34" charset="0"/>
                <a:ea typeface="Times New Roman" panose="02020603050405020304" pitchFamily="18" charset="0"/>
              </a:rPr>
              <a:t>, Jesus halted his journey to stay with Zaccheus)</a:t>
            </a:r>
            <a:endParaRPr lang="en-US" sz="1300" dirty="0">
              <a:latin typeface="Times New Roman" panose="02020603050405020304" pitchFamily="18" charset="0"/>
              <a:ea typeface="Times New Roman" panose="02020603050405020304" pitchFamily="18" charset="0"/>
            </a:endParaRPr>
          </a:p>
          <a:p>
            <a:pPr marL="291179" indent="-291179">
              <a:buFont typeface="Courier New" panose="02070309020205020404" pitchFamily="49" charset="0"/>
              <a:buChar char="o"/>
              <a:tabLst>
                <a:tab pos="931774" algn="l"/>
              </a:tabLst>
            </a:pPr>
            <a:r>
              <a:rPr lang="en-US" sz="1300" dirty="0">
                <a:solidFill>
                  <a:srgbClr val="000000"/>
                </a:solidFill>
                <a:latin typeface="Calibri" panose="020F0502020204030204" pitchFamily="34" charset="0"/>
                <a:ea typeface="Times New Roman" panose="02020603050405020304" pitchFamily="18" charset="0"/>
              </a:rPr>
              <a:t>Perhaps more in line with the idea of a “tent”, our temporal bodies will be </a:t>
            </a:r>
            <a:r>
              <a:rPr lang="en-US" sz="1300" b="1" dirty="0">
                <a:solidFill>
                  <a:srgbClr val="000000"/>
                </a:solidFill>
                <a:latin typeface="Calibri" panose="020F0502020204030204" pitchFamily="34" charset="0"/>
                <a:ea typeface="Times New Roman" panose="02020603050405020304" pitchFamily="18" charset="0"/>
              </a:rPr>
              <a:t>taken down or dismantled</a:t>
            </a:r>
            <a:r>
              <a:rPr lang="en-US" sz="1300" dirty="0">
                <a:solidFill>
                  <a:srgbClr val="000000"/>
                </a:solidFill>
                <a:latin typeface="Calibri" panose="020F0502020204030204" pitchFamily="34" charset="0"/>
                <a:ea typeface="Times New Roman" panose="02020603050405020304" pitchFamily="18" charset="0"/>
              </a:rPr>
              <a:t> as a tent.</a:t>
            </a:r>
          </a:p>
          <a:p>
            <a:pPr marL="291179" indent="-291179">
              <a:buFont typeface="Courier New" panose="02070309020205020404" pitchFamily="49" charset="0"/>
              <a:buChar char="o"/>
              <a:tabLst>
                <a:tab pos="931774" algn="l"/>
              </a:tabLst>
            </a:pPr>
            <a:endParaRPr lang="en-US" sz="1300" dirty="0">
              <a:solidFill>
                <a:srgbClr val="000000"/>
              </a:solidFill>
              <a:latin typeface="Calibri" panose="020F0502020204030204" pitchFamily="34" charset="0"/>
              <a:ea typeface="Times New Roman" panose="02020603050405020304" pitchFamily="18" charset="0"/>
            </a:endParaRPr>
          </a:p>
          <a:p>
            <a:pPr>
              <a:tabLst>
                <a:tab pos="931774" algn="l"/>
              </a:tabLst>
            </a:pPr>
            <a:r>
              <a:rPr lang="en-US" sz="1300" dirty="0">
                <a:solidFill>
                  <a:srgbClr val="000000"/>
                </a:solidFill>
                <a:latin typeface="Calibri" panose="020F0502020204030204" pitchFamily="34" charset="0"/>
                <a:ea typeface="Times New Roman" panose="02020603050405020304" pitchFamily="18" charset="0"/>
              </a:rPr>
              <a:t>IE, we break camp!</a:t>
            </a:r>
          </a:p>
          <a:p>
            <a:pPr>
              <a:tabLst>
                <a:tab pos="931774" algn="l"/>
              </a:tabLst>
            </a:pPr>
            <a:endParaRPr lang="en-US" sz="1300" dirty="0">
              <a:solidFill>
                <a:srgbClr val="000000"/>
              </a:solidFill>
              <a:latin typeface="Calibri" panose="020F0502020204030204" pitchFamily="34" charset="0"/>
              <a:ea typeface="Times New Roman" panose="02020603050405020304" pitchFamily="18" charset="0"/>
            </a:endParaRPr>
          </a:p>
          <a:p>
            <a:pPr>
              <a:tabLst>
                <a:tab pos="931774" algn="l"/>
              </a:tabLst>
            </a:pPr>
            <a:r>
              <a:rPr lang="en-US" sz="1300" dirty="0">
                <a:solidFill>
                  <a:srgbClr val="000000"/>
                </a:solidFill>
                <a:latin typeface="Calibri" panose="020F0502020204030204" pitchFamily="34" charset="0"/>
                <a:ea typeface="Times New Roman" panose="02020603050405020304" pitchFamily="18" charset="0"/>
              </a:rPr>
              <a:t>Remember that Paul was a tent maker.</a:t>
            </a:r>
          </a:p>
          <a:p>
            <a:pPr>
              <a:tabLst>
                <a:tab pos="931774" algn="l"/>
              </a:tabLst>
            </a:pPr>
            <a:endParaRPr lang="en-US" sz="1300" dirty="0">
              <a:solidFill>
                <a:srgbClr val="000000"/>
              </a:solidFill>
              <a:latin typeface="Calibri" panose="020F0502020204030204" pitchFamily="34" charset="0"/>
              <a:ea typeface="Times New Roman" panose="02020603050405020304" pitchFamily="18" charset="0"/>
            </a:endParaRPr>
          </a:p>
          <a:p>
            <a:pPr>
              <a:tabLst>
                <a:tab pos="931774" algn="l"/>
              </a:tabLst>
            </a:pPr>
            <a:r>
              <a:rPr lang="en-US" sz="1300" dirty="0">
                <a:latin typeface="Calibri" panose="020F0502020204030204" pitchFamily="34" charset="0"/>
                <a:ea typeface="Calibri" panose="020F0502020204030204" pitchFamily="34" charset="0"/>
                <a:cs typeface="Times New Roman" panose="02020603050405020304" pitchFamily="18" charset="0"/>
              </a:rPr>
              <a:t>In John 1:14 we read, </a:t>
            </a:r>
            <a:r>
              <a:rPr lang="en-US" sz="1300" i="1" dirty="0">
                <a:latin typeface="Calibri" panose="020F0502020204030204" pitchFamily="34" charset="0"/>
                <a:ea typeface="Calibri" panose="020F0502020204030204" pitchFamily="34" charset="0"/>
                <a:cs typeface="Times New Roman" panose="02020603050405020304" pitchFamily="18" charset="0"/>
              </a:rPr>
              <a:t>“And the Word became flesh and dwelt among us, and we beheld His glory, the glory as of the only begotten of the Father, full of grace and truth.”</a:t>
            </a:r>
            <a:r>
              <a:rPr lang="en-US" sz="1300" dirty="0">
                <a:latin typeface="Calibri" panose="020F0502020204030204" pitchFamily="34" charset="0"/>
                <a:ea typeface="Calibri" panose="020F0502020204030204" pitchFamily="34" charset="0"/>
                <a:cs typeface="Times New Roman" panose="02020603050405020304" pitchFamily="18" charset="0"/>
              </a:rPr>
              <a:t> </a:t>
            </a:r>
            <a:r>
              <a:rPr lang="en-US" sz="1300" b="1" dirty="0">
                <a:latin typeface="Calibri" panose="020F0502020204030204" pitchFamily="34" charset="0"/>
                <a:ea typeface="Calibri" panose="020F0502020204030204" pitchFamily="34" charset="0"/>
                <a:cs typeface="Times New Roman" panose="02020603050405020304" pitchFamily="18" charset="0"/>
              </a:rPr>
              <a:t>According to A.T. Robertson, the verb “dwelt” means “to pitch one’s tent or tabernacle</a:t>
            </a:r>
            <a:r>
              <a:rPr lang="en-US" sz="1300" dirty="0">
                <a:latin typeface="Calibri" panose="020F0502020204030204" pitchFamily="34" charset="0"/>
                <a:ea typeface="Calibri" panose="020F0502020204030204" pitchFamily="34" charset="0"/>
                <a:cs typeface="Times New Roman" panose="02020603050405020304" pitchFamily="18" charset="0"/>
              </a:rPr>
              <a:t>” (Word Pictures In The New Testament, Volume V, page 13). </a:t>
            </a:r>
            <a:r>
              <a:rPr lang="en-US" sz="1300" b="1" dirty="0">
                <a:latin typeface="Calibri" panose="020F0502020204030204" pitchFamily="34" charset="0"/>
                <a:ea typeface="Calibri" panose="020F0502020204030204" pitchFamily="34" charset="0"/>
                <a:cs typeface="Times New Roman" panose="02020603050405020304" pitchFamily="18" charset="0"/>
              </a:rPr>
              <a:t>What a thought that the Lord of glory left heaven to take up residence in a tent</a:t>
            </a:r>
            <a:r>
              <a:rPr lang="en-US" sz="1300" dirty="0">
                <a:latin typeface="Calibri" panose="020F0502020204030204" pitchFamily="34" charset="0"/>
                <a:ea typeface="Calibri" panose="020F0502020204030204" pitchFamily="34" charset="0"/>
                <a:cs typeface="Times New Roman" panose="02020603050405020304" pitchFamily="18" charset="0"/>
              </a:rPr>
              <a:t>!</a:t>
            </a:r>
          </a:p>
          <a:p>
            <a:pPr>
              <a:tabLst>
                <a:tab pos="931774" algn="l"/>
              </a:tabLst>
            </a:pPr>
            <a:endParaRPr lang="en-US" sz="1300" dirty="0">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When writing to the saints at Philippi he spoke of his conflicting desires. On one hand he desired </a:t>
            </a:r>
            <a:r>
              <a:rPr lang="en-US" sz="1300" i="1" dirty="0">
                <a:effectLst/>
                <a:latin typeface="Calibri" panose="020F0502020204030204" pitchFamily="34" charset="0"/>
                <a:ea typeface="Calibri" panose="020F0502020204030204" pitchFamily="34" charset="0"/>
                <a:cs typeface="Times New Roman" panose="02020603050405020304" pitchFamily="18" charset="0"/>
              </a:rPr>
              <a:t>“to depart and be with Christ”</a:t>
            </a:r>
            <a:r>
              <a:rPr lang="en-US" sz="1300" dirty="0">
                <a:effectLst/>
                <a:latin typeface="Calibri" panose="020F0502020204030204" pitchFamily="34" charset="0"/>
                <a:ea typeface="Calibri" panose="020F0502020204030204" pitchFamily="34" charset="0"/>
                <a:cs typeface="Times New Roman" panose="02020603050405020304" pitchFamily="18" charset="0"/>
              </a:rPr>
              <a:t> (Philippians 1:23). On the other hand, he wanted to continue in his evangelistic work which would bring fruit from his labor (Philippians 1:22).</a:t>
            </a:r>
          </a:p>
          <a:p>
            <a:pPr marL="0" marR="0">
              <a:lnSpc>
                <a:spcPct val="107000"/>
              </a:lnSpc>
              <a:spcBef>
                <a:spcPts val="0"/>
              </a:spcBef>
              <a:spcAft>
                <a:spcPts val="80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The phrase </a:t>
            </a:r>
            <a:r>
              <a:rPr lang="en-US" sz="1300" i="1" dirty="0">
                <a:effectLst/>
                <a:latin typeface="Calibri" panose="020F0502020204030204" pitchFamily="34" charset="0"/>
                <a:ea typeface="Calibri" panose="020F0502020204030204" pitchFamily="34" charset="0"/>
                <a:cs typeface="Times New Roman" panose="02020603050405020304" pitchFamily="18" charset="0"/>
              </a:rPr>
              <a:t>“to depart”</a:t>
            </a:r>
            <a:r>
              <a:rPr lang="en-US" sz="1300" dirty="0">
                <a:effectLst/>
                <a:latin typeface="Calibri" panose="020F0502020204030204" pitchFamily="34" charset="0"/>
                <a:ea typeface="Calibri" panose="020F0502020204030204" pitchFamily="34" charset="0"/>
                <a:cs typeface="Times New Roman" panose="02020603050405020304" pitchFamily="18" charset="0"/>
              </a:rPr>
              <a:t> is from a Greek military term which means </a:t>
            </a:r>
            <a:r>
              <a:rPr lang="en-US" sz="1300" i="1" dirty="0">
                <a:effectLst/>
                <a:latin typeface="Calibri" panose="020F0502020204030204" pitchFamily="34" charset="0"/>
                <a:ea typeface="Calibri" panose="020F0502020204030204" pitchFamily="34" charset="0"/>
                <a:cs typeface="Times New Roman" panose="02020603050405020304" pitchFamily="18" charset="0"/>
              </a:rPr>
              <a:t>“to break camp”</a:t>
            </a:r>
            <a:r>
              <a:rPr lang="en-US" sz="1300" dirty="0">
                <a:effectLst/>
                <a:latin typeface="Calibri" panose="020F0502020204030204" pitchFamily="34" charset="0"/>
                <a:ea typeface="Calibri" panose="020F0502020204030204" pitchFamily="34" charset="0"/>
                <a:cs typeface="Times New Roman" panose="02020603050405020304" pitchFamily="18" charset="0"/>
              </a:rPr>
              <a:t> or </a:t>
            </a:r>
            <a:r>
              <a:rPr lang="en-US" sz="1300" i="1" dirty="0">
                <a:effectLst/>
                <a:latin typeface="Calibri" panose="020F0502020204030204" pitchFamily="34" charset="0"/>
                <a:ea typeface="Calibri" panose="020F0502020204030204" pitchFamily="34" charset="0"/>
                <a:cs typeface="Times New Roman" panose="02020603050405020304" pitchFamily="18" charset="0"/>
              </a:rPr>
              <a:t>“strike ones tent”</a:t>
            </a:r>
            <a:r>
              <a:rPr lang="en-US" sz="1300" dirty="0">
                <a:effectLst/>
                <a:latin typeface="Calibri" panose="020F0502020204030204" pitchFamily="34" charset="0"/>
                <a:ea typeface="Calibri" panose="020F0502020204030204" pitchFamily="34" charset="0"/>
                <a:cs typeface="Times New Roman" panose="02020603050405020304" pitchFamily="18" charset="0"/>
              </a:rPr>
              <a:t> (Marvin Vincent, Word Studies In The New Testament, Volume III, page 425). Paul wrote these words while a prisoner in the barracks of the Praetorian Guard. No doubt Paul had watched Roman soldiers set up their tents and take them down a few days later. Paul was eagerly awaiting the day when his fleshly tent would be taken down for the last time.</a:t>
            </a:r>
          </a:p>
          <a:p>
            <a:pPr>
              <a:tabLst>
                <a:tab pos="931774" algn="l"/>
              </a:tabLst>
            </a:pPr>
            <a:endParaRPr lang="en-US" sz="11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E018E30-7392-4B60-A39C-E96FEC4936C8}" type="slidenum">
              <a:rPr lang="en-US" smtClean="0"/>
              <a:t>8</a:t>
            </a:fld>
            <a:endParaRPr lang="en-US"/>
          </a:p>
        </p:txBody>
      </p:sp>
    </p:spTree>
    <p:extLst>
      <p:ext uri="{BB962C8B-B14F-4D97-AF65-F5344CB8AC3E}">
        <p14:creationId xmlns:p14="http://schemas.microsoft.com/office/powerpoint/2010/main" val="3843495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931774" algn="l"/>
              </a:tabLst>
            </a:pPr>
            <a:r>
              <a:rPr lang="en-US" sz="1400" dirty="0">
                <a:latin typeface="Times New Roman" panose="02020603050405020304" pitchFamily="18" charset="0"/>
                <a:ea typeface="Times New Roman" panose="02020603050405020304" pitchFamily="18" charset="0"/>
              </a:rPr>
              <a:t>Groan “pressed by circumstances" in distress and affliction. To silently pray. </a:t>
            </a:r>
          </a:p>
          <a:p>
            <a:pPr>
              <a:tabLst>
                <a:tab pos="931774" algn="l"/>
              </a:tabLst>
            </a:pPr>
            <a:endParaRPr lang="en-US" sz="1400" dirty="0">
              <a:latin typeface="Times New Roman" panose="02020603050405020304" pitchFamily="18" charset="0"/>
              <a:ea typeface="Times New Roman" panose="02020603050405020304" pitchFamily="18" charset="0"/>
            </a:endParaRPr>
          </a:p>
          <a:p>
            <a:pPr>
              <a:tabLst>
                <a:tab pos="931774" algn="l"/>
              </a:tabLst>
            </a:pPr>
            <a:r>
              <a:rPr lang="en-US" sz="1400" dirty="0">
                <a:latin typeface="Times New Roman" panose="02020603050405020304" pitchFamily="18" charset="0"/>
                <a:ea typeface="Times New Roman" panose="02020603050405020304" pitchFamily="18" charset="0"/>
              </a:rPr>
              <a:t>Paul says in verse 3-4, not just to shed this decaying tent, but to be clothed (not naked) with our eternal spiritual dwelling. </a:t>
            </a:r>
          </a:p>
        </p:txBody>
      </p:sp>
      <p:sp>
        <p:nvSpPr>
          <p:cNvPr id="4" name="Slide Number Placeholder 3"/>
          <p:cNvSpPr>
            <a:spLocks noGrp="1"/>
          </p:cNvSpPr>
          <p:nvPr>
            <p:ph type="sldNum" sz="quarter" idx="5"/>
          </p:nvPr>
        </p:nvSpPr>
        <p:spPr/>
        <p:txBody>
          <a:bodyPr/>
          <a:lstStyle/>
          <a:p>
            <a:fld id="{5E018E30-7392-4B60-A39C-E96FEC4936C8}" type="slidenum">
              <a:rPr lang="en-US" smtClean="0"/>
              <a:t>9</a:t>
            </a:fld>
            <a:endParaRPr lang="en-US"/>
          </a:p>
        </p:txBody>
      </p:sp>
    </p:spTree>
    <p:extLst>
      <p:ext uri="{BB962C8B-B14F-4D97-AF65-F5344CB8AC3E}">
        <p14:creationId xmlns:p14="http://schemas.microsoft.com/office/powerpoint/2010/main" val="305517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6114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40265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51399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7007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5176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2894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9,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41349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9,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557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9,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9651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00948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62002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9,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3209323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3" pos="461">
          <p15:clr>
            <a:srgbClr val="F26B43"/>
          </p15:clr>
        </p15:guide>
        <p15:guide id="24" pos="1209">
          <p15:clr>
            <a:srgbClr val="F26B43"/>
          </p15:clr>
        </p15:guide>
        <p15:guide id="25" pos="1663">
          <p15:clr>
            <a:srgbClr val="F26B43"/>
          </p15:clr>
        </p15:guide>
        <p15:guide id="26" pos="2865">
          <p15:clr>
            <a:srgbClr val="F26B43"/>
          </p15:clr>
        </p15:guide>
        <p15:guide id="27" pos="4067">
          <p15:clr>
            <a:srgbClr val="F26B43"/>
          </p15:clr>
        </p15:guide>
        <p15:guide id="28" pos="4815">
          <p15:clr>
            <a:srgbClr val="F26B43"/>
          </p15:clr>
        </p15:guide>
        <p15:guide id="29" pos="5269">
          <p15:clr>
            <a:srgbClr val="F26B43"/>
          </p15:clr>
        </p15:guide>
        <p15:guide id="30" pos="6017">
          <p15:clr>
            <a:srgbClr val="F26B43"/>
          </p15:clr>
        </p15:guide>
        <p15:guide id="31" pos="6471">
          <p15:clr>
            <a:srgbClr val="F26B43"/>
          </p15:clr>
        </p15:guide>
        <p15:guide id="32" pos="7219">
          <p15:clr>
            <a:srgbClr val="F26B43"/>
          </p15:clr>
        </p15:guide>
        <p15:guide id="33" orient="horz" pos="459">
          <p15:clr>
            <a:srgbClr val="F26B43"/>
          </p15:clr>
        </p15:guide>
        <p15:guide id="35" orient="horz" pos="1661">
          <p15:clr>
            <a:srgbClr val="F26B43"/>
          </p15:clr>
        </p15:guide>
        <p15:guide id="36" orient="horz" pos="2432">
          <p15:clr>
            <a:srgbClr val="F26B43"/>
          </p15:clr>
        </p15:guide>
        <p15:guide id="37" orient="horz" pos="2886">
          <p15:clr>
            <a:srgbClr val="F26B43"/>
          </p15:clr>
        </p15:guide>
        <p15:guide id="38" orient="horz" pos="3634">
          <p15:clr>
            <a:srgbClr val="F26B43"/>
          </p15:clr>
        </p15:guide>
        <p15:guide id="39" pos="3840">
          <p15:clr>
            <a:srgbClr val="5ACBF0"/>
          </p15:clr>
        </p15:guide>
        <p15:guide id="40" pos="2411">
          <p15:clr>
            <a:srgbClr val="F26B43"/>
          </p15:clr>
        </p15:guide>
        <p15:guide id="41" pos="3613">
          <p15:clr>
            <a:srgbClr val="F26B43"/>
          </p15:clr>
        </p15:guide>
        <p15:guide id="42" orient="horz" pos="1207">
          <p15:clr>
            <a:srgbClr val="F26B43"/>
          </p15:clr>
        </p15:guide>
        <p15:guide id="43" orient="horz" pos="2047">
          <p15:clr>
            <a:srgbClr val="5ACBF0"/>
          </p15:clr>
        </p15:guide>
        <p15:guide id="44" orient="horz" pos="386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DAF01-0427-8047-F6B0-4AE3B89021BD}"/>
              </a:ext>
            </a:extLst>
          </p:cNvPr>
          <p:cNvSpPr>
            <a:spLocks noGrp="1"/>
          </p:cNvSpPr>
          <p:nvPr>
            <p:ph type="ctrTitle"/>
          </p:nvPr>
        </p:nvSpPr>
        <p:spPr/>
        <p:txBody>
          <a:bodyPr/>
          <a:lstStyle/>
          <a:p>
            <a:r>
              <a:rPr lang="en-US" b="1" dirty="0"/>
              <a:t>Living In Tents</a:t>
            </a:r>
          </a:p>
        </p:txBody>
      </p:sp>
      <p:sp>
        <p:nvSpPr>
          <p:cNvPr id="3" name="Subtitle 2">
            <a:extLst>
              <a:ext uri="{FF2B5EF4-FFF2-40B4-BE49-F238E27FC236}">
                <a16:creationId xmlns:a16="http://schemas.microsoft.com/office/drawing/2014/main" id="{D0DE03FE-BFE6-1EF0-DC5B-AFF8E19FB437}"/>
              </a:ext>
            </a:extLst>
          </p:cNvPr>
          <p:cNvSpPr>
            <a:spLocks noGrp="1"/>
          </p:cNvSpPr>
          <p:nvPr>
            <p:ph type="subTitle" idx="1"/>
          </p:nvPr>
        </p:nvSpPr>
        <p:spPr/>
        <p:txBody>
          <a:bodyPr/>
          <a:lstStyle/>
          <a:p>
            <a:r>
              <a:rPr lang="en-US" dirty="0"/>
              <a:t>2 Corinthians 5:1-10 </a:t>
            </a:r>
          </a:p>
        </p:txBody>
      </p:sp>
    </p:spTree>
    <p:extLst>
      <p:ext uri="{BB962C8B-B14F-4D97-AF65-F5344CB8AC3E}">
        <p14:creationId xmlns:p14="http://schemas.microsoft.com/office/powerpoint/2010/main" val="2685558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20000" y="619200"/>
            <a:ext cx="10728322" cy="918655"/>
          </a:xfrm>
        </p:spPr>
        <p:txBody>
          <a:bodyPr>
            <a:normAutofit/>
          </a:bodyPr>
          <a:lstStyle/>
          <a:p>
            <a:r>
              <a:rPr lang="en-US" sz="4000" b="1" dirty="0"/>
              <a:t>Our Vessel, Dwelling, Garment</a:t>
            </a:r>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5"/>
            <a:ext cx="10905943" cy="5030895"/>
          </a:xfrm>
        </p:spPr>
        <p:txBody>
          <a:bodyPr>
            <a:normAutofit/>
          </a:bodyPr>
          <a:lstStyle/>
          <a:p>
            <a:pPr marL="0" indent="0">
              <a:buNone/>
            </a:pPr>
            <a:r>
              <a:rPr lang="en-US" sz="3000" b="1" dirty="0"/>
              <a:t>Are we groaning for a better “tent” or “jar of clay” or for a building from God? </a:t>
            </a:r>
            <a:r>
              <a:rPr lang="en-US" sz="3000" dirty="0"/>
              <a:t>(cf., James 5:13; 2 Corinthians 12:7) </a:t>
            </a:r>
          </a:p>
          <a:p>
            <a:pPr marL="0" indent="0">
              <a:buNone/>
            </a:pPr>
            <a:r>
              <a:rPr lang="en-US" sz="3000" dirty="0"/>
              <a:t>What do we </a:t>
            </a:r>
            <a:r>
              <a:rPr lang="en-US" sz="3000" b="1" i="1" dirty="0"/>
              <a:t>“prefer rather (willing, </a:t>
            </a:r>
            <a:r>
              <a:rPr lang="en-US" sz="1800" dirty="0"/>
              <a:t>KJV</a:t>
            </a:r>
            <a:r>
              <a:rPr lang="en-US" sz="3000" b="1" i="1" dirty="0"/>
              <a:t>)”</a:t>
            </a:r>
            <a:r>
              <a:rPr lang="en-US" sz="3000" dirty="0"/>
              <a:t>? (vs. 8) Refers to a </a:t>
            </a:r>
            <a:r>
              <a:rPr lang="en-US" sz="3000" b="1" dirty="0"/>
              <a:t>deliberate choice or will</a:t>
            </a:r>
            <a:r>
              <a:rPr lang="en-US" sz="3000" dirty="0"/>
              <a:t>. </a:t>
            </a:r>
          </a:p>
          <a:p>
            <a:pPr>
              <a:buFont typeface="Arial" panose="020B0604020202020204" pitchFamily="34" charset="0"/>
              <a:buChar char="•"/>
            </a:pPr>
            <a:r>
              <a:rPr lang="en-US" sz="3000" dirty="0"/>
              <a:t>Many want to make this temporary dwelling permanent. Do we see the danger of </a:t>
            </a:r>
            <a:r>
              <a:rPr lang="en-US" sz="3000" b="1" dirty="0"/>
              <a:t>getting too comfortable</a:t>
            </a:r>
            <a:r>
              <a:rPr lang="en-US" sz="3000" dirty="0"/>
              <a:t>?</a:t>
            </a:r>
          </a:p>
          <a:p>
            <a:pPr>
              <a:buFont typeface="Arial" panose="020B0604020202020204" pitchFamily="34" charset="0"/>
              <a:buChar char="•"/>
            </a:pPr>
            <a:r>
              <a:rPr lang="en-US" sz="3000" dirty="0"/>
              <a:t>What is our </a:t>
            </a:r>
            <a:r>
              <a:rPr lang="en-US" sz="3000" b="1" dirty="0"/>
              <a:t>attitude towards death</a:t>
            </a:r>
            <a:r>
              <a:rPr lang="en-US" sz="3000" dirty="0"/>
              <a:t>? (Eccles. 7:1; 12:7; Philippians 1:21; 1 John 3:1-3)</a:t>
            </a:r>
          </a:p>
        </p:txBody>
      </p:sp>
    </p:spTree>
    <p:extLst>
      <p:ext uri="{BB962C8B-B14F-4D97-AF65-F5344CB8AC3E}">
        <p14:creationId xmlns:p14="http://schemas.microsoft.com/office/powerpoint/2010/main" val="215605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20000" y="619200"/>
            <a:ext cx="10728322" cy="918655"/>
          </a:xfrm>
        </p:spPr>
        <p:txBody>
          <a:bodyPr>
            <a:normAutofit/>
          </a:bodyPr>
          <a:lstStyle/>
          <a:p>
            <a:r>
              <a:rPr lang="en-US" sz="4000" b="1" dirty="0"/>
              <a:t>Therefore</a:t>
            </a:r>
            <a:r>
              <a:rPr lang="en-US" sz="4000" dirty="0"/>
              <a:t>…</a:t>
            </a:r>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5"/>
            <a:ext cx="11055233" cy="5030895"/>
          </a:xfrm>
        </p:spPr>
        <p:txBody>
          <a:bodyPr>
            <a:normAutofit/>
          </a:bodyPr>
          <a:lstStyle/>
          <a:p>
            <a:pPr marL="0" indent="0">
              <a:buNone/>
            </a:pPr>
            <a:r>
              <a:rPr lang="en-US" sz="3000" b="1" dirty="0"/>
              <a:t>Our “</a:t>
            </a:r>
            <a:r>
              <a:rPr lang="en-US" sz="3000" b="1" i="1" dirty="0"/>
              <a:t>ambition</a:t>
            </a:r>
            <a:r>
              <a:rPr lang="en-US" sz="3000" b="1" dirty="0"/>
              <a:t>” </a:t>
            </a:r>
            <a:r>
              <a:rPr lang="en-US" sz="3000" dirty="0"/>
              <a:t>is to be </a:t>
            </a:r>
            <a:r>
              <a:rPr lang="en-US" sz="3000" b="1" dirty="0"/>
              <a:t>“</a:t>
            </a:r>
            <a:r>
              <a:rPr lang="en-US" sz="3000" b="1" i="1" dirty="0"/>
              <a:t>pleasing to Him</a:t>
            </a:r>
            <a:r>
              <a:rPr lang="en-US" sz="3000" b="1" dirty="0"/>
              <a:t>”. </a:t>
            </a:r>
            <a:r>
              <a:rPr lang="en-US" sz="3000" dirty="0"/>
              <a:t>(vs. 9)</a:t>
            </a:r>
          </a:p>
          <a:p>
            <a:pPr marL="0" indent="0">
              <a:buNone/>
            </a:pPr>
            <a:r>
              <a:rPr lang="en-US" sz="3000" dirty="0"/>
              <a:t>Because </a:t>
            </a:r>
            <a:r>
              <a:rPr lang="en-US" sz="3000" i="1" dirty="0"/>
              <a:t>“</a:t>
            </a:r>
            <a:r>
              <a:rPr lang="en-US" sz="3000" b="1" i="1" dirty="0"/>
              <a:t>we must all appear before the judgment seat of Christ</a:t>
            </a:r>
            <a:r>
              <a:rPr lang="en-US" sz="3000" i="1" dirty="0"/>
              <a:t>, that each one may be </a:t>
            </a:r>
            <a:r>
              <a:rPr lang="en-US" sz="3000" b="1" i="1" dirty="0"/>
              <a:t>recompensed for his deeds in the body</a:t>
            </a:r>
            <a:r>
              <a:rPr lang="en-US" sz="3000" i="1" dirty="0"/>
              <a:t> </a:t>
            </a:r>
            <a:r>
              <a:rPr lang="en-US" sz="3000" dirty="0"/>
              <a:t>(our tent)</a:t>
            </a:r>
            <a:r>
              <a:rPr lang="en-US" sz="3000" i="1" dirty="0"/>
              <a:t>, according to what he has done, </a:t>
            </a:r>
            <a:r>
              <a:rPr lang="en-US" sz="3000" b="1" i="1" dirty="0"/>
              <a:t>whether good or bad</a:t>
            </a:r>
            <a:r>
              <a:rPr lang="en-US" sz="3000" i="1" dirty="0"/>
              <a:t>.” </a:t>
            </a:r>
            <a:r>
              <a:rPr lang="en-US" sz="3000" dirty="0"/>
              <a:t>(vs. 10)</a:t>
            </a:r>
          </a:p>
          <a:p>
            <a:pPr marL="0" indent="0">
              <a:buNone/>
            </a:pPr>
            <a:r>
              <a:rPr lang="en-US" sz="3000" dirty="0"/>
              <a:t>“</a:t>
            </a:r>
            <a:r>
              <a:rPr lang="en-US" sz="3000" b="1" i="1" dirty="0"/>
              <a:t>Therefore, knowing the fear of the Lord we persuade men</a:t>
            </a:r>
            <a:r>
              <a:rPr lang="en-US" sz="3000" dirty="0"/>
              <a:t>” with the glorious gospel. (vs. 11) </a:t>
            </a:r>
          </a:p>
          <a:p>
            <a:pPr marL="0" indent="0">
              <a:buNone/>
            </a:pPr>
            <a:r>
              <a:rPr lang="en-US" sz="3000" dirty="0"/>
              <a:t>We can and </a:t>
            </a:r>
            <a:r>
              <a:rPr lang="en-US" sz="3000" b="1" dirty="0"/>
              <a:t>ought to have confidence</a:t>
            </a:r>
            <a:r>
              <a:rPr lang="en-US" sz="3000" dirty="0"/>
              <a:t>! (1 John 2:28; 3:1-3)</a:t>
            </a:r>
          </a:p>
          <a:p>
            <a:pPr marL="0" indent="0">
              <a:buNone/>
            </a:pPr>
            <a:endParaRPr lang="en-US" sz="3000" dirty="0"/>
          </a:p>
        </p:txBody>
      </p:sp>
    </p:spTree>
    <p:extLst>
      <p:ext uri="{BB962C8B-B14F-4D97-AF65-F5344CB8AC3E}">
        <p14:creationId xmlns:p14="http://schemas.microsoft.com/office/powerpoint/2010/main" val="180578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20000" y="619200"/>
            <a:ext cx="10728322" cy="918655"/>
          </a:xfrm>
        </p:spPr>
        <p:txBody>
          <a:bodyPr>
            <a:normAutofit/>
          </a:bodyPr>
          <a:lstStyle/>
          <a:p>
            <a:r>
              <a:rPr lang="en-US" sz="4000" b="1" dirty="0"/>
              <a:t>Therefore</a:t>
            </a:r>
            <a:r>
              <a:rPr lang="en-US" sz="4000" dirty="0"/>
              <a:t>…</a:t>
            </a:r>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5"/>
            <a:ext cx="11055233" cy="5030895"/>
          </a:xfrm>
        </p:spPr>
        <p:txBody>
          <a:bodyPr>
            <a:normAutofit/>
          </a:bodyPr>
          <a:lstStyle/>
          <a:p>
            <a:pPr marL="0" indent="0">
              <a:buNone/>
            </a:pPr>
            <a:r>
              <a:rPr lang="en-US" sz="3000" dirty="0"/>
              <a:t>The “</a:t>
            </a:r>
            <a:r>
              <a:rPr lang="en-US" sz="3000" b="1" i="1" dirty="0"/>
              <a:t>love of Christ controls us</a:t>
            </a:r>
            <a:r>
              <a:rPr lang="en-US" sz="3000" dirty="0"/>
              <a:t>” that we might sojourn no longer for ourselves (1 Peter 4:2) but for Him who died and rose again on our behalf. (vs. 14-15)</a:t>
            </a:r>
          </a:p>
          <a:p>
            <a:pPr marL="0" indent="0">
              <a:buNone/>
            </a:pPr>
            <a:r>
              <a:rPr lang="en-US" sz="3000" dirty="0"/>
              <a:t>The call to become a “</a:t>
            </a:r>
            <a:r>
              <a:rPr lang="en-US" sz="3000" b="1" i="1" dirty="0"/>
              <a:t>new creature</a:t>
            </a:r>
            <a:r>
              <a:rPr lang="en-US" sz="3000" dirty="0"/>
              <a:t>” in Christ. (vs. 17)</a:t>
            </a:r>
          </a:p>
          <a:p>
            <a:pPr marL="0" indent="0">
              <a:buNone/>
            </a:pPr>
            <a:r>
              <a:rPr lang="en-US" sz="3000" dirty="0"/>
              <a:t>The need for “</a:t>
            </a:r>
            <a:r>
              <a:rPr lang="en-US" sz="3000" b="1" i="1" dirty="0"/>
              <a:t>reconciliation</a:t>
            </a:r>
            <a:r>
              <a:rPr lang="en-US" sz="3000" dirty="0"/>
              <a:t>”. (vs. 18-21)</a:t>
            </a:r>
          </a:p>
        </p:txBody>
      </p:sp>
    </p:spTree>
    <p:extLst>
      <p:ext uri="{BB962C8B-B14F-4D97-AF65-F5344CB8AC3E}">
        <p14:creationId xmlns:p14="http://schemas.microsoft.com/office/powerpoint/2010/main" val="88910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20000" y="619200"/>
            <a:ext cx="10728322" cy="918655"/>
          </a:xfrm>
        </p:spPr>
        <p:txBody>
          <a:bodyPr>
            <a:normAutofit/>
          </a:bodyPr>
          <a:lstStyle/>
          <a:p>
            <a:r>
              <a:rPr lang="en-US" sz="4000" dirty="0"/>
              <a:t>Context of 2 Corinthians</a:t>
            </a:r>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6"/>
            <a:ext cx="11185861" cy="4700944"/>
          </a:xfrm>
        </p:spPr>
        <p:txBody>
          <a:bodyPr>
            <a:normAutofit/>
          </a:bodyPr>
          <a:lstStyle/>
          <a:p>
            <a:r>
              <a:rPr lang="en-US" sz="3000" b="1" dirty="0"/>
              <a:t>Paul’s apostleship and qualifications in question </a:t>
            </a:r>
            <a:r>
              <a:rPr lang="en-US" sz="3000" dirty="0"/>
              <a:t>based on fleshly criteria. (2:17-3:6; 10:8-11)</a:t>
            </a:r>
          </a:p>
          <a:p>
            <a:r>
              <a:rPr lang="en-US" sz="3000" b="1" dirty="0"/>
              <a:t>Influence of the “sophists”</a:t>
            </a:r>
            <a:r>
              <a:rPr lang="en-US" sz="3000" dirty="0"/>
              <a:t> (“any orator who emphasized </a:t>
            </a:r>
            <a:r>
              <a:rPr lang="en-US" sz="3000" b="1" dirty="0"/>
              <a:t>style over substance</a:t>
            </a:r>
            <a:r>
              <a:rPr lang="en-US" sz="3000" dirty="0"/>
              <a:t> and received </a:t>
            </a:r>
            <a:r>
              <a:rPr lang="en-US" sz="3000" b="1" dirty="0"/>
              <a:t>pay for his work</a:t>
            </a:r>
            <a:r>
              <a:rPr lang="en-US" sz="3000" dirty="0"/>
              <a:t>”) and the use/emphasis of “</a:t>
            </a:r>
            <a:r>
              <a:rPr lang="en-US" sz="3000" b="1" dirty="0"/>
              <a:t>emotional delivery</a:t>
            </a:r>
            <a:r>
              <a:rPr lang="en-US" sz="3000" dirty="0"/>
              <a:t>” &amp;  </a:t>
            </a:r>
            <a:r>
              <a:rPr lang="en-US" sz="3000" b="1" dirty="0"/>
              <a:t>entertainment</a:t>
            </a:r>
            <a:r>
              <a:rPr lang="en-US" sz="3000" dirty="0"/>
              <a:t> over “</a:t>
            </a:r>
            <a:r>
              <a:rPr lang="en-US" sz="3000" b="1" dirty="0"/>
              <a:t>rational content</a:t>
            </a:r>
            <a:r>
              <a:rPr lang="en-US" sz="3000" dirty="0"/>
              <a:t>” and </a:t>
            </a:r>
            <a:r>
              <a:rPr lang="en-US" sz="3000" b="1" dirty="0"/>
              <a:t>persuasion</a:t>
            </a:r>
            <a:r>
              <a:rPr lang="en-US" sz="3000" dirty="0"/>
              <a:t>. (cf., 1 Cor. 2:1-5)</a:t>
            </a:r>
          </a:p>
          <a:p>
            <a:r>
              <a:rPr lang="en-US" sz="3000" dirty="0"/>
              <a:t>Focus on </a:t>
            </a:r>
            <a:r>
              <a:rPr lang="en-US" sz="3000" b="1" dirty="0"/>
              <a:t>presentation</a:t>
            </a:r>
            <a:r>
              <a:rPr lang="en-US" sz="3000" dirty="0"/>
              <a:t>, </a:t>
            </a:r>
            <a:r>
              <a:rPr lang="en-US" sz="3000" b="1" dirty="0"/>
              <a:t>delivery</a:t>
            </a:r>
            <a:r>
              <a:rPr lang="en-US" sz="3000" dirty="0"/>
              <a:t> and </a:t>
            </a:r>
            <a:r>
              <a:rPr lang="en-US" sz="3000" b="1" dirty="0"/>
              <a:t>renumeration</a:t>
            </a:r>
            <a:r>
              <a:rPr lang="en-US" sz="3000" dirty="0"/>
              <a:t>. </a:t>
            </a:r>
            <a:br>
              <a:rPr lang="en-US" sz="3000" dirty="0"/>
            </a:br>
            <a:r>
              <a:rPr lang="en-US" sz="3000" dirty="0"/>
              <a:t>(1 Corinthians 9)</a:t>
            </a:r>
            <a:endParaRPr lang="en-US" sz="2800" dirty="0"/>
          </a:p>
          <a:p>
            <a:endParaRPr lang="en-US" sz="2800" dirty="0"/>
          </a:p>
        </p:txBody>
      </p:sp>
    </p:spTree>
    <p:extLst>
      <p:ext uri="{BB962C8B-B14F-4D97-AF65-F5344CB8AC3E}">
        <p14:creationId xmlns:p14="http://schemas.microsoft.com/office/powerpoint/2010/main" val="371651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20000" y="619200"/>
            <a:ext cx="10728322" cy="918655"/>
          </a:xfrm>
        </p:spPr>
        <p:txBody>
          <a:bodyPr>
            <a:normAutofit/>
          </a:bodyPr>
          <a:lstStyle/>
          <a:p>
            <a:r>
              <a:rPr lang="en-US" sz="4000" b="1" dirty="0"/>
              <a:t>Paul’s Adequacy</a:t>
            </a:r>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5"/>
            <a:ext cx="10728325" cy="4993573"/>
          </a:xfrm>
        </p:spPr>
        <p:txBody>
          <a:bodyPr>
            <a:normAutofit lnSpcReduction="10000"/>
          </a:bodyPr>
          <a:lstStyle/>
          <a:p>
            <a:r>
              <a:rPr lang="en-US" sz="3000" b="1" dirty="0"/>
              <a:t>Called into question… defended</a:t>
            </a:r>
            <a:r>
              <a:rPr lang="en-US" sz="3000" dirty="0"/>
              <a:t> only through </a:t>
            </a:r>
            <a:r>
              <a:rPr lang="en-US" sz="3000" b="1" dirty="0"/>
              <a:t>his faith in the message</a:t>
            </a:r>
            <a:r>
              <a:rPr lang="en-US" sz="3000" dirty="0"/>
              <a:t> he preached from God. (2 Corinthians 3:1-6)</a:t>
            </a:r>
          </a:p>
          <a:p>
            <a:r>
              <a:rPr lang="en-US" sz="3000" i="1" dirty="0"/>
              <a:t>“</a:t>
            </a:r>
            <a:r>
              <a:rPr lang="en-US" sz="3000" b="1" i="1" dirty="0"/>
              <a:t>We have this treasure in earthen vessels</a:t>
            </a:r>
            <a:r>
              <a:rPr lang="en-US" sz="3000" i="1" dirty="0"/>
              <a:t>, so that the </a:t>
            </a:r>
            <a:r>
              <a:rPr lang="en-US" sz="3000" b="1" i="1" dirty="0"/>
              <a:t>surpassing greatness of the power will be of God and not from ourselves</a:t>
            </a:r>
            <a:r>
              <a:rPr lang="en-US" sz="3000" i="1" dirty="0"/>
              <a:t>.”</a:t>
            </a:r>
            <a:r>
              <a:rPr lang="en-US" sz="3000" dirty="0"/>
              <a:t> (2 Corinthians 4:7)</a:t>
            </a:r>
          </a:p>
          <a:p>
            <a:pPr lvl="1"/>
            <a:r>
              <a:rPr lang="en-US" sz="3000" b="1" i="1" dirty="0"/>
              <a:t>“Earthen vessels”</a:t>
            </a:r>
            <a:r>
              <a:rPr lang="en-US" sz="3000" dirty="0"/>
              <a:t> - insignificant “</a:t>
            </a:r>
            <a:r>
              <a:rPr lang="en-US" sz="3000" b="1" i="1" dirty="0"/>
              <a:t>jars of clay</a:t>
            </a:r>
            <a:r>
              <a:rPr lang="en-US" sz="3000" dirty="0"/>
              <a:t>” </a:t>
            </a:r>
            <a:r>
              <a:rPr lang="en-US" sz="1800" dirty="0"/>
              <a:t>(ESV)</a:t>
            </a:r>
            <a:r>
              <a:rPr lang="en-US" sz="3000" dirty="0"/>
              <a:t> which often held great treasures. “</a:t>
            </a:r>
            <a:r>
              <a:rPr lang="en-US" sz="3000" b="1" dirty="0"/>
              <a:t>Fragile yet serviceable</a:t>
            </a:r>
            <a:r>
              <a:rPr lang="en-US" sz="3000" dirty="0"/>
              <a:t>”</a:t>
            </a:r>
          </a:p>
          <a:p>
            <a:r>
              <a:rPr lang="en-US" sz="3000" dirty="0"/>
              <a:t>Our </a:t>
            </a:r>
            <a:r>
              <a:rPr lang="en-US" sz="3000" b="1" dirty="0"/>
              <a:t>usefulness not determined by fleshly criteria</a:t>
            </a:r>
            <a:r>
              <a:rPr lang="en-US" sz="3000" dirty="0"/>
              <a:t>. </a:t>
            </a:r>
            <a:br>
              <a:rPr lang="en-US" sz="3000" dirty="0"/>
            </a:br>
            <a:r>
              <a:rPr lang="en-US" sz="3000" dirty="0"/>
              <a:t>(2 Timothy 2:20-21)</a:t>
            </a:r>
          </a:p>
          <a:p>
            <a:endParaRPr lang="en-US" sz="2800" dirty="0"/>
          </a:p>
        </p:txBody>
      </p:sp>
    </p:spTree>
    <p:extLst>
      <p:ext uri="{BB962C8B-B14F-4D97-AF65-F5344CB8AC3E}">
        <p14:creationId xmlns:p14="http://schemas.microsoft.com/office/powerpoint/2010/main" val="383440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20000" y="9904"/>
            <a:ext cx="10728322" cy="1527952"/>
          </a:xfrm>
        </p:spPr>
        <p:txBody>
          <a:bodyPr>
            <a:normAutofit/>
          </a:bodyPr>
          <a:lstStyle/>
          <a:p>
            <a:pPr algn="ctr"/>
            <a:r>
              <a:rPr lang="en-US" sz="4000" b="1" i="1" dirty="0"/>
              <a:t>“Treasure in earthen vessels”</a:t>
            </a:r>
            <a:br>
              <a:rPr lang="en-US" sz="4000" b="1" i="1" dirty="0"/>
            </a:br>
            <a:r>
              <a:rPr lang="en-US" sz="3100" dirty="0"/>
              <a:t>2 Corinthians 4:7</a:t>
            </a:r>
            <a:endParaRPr lang="en-US" sz="4000" b="1" i="1" dirty="0"/>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6"/>
            <a:ext cx="10728325" cy="3575320"/>
          </a:xfrm>
        </p:spPr>
        <p:txBody>
          <a:bodyPr numCol="2">
            <a:normAutofit/>
          </a:bodyPr>
          <a:lstStyle/>
          <a:p>
            <a:pPr marL="0" indent="0">
              <a:lnSpc>
                <a:spcPct val="150000"/>
              </a:lnSpc>
              <a:spcBef>
                <a:spcPts val="4800"/>
              </a:spcBef>
              <a:spcAft>
                <a:spcPts val="4200"/>
              </a:spcAft>
              <a:buNone/>
            </a:pPr>
            <a:r>
              <a:rPr lang="en-US" sz="3000" b="1" dirty="0"/>
              <a:t>The treasure deposited 	</a:t>
            </a:r>
          </a:p>
          <a:p>
            <a:pPr marL="0" indent="0">
              <a:lnSpc>
                <a:spcPct val="150000"/>
              </a:lnSpc>
              <a:spcBef>
                <a:spcPts val="4200"/>
              </a:spcBef>
              <a:spcAft>
                <a:spcPts val="4200"/>
              </a:spcAft>
              <a:buNone/>
            </a:pPr>
            <a:r>
              <a:rPr lang="en-US" sz="3000" b="1" dirty="0"/>
              <a:t>The earthen vessel</a:t>
            </a:r>
          </a:p>
          <a:p>
            <a:pPr marL="0" indent="0">
              <a:lnSpc>
                <a:spcPct val="150000"/>
              </a:lnSpc>
              <a:spcBef>
                <a:spcPts val="4200"/>
              </a:spcBef>
              <a:spcAft>
                <a:spcPts val="4200"/>
              </a:spcAft>
              <a:buNone/>
            </a:pPr>
            <a:r>
              <a:rPr lang="en-US" sz="3000" b="1" dirty="0"/>
              <a:t>	The glorious gospel</a:t>
            </a:r>
          </a:p>
          <a:p>
            <a:pPr marL="0" indent="0">
              <a:lnSpc>
                <a:spcPct val="150000"/>
              </a:lnSpc>
              <a:spcBef>
                <a:spcPts val="4200"/>
              </a:spcBef>
              <a:spcAft>
                <a:spcPts val="4200"/>
              </a:spcAft>
              <a:buNone/>
            </a:pPr>
            <a:r>
              <a:rPr lang="en-US" sz="3000" b="1" dirty="0"/>
              <a:t>	Our frail bodies </a:t>
            </a:r>
          </a:p>
          <a:p>
            <a:endParaRPr lang="en-US" sz="2800" dirty="0"/>
          </a:p>
        </p:txBody>
      </p:sp>
      <p:cxnSp>
        <p:nvCxnSpPr>
          <p:cNvPr id="5" name="Straight Arrow Connector 4">
            <a:extLst>
              <a:ext uri="{FF2B5EF4-FFF2-40B4-BE49-F238E27FC236}">
                <a16:creationId xmlns:a16="http://schemas.microsoft.com/office/drawing/2014/main" id="{295A8EB1-208F-1471-FB28-6B68D29FB15D}"/>
              </a:ext>
            </a:extLst>
          </p:cNvPr>
          <p:cNvCxnSpPr>
            <a:cxnSpLocks/>
          </p:cNvCxnSpPr>
          <p:nvPr/>
        </p:nvCxnSpPr>
        <p:spPr>
          <a:xfrm>
            <a:off x="5243804" y="1959429"/>
            <a:ext cx="158620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2DE33D5-CB33-6196-56EB-8E1EC69A2424}"/>
              </a:ext>
            </a:extLst>
          </p:cNvPr>
          <p:cNvCxnSpPr/>
          <p:nvPr/>
        </p:nvCxnSpPr>
        <p:spPr>
          <a:xfrm>
            <a:off x="4385388" y="3638939"/>
            <a:ext cx="244462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B808896-16A6-CBB9-9B5E-57568B323F48}"/>
              </a:ext>
            </a:extLst>
          </p:cNvPr>
          <p:cNvSpPr txBox="1"/>
          <p:nvPr/>
        </p:nvSpPr>
        <p:spPr>
          <a:xfrm>
            <a:off x="7016620" y="2146041"/>
            <a:ext cx="4455380" cy="830997"/>
          </a:xfrm>
          <a:prstGeom prst="rect">
            <a:avLst/>
          </a:prstGeom>
          <a:noFill/>
        </p:spPr>
        <p:txBody>
          <a:bodyPr wrap="square" rtlCol="0">
            <a:spAutoFit/>
          </a:bodyPr>
          <a:lstStyle/>
          <a:p>
            <a:r>
              <a:rPr lang="en-US" sz="2400" dirty="0"/>
              <a:t>1 Corinthians 4:1; 9:17; </a:t>
            </a:r>
            <a:br>
              <a:rPr lang="en-US" sz="2400" dirty="0"/>
            </a:br>
            <a:r>
              <a:rPr lang="en-US" sz="2400" dirty="0"/>
              <a:t>Colossians 2:1-4</a:t>
            </a:r>
          </a:p>
        </p:txBody>
      </p:sp>
      <p:sp>
        <p:nvSpPr>
          <p:cNvPr id="12" name="TextBox 11">
            <a:extLst>
              <a:ext uri="{FF2B5EF4-FFF2-40B4-BE49-F238E27FC236}">
                <a16:creationId xmlns:a16="http://schemas.microsoft.com/office/drawing/2014/main" id="{148D05F7-0B67-6636-B7C1-2DD45F48D70D}"/>
              </a:ext>
            </a:extLst>
          </p:cNvPr>
          <p:cNvSpPr txBox="1"/>
          <p:nvPr/>
        </p:nvSpPr>
        <p:spPr>
          <a:xfrm>
            <a:off x="7016620" y="4071258"/>
            <a:ext cx="3713584" cy="830997"/>
          </a:xfrm>
          <a:prstGeom prst="rect">
            <a:avLst/>
          </a:prstGeom>
          <a:noFill/>
        </p:spPr>
        <p:txBody>
          <a:bodyPr wrap="square" rtlCol="0">
            <a:spAutoFit/>
          </a:bodyPr>
          <a:lstStyle/>
          <a:p>
            <a:r>
              <a:rPr lang="en-US" sz="2400" dirty="0"/>
              <a:t>2 Corinthians 4:16; Psalms 139:14</a:t>
            </a:r>
          </a:p>
        </p:txBody>
      </p:sp>
    </p:spTree>
    <p:extLst>
      <p:ext uri="{BB962C8B-B14F-4D97-AF65-F5344CB8AC3E}">
        <p14:creationId xmlns:p14="http://schemas.microsoft.com/office/powerpoint/2010/main" val="334085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20000" y="9904"/>
            <a:ext cx="10728322" cy="1527952"/>
          </a:xfrm>
        </p:spPr>
        <p:txBody>
          <a:bodyPr>
            <a:normAutofit/>
          </a:bodyPr>
          <a:lstStyle/>
          <a:p>
            <a:pPr algn="ctr"/>
            <a:r>
              <a:rPr lang="en-US" sz="4000" b="1" i="1" dirty="0"/>
              <a:t>“Treasure in earthen vessels”</a:t>
            </a:r>
            <a:br>
              <a:rPr lang="en-US" sz="4000" b="1" i="1" dirty="0"/>
            </a:br>
            <a:r>
              <a:rPr lang="en-US" sz="3100" dirty="0"/>
              <a:t>2 Corinthians 4:7</a:t>
            </a:r>
            <a:endParaRPr lang="en-US" sz="4000" b="1" i="1" dirty="0"/>
          </a:p>
        </p:txBody>
      </p:sp>
      <p:pic>
        <p:nvPicPr>
          <p:cNvPr id="9" name="Picture 8">
            <a:extLst>
              <a:ext uri="{FF2B5EF4-FFF2-40B4-BE49-F238E27FC236}">
                <a16:creationId xmlns:a16="http://schemas.microsoft.com/office/drawing/2014/main" id="{600FA9BD-B7A9-EBB1-0177-9D9694BDA718}"/>
              </a:ext>
            </a:extLst>
          </p:cNvPr>
          <p:cNvPicPr>
            <a:picLocks noChangeAspect="1"/>
          </p:cNvPicPr>
          <p:nvPr/>
        </p:nvPicPr>
        <p:blipFill>
          <a:blip r:embed="rId3"/>
          <a:stretch>
            <a:fillRect/>
          </a:stretch>
        </p:blipFill>
        <p:spPr>
          <a:xfrm>
            <a:off x="3590925" y="1154242"/>
            <a:ext cx="4211955" cy="5613270"/>
          </a:xfrm>
          <a:prstGeom prst="rect">
            <a:avLst/>
          </a:prstGeom>
        </p:spPr>
      </p:pic>
    </p:spTree>
    <p:extLst>
      <p:ext uri="{BB962C8B-B14F-4D97-AF65-F5344CB8AC3E}">
        <p14:creationId xmlns:p14="http://schemas.microsoft.com/office/powerpoint/2010/main" val="85722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42724" y="0"/>
            <a:ext cx="10728322" cy="1133261"/>
          </a:xfrm>
        </p:spPr>
        <p:txBody>
          <a:bodyPr>
            <a:normAutofit/>
          </a:bodyPr>
          <a:lstStyle/>
          <a:p>
            <a:pPr algn="ctr"/>
            <a:r>
              <a:rPr lang="en-US" sz="4000" b="1" i="1" dirty="0"/>
              <a:t>“Treasure in earthen vessels”</a:t>
            </a:r>
            <a:br>
              <a:rPr lang="en-US" sz="4000" b="1" i="1" dirty="0"/>
            </a:br>
            <a:r>
              <a:rPr lang="en-US" sz="3100" dirty="0"/>
              <a:t>2 Corinthians 4:8-10</a:t>
            </a:r>
            <a:endParaRPr lang="en-US" sz="4000" dirty="0"/>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4"/>
            <a:ext cx="10728325" cy="5320145"/>
          </a:xfrm>
        </p:spPr>
        <p:txBody>
          <a:bodyPr numCol="2">
            <a:normAutofit fontScale="62500" lnSpcReduction="20000"/>
          </a:bodyPr>
          <a:lstStyle/>
          <a:p>
            <a:pPr marL="0" indent="0" algn="ctr">
              <a:lnSpc>
                <a:spcPct val="150000"/>
              </a:lnSpc>
              <a:spcBef>
                <a:spcPts val="1200"/>
              </a:spcBef>
              <a:spcAft>
                <a:spcPts val="2400"/>
              </a:spcAft>
              <a:buNone/>
            </a:pPr>
            <a:r>
              <a:rPr lang="en-US" sz="5100" b="1" dirty="0"/>
              <a:t>Afflicted	</a:t>
            </a:r>
          </a:p>
          <a:p>
            <a:pPr marL="0" indent="0" algn="ctr">
              <a:lnSpc>
                <a:spcPct val="150000"/>
              </a:lnSpc>
              <a:spcBef>
                <a:spcPts val="1200"/>
              </a:spcBef>
              <a:spcAft>
                <a:spcPts val="2400"/>
              </a:spcAft>
              <a:buNone/>
            </a:pPr>
            <a:r>
              <a:rPr lang="en-US" sz="5100" b="1" dirty="0"/>
              <a:t>Perplexed</a:t>
            </a:r>
          </a:p>
          <a:p>
            <a:pPr marL="0" indent="0" algn="ctr">
              <a:lnSpc>
                <a:spcPct val="150000"/>
              </a:lnSpc>
              <a:spcBef>
                <a:spcPts val="1200"/>
              </a:spcBef>
              <a:spcAft>
                <a:spcPts val="2400"/>
              </a:spcAft>
              <a:buNone/>
            </a:pPr>
            <a:r>
              <a:rPr lang="en-US" sz="5100" b="1" dirty="0"/>
              <a:t>Persecuted</a:t>
            </a:r>
          </a:p>
          <a:p>
            <a:pPr marL="0" indent="0" algn="ctr">
              <a:lnSpc>
                <a:spcPct val="150000"/>
              </a:lnSpc>
              <a:spcBef>
                <a:spcPts val="1200"/>
              </a:spcBef>
              <a:spcAft>
                <a:spcPts val="2400"/>
              </a:spcAft>
              <a:buNone/>
            </a:pPr>
            <a:r>
              <a:rPr lang="en-US" sz="5100" b="1" dirty="0"/>
              <a:t>Struck down</a:t>
            </a:r>
          </a:p>
          <a:p>
            <a:pPr marL="0" indent="0" algn="ctr">
              <a:lnSpc>
                <a:spcPct val="150000"/>
              </a:lnSpc>
              <a:spcBef>
                <a:spcPts val="1200"/>
              </a:spcBef>
              <a:spcAft>
                <a:spcPts val="2400"/>
              </a:spcAft>
              <a:buNone/>
            </a:pPr>
            <a:endParaRPr lang="en-US" sz="5100" b="1" dirty="0"/>
          </a:p>
          <a:p>
            <a:pPr marL="0" indent="0" algn="ctr">
              <a:lnSpc>
                <a:spcPct val="150000"/>
              </a:lnSpc>
              <a:spcBef>
                <a:spcPts val="1200"/>
              </a:spcBef>
              <a:spcAft>
                <a:spcPts val="2400"/>
              </a:spcAft>
              <a:buNone/>
            </a:pPr>
            <a:r>
              <a:rPr lang="en-US" sz="5100" b="1" dirty="0"/>
              <a:t>Not crushed</a:t>
            </a:r>
          </a:p>
          <a:p>
            <a:pPr marL="0" indent="0" algn="ctr">
              <a:lnSpc>
                <a:spcPct val="150000"/>
              </a:lnSpc>
              <a:spcBef>
                <a:spcPts val="1200"/>
              </a:spcBef>
              <a:spcAft>
                <a:spcPts val="2400"/>
              </a:spcAft>
              <a:buNone/>
            </a:pPr>
            <a:r>
              <a:rPr lang="en-US" sz="5100" b="1" dirty="0"/>
              <a:t>Not despairing</a:t>
            </a:r>
          </a:p>
          <a:p>
            <a:pPr marL="0" indent="0" algn="ctr">
              <a:lnSpc>
                <a:spcPct val="150000"/>
              </a:lnSpc>
              <a:spcBef>
                <a:spcPts val="1200"/>
              </a:spcBef>
              <a:spcAft>
                <a:spcPts val="2400"/>
              </a:spcAft>
              <a:buNone/>
            </a:pPr>
            <a:r>
              <a:rPr lang="en-US" sz="5100" b="1" dirty="0"/>
              <a:t>Not forsaken</a:t>
            </a:r>
          </a:p>
          <a:p>
            <a:pPr marL="0" indent="0" algn="ctr">
              <a:lnSpc>
                <a:spcPct val="150000"/>
              </a:lnSpc>
              <a:spcBef>
                <a:spcPts val="1200"/>
              </a:spcBef>
              <a:spcAft>
                <a:spcPts val="2400"/>
              </a:spcAft>
              <a:buNone/>
            </a:pPr>
            <a:r>
              <a:rPr lang="en-US" sz="5100" b="1" dirty="0"/>
              <a:t>Not destroyed</a:t>
            </a:r>
            <a:endParaRPr lang="en-US" sz="5100" dirty="0"/>
          </a:p>
        </p:txBody>
      </p:sp>
      <p:cxnSp>
        <p:nvCxnSpPr>
          <p:cNvPr id="5" name="Straight Arrow Connector 4">
            <a:extLst>
              <a:ext uri="{FF2B5EF4-FFF2-40B4-BE49-F238E27FC236}">
                <a16:creationId xmlns:a16="http://schemas.microsoft.com/office/drawing/2014/main" id="{295A8EB1-208F-1471-FB28-6B68D29FB15D}"/>
              </a:ext>
            </a:extLst>
          </p:cNvPr>
          <p:cNvCxnSpPr>
            <a:cxnSpLocks/>
          </p:cNvCxnSpPr>
          <p:nvPr/>
        </p:nvCxnSpPr>
        <p:spPr>
          <a:xfrm>
            <a:off x="4422709" y="1903444"/>
            <a:ext cx="302311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2DE33D5-CB33-6196-56EB-8E1EC69A2424}"/>
              </a:ext>
            </a:extLst>
          </p:cNvPr>
          <p:cNvCxnSpPr>
            <a:cxnSpLocks/>
          </p:cNvCxnSpPr>
          <p:nvPr/>
        </p:nvCxnSpPr>
        <p:spPr>
          <a:xfrm>
            <a:off x="4571999" y="3023118"/>
            <a:ext cx="253792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2803ACC-A79B-E2A8-36E0-968E709B67D3}"/>
              </a:ext>
            </a:extLst>
          </p:cNvPr>
          <p:cNvCxnSpPr>
            <a:cxnSpLocks/>
          </p:cNvCxnSpPr>
          <p:nvPr/>
        </p:nvCxnSpPr>
        <p:spPr>
          <a:xfrm>
            <a:off x="4870580" y="4086808"/>
            <a:ext cx="247261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7029E93-D672-708A-89CD-3758ECD7D504}"/>
              </a:ext>
            </a:extLst>
          </p:cNvPr>
          <p:cNvCxnSpPr>
            <a:cxnSpLocks/>
          </p:cNvCxnSpPr>
          <p:nvPr/>
        </p:nvCxnSpPr>
        <p:spPr>
          <a:xfrm>
            <a:off x="4870580" y="5169160"/>
            <a:ext cx="231399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27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fade">
                                      <p:cBhvr>
                                        <p:cTn id="52" dur="5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20000" y="149290"/>
            <a:ext cx="10728322" cy="1388565"/>
          </a:xfrm>
        </p:spPr>
        <p:txBody>
          <a:bodyPr>
            <a:normAutofit/>
          </a:bodyPr>
          <a:lstStyle/>
          <a:p>
            <a:pPr algn="ctr"/>
            <a:r>
              <a:rPr lang="en-US" sz="4000" b="1" i="1" dirty="0"/>
              <a:t>“We do not lose heart…” </a:t>
            </a:r>
            <a:br>
              <a:rPr lang="en-US" sz="4000" dirty="0"/>
            </a:br>
            <a:r>
              <a:rPr lang="en-US" sz="2800" dirty="0"/>
              <a:t>2 Corinthians 4:16-18</a:t>
            </a:r>
            <a:endParaRPr lang="en-US" sz="4000" dirty="0"/>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5"/>
            <a:ext cx="10905943" cy="5030895"/>
          </a:xfrm>
        </p:spPr>
        <p:txBody>
          <a:bodyPr>
            <a:normAutofit/>
          </a:bodyPr>
          <a:lstStyle/>
          <a:p>
            <a:r>
              <a:rPr lang="en-US" sz="3000" b="1" dirty="0"/>
              <a:t>“</a:t>
            </a:r>
            <a:r>
              <a:rPr lang="en-US" sz="3000" b="1" i="1" dirty="0"/>
              <a:t>Though our outer man</a:t>
            </a:r>
            <a:r>
              <a:rPr lang="en-US" sz="3000" b="1" dirty="0"/>
              <a:t> </a:t>
            </a:r>
            <a:r>
              <a:rPr lang="en-US" sz="3000" dirty="0"/>
              <a:t>(our clay jar) </a:t>
            </a:r>
            <a:r>
              <a:rPr lang="en-US" sz="3000" b="1" i="1" dirty="0"/>
              <a:t>is decaying, yet our inner man is being renewed day by day</a:t>
            </a:r>
            <a:r>
              <a:rPr lang="en-US" sz="3000" b="1" dirty="0"/>
              <a:t>.” </a:t>
            </a:r>
            <a:r>
              <a:rPr lang="en-US" sz="3000" dirty="0"/>
              <a:t>(4:16)</a:t>
            </a:r>
          </a:p>
          <a:p>
            <a:r>
              <a:rPr lang="en-US" sz="3000" b="1" i="1" dirty="0"/>
              <a:t>“Momentary light affliction” - “Eternal weight of glory”</a:t>
            </a:r>
            <a:r>
              <a:rPr lang="en-US" sz="3000" dirty="0"/>
              <a:t> </a:t>
            </a:r>
            <a:endParaRPr lang="en-US" sz="3000" b="1" i="1" dirty="0"/>
          </a:p>
          <a:p>
            <a:pPr marL="0" indent="0">
              <a:buNone/>
            </a:pPr>
            <a:r>
              <a:rPr lang="en-US" sz="3000" b="1" i="1" dirty="0"/>
              <a:t>“Far beyond all comparison”</a:t>
            </a:r>
            <a:r>
              <a:rPr lang="en-US" sz="3000" b="1" dirty="0"/>
              <a:t> </a:t>
            </a:r>
            <a:r>
              <a:rPr lang="en-US" sz="3000" dirty="0"/>
              <a:t>(Romans 8:18)</a:t>
            </a:r>
          </a:p>
          <a:p>
            <a:pPr marL="0" indent="0">
              <a:buNone/>
            </a:pPr>
            <a:r>
              <a:rPr lang="en-US" sz="3000" dirty="0"/>
              <a:t>Note what Paul’s </a:t>
            </a:r>
            <a:r>
              <a:rPr lang="en-US" sz="3000" i="1" dirty="0"/>
              <a:t>“</a:t>
            </a:r>
            <a:r>
              <a:rPr lang="en-US" sz="3000" b="1" i="1" dirty="0"/>
              <a:t>jar of clay</a:t>
            </a:r>
            <a:r>
              <a:rPr lang="en-US" sz="3000" i="1" dirty="0"/>
              <a:t>”</a:t>
            </a:r>
            <a:r>
              <a:rPr lang="en-US" sz="3000" dirty="0"/>
              <a:t> had already endured. (11:24ff)</a:t>
            </a:r>
          </a:p>
          <a:p>
            <a:pPr marL="0" indent="0">
              <a:buNone/>
            </a:pPr>
            <a:r>
              <a:rPr lang="en-US" sz="3000" dirty="0"/>
              <a:t>The key is, </a:t>
            </a:r>
            <a:r>
              <a:rPr lang="en-US" sz="3000" b="1" dirty="0"/>
              <a:t>where is our focus</a:t>
            </a:r>
            <a:r>
              <a:rPr lang="en-US" sz="3000" dirty="0"/>
              <a:t>! At the things that are </a:t>
            </a:r>
            <a:r>
              <a:rPr lang="en-US" sz="3000" b="1" dirty="0"/>
              <a:t>seen</a:t>
            </a:r>
            <a:r>
              <a:rPr lang="en-US" sz="3000" dirty="0"/>
              <a:t> (</a:t>
            </a:r>
            <a:r>
              <a:rPr lang="en-US" sz="3000" b="1" dirty="0"/>
              <a:t>temporal</a:t>
            </a:r>
            <a:r>
              <a:rPr lang="en-US" sz="3000" dirty="0"/>
              <a:t>) or </a:t>
            </a:r>
            <a:r>
              <a:rPr lang="en-US" sz="3000" b="1" dirty="0"/>
              <a:t>unseen</a:t>
            </a:r>
            <a:r>
              <a:rPr lang="en-US" sz="3000" dirty="0"/>
              <a:t> (</a:t>
            </a:r>
            <a:r>
              <a:rPr lang="en-US" sz="3000" b="1" dirty="0"/>
              <a:t>eternal</a:t>
            </a:r>
            <a:r>
              <a:rPr lang="en-US" sz="3000" dirty="0"/>
              <a:t>)? (4:18)</a:t>
            </a:r>
          </a:p>
        </p:txBody>
      </p:sp>
    </p:spTree>
    <p:extLst>
      <p:ext uri="{BB962C8B-B14F-4D97-AF65-F5344CB8AC3E}">
        <p14:creationId xmlns:p14="http://schemas.microsoft.com/office/powerpoint/2010/main" val="426090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636024" y="385935"/>
            <a:ext cx="11073894" cy="918655"/>
          </a:xfrm>
        </p:spPr>
        <p:txBody>
          <a:bodyPr>
            <a:normAutofit fontScale="90000"/>
          </a:bodyPr>
          <a:lstStyle/>
          <a:p>
            <a:r>
              <a:rPr lang="en-US" sz="4000" b="1" dirty="0"/>
              <a:t>A Different Earthly Vessel Considered- A Tent</a:t>
            </a:r>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5"/>
            <a:ext cx="10905943" cy="5030895"/>
          </a:xfrm>
        </p:spPr>
        <p:txBody>
          <a:bodyPr>
            <a:normAutofit/>
          </a:bodyPr>
          <a:lstStyle/>
          <a:p>
            <a:pPr marL="0" indent="0">
              <a:buNone/>
            </a:pPr>
            <a:r>
              <a:rPr lang="en-US" sz="3200" i="1" dirty="0"/>
              <a:t>“For we know that if </a:t>
            </a:r>
            <a:r>
              <a:rPr lang="en-US" sz="3200" b="1" i="1" dirty="0"/>
              <a:t>the </a:t>
            </a:r>
            <a:r>
              <a:rPr lang="en-US" sz="3200" b="1" i="1" dirty="0">
                <a:solidFill>
                  <a:srgbClr val="FFFF00">
                    <a:alpha val="58000"/>
                  </a:srgbClr>
                </a:solidFill>
              </a:rPr>
              <a:t>tent</a:t>
            </a:r>
            <a:r>
              <a:rPr lang="en-US" sz="3200" b="1" i="1" dirty="0"/>
              <a:t> that is our earthly home </a:t>
            </a:r>
            <a:r>
              <a:rPr lang="en-US" sz="3200" i="1" dirty="0"/>
              <a:t>is </a:t>
            </a:r>
            <a:r>
              <a:rPr lang="en-US" sz="3200" b="1" i="1" dirty="0">
                <a:solidFill>
                  <a:srgbClr val="FFC000">
                    <a:alpha val="58000"/>
                  </a:srgbClr>
                </a:solidFill>
              </a:rPr>
              <a:t>destroyed</a:t>
            </a:r>
            <a:r>
              <a:rPr lang="en-US" sz="3200" i="1" dirty="0"/>
              <a:t>…” </a:t>
            </a:r>
            <a:r>
              <a:rPr lang="en-US" sz="3200" dirty="0"/>
              <a:t>(5:1)</a:t>
            </a:r>
          </a:p>
          <a:p>
            <a:pPr marL="0" indent="0">
              <a:buNone/>
            </a:pPr>
            <a:r>
              <a:rPr lang="en-US" sz="3200" dirty="0"/>
              <a:t>“…</a:t>
            </a:r>
            <a:r>
              <a:rPr lang="en-US" sz="3200" b="1" i="1" dirty="0"/>
              <a:t>we have a </a:t>
            </a:r>
            <a:r>
              <a:rPr lang="en-US" sz="3200" b="1" i="1" dirty="0">
                <a:solidFill>
                  <a:srgbClr val="FFFF00">
                    <a:alpha val="58000"/>
                  </a:srgbClr>
                </a:solidFill>
              </a:rPr>
              <a:t>building</a:t>
            </a:r>
            <a:r>
              <a:rPr lang="en-US" sz="3200" b="1" i="1" dirty="0"/>
              <a:t> from God</a:t>
            </a:r>
            <a:r>
              <a:rPr lang="en-US" sz="3200" i="1" dirty="0"/>
              <a:t>, a </a:t>
            </a:r>
            <a:r>
              <a:rPr lang="en-US" sz="3200" b="1" i="1" dirty="0">
                <a:solidFill>
                  <a:srgbClr val="FFFF00">
                    <a:alpha val="58000"/>
                  </a:srgbClr>
                </a:solidFill>
              </a:rPr>
              <a:t>house</a:t>
            </a:r>
            <a:r>
              <a:rPr lang="en-US" sz="3200" i="1" dirty="0"/>
              <a:t> </a:t>
            </a:r>
            <a:r>
              <a:rPr lang="en-US" sz="3200" b="1" i="1" dirty="0"/>
              <a:t>not made with hands</a:t>
            </a:r>
            <a:r>
              <a:rPr lang="en-US" sz="3200" i="1" dirty="0"/>
              <a:t>, </a:t>
            </a:r>
            <a:r>
              <a:rPr lang="en-US" sz="3200" b="1" i="1" dirty="0">
                <a:solidFill>
                  <a:srgbClr val="FFC000">
                    <a:alpha val="58000"/>
                  </a:srgbClr>
                </a:solidFill>
              </a:rPr>
              <a:t>eternal</a:t>
            </a:r>
            <a:r>
              <a:rPr lang="en-US" sz="3200" b="1" i="1" dirty="0"/>
              <a:t> in the heavens</a:t>
            </a:r>
            <a:r>
              <a:rPr lang="en-US" sz="3200" dirty="0"/>
              <a:t>.” </a:t>
            </a:r>
          </a:p>
          <a:p>
            <a:pPr>
              <a:buFont typeface="Arial" panose="020B0604020202020204" pitchFamily="34" charset="0"/>
              <a:buChar char="•"/>
            </a:pPr>
            <a:r>
              <a:rPr lang="en-US" sz="3200" dirty="0"/>
              <a:t>Note, this is what </a:t>
            </a:r>
            <a:r>
              <a:rPr lang="en-US" sz="3200" b="1" dirty="0"/>
              <a:t>Jesus was willing</a:t>
            </a:r>
            <a:r>
              <a:rPr lang="en-US" sz="3200" dirty="0"/>
              <a:t> to do for us, </a:t>
            </a:r>
            <a:r>
              <a:rPr lang="en-US" sz="3200" b="1" dirty="0"/>
              <a:t>leave the throne of God to dwell in a tent</a:t>
            </a:r>
            <a:r>
              <a:rPr lang="en-US" sz="3200" dirty="0"/>
              <a:t>. (John 1:14; </a:t>
            </a:r>
            <a:br>
              <a:rPr lang="en-US" sz="3200" dirty="0"/>
            </a:br>
            <a:r>
              <a:rPr lang="en-US" sz="3200" dirty="0"/>
              <a:t>cf., 2 Peter 1:13-14)</a:t>
            </a:r>
          </a:p>
          <a:p>
            <a:pPr>
              <a:buFont typeface="Arial" panose="020B0604020202020204" pitchFamily="34" charset="0"/>
              <a:buChar char="•"/>
            </a:pPr>
            <a:r>
              <a:rPr lang="en-US" sz="3200" b="1" dirty="0"/>
              <a:t>Paul longed “break camp”</a:t>
            </a:r>
            <a:r>
              <a:rPr lang="en-US" sz="3200" dirty="0"/>
              <a:t>. (Philippians 1:21-23)</a:t>
            </a:r>
          </a:p>
        </p:txBody>
      </p:sp>
      <p:cxnSp>
        <p:nvCxnSpPr>
          <p:cNvPr id="5" name="Straight Arrow Connector 4">
            <a:extLst>
              <a:ext uri="{FF2B5EF4-FFF2-40B4-BE49-F238E27FC236}">
                <a16:creationId xmlns:a16="http://schemas.microsoft.com/office/drawing/2014/main" id="{AD3C01FC-C52F-05A4-B6B8-20F348469846}"/>
              </a:ext>
            </a:extLst>
          </p:cNvPr>
          <p:cNvCxnSpPr/>
          <p:nvPr/>
        </p:nvCxnSpPr>
        <p:spPr>
          <a:xfrm flipH="1">
            <a:off x="4217437" y="2062065"/>
            <a:ext cx="1045028" cy="80243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5B2A260-60C9-AD10-D9DD-0FD726D73DCF}"/>
              </a:ext>
            </a:extLst>
          </p:cNvPr>
          <p:cNvCxnSpPr/>
          <p:nvPr/>
        </p:nvCxnSpPr>
        <p:spPr>
          <a:xfrm>
            <a:off x="5438204" y="1989979"/>
            <a:ext cx="2276669" cy="93306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AAF80DF-B3F7-923A-39C3-3EB26A6906EB}"/>
              </a:ext>
            </a:extLst>
          </p:cNvPr>
          <p:cNvCxnSpPr>
            <a:cxnSpLocks/>
          </p:cNvCxnSpPr>
          <p:nvPr/>
        </p:nvCxnSpPr>
        <p:spPr>
          <a:xfrm>
            <a:off x="2388637" y="2780522"/>
            <a:ext cx="1380930" cy="7837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19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2238E-9290-908A-278B-4A8639477819}"/>
              </a:ext>
            </a:extLst>
          </p:cNvPr>
          <p:cNvSpPr>
            <a:spLocks noGrp="1"/>
          </p:cNvSpPr>
          <p:nvPr>
            <p:ph type="title"/>
          </p:nvPr>
        </p:nvSpPr>
        <p:spPr>
          <a:xfrm>
            <a:off x="720000" y="619200"/>
            <a:ext cx="10728322" cy="918655"/>
          </a:xfrm>
        </p:spPr>
        <p:txBody>
          <a:bodyPr>
            <a:normAutofit/>
          </a:bodyPr>
          <a:lstStyle/>
          <a:p>
            <a:r>
              <a:rPr lang="en-US" sz="4000" b="1" dirty="0"/>
              <a:t>Our Vessel, Dwelling, Garment</a:t>
            </a:r>
          </a:p>
        </p:txBody>
      </p:sp>
      <p:sp>
        <p:nvSpPr>
          <p:cNvPr id="3" name="Content Placeholder 2">
            <a:extLst>
              <a:ext uri="{FF2B5EF4-FFF2-40B4-BE49-F238E27FC236}">
                <a16:creationId xmlns:a16="http://schemas.microsoft.com/office/drawing/2014/main" id="{9C8ACEED-43ED-46F5-5274-96B2E47A4B60}"/>
              </a:ext>
            </a:extLst>
          </p:cNvPr>
          <p:cNvSpPr>
            <a:spLocks noGrp="1"/>
          </p:cNvSpPr>
          <p:nvPr>
            <p:ph idx="1"/>
          </p:nvPr>
        </p:nvSpPr>
        <p:spPr>
          <a:xfrm>
            <a:off x="720000" y="1537855"/>
            <a:ext cx="10905943" cy="5030895"/>
          </a:xfrm>
        </p:spPr>
        <p:txBody>
          <a:bodyPr>
            <a:normAutofit lnSpcReduction="10000"/>
          </a:bodyPr>
          <a:lstStyle/>
          <a:p>
            <a:pPr marL="0" indent="0">
              <a:buNone/>
            </a:pPr>
            <a:r>
              <a:rPr lang="en-US" sz="3000" dirty="0"/>
              <a:t>While “</a:t>
            </a:r>
            <a:r>
              <a:rPr lang="en-US" sz="3000" b="1" i="1" dirty="0"/>
              <a:t>in this tent we groan</a:t>
            </a:r>
            <a:r>
              <a:rPr lang="en-US" sz="3000" dirty="0"/>
              <a:t>” (ESV)… Why?</a:t>
            </a:r>
          </a:p>
          <a:p>
            <a:pPr marL="514350" indent="-514350">
              <a:buAutoNum type="arabicPeriod"/>
            </a:pPr>
            <a:r>
              <a:rPr lang="en-US" sz="3000" dirty="0"/>
              <a:t>Because </a:t>
            </a:r>
            <a:r>
              <a:rPr lang="en-US" sz="3000" b="1" dirty="0"/>
              <a:t>the tent is fragile and imperfect </a:t>
            </a:r>
            <a:r>
              <a:rPr lang="en-US" sz="3000" dirty="0"/>
              <a:t>and with that comes </a:t>
            </a:r>
            <a:r>
              <a:rPr lang="en-US" sz="3000" b="1" dirty="0"/>
              <a:t>pain and sorrow</a:t>
            </a:r>
            <a:r>
              <a:rPr lang="en-US" sz="3000" dirty="0"/>
              <a:t>. (2 Corinthians 12:7-10)</a:t>
            </a:r>
          </a:p>
          <a:p>
            <a:pPr marL="514350" indent="-514350">
              <a:buAutoNum type="arabicPeriod"/>
            </a:pPr>
            <a:r>
              <a:rPr lang="en-US" sz="3000" dirty="0"/>
              <a:t>Because we are </a:t>
            </a:r>
            <a:r>
              <a:rPr lang="en-US" sz="3000" b="1" i="1" dirty="0"/>
              <a:t>“longing”</a:t>
            </a:r>
            <a:r>
              <a:rPr lang="en-US" sz="3000" dirty="0"/>
              <a:t> for a </a:t>
            </a:r>
            <a:r>
              <a:rPr lang="en-US" sz="3000" b="1" i="1" dirty="0"/>
              <a:t>“dwelling from heaven”</a:t>
            </a:r>
            <a:r>
              <a:rPr lang="en-US" sz="3000" dirty="0"/>
              <a:t>. Do we long to “</a:t>
            </a:r>
            <a:r>
              <a:rPr lang="en-US" sz="3000" b="1" i="1" dirty="0"/>
              <a:t>depart</a:t>
            </a:r>
            <a:r>
              <a:rPr lang="en-US" sz="3000" dirty="0"/>
              <a:t>” (“to </a:t>
            </a:r>
            <a:r>
              <a:rPr lang="en-US" sz="3000" b="1" dirty="0"/>
              <a:t>break camp</a:t>
            </a:r>
            <a:r>
              <a:rPr lang="en-US" sz="3000" dirty="0"/>
              <a:t>”, </a:t>
            </a:r>
            <a:r>
              <a:rPr lang="en-US" sz="1800" dirty="0"/>
              <a:t>Vincent’s Word Studies</a:t>
            </a:r>
            <a:r>
              <a:rPr lang="en-US" sz="3000" dirty="0"/>
              <a:t>) and be with Christ? (Philippians 1:23)</a:t>
            </a:r>
          </a:p>
          <a:p>
            <a:pPr marL="514350" indent="-514350">
              <a:buFont typeface="+mj-lt"/>
              <a:buAutoNum type="arabicPeriod"/>
            </a:pPr>
            <a:r>
              <a:rPr lang="en-US" sz="3000" dirty="0"/>
              <a:t>Because we recognize </a:t>
            </a:r>
            <a:r>
              <a:rPr lang="en-US" sz="3000" b="1" i="1" dirty="0"/>
              <a:t>we’re “strangers and exiles (pilgrims) on the earth”</a:t>
            </a:r>
            <a:r>
              <a:rPr lang="en-US" sz="3000" dirty="0"/>
              <a:t> (Hebrews 11:13) who are </a:t>
            </a:r>
            <a:r>
              <a:rPr lang="en-US" sz="3000" b="1" dirty="0"/>
              <a:t>looking for our heavenly home</a:t>
            </a:r>
            <a:r>
              <a:rPr lang="en-US" sz="3000" dirty="0"/>
              <a:t>. (Hebrews 11:14-16)</a:t>
            </a:r>
          </a:p>
        </p:txBody>
      </p:sp>
    </p:spTree>
    <p:extLst>
      <p:ext uri="{BB962C8B-B14F-4D97-AF65-F5344CB8AC3E}">
        <p14:creationId xmlns:p14="http://schemas.microsoft.com/office/powerpoint/2010/main" val="343043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Blob </Template>
  <TotalTime>1896</TotalTime>
  <Words>2244</Words>
  <Application>Microsoft Office PowerPoint</Application>
  <PresentationFormat>Widescreen</PresentationFormat>
  <Paragraphs>128</Paragraphs>
  <Slides>12</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Avenir Next LT Pro</vt:lpstr>
      <vt:lpstr>Calibri</vt:lpstr>
      <vt:lpstr>Californian FB</vt:lpstr>
      <vt:lpstr>Courier New</vt:lpstr>
      <vt:lpstr>inherit</vt:lpstr>
      <vt:lpstr>Sagona Book</vt:lpstr>
      <vt:lpstr>The Hand Extrablack</vt:lpstr>
      <vt:lpstr>Times New Roman</vt:lpstr>
      <vt:lpstr>Wingdings</vt:lpstr>
      <vt:lpstr>BlobVTI</vt:lpstr>
      <vt:lpstr>Living In Tents</vt:lpstr>
      <vt:lpstr>Context of 2 Corinthians</vt:lpstr>
      <vt:lpstr>Paul’s Adequacy</vt:lpstr>
      <vt:lpstr>“Treasure in earthen vessels” 2 Corinthians 4:7</vt:lpstr>
      <vt:lpstr>“Treasure in earthen vessels” 2 Corinthians 4:7</vt:lpstr>
      <vt:lpstr>“Treasure in earthen vessels” 2 Corinthians 4:8-10</vt:lpstr>
      <vt:lpstr>“We do not lose heart…”  2 Corinthians 4:16-18</vt:lpstr>
      <vt:lpstr>A Different Earthly Vessel Considered- A Tent</vt:lpstr>
      <vt:lpstr>Our Vessel, Dwelling, Garment</vt:lpstr>
      <vt:lpstr>Our Vessel, Dwelling, Garment</vt:lpstr>
      <vt:lpstr>Therefore…</vt:lpstr>
      <vt:lpstr>Therefore…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In Tents</dc:title>
  <dc:creator>Chris Simmons</dc:creator>
  <cp:lastModifiedBy>Chris Simmons</cp:lastModifiedBy>
  <cp:revision>9</cp:revision>
  <cp:lastPrinted>2022-09-03T16:10:59Z</cp:lastPrinted>
  <dcterms:created xsi:type="dcterms:W3CDTF">2022-09-02T14:03:06Z</dcterms:created>
  <dcterms:modified xsi:type="dcterms:W3CDTF">2022-11-09T19:49:11Z</dcterms:modified>
</cp:coreProperties>
</file>