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0"/>
  </p:notesMasterIdLst>
  <p:handoutMasterIdLst>
    <p:handoutMasterId r:id="rId11"/>
  </p:handoutMasterIdLst>
  <p:sldIdLst>
    <p:sldId id="278" r:id="rId2"/>
    <p:sldId id="294" r:id="rId3"/>
    <p:sldId id="297" r:id="rId4"/>
    <p:sldId id="300" r:id="rId5"/>
    <p:sldId id="301" r:id="rId6"/>
    <p:sldId id="306" r:id="rId7"/>
    <p:sldId id="308" r:id="rId8"/>
    <p:sldId id="307" r:id="rId9"/>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91" autoAdjust="0"/>
  </p:normalViewPr>
  <p:slideViewPr>
    <p:cSldViewPr snapToGrid="0" snapToObjects="1">
      <p:cViewPr varScale="1">
        <p:scale>
          <a:sx n="65" d="100"/>
          <a:sy n="65" d="100"/>
        </p:scale>
        <p:origin x="858" y="60"/>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outlineViewPr>
    <p:cViewPr>
      <p:scale>
        <a:sx n="33" d="100"/>
        <a:sy n="33" d="100"/>
      </p:scale>
      <p:origin x="0" y="-20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E51C5C-0FD3-7262-7029-381C65BB5D7C}"/>
              </a:ext>
            </a:extLst>
          </p:cNvPr>
          <p:cNvSpPr>
            <a:spLocks noGrp="1"/>
          </p:cNvSpPr>
          <p:nvPr>
            <p:ph type="hdr" sz="quarter"/>
          </p:nvPr>
        </p:nvSpPr>
        <p:spPr>
          <a:xfrm>
            <a:off x="0" y="0"/>
            <a:ext cx="3077739" cy="470646"/>
          </a:xfrm>
          <a:prstGeom prst="rect">
            <a:avLst/>
          </a:prstGeom>
        </p:spPr>
        <p:txBody>
          <a:bodyPr vert="horz" lIns="39575" tIns="19788" rIns="39575" bIns="19788" rtlCol="0"/>
          <a:lstStyle>
            <a:lvl1pPr algn="l">
              <a:defRPr sz="500"/>
            </a:lvl1pPr>
          </a:lstStyle>
          <a:p>
            <a:endParaRPr lang="en-US"/>
          </a:p>
        </p:txBody>
      </p:sp>
      <p:sp>
        <p:nvSpPr>
          <p:cNvPr id="3" name="Date Placeholder 2">
            <a:extLst>
              <a:ext uri="{FF2B5EF4-FFF2-40B4-BE49-F238E27FC236}">
                <a16:creationId xmlns:a16="http://schemas.microsoft.com/office/drawing/2014/main" id="{8270DA84-3485-CF05-D7FE-ECEE2F469E96}"/>
              </a:ext>
            </a:extLst>
          </p:cNvPr>
          <p:cNvSpPr>
            <a:spLocks noGrp="1"/>
          </p:cNvSpPr>
          <p:nvPr>
            <p:ph type="dt" sz="quarter" idx="1"/>
          </p:nvPr>
        </p:nvSpPr>
        <p:spPr>
          <a:xfrm>
            <a:off x="4023092" y="0"/>
            <a:ext cx="3077739" cy="470646"/>
          </a:xfrm>
          <a:prstGeom prst="rect">
            <a:avLst/>
          </a:prstGeom>
        </p:spPr>
        <p:txBody>
          <a:bodyPr vert="horz" lIns="39575" tIns="19788" rIns="39575" bIns="19788" rtlCol="0"/>
          <a:lstStyle>
            <a:lvl1pPr algn="r">
              <a:defRPr sz="500"/>
            </a:lvl1pPr>
          </a:lstStyle>
          <a:p>
            <a:r>
              <a:rPr lang="en-US"/>
              <a:t>09/11/22 pm</a:t>
            </a:r>
          </a:p>
        </p:txBody>
      </p:sp>
      <p:sp>
        <p:nvSpPr>
          <p:cNvPr id="4" name="Footer Placeholder 3">
            <a:extLst>
              <a:ext uri="{FF2B5EF4-FFF2-40B4-BE49-F238E27FC236}">
                <a16:creationId xmlns:a16="http://schemas.microsoft.com/office/drawing/2014/main" id="{0B53BA07-364C-D436-C9BA-D4EADB7752E4}"/>
              </a:ext>
            </a:extLst>
          </p:cNvPr>
          <p:cNvSpPr>
            <a:spLocks noGrp="1"/>
          </p:cNvSpPr>
          <p:nvPr>
            <p:ph type="ftr" sz="quarter" idx="2"/>
          </p:nvPr>
        </p:nvSpPr>
        <p:spPr>
          <a:xfrm>
            <a:off x="0" y="8917829"/>
            <a:ext cx="3077739" cy="470646"/>
          </a:xfrm>
          <a:prstGeom prst="rect">
            <a:avLst/>
          </a:prstGeom>
        </p:spPr>
        <p:txBody>
          <a:bodyPr vert="horz" lIns="39575" tIns="19788" rIns="39575" bIns="19788" rtlCol="0" anchor="b"/>
          <a:lstStyle>
            <a:lvl1pPr algn="l">
              <a:defRPr sz="500"/>
            </a:lvl1pPr>
          </a:lstStyle>
          <a:p>
            <a:r>
              <a:rPr lang="en-US"/>
              <a:t>Take Heed That You Do Not Fall - Pt. 4</a:t>
            </a:r>
          </a:p>
        </p:txBody>
      </p:sp>
      <p:sp>
        <p:nvSpPr>
          <p:cNvPr id="5" name="Slide Number Placeholder 4">
            <a:extLst>
              <a:ext uri="{FF2B5EF4-FFF2-40B4-BE49-F238E27FC236}">
                <a16:creationId xmlns:a16="http://schemas.microsoft.com/office/drawing/2014/main" id="{2D915DFF-B761-3A23-5769-49EEB1471719}"/>
              </a:ext>
            </a:extLst>
          </p:cNvPr>
          <p:cNvSpPr>
            <a:spLocks noGrp="1"/>
          </p:cNvSpPr>
          <p:nvPr>
            <p:ph type="sldNum" sz="quarter" idx="3"/>
          </p:nvPr>
        </p:nvSpPr>
        <p:spPr>
          <a:xfrm>
            <a:off x="4023092" y="8917829"/>
            <a:ext cx="3077739" cy="470646"/>
          </a:xfrm>
          <a:prstGeom prst="rect">
            <a:avLst/>
          </a:prstGeom>
        </p:spPr>
        <p:txBody>
          <a:bodyPr vert="horz" lIns="39575" tIns="19788" rIns="39575" bIns="19788" rtlCol="0" anchor="b"/>
          <a:lstStyle>
            <a:lvl1pPr algn="r">
              <a:defRPr sz="500"/>
            </a:lvl1pPr>
          </a:lstStyle>
          <a:p>
            <a:fld id="{D3169B67-C9BF-4F89-BEDF-93646655C115}" type="slidenum">
              <a:rPr lang="en-US" smtClean="0"/>
              <a:t>‹#›</a:t>
            </a:fld>
            <a:endParaRPr lang="en-US"/>
          </a:p>
        </p:txBody>
      </p:sp>
    </p:spTree>
    <p:extLst>
      <p:ext uri="{BB962C8B-B14F-4D97-AF65-F5344CB8AC3E}">
        <p14:creationId xmlns:p14="http://schemas.microsoft.com/office/powerpoint/2010/main" val="285885075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a:prstGeom prst="rect">
            <a:avLst/>
          </a:prstGeom>
          <a:noFill/>
          <a:ln w="12700">
            <a:solidFill>
              <a:prstClr val="black"/>
            </a:solidFill>
          </a:ln>
        </p:spPr>
      </p:sp>
      <p:sp>
        <p:nvSpPr>
          <p:cNvPr id="3" name="Notes Placeholder 2"/>
          <p:cNvSpPr>
            <a:spLocks noGrp="1"/>
          </p:cNvSpPr>
          <p:nvPr>
            <p:ph type="body" idx="1"/>
          </p:nvPr>
        </p:nvSpPr>
        <p:spPr>
          <a:xfrm>
            <a:off x="709613" y="4518025"/>
            <a:ext cx="5683250" cy="3697288"/>
          </a:xfrm>
          <a:prstGeom prst="rect">
            <a:avLst/>
          </a:prstGeom>
        </p:spPr>
        <p:txBody>
          <a:bodyPr/>
          <a:lstStyle/>
          <a:p>
            <a:endParaRPr lang="en-US"/>
          </a:p>
        </p:txBody>
      </p:sp>
    </p:spTree>
    <p:extLst>
      <p:ext uri="{BB962C8B-B14F-4D97-AF65-F5344CB8AC3E}">
        <p14:creationId xmlns:p14="http://schemas.microsoft.com/office/powerpoint/2010/main" val="861616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a:prstGeom prst="rect">
            <a:avLst/>
          </a:prstGeom>
          <a:noFill/>
          <a:ln w="12700">
            <a:solidFill>
              <a:prstClr val="black"/>
            </a:solidFill>
          </a:ln>
        </p:spPr>
      </p:sp>
      <p:sp>
        <p:nvSpPr>
          <p:cNvPr id="3" name="Notes Placeholder 2"/>
          <p:cNvSpPr>
            <a:spLocks noGrp="1"/>
          </p:cNvSpPr>
          <p:nvPr>
            <p:ph type="body" idx="1"/>
          </p:nvPr>
        </p:nvSpPr>
        <p:spPr>
          <a:xfrm>
            <a:off x="710248" y="4518204"/>
            <a:ext cx="5681980" cy="3696712"/>
          </a:xfrm>
          <a:prstGeom prst="rect">
            <a:avLst/>
          </a:prstGeom>
        </p:spPr>
        <p:txBody>
          <a:bodyPr lIns="39575" tIns="19788" rIns="39575" bIns="19788"/>
          <a:lstStyle/>
          <a:p>
            <a:r>
              <a:rPr lang="en-US" dirty="0"/>
              <a:t>We need to be aware of those who’ve gone before us.</a:t>
            </a:r>
          </a:p>
          <a:p>
            <a:r>
              <a:rPr lang="en-US" dirty="0"/>
              <a:t>If you were going to climb Mt. Everest, would you want to be aware of what those who failed did?</a:t>
            </a:r>
          </a:p>
          <a:p>
            <a:endParaRPr lang="en-US" dirty="0"/>
          </a:p>
          <a:p>
            <a:r>
              <a:rPr lang="en-US" dirty="0"/>
              <a:t>Overconfidence, relying on what we HAVE done and not what we ARE doing.</a:t>
            </a:r>
          </a:p>
          <a:p>
            <a:endParaRPr lang="en-US" dirty="0"/>
          </a:p>
          <a:p>
            <a:r>
              <a:rPr lang="en-US" dirty="0"/>
              <a:t>[Were under the cloud] The cloud-the "Shechinah" - the visible symbol of the divine presence and protection that attended them out of Egypt. This went before them by day as a cloud to guide them, and by night it became a pillar of fire to give them light; Ex 13:21-22. In the dangers of the Jews, when closely pressed by the Egyptians, it went BEHIND them, and became dark to the Egyptians, but light to the Israelites, thus constituting a defense; Ex 14:20. In the wilderness, when traveling through the burning desert, it seems to have been expanded over the camp as a covering, and a defense from the intense rays of a burning sun; Num 10:34, "And the cloud of JEHOVAH was upon them by day;" Num 14:14, "Thy cloud </a:t>
            </a:r>
            <a:r>
              <a:rPr lang="en-US" dirty="0" err="1"/>
              <a:t>standeth</a:t>
            </a:r>
            <a:r>
              <a:rPr lang="en-US" dirty="0"/>
              <a:t> over them." To this fact the apostle refers here. It was a symbol of the divine favor and protection; comp Isa 4:5. It was a guide, a shelter, and a defense. The Jewish Rabbis say that "the cloud ENCOMPASSED the camp of the Israelites as a wall encompasses a city, nor could the enemy come near them." Pirke Eleazer, chapter 44, as quoted by Gill. The probability is, that the cloud extended over the whole camp of Israel, and that to those at. a distance it appeared as a PILLAR.</a:t>
            </a:r>
          </a:p>
          <a:p>
            <a:r>
              <a:rPr lang="en-US" dirty="0"/>
              <a:t>(from Barnes' Notes, Electronic Database Copyright © 1997, 2003, 2005, 2006 by Biblesoft, Inc. All rights reserved.)</a:t>
            </a:r>
          </a:p>
          <a:p>
            <a:endParaRPr lang="en-US" dirty="0"/>
          </a:p>
        </p:txBody>
      </p:sp>
    </p:spTree>
    <p:extLst>
      <p:ext uri="{BB962C8B-B14F-4D97-AF65-F5344CB8AC3E}">
        <p14:creationId xmlns:p14="http://schemas.microsoft.com/office/powerpoint/2010/main" val="3071910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a:prstGeom prst="rect">
            <a:avLst/>
          </a:prstGeom>
          <a:noFill/>
          <a:ln w="12700">
            <a:solidFill>
              <a:prstClr val="black"/>
            </a:solidFill>
          </a:ln>
        </p:spPr>
      </p:sp>
      <p:sp>
        <p:nvSpPr>
          <p:cNvPr id="3" name="Notes Placeholder 2"/>
          <p:cNvSpPr>
            <a:spLocks noGrp="1"/>
          </p:cNvSpPr>
          <p:nvPr>
            <p:ph type="body" idx="1"/>
          </p:nvPr>
        </p:nvSpPr>
        <p:spPr>
          <a:xfrm>
            <a:off x="709613" y="4518025"/>
            <a:ext cx="5683250" cy="3697288"/>
          </a:xfrm>
          <a:prstGeom prst="rect">
            <a:avLst/>
          </a:prstGeom>
        </p:spPr>
        <p:txBody>
          <a:bodyPr/>
          <a:lstStyle/>
          <a:p>
            <a:endParaRPr lang="en-US"/>
          </a:p>
        </p:txBody>
      </p:sp>
    </p:spTree>
    <p:extLst>
      <p:ext uri="{BB962C8B-B14F-4D97-AF65-F5344CB8AC3E}">
        <p14:creationId xmlns:p14="http://schemas.microsoft.com/office/powerpoint/2010/main" val="979145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a:prstGeom prst="rect">
            <a:avLst/>
          </a:prstGeom>
          <a:noFill/>
          <a:ln w="12700">
            <a:solidFill>
              <a:prstClr val="black"/>
            </a:solidFill>
          </a:ln>
        </p:spPr>
      </p:sp>
      <p:sp>
        <p:nvSpPr>
          <p:cNvPr id="3" name="Notes Placeholder 2"/>
          <p:cNvSpPr>
            <a:spLocks noGrp="1"/>
          </p:cNvSpPr>
          <p:nvPr>
            <p:ph type="body" idx="1"/>
          </p:nvPr>
        </p:nvSpPr>
        <p:spPr>
          <a:xfrm>
            <a:off x="710248" y="4518204"/>
            <a:ext cx="5681980" cy="3696712"/>
          </a:xfrm>
          <a:prstGeom prst="rect">
            <a:avLst/>
          </a:prstGeom>
        </p:spPr>
        <p:txBody>
          <a:bodyPr lIns="39575" tIns="19788" rIns="39575" bIns="19788"/>
          <a:lstStyle/>
          <a:p>
            <a:r>
              <a:rPr lang="en-US" sz="1400" dirty="0"/>
              <a:t>Job 33:13</a:t>
            </a:r>
          </a:p>
          <a:p>
            <a:r>
              <a:rPr lang="en-US" sz="1400" dirty="0"/>
              <a:t>Why do you complain against Him</a:t>
            </a:r>
          </a:p>
          <a:p>
            <a:r>
              <a:rPr lang="en-US" sz="1400" dirty="0"/>
              <a:t>That He does not give an account of all His doings? </a:t>
            </a:r>
          </a:p>
          <a:p>
            <a:endParaRPr lang="en-US" sz="1400" dirty="0"/>
          </a:p>
          <a:p>
            <a:r>
              <a:rPr lang="en-US" sz="1400" dirty="0"/>
              <a:t>Phil 2:12-15</a:t>
            </a:r>
          </a:p>
          <a:p>
            <a:r>
              <a:rPr lang="en-US" sz="1400" dirty="0"/>
              <a:t> So then, my beloved, just as you have always obeyed, not as in my presence only, but now much more in my absence, work out your salvation with fear and trembling; 13 for it is God who is at work in you, both to will and to work for His good pleasure. </a:t>
            </a:r>
          </a:p>
          <a:p>
            <a:endParaRPr lang="en-US" sz="1400" dirty="0"/>
          </a:p>
          <a:p>
            <a:r>
              <a:rPr lang="en-US" sz="1400" dirty="0"/>
              <a:t>14 </a:t>
            </a:r>
            <a:r>
              <a:rPr lang="en-US" sz="1400" b="1" dirty="0"/>
              <a:t>Do all things without grumbling or disputing</a:t>
            </a:r>
            <a:r>
              <a:rPr lang="en-US" sz="1400" dirty="0"/>
              <a:t>; 15 so that you will prove yourselves to be blameless and innocent, children of God above reproach in the midst of a crooked and perverse generation, among whom you appear as lights in the world,</a:t>
            </a:r>
          </a:p>
          <a:p>
            <a:r>
              <a:rPr lang="en-US" sz="1400" dirty="0"/>
              <a:t> </a:t>
            </a:r>
          </a:p>
          <a:p>
            <a:r>
              <a:rPr lang="en-US" sz="1400" dirty="0"/>
              <a:t>1 Peter 4:9, “be hospitable to one another without complaint.”</a:t>
            </a:r>
          </a:p>
        </p:txBody>
      </p:sp>
    </p:spTree>
    <p:extLst>
      <p:ext uri="{BB962C8B-B14F-4D97-AF65-F5344CB8AC3E}">
        <p14:creationId xmlns:p14="http://schemas.microsoft.com/office/powerpoint/2010/main" val="1017302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a:prstGeom prst="rect">
            <a:avLst/>
          </a:prstGeom>
          <a:noFill/>
          <a:ln w="12700">
            <a:solidFill>
              <a:prstClr val="black"/>
            </a:solidFill>
          </a:ln>
        </p:spPr>
      </p:sp>
      <p:sp>
        <p:nvSpPr>
          <p:cNvPr id="3" name="Notes Placeholder 2"/>
          <p:cNvSpPr>
            <a:spLocks noGrp="1"/>
          </p:cNvSpPr>
          <p:nvPr>
            <p:ph type="body" idx="1"/>
          </p:nvPr>
        </p:nvSpPr>
        <p:spPr>
          <a:xfrm>
            <a:off x="709613" y="4518025"/>
            <a:ext cx="5683250" cy="3697288"/>
          </a:xfrm>
          <a:prstGeom prst="rect">
            <a:avLst/>
          </a:prstGeom>
        </p:spPr>
        <p:txBody>
          <a:bodyPr/>
          <a:lstStyle/>
          <a:p>
            <a:endParaRPr lang="en-US"/>
          </a:p>
        </p:txBody>
      </p:sp>
    </p:spTree>
    <p:extLst>
      <p:ext uri="{BB962C8B-B14F-4D97-AF65-F5344CB8AC3E}">
        <p14:creationId xmlns:p14="http://schemas.microsoft.com/office/powerpoint/2010/main" val="2104955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a:prstGeom prst="rect">
            <a:avLst/>
          </a:prstGeom>
          <a:noFill/>
          <a:ln w="12700">
            <a:solidFill>
              <a:prstClr val="black"/>
            </a:solidFill>
          </a:ln>
        </p:spPr>
      </p:sp>
      <p:sp>
        <p:nvSpPr>
          <p:cNvPr id="3" name="Notes Placeholder 2"/>
          <p:cNvSpPr>
            <a:spLocks noGrp="1"/>
          </p:cNvSpPr>
          <p:nvPr>
            <p:ph type="body" idx="1"/>
          </p:nvPr>
        </p:nvSpPr>
        <p:spPr>
          <a:xfrm>
            <a:off x="709613" y="4518025"/>
            <a:ext cx="5683250" cy="3697288"/>
          </a:xfrm>
          <a:prstGeom prst="rect">
            <a:avLst/>
          </a:prstGeom>
        </p:spPr>
        <p:txBody>
          <a:bodyPr/>
          <a:lstStyle/>
          <a:p>
            <a:endParaRPr lang="en-US"/>
          </a:p>
        </p:txBody>
      </p:sp>
    </p:spTree>
    <p:extLst>
      <p:ext uri="{BB962C8B-B14F-4D97-AF65-F5344CB8AC3E}">
        <p14:creationId xmlns:p14="http://schemas.microsoft.com/office/powerpoint/2010/main" val="3016021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a:prstGeom prst="rect">
            <a:avLst/>
          </a:prstGeom>
          <a:noFill/>
          <a:ln w="12700">
            <a:solidFill>
              <a:prstClr val="black"/>
            </a:solidFill>
          </a:ln>
        </p:spPr>
      </p:sp>
      <p:sp>
        <p:nvSpPr>
          <p:cNvPr id="3" name="Notes Placeholder 2"/>
          <p:cNvSpPr>
            <a:spLocks noGrp="1"/>
          </p:cNvSpPr>
          <p:nvPr>
            <p:ph type="body" idx="1"/>
          </p:nvPr>
        </p:nvSpPr>
        <p:spPr>
          <a:xfrm>
            <a:off x="709613" y="4518025"/>
            <a:ext cx="5683250" cy="3697288"/>
          </a:xfrm>
          <a:prstGeom prst="rect">
            <a:avLst/>
          </a:prstGeom>
        </p:spPr>
        <p:txBody>
          <a:bodyPr/>
          <a:lstStyle/>
          <a:p>
            <a:endParaRPr lang="en-US"/>
          </a:p>
        </p:txBody>
      </p:sp>
    </p:spTree>
    <p:extLst>
      <p:ext uri="{BB962C8B-B14F-4D97-AF65-F5344CB8AC3E}">
        <p14:creationId xmlns:p14="http://schemas.microsoft.com/office/powerpoint/2010/main" val="1438810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a:prstGeom prst="rect">
            <a:avLst/>
          </a:prstGeom>
          <a:noFill/>
          <a:ln w="12700">
            <a:solidFill>
              <a:prstClr val="black"/>
            </a:solidFill>
          </a:ln>
        </p:spPr>
      </p:sp>
      <p:sp>
        <p:nvSpPr>
          <p:cNvPr id="3" name="Notes Placeholder 2"/>
          <p:cNvSpPr>
            <a:spLocks noGrp="1"/>
          </p:cNvSpPr>
          <p:nvPr>
            <p:ph type="body" idx="1"/>
          </p:nvPr>
        </p:nvSpPr>
        <p:spPr>
          <a:xfrm>
            <a:off x="709613" y="4518025"/>
            <a:ext cx="5683250" cy="3697288"/>
          </a:xfrm>
          <a:prstGeom prst="rect">
            <a:avLst/>
          </a:prstGeom>
        </p:spPr>
        <p:txBody>
          <a:bodyPr/>
          <a:lstStyle/>
          <a:p>
            <a:endParaRPr lang="en-US"/>
          </a:p>
        </p:txBody>
      </p:sp>
    </p:spTree>
    <p:extLst>
      <p:ext uri="{BB962C8B-B14F-4D97-AF65-F5344CB8AC3E}">
        <p14:creationId xmlns:p14="http://schemas.microsoft.com/office/powerpoint/2010/main" val="2222665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3403092" y="692727"/>
            <a:ext cx="5385816" cy="2516817"/>
          </a:xfrm>
        </p:spPr>
        <p:txBody>
          <a:bodyPr/>
          <a:lstStyle/>
          <a:p>
            <a:r>
              <a:rPr lang="en-US" dirty="0"/>
              <a:t>Take Heed that you do not Fall</a:t>
            </a:r>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p:txBody>
          <a:bodyPr/>
          <a:lstStyle/>
          <a:p>
            <a:r>
              <a:rPr lang="en-US" sz="2800" b="1" dirty="0"/>
              <a:t>1 Corinthians 10:1-12</a:t>
            </a:r>
          </a:p>
        </p:txBody>
      </p:sp>
    </p:spTree>
    <p:extLst>
      <p:ext uri="{BB962C8B-B14F-4D97-AF65-F5344CB8AC3E}">
        <p14:creationId xmlns:p14="http://schemas.microsoft.com/office/powerpoint/2010/main" val="2131568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a:xfrm>
            <a:off x="539496" y="347472"/>
            <a:ext cx="11119104" cy="768096"/>
          </a:xfrm>
        </p:spPr>
        <p:txBody>
          <a:bodyPr/>
          <a:lstStyle/>
          <a:p>
            <a:r>
              <a:rPr lang="en-US" sz="3600" dirty="0">
                <a:latin typeface="Arial Black" panose="020B0604020202020204" pitchFamily="34" charset="0"/>
                <a:cs typeface="Arial Black" panose="020B0604020202020204" pitchFamily="34" charset="0"/>
              </a:rPr>
              <a:t>“I do not want you to be unaware…”</a:t>
            </a:r>
            <a:endParaRPr lang="en-US" sz="3600" b="1" dirty="0">
              <a:solidFill>
                <a:schemeClr val="accent6"/>
              </a:solidFill>
              <a:latin typeface="Arial Black" panose="020B0604020202020204" pitchFamily="34" charset="0"/>
              <a:cs typeface="Arial Black" panose="020B0604020202020204" pitchFamily="34" charset="0"/>
            </a:endParaRPr>
          </a:p>
        </p:txBody>
      </p:sp>
      <p:sp>
        <p:nvSpPr>
          <p:cNvPr id="7" name="Slide Number Placeholder 6">
            <a:extLst>
              <a:ext uri="{FF2B5EF4-FFF2-40B4-BE49-F238E27FC236}">
                <a16:creationId xmlns:a16="http://schemas.microsoft.com/office/drawing/2014/main" id="{712D1D31-1A67-703B-DF69-CA8142BF6A2D}"/>
              </a:ext>
            </a:extLst>
          </p:cNvPr>
          <p:cNvSpPr>
            <a:spLocks noGrp="1"/>
          </p:cNvSpPr>
          <p:nvPr>
            <p:ph type="sldNum" sz="quarter" idx="12"/>
          </p:nvPr>
        </p:nvSpPr>
        <p:spPr>
          <a:xfrm>
            <a:off x="11164824" y="454429"/>
            <a:ext cx="987552" cy="274320"/>
          </a:xfrm>
        </p:spPr>
        <p:txBody>
          <a:bodyPr/>
          <a:lstStyle/>
          <a:p>
            <a:fld id="{48F63A3B-78C7-47BE-AE5E-E10140E04643}" type="slidenum">
              <a:rPr lang="en-US" smtClean="0"/>
              <a:t>2</a:t>
            </a:fld>
            <a:endParaRPr lang="en-US" dirty="0"/>
          </a:p>
        </p:txBody>
      </p:sp>
      <p:sp>
        <p:nvSpPr>
          <p:cNvPr id="4" name="Content Placeholder 3">
            <a:extLst>
              <a:ext uri="{FF2B5EF4-FFF2-40B4-BE49-F238E27FC236}">
                <a16:creationId xmlns:a16="http://schemas.microsoft.com/office/drawing/2014/main" id="{F879C966-D2E3-0909-0144-AF55CDDF9175}"/>
              </a:ext>
            </a:extLst>
          </p:cNvPr>
          <p:cNvSpPr>
            <a:spLocks noGrp="1"/>
          </p:cNvSpPr>
          <p:nvPr>
            <p:ph sz="half" idx="1"/>
          </p:nvPr>
        </p:nvSpPr>
        <p:spPr>
          <a:xfrm>
            <a:off x="539496" y="1343891"/>
            <a:ext cx="11119104" cy="5514109"/>
          </a:xfrm>
        </p:spPr>
        <p:txBody>
          <a:bodyPr/>
          <a:lstStyle/>
          <a:p>
            <a:pPr marL="514350" indent="-514350">
              <a:buFont typeface="+mj-lt"/>
              <a:buAutoNum type="arabicPeriod"/>
            </a:pPr>
            <a:r>
              <a:rPr lang="en-US" sz="3600" b="1" dirty="0"/>
              <a:t>We can fall away</a:t>
            </a:r>
            <a:r>
              <a:rPr lang="en-US" sz="3600" dirty="0"/>
              <a:t>… (Hebrews 3:12; 4:11)</a:t>
            </a:r>
          </a:p>
          <a:p>
            <a:pPr marL="514350" indent="-514350">
              <a:buFont typeface="+mj-lt"/>
              <a:buAutoNum type="arabicPeriod"/>
            </a:pPr>
            <a:r>
              <a:rPr lang="en-US" sz="3600" b="1" dirty="0"/>
              <a:t>We can come short </a:t>
            </a:r>
            <a:r>
              <a:rPr lang="en-US" sz="3600" dirty="0"/>
              <a:t>of our goal… (Hebrews 4:1ff)</a:t>
            </a:r>
          </a:p>
          <a:p>
            <a:pPr marL="514350" indent="-514350">
              <a:buFont typeface="+mj-lt"/>
              <a:buAutoNum type="arabicPeriod"/>
            </a:pPr>
            <a:r>
              <a:rPr lang="en-US" sz="3600" b="1" dirty="0"/>
              <a:t>Will we trust in our (past) righteousness</a:t>
            </a:r>
            <a:r>
              <a:rPr lang="en-US" sz="3600" dirty="0"/>
              <a:t>? </a:t>
            </a:r>
            <a:br>
              <a:rPr lang="en-US" sz="3600" dirty="0"/>
            </a:br>
            <a:r>
              <a:rPr lang="en-US" sz="3600" dirty="0"/>
              <a:t>(Ezekiel 33:12-13)</a:t>
            </a:r>
          </a:p>
        </p:txBody>
      </p:sp>
    </p:spTree>
    <p:extLst>
      <p:ext uri="{BB962C8B-B14F-4D97-AF65-F5344CB8AC3E}">
        <p14:creationId xmlns:p14="http://schemas.microsoft.com/office/powerpoint/2010/main" val="301613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a:xfrm>
            <a:off x="539496" y="347472"/>
            <a:ext cx="11119104" cy="768096"/>
          </a:xfrm>
        </p:spPr>
        <p:txBody>
          <a:bodyPr/>
          <a:lstStyle/>
          <a:p>
            <a:r>
              <a:rPr lang="en-US" sz="3600" dirty="0">
                <a:latin typeface="Arial Black" panose="020B0604020202020204" pitchFamily="34" charset="0"/>
                <a:cs typeface="Arial Black" panose="020B0604020202020204" pitchFamily="34" charset="0"/>
              </a:rPr>
              <a:t>Do Not Be…</a:t>
            </a:r>
            <a:endParaRPr lang="en-US" sz="3600" b="1" dirty="0">
              <a:solidFill>
                <a:schemeClr val="accent6"/>
              </a:solidFill>
              <a:latin typeface="Arial Black" panose="020B0604020202020204" pitchFamily="34" charset="0"/>
              <a:cs typeface="Arial Black" panose="020B0604020202020204" pitchFamily="34" charset="0"/>
            </a:endParaRPr>
          </a:p>
        </p:txBody>
      </p:sp>
      <p:sp>
        <p:nvSpPr>
          <p:cNvPr id="7" name="Slide Number Placeholder 6">
            <a:extLst>
              <a:ext uri="{FF2B5EF4-FFF2-40B4-BE49-F238E27FC236}">
                <a16:creationId xmlns:a16="http://schemas.microsoft.com/office/drawing/2014/main" id="{712D1D31-1A67-703B-DF69-CA8142BF6A2D}"/>
              </a:ext>
            </a:extLst>
          </p:cNvPr>
          <p:cNvSpPr>
            <a:spLocks noGrp="1"/>
          </p:cNvSpPr>
          <p:nvPr>
            <p:ph type="sldNum" sz="quarter" idx="12"/>
          </p:nvPr>
        </p:nvSpPr>
        <p:spPr>
          <a:xfrm>
            <a:off x="11164824" y="454429"/>
            <a:ext cx="987552" cy="274320"/>
          </a:xfrm>
        </p:spPr>
        <p:txBody>
          <a:bodyPr/>
          <a:lstStyle/>
          <a:p>
            <a:fld id="{48F63A3B-78C7-47BE-AE5E-E10140E04643}" type="slidenum">
              <a:rPr lang="en-US" smtClean="0"/>
              <a:t>3</a:t>
            </a:fld>
            <a:endParaRPr lang="en-US" dirty="0"/>
          </a:p>
        </p:txBody>
      </p:sp>
      <p:sp>
        <p:nvSpPr>
          <p:cNvPr id="4" name="Content Placeholder 3">
            <a:extLst>
              <a:ext uri="{FF2B5EF4-FFF2-40B4-BE49-F238E27FC236}">
                <a16:creationId xmlns:a16="http://schemas.microsoft.com/office/drawing/2014/main" id="{F879C966-D2E3-0909-0144-AF55CDDF9175}"/>
              </a:ext>
            </a:extLst>
          </p:cNvPr>
          <p:cNvSpPr>
            <a:spLocks noGrp="1"/>
          </p:cNvSpPr>
          <p:nvPr>
            <p:ph sz="half" idx="1"/>
          </p:nvPr>
        </p:nvSpPr>
        <p:spPr>
          <a:xfrm>
            <a:off x="539496" y="1343891"/>
            <a:ext cx="11119104" cy="5514109"/>
          </a:xfrm>
        </p:spPr>
        <p:txBody>
          <a:bodyPr/>
          <a:lstStyle/>
          <a:p>
            <a:pPr marL="742950" indent="-742950">
              <a:buFont typeface="+mj-lt"/>
              <a:buAutoNum type="arabicPeriod"/>
            </a:pPr>
            <a:r>
              <a:rPr lang="en-US" sz="4000" b="1" dirty="0"/>
              <a:t>Those who crave evil things… (vs. 6)</a:t>
            </a:r>
          </a:p>
          <a:p>
            <a:pPr marL="742950" indent="-742950">
              <a:buFont typeface="+mj-lt"/>
              <a:buAutoNum type="arabicPeriod"/>
            </a:pPr>
            <a:r>
              <a:rPr lang="en-US" sz="4000" b="1" dirty="0"/>
              <a:t>Idolatry (vs. 7)</a:t>
            </a:r>
          </a:p>
          <a:p>
            <a:pPr marL="742950" indent="-742950">
              <a:buFont typeface="+mj-lt"/>
              <a:buAutoNum type="arabicPeriod"/>
            </a:pPr>
            <a:r>
              <a:rPr lang="en-US" sz="4000" b="1" dirty="0"/>
              <a:t>Fornication (vs. 8)</a:t>
            </a:r>
          </a:p>
          <a:p>
            <a:pPr marL="742950" indent="-742950">
              <a:buFont typeface="+mj-lt"/>
              <a:buAutoNum type="arabicPeriod"/>
            </a:pPr>
            <a:r>
              <a:rPr lang="en-US" sz="4000" b="1" dirty="0"/>
              <a:t>Trying the Lord (vs. 9)</a:t>
            </a:r>
          </a:p>
        </p:txBody>
      </p:sp>
    </p:spTree>
    <p:extLst>
      <p:ext uri="{BB962C8B-B14F-4D97-AF65-F5344CB8AC3E}">
        <p14:creationId xmlns:p14="http://schemas.microsoft.com/office/powerpoint/2010/main" val="301639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a:xfrm>
            <a:off x="539496" y="347472"/>
            <a:ext cx="11119104" cy="768096"/>
          </a:xfrm>
        </p:spPr>
        <p:txBody>
          <a:bodyPr/>
          <a:lstStyle/>
          <a:p>
            <a:r>
              <a:rPr lang="en-US" sz="3600" dirty="0">
                <a:latin typeface="Arial Black" panose="020B0604020202020204" pitchFamily="34" charset="0"/>
                <a:cs typeface="Arial Black" panose="020B0604020202020204" pitchFamily="34" charset="0"/>
              </a:rPr>
              <a:t>Do Not Be…</a:t>
            </a:r>
            <a:endParaRPr lang="en-US" sz="3600" b="1" dirty="0">
              <a:solidFill>
                <a:schemeClr val="accent6"/>
              </a:solidFill>
              <a:latin typeface="Arial Black" panose="020B0604020202020204" pitchFamily="34" charset="0"/>
              <a:cs typeface="Arial Black" panose="020B0604020202020204" pitchFamily="34" charset="0"/>
            </a:endParaRPr>
          </a:p>
        </p:txBody>
      </p:sp>
      <p:sp>
        <p:nvSpPr>
          <p:cNvPr id="7" name="Slide Number Placeholder 6">
            <a:extLst>
              <a:ext uri="{FF2B5EF4-FFF2-40B4-BE49-F238E27FC236}">
                <a16:creationId xmlns:a16="http://schemas.microsoft.com/office/drawing/2014/main" id="{712D1D31-1A67-703B-DF69-CA8142BF6A2D}"/>
              </a:ext>
            </a:extLst>
          </p:cNvPr>
          <p:cNvSpPr>
            <a:spLocks noGrp="1"/>
          </p:cNvSpPr>
          <p:nvPr>
            <p:ph type="sldNum" sz="quarter" idx="12"/>
          </p:nvPr>
        </p:nvSpPr>
        <p:spPr>
          <a:xfrm>
            <a:off x="11164824" y="454429"/>
            <a:ext cx="987552" cy="274320"/>
          </a:xfrm>
        </p:spPr>
        <p:txBody>
          <a:bodyPr/>
          <a:lstStyle/>
          <a:p>
            <a:fld id="{48F63A3B-78C7-47BE-AE5E-E10140E04643}" type="slidenum">
              <a:rPr lang="en-US" smtClean="0"/>
              <a:t>4</a:t>
            </a:fld>
            <a:endParaRPr lang="en-US" dirty="0"/>
          </a:p>
        </p:txBody>
      </p:sp>
      <p:sp>
        <p:nvSpPr>
          <p:cNvPr id="4" name="Content Placeholder 3">
            <a:extLst>
              <a:ext uri="{FF2B5EF4-FFF2-40B4-BE49-F238E27FC236}">
                <a16:creationId xmlns:a16="http://schemas.microsoft.com/office/drawing/2014/main" id="{F879C966-D2E3-0909-0144-AF55CDDF9175}"/>
              </a:ext>
            </a:extLst>
          </p:cNvPr>
          <p:cNvSpPr>
            <a:spLocks noGrp="1"/>
          </p:cNvSpPr>
          <p:nvPr>
            <p:ph sz="half" idx="1"/>
          </p:nvPr>
        </p:nvSpPr>
        <p:spPr>
          <a:xfrm>
            <a:off x="539496" y="1343891"/>
            <a:ext cx="11119104" cy="5514109"/>
          </a:xfrm>
        </p:spPr>
        <p:txBody>
          <a:bodyPr/>
          <a:lstStyle/>
          <a:p>
            <a:pPr marL="742950" indent="-742950">
              <a:buFont typeface="+mj-lt"/>
              <a:buAutoNum type="arabicPeriod" startAt="5"/>
            </a:pPr>
            <a:r>
              <a:rPr lang="en-US" sz="4400" b="1" dirty="0"/>
              <a:t>Complainers…</a:t>
            </a:r>
            <a:r>
              <a:rPr lang="en-US" sz="4000" b="1" dirty="0"/>
              <a:t> </a:t>
            </a:r>
            <a:r>
              <a:rPr lang="en-US" sz="2800" dirty="0"/>
              <a:t>(vs. 10, Numbers 14:2, 27; 16:41; 11:1ff)</a:t>
            </a:r>
          </a:p>
          <a:p>
            <a:r>
              <a:rPr lang="en-US" sz="3200" b="1" dirty="0"/>
              <a:t>What the Pharisees did</a:t>
            </a:r>
            <a:r>
              <a:rPr lang="en-US" sz="3200" dirty="0"/>
              <a:t>! </a:t>
            </a:r>
            <a:r>
              <a:rPr lang="en-US" sz="2400" dirty="0"/>
              <a:t>(Luke 5:30; John 6:41-43, 61)</a:t>
            </a:r>
          </a:p>
          <a:p>
            <a:r>
              <a:rPr lang="en-US" sz="3200" b="1" dirty="0"/>
              <a:t>About our temporal circumstances. </a:t>
            </a:r>
            <a:r>
              <a:rPr lang="en-US" sz="2400" dirty="0"/>
              <a:t>(Phil. 4:11; 2 Cor. 12:9-10)</a:t>
            </a:r>
            <a:endParaRPr lang="en-US" sz="3200" dirty="0"/>
          </a:p>
          <a:p>
            <a:r>
              <a:rPr lang="en-US" sz="3200" b="1" dirty="0"/>
              <a:t>About God’s rule </a:t>
            </a:r>
            <a:r>
              <a:rPr lang="en-US" sz="3200" dirty="0"/>
              <a:t>and authority, about </a:t>
            </a:r>
            <a:r>
              <a:rPr lang="en-US" sz="3200" b="1" dirty="0"/>
              <a:t>how difficult </a:t>
            </a:r>
            <a:r>
              <a:rPr lang="en-US" sz="3200" dirty="0"/>
              <a:t>it is and </a:t>
            </a:r>
            <a:r>
              <a:rPr lang="en-US" sz="3200" b="1" dirty="0"/>
              <a:t>how unfair</a:t>
            </a:r>
            <a:r>
              <a:rPr lang="en-US" sz="3200" dirty="0"/>
              <a:t> it is. </a:t>
            </a:r>
            <a:r>
              <a:rPr lang="en-US" sz="2400" dirty="0"/>
              <a:t>(Job 33:13; Matthew 11:28-30)</a:t>
            </a:r>
          </a:p>
          <a:p>
            <a:r>
              <a:rPr lang="en-US" sz="3200" b="1" dirty="0"/>
              <a:t>About worship and service unto God. </a:t>
            </a:r>
            <a:r>
              <a:rPr lang="en-US" sz="2400" dirty="0"/>
              <a:t>(1 John 5:3)</a:t>
            </a:r>
          </a:p>
          <a:p>
            <a:r>
              <a:rPr lang="en-US" sz="3200" dirty="0"/>
              <a:t>About </a:t>
            </a:r>
            <a:r>
              <a:rPr lang="en-US" sz="3200" b="1" dirty="0"/>
              <a:t>anything God asks us to do</a:t>
            </a:r>
            <a:r>
              <a:rPr lang="en-US" sz="3200" dirty="0"/>
              <a:t>!</a:t>
            </a:r>
            <a:r>
              <a:rPr lang="en-US" sz="2400" dirty="0"/>
              <a:t> (Philippians 2:14; 1 Peter 4:9; </a:t>
            </a:r>
            <a:br>
              <a:rPr lang="en-US" sz="2400" dirty="0"/>
            </a:br>
            <a:r>
              <a:rPr lang="en-US" sz="2400" dirty="0"/>
              <a:t>2 Corinthians 9:7; 12:9-15)</a:t>
            </a:r>
          </a:p>
          <a:p>
            <a:pPr marL="0" indent="0">
              <a:buNone/>
            </a:pPr>
            <a:r>
              <a:rPr lang="en-US" sz="3600" b="1" dirty="0"/>
              <a:t>How do we overcome?</a:t>
            </a:r>
            <a:r>
              <a:rPr lang="en-US" sz="3600" dirty="0"/>
              <a:t> Be </a:t>
            </a:r>
            <a:r>
              <a:rPr lang="en-US" sz="3600" b="1" dirty="0"/>
              <a:t>thankful</a:t>
            </a:r>
            <a:r>
              <a:rPr lang="en-US" sz="3600" dirty="0"/>
              <a:t>! </a:t>
            </a:r>
            <a:r>
              <a:rPr lang="en-US" sz="2000" dirty="0"/>
              <a:t>(Col. 3:15; Rom. 1:21) </a:t>
            </a:r>
            <a:br>
              <a:rPr lang="en-US" sz="2000" dirty="0"/>
            </a:br>
            <a:r>
              <a:rPr lang="en-US" sz="3600" b="1" dirty="0"/>
              <a:t>Rejoice</a:t>
            </a:r>
            <a:r>
              <a:rPr lang="en-US" sz="3200" b="1" dirty="0"/>
              <a:t>! (2 Cor. 8:2; </a:t>
            </a:r>
            <a:endParaRPr lang="en-US" sz="2400" b="1" dirty="0"/>
          </a:p>
        </p:txBody>
      </p:sp>
    </p:spTree>
    <p:extLst>
      <p:ext uri="{BB962C8B-B14F-4D97-AF65-F5344CB8AC3E}">
        <p14:creationId xmlns:p14="http://schemas.microsoft.com/office/powerpoint/2010/main" val="137910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a:xfrm>
            <a:off x="539496" y="347472"/>
            <a:ext cx="11119104" cy="768096"/>
          </a:xfrm>
        </p:spPr>
        <p:txBody>
          <a:bodyPr/>
          <a:lstStyle/>
          <a:p>
            <a:r>
              <a:rPr lang="en-US" sz="3600" dirty="0">
                <a:latin typeface="Arial Black" panose="020B0604020202020204" pitchFamily="34" charset="0"/>
                <a:cs typeface="Arial Black" panose="020B0604020202020204" pitchFamily="34" charset="0"/>
              </a:rPr>
              <a:t>Therefore…</a:t>
            </a:r>
            <a:endParaRPr lang="en-US" sz="3600" b="1" dirty="0">
              <a:solidFill>
                <a:schemeClr val="accent6"/>
              </a:solidFill>
              <a:latin typeface="Arial Black" panose="020B0604020202020204" pitchFamily="34" charset="0"/>
              <a:cs typeface="Arial Black" panose="020B0604020202020204" pitchFamily="34" charset="0"/>
            </a:endParaRPr>
          </a:p>
        </p:txBody>
      </p:sp>
      <p:sp>
        <p:nvSpPr>
          <p:cNvPr id="7" name="Slide Number Placeholder 6">
            <a:extLst>
              <a:ext uri="{FF2B5EF4-FFF2-40B4-BE49-F238E27FC236}">
                <a16:creationId xmlns:a16="http://schemas.microsoft.com/office/drawing/2014/main" id="{712D1D31-1A67-703B-DF69-CA8142BF6A2D}"/>
              </a:ext>
            </a:extLst>
          </p:cNvPr>
          <p:cNvSpPr>
            <a:spLocks noGrp="1"/>
          </p:cNvSpPr>
          <p:nvPr>
            <p:ph type="sldNum" sz="quarter" idx="12"/>
          </p:nvPr>
        </p:nvSpPr>
        <p:spPr>
          <a:xfrm>
            <a:off x="11164824" y="454429"/>
            <a:ext cx="987552" cy="274320"/>
          </a:xfrm>
        </p:spPr>
        <p:txBody>
          <a:bodyPr/>
          <a:lstStyle/>
          <a:p>
            <a:fld id="{48F63A3B-78C7-47BE-AE5E-E10140E04643}" type="slidenum">
              <a:rPr lang="en-US" smtClean="0"/>
              <a:t>5</a:t>
            </a:fld>
            <a:endParaRPr lang="en-US" dirty="0"/>
          </a:p>
        </p:txBody>
      </p:sp>
      <p:sp>
        <p:nvSpPr>
          <p:cNvPr id="4" name="Content Placeholder 3">
            <a:extLst>
              <a:ext uri="{FF2B5EF4-FFF2-40B4-BE49-F238E27FC236}">
                <a16:creationId xmlns:a16="http://schemas.microsoft.com/office/drawing/2014/main" id="{F879C966-D2E3-0909-0144-AF55CDDF9175}"/>
              </a:ext>
            </a:extLst>
          </p:cNvPr>
          <p:cNvSpPr>
            <a:spLocks noGrp="1"/>
          </p:cNvSpPr>
          <p:nvPr>
            <p:ph sz="half" idx="1"/>
          </p:nvPr>
        </p:nvSpPr>
        <p:spPr>
          <a:xfrm>
            <a:off x="539496" y="1343891"/>
            <a:ext cx="11119104" cy="5514109"/>
          </a:xfrm>
        </p:spPr>
        <p:txBody>
          <a:bodyPr/>
          <a:lstStyle/>
          <a:p>
            <a:pPr marL="0" indent="0">
              <a:buNone/>
            </a:pPr>
            <a:r>
              <a:rPr lang="en-US" sz="3600" b="1" i="1" dirty="0"/>
              <a:t>“Let him who thinks he stands take heed that he does not fall… “</a:t>
            </a:r>
            <a:r>
              <a:rPr lang="en-US" sz="2800" dirty="0"/>
              <a:t> (vs. 12; Hebrews 3:12; 4:11)</a:t>
            </a:r>
          </a:p>
          <a:p>
            <a:r>
              <a:rPr lang="en-US" sz="3600" dirty="0"/>
              <a:t>We’re to </a:t>
            </a:r>
            <a:r>
              <a:rPr lang="en-US" sz="3600" b="1" i="1" dirty="0"/>
              <a:t>“stand firm” </a:t>
            </a:r>
            <a:r>
              <a:rPr lang="en-US" sz="2800" dirty="0"/>
              <a:t>(1 Peter 5:12; Phil. 4:1)</a:t>
            </a:r>
            <a:r>
              <a:rPr lang="en-US" sz="3600" dirty="0"/>
              <a:t> </a:t>
            </a:r>
            <a:r>
              <a:rPr lang="en-US" sz="3600" b="1" dirty="0"/>
              <a:t>in the gospel</a:t>
            </a:r>
            <a:r>
              <a:rPr lang="en-US" sz="3600" dirty="0"/>
              <a:t>. </a:t>
            </a:r>
            <a:r>
              <a:rPr lang="en-US" sz="3200" dirty="0"/>
              <a:t>(1 Corinthians 15:1; Romans 5:2)</a:t>
            </a:r>
          </a:p>
          <a:p>
            <a:r>
              <a:rPr lang="en-US" sz="3600" dirty="0"/>
              <a:t>Speaks to </a:t>
            </a:r>
            <a:r>
              <a:rPr lang="en-US" sz="3600" b="1" dirty="0"/>
              <a:t>our spiritual battle</a:t>
            </a:r>
            <a:r>
              <a:rPr lang="en-US" sz="3600" dirty="0"/>
              <a:t>. </a:t>
            </a:r>
            <a:r>
              <a:rPr lang="en-US" sz="2800" dirty="0"/>
              <a:t>(Ephesians 6:10-14)</a:t>
            </a:r>
          </a:p>
          <a:p>
            <a:r>
              <a:rPr lang="en-US" sz="3600" b="1" dirty="0"/>
              <a:t>It takes work (and prayer). </a:t>
            </a:r>
            <a:r>
              <a:rPr lang="en-US" sz="2800" dirty="0"/>
              <a:t>(Colossians 4:12)</a:t>
            </a:r>
          </a:p>
        </p:txBody>
      </p:sp>
    </p:spTree>
    <p:extLst>
      <p:ext uri="{BB962C8B-B14F-4D97-AF65-F5344CB8AC3E}">
        <p14:creationId xmlns:p14="http://schemas.microsoft.com/office/powerpoint/2010/main" val="239112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a:xfrm>
            <a:off x="539496" y="347472"/>
            <a:ext cx="11119104" cy="768096"/>
          </a:xfrm>
        </p:spPr>
        <p:txBody>
          <a:bodyPr/>
          <a:lstStyle/>
          <a:p>
            <a:r>
              <a:rPr lang="en-US" sz="3600" dirty="0">
                <a:latin typeface="Arial Black" panose="020B0604020202020204" pitchFamily="34" charset="0"/>
                <a:cs typeface="Arial Black" panose="020B0604020202020204" pitchFamily="34" charset="0"/>
              </a:rPr>
              <a:t>Therefore…</a:t>
            </a:r>
            <a:endParaRPr lang="en-US" sz="3600" b="1" dirty="0">
              <a:solidFill>
                <a:schemeClr val="accent6"/>
              </a:solidFill>
              <a:latin typeface="Arial Black" panose="020B0604020202020204" pitchFamily="34" charset="0"/>
              <a:cs typeface="Arial Black" panose="020B0604020202020204" pitchFamily="34" charset="0"/>
            </a:endParaRPr>
          </a:p>
        </p:txBody>
      </p:sp>
      <p:sp>
        <p:nvSpPr>
          <p:cNvPr id="7" name="Slide Number Placeholder 6">
            <a:extLst>
              <a:ext uri="{FF2B5EF4-FFF2-40B4-BE49-F238E27FC236}">
                <a16:creationId xmlns:a16="http://schemas.microsoft.com/office/drawing/2014/main" id="{712D1D31-1A67-703B-DF69-CA8142BF6A2D}"/>
              </a:ext>
            </a:extLst>
          </p:cNvPr>
          <p:cNvSpPr>
            <a:spLocks noGrp="1"/>
          </p:cNvSpPr>
          <p:nvPr>
            <p:ph type="sldNum" sz="quarter" idx="12"/>
          </p:nvPr>
        </p:nvSpPr>
        <p:spPr>
          <a:xfrm>
            <a:off x="11164824" y="454429"/>
            <a:ext cx="987552" cy="274320"/>
          </a:xfrm>
        </p:spPr>
        <p:txBody>
          <a:bodyPr/>
          <a:lstStyle/>
          <a:p>
            <a:fld id="{48F63A3B-78C7-47BE-AE5E-E10140E04643}" type="slidenum">
              <a:rPr lang="en-US" smtClean="0"/>
              <a:t>6</a:t>
            </a:fld>
            <a:endParaRPr lang="en-US" dirty="0"/>
          </a:p>
        </p:txBody>
      </p:sp>
      <p:sp>
        <p:nvSpPr>
          <p:cNvPr id="4" name="Content Placeholder 3">
            <a:extLst>
              <a:ext uri="{FF2B5EF4-FFF2-40B4-BE49-F238E27FC236}">
                <a16:creationId xmlns:a16="http://schemas.microsoft.com/office/drawing/2014/main" id="{F879C966-D2E3-0909-0144-AF55CDDF9175}"/>
              </a:ext>
            </a:extLst>
          </p:cNvPr>
          <p:cNvSpPr>
            <a:spLocks noGrp="1"/>
          </p:cNvSpPr>
          <p:nvPr>
            <p:ph sz="half" idx="1"/>
          </p:nvPr>
        </p:nvSpPr>
        <p:spPr>
          <a:xfrm>
            <a:off x="539496" y="1343891"/>
            <a:ext cx="11119104" cy="5514109"/>
          </a:xfrm>
        </p:spPr>
        <p:txBody>
          <a:bodyPr/>
          <a:lstStyle/>
          <a:p>
            <a:pPr marL="0" indent="0">
              <a:buNone/>
            </a:pPr>
            <a:r>
              <a:rPr lang="en-US" sz="3600" b="1" dirty="0"/>
              <a:t>Don’t think what we face is unique, but rather is “</a:t>
            </a:r>
            <a:r>
              <a:rPr lang="en-US" sz="3600" b="1" i="1" dirty="0"/>
              <a:t>common to man</a:t>
            </a:r>
            <a:r>
              <a:rPr lang="en-US" sz="3600" b="1" dirty="0"/>
              <a:t>”. </a:t>
            </a:r>
            <a:r>
              <a:rPr lang="en-US" sz="2800" dirty="0"/>
              <a:t>(vs. 13)</a:t>
            </a:r>
          </a:p>
          <a:p>
            <a:r>
              <a:rPr lang="en-US" sz="3200" b="1" dirty="0"/>
              <a:t>Not to be casual about temptation and sin. </a:t>
            </a:r>
            <a:r>
              <a:rPr lang="en-US" sz="2800" dirty="0"/>
              <a:t>(James 1:15-16)</a:t>
            </a:r>
          </a:p>
          <a:p>
            <a:r>
              <a:rPr lang="en-US" sz="3200" b="1" dirty="0"/>
              <a:t>It can happen to any of us at any time! Therefore, be sober and vigilant. </a:t>
            </a:r>
            <a:r>
              <a:rPr lang="en-US" sz="2800" dirty="0"/>
              <a:t>(1 Thess. 5:8; 1 Peter 1:13)</a:t>
            </a:r>
          </a:p>
          <a:p>
            <a:r>
              <a:rPr lang="en-US" sz="3200" b="1" dirty="0"/>
              <a:t>Jesus was tempted in all ways as we are, yet w/o sin</a:t>
            </a:r>
            <a:r>
              <a:rPr lang="en-US" sz="2800" dirty="0"/>
              <a:t>. (Hebrews 4:14-16; 2:14-18)</a:t>
            </a:r>
          </a:p>
        </p:txBody>
      </p:sp>
    </p:spTree>
    <p:extLst>
      <p:ext uri="{BB962C8B-B14F-4D97-AF65-F5344CB8AC3E}">
        <p14:creationId xmlns:p14="http://schemas.microsoft.com/office/powerpoint/2010/main" val="287067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a:xfrm>
            <a:off x="539496" y="347472"/>
            <a:ext cx="11119104" cy="768096"/>
          </a:xfrm>
        </p:spPr>
        <p:txBody>
          <a:bodyPr/>
          <a:lstStyle/>
          <a:p>
            <a:r>
              <a:rPr lang="en-US" sz="3600" dirty="0">
                <a:latin typeface="Arial Black" panose="020B0604020202020204" pitchFamily="34" charset="0"/>
                <a:cs typeface="Arial Black" panose="020B0604020202020204" pitchFamily="34" charset="0"/>
              </a:rPr>
              <a:t>Therefore…</a:t>
            </a:r>
            <a:endParaRPr lang="en-US" sz="3600" b="1" dirty="0">
              <a:solidFill>
                <a:schemeClr val="accent6"/>
              </a:solidFill>
              <a:latin typeface="Arial Black" panose="020B0604020202020204" pitchFamily="34" charset="0"/>
              <a:cs typeface="Arial Black" panose="020B0604020202020204" pitchFamily="34" charset="0"/>
            </a:endParaRPr>
          </a:p>
        </p:txBody>
      </p:sp>
      <p:sp>
        <p:nvSpPr>
          <p:cNvPr id="7" name="Slide Number Placeholder 6">
            <a:extLst>
              <a:ext uri="{FF2B5EF4-FFF2-40B4-BE49-F238E27FC236}">
                <a16:creationId xmlns:a16="http://schemas.microsoft.com/office/drawing/2014/main" id="{712D1D31-1A67-703B-DF69-CA8142BF6A2D}"/>
              </a:ext>
            </a:extLst>
          </p:cNvPr>
          <p:cNvSpPr>
            <a:spLocks noGrp="1"/>
          </p:cNvSpPr>
          <p:nvPr>
            <p:ph type="sldNum" sz="quarter" idx="12"/>
          </p:nvPr>
        </p:nvSpPr>
        <p:spPr>
          <a:xfrm>
            <a:off x="11164824" y="454429"/>
            <a:ext cx="987552" cy="274320"/>
          </a:xfrm>
        </p:spPr>
        <p:txBody>
          <a:bodyPr/>
          <a:lstStyle/>
          <a:p>
            <a:fld id="{48F63A3B-78C7-47BE-AE5E-E10140E04643}" type="slidenum">
              <a:rPr lang="en-US" smtClean="0"/>
              <a:t>7</a:t>
            </a:fld>
            <a:endParaRPr lang="en-US" dirty="0"/>
          </a:p>
        </p:txBody>
      </p:sp>
      <p:sp>
        <p:nvSpPr>
          <p:cNvPr id="4" name="Content Placeholder 3">
            <a:extLst>
              <a:ext uri="{FF2B5EF4-FFF2-40B4-BE49-F238E27FC236}">
                <a16:creationId xmlns:a16="http://schemas.microsoft.com/office/drawing/2014/main" id="{F879C966-D2E3-0909-0144-AF55CDDF9175}"/>
              </a:ext>
            </a:extLst>
          </p:cNvPr>
          <p:cNvSpPr>
            <a:spLocks noGrp="1"/>
          </p:cNvSpPr>
          <p:nvPr>
            <p:ph sz="half" idx="1"/>
          </p:nvPr>
        </p:nvSpPr>
        <p:spPr>
          <a:xfrm>
            <a:off x="539496" y="1343891"/>
            <a:ext cx="11119104" cy="5514109"/>
          </a:xfrm>
        </p:spPr>
        <p:txBody>
          <a:bodyPr/>
          <a:lstStyle/>
          <a:p>
            <a:pPr marL="0" indent="0">
              <a:buNone/>
            </a:pPr>
            <a:r>
              <a:rPr lang="en-US" sz="3600" b="1" dirty="0"/>
              <a:t>God is “</a:t>
            </a:r>
            <a:r>
              <a:rPr lang="en-US" sz="3600" b="1" i="1" dirty="0"/>
              <a:t>faithful</a:t>
            </a:r>
            <a:r>
              <a:rPr lang="en-US" sz="3600" b="1" dirty="0"/>
              <a:t>” and promised: </a:t>
            </a:r>
            <a:r>
              <a:rPr lang="en-US" sz="2400" dirty="0"/>
              <a:t>(Hebrews 13:5)</a:t>
            </a:r>
            <a:endParaRPr lang="en-US" sz="3600" dirty="0"/>
          </a:p>
          <a:p>
            <a:pPr marL="514350" indent="-514350">
              <a:buFont typeface="+mj-lt"/>
              <a:buAutoNum type="arabicPeriod"/>
            </a:pPr>
            <a:r>
              <a:rPr lang="en-US" sz="3200" b="1" dirty="0"/>
              <a:t>We will not be tempted beyond what we are able.</a:t>
            </a:r>
          </a:p>
          <a:p>
            <a:pPr lvl="1"/>
            <a:r>
              <a:rPr lang="en-US" sz="3200" b="1" dirty="0"/>
              <a:t>We can “resist”! </a:t>
            </a:r>
            <a:r>
              <a:rPr lang="en-US" sz="2400" dirty="0"/>
              <a:t>(Ephesians 6:13)</a:t>
            </a:r>
          </a:p>
          <a:p>
            <a:pPr lvl="1"/>
            <a:r>
              <a:rPr lang="en-US" sz="3200" b="1" dirty="0"/>
              <a:t>No impossible situations.</a:t>
            </a:r>
          </a:p>
          <a:p>
            <a:pPr marL="514350" indent="-514350">
              <a:buFont typeface="+mj-lt"/>
              <a:buAutoNum type="arabicPeriod"/>
            </a:pPr>
            <a:r>
              <a:rPr lang="en-US" sz="3200" b="1" dirty="0"/>
              <a:t>A “</a:t>
            </a:r>
            <a:r>
              <a:rPr lang="en-US" sz="3200" b="1" i="1" dirty="0"/>
              <a:t>way of escape</a:t>
            </a:r>
            <a:r>
              <a:rPr lang="en-US" sz="3200" b="1" dirty="0"/>
              <a:t>” with every temptation. </a:t>
            </a:r>
            <a:r>
              <a:rPr lang="en-US" sz="2400" dirty="0"/>
              <a:t>(vs. 13)</a:t>
            </a:r>
          </a:p>
          <a:p>
            <a:pPr lvl="1"/>
            <a:r>
              <a:rPr lang="en-US" sz="3200" b="1" dirty="0"/>
              <a:t>Plan and prepare… for each temptation.</a:t>
            </a:r>
            <a:endParaRPr lang="en-US" sz="2400" dirty="0"/>
          </a:p>
        </p:txBody>
      </p:sp>
    </p:spTree>
    <p:extLst>
      <p:ext uri="{BB962C8B-B14F-4D97-AF65-F5344CB8AC3E}">
        <p14:creationId xmlns:p14="http://schemas.microsoft.com/office/powerpoint/2010/main" val="108843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a:xfrm>
            <a:off x="539496" y="347472"/>
            <a:ext cx="11119104" cy="768096"/>
          </a:xfrm>
        </p:spPr>
        <p:txBody>
          <a:bodyPr/>
          <a:lstStyle/>
          <a:p>
            <a:r>
              <a:rPr lang="en-US" sz="3600" dirty="0">
                <a:latin typeface="Arial Black" panose="020B0604020202020204" pitchFamily="34" charset="0"/>
                <a:cs typeface="Arial Black" panose="020B0604020202020204" pitchFamily="34" charset="0"/>
              </a:rPr>
              <a:t>Therefore…</a:t>
            </a:r>
            <a:endParaRPr lang="en-US" sz="3600" b="1" dirty="0">
              <a:solidFill>
                <a:schemeClr val="accent6"/>
              </a:solidFill>
              <a:latin typeface="Arial Black" panose="020B0604020202020204" pitchFamily="34" charset="0"/>
              <a:cs typeface="Arial Black" panose="020B0604020202020204" pitchFamily="34" charset="0"/>
            </a:endParaRPr>
          </a:p>
        </p:txBody>
      </p:sp>
      <p:sp>
        <p:nvSpPr>
          <p:cNvPr id="7" name="Slide Number Placeholder 6">
            <a:extLst>
              <a:ext uri="{FF2B5EF4-FFF2-40B4-BE49-F238E27FC236}">
                <a16:creationId xmlns:a16="http://schemas.microsoft.com/office/drawing/2014/main" id="{712D1D31-1A67-703B-DF69-CA8142BF6A2D}"/>
              </a:ext>
            </a:extLst>
          </p:cNvPr>
          <p:cNvSpPr>
            <a:spLocks noGrp="1"/>
          </p:cNvSpPr>
          <p:nvPr>
            <p:ph type="sldNum" sz="quarter" idx="12"/>
          </p:nvPr>
        </p:nvSpPr>
        <p:spPr>
          <a:xfrm>
            <a:off x="11164824" y="454429"/>
            <a:ext cx="987552" cy="274320"/>
          </a:xfrm>
        </p:spPr>
        <p:txBody>
          <a:bodyPr/>
          <a:lstStyle/>
          <a:p>
            <a:fld id="{48F63A3B-78C7-47BE-AE5E-E10140E04643}" type="slidenum">
              <a:rPr lang="en-US" smtClean="0"/>
              <a:t>8</a:t>
            </a:fld>
            <a:endParaRPr lang="en-US" dirty="0"/>
          </a:p>
        </p:txBody>
      </p:sp>
      <p:sp>
        <p:nvSpPr>
          <p:cNvPr id="4" name="Content Placeholder 3">
            <a:extLst>
              <a:ext uri="{FF2B5EF4-FFF2-40B4-BE49-F238E27FC236}">
                <a16:creationId xmlns:a16="http://schemas.microsoft.com/office/drawing/2014/main" id="{F879C966-D2E3-0909-0144-AF55CDDF9175}"/>
              </a:ext>
            </a:extLst>
          </p:cNvPr>
          <p:cNvSpPr>
            <a:spLocks noGrp="1"/>
          </p:cNvSpPr>
          <p:nvPr>
            <p:ph sz="half" idx="1"/>
          </p:nvPr>
        </p:nvSpPr>
        <p:spPr>
          <a:xfrm>
            <a:off x="539496" y="1343891"/>
            <a:ext cx="11119104" cy="5514109"/>
          </a:xfrm>
        </p:spPr>
        <p:txBody>
          <a:bodyPr/>
          <a:lstStyle/>
          <a:p>
            <a:pPr marL="742950" indent="-742950">
              <a:spcBef>
                <a:spcPts val="1200"/>
              </a:spcBef>
              <a:buFont typeface="+mj-lt"/>
              <a:buAutoNum type="arabicPeriod"/>
            </a:pPr>
            <a:r>
              <a:rPr lang="en-US" sz="3600" b="1" i="1" dirty="0"/>
              <a:t>“Flee idolatry”,</a:t>
            </a:r>
            <a:r>
              <a:rPr lang="en-US" sz="3600" b="1" dirty="0"/>
              <a:t> (10:14)</a:t>
            </a:r>
          </a:p>
          <a:p>
            <a:pPr marL="742950" indent="-742950">
              <a:spcBef>
                <a:spcPts val="1200"/>
              </a:spcBef>
              <a:buFont typeface="+mj-lt"/>
              <a:buAutoNum type="arabicPeriod"/>
            </a:pPr>
            <a:r>
              <a:rPr lang="en-US" sz="3600" b="1" i="1" dirty="0"/>
              <a:t>“</a:t>
            </a:r>
            <a:r>
              <a:rPr lang="en-US" sz="3600" i="1" dirty="0"/>
              <a:t>Not all things are </a:t>
            </a:r>
            <a:r>
              <a:rPr lang="en-US" sz="3600" b="1" i="1" dirty="0"/>
              <a:t>profitable… </a:t>
            </a:r>
            <a:r>
              <a:rPr lang="en-US" sz="3600" i="1" dirty="0"/>
              <a:t>not all things </a:t>
            </a:r>
            <a:r>
              <a:rPr lang="en-US" sz="3600" b="1" i="1" dirty="0"/>
              <a:t>edify.” </a:t>
            </a:r>
            <a:r>
              <a:rPr lang="en-US" sz="3600" b="1" dirty="0"/>
              <a:t>(10:23)</a:t>
            </a:r>
          </a:p>
          <a:p>
            <a:pPr marL="742950" indent="-742950">
              <a:spcBef>
                <a:spcPts val="1200"/>
              </a:spcBef>
              <a:buFont typeface="+mj-lt"/>
              <a:buAutoNum type="arabicPeriod"/>
            </a:pPr>
            <a:r>
              <a:rPr lang="en-US" sz="3600" b="1" i="1" dirty="0"/>
              <a:t>“</a:t>
            </a:r>
            <a:r>
              <a:rPr lang="en-US" sz="3600" i="1" dirty="0"/>
              <a:t>Not seeking </a:t>
            </a:r>
            <a:r>
              <a:rPr lang="en-US" sz="3600" b="1" i="1" dirty="0"/>
              <a:t>my own profit, </a:t>
            </a:r>
            <a:r>
              <a:rPr lang="en-US" sz="3600" i="1" dirty="0"/>
              <a:t>but</a:t>
            </a:r>
            <a:r>
              <a:rPr lang="en-US" sz="3600" b="1" i="1" dirty="0"/>
              <a:t> </a:t>
            </a:r>
            <a:r>
              <a:rPr lang="en-US" sz="3600" i="1" dirty="0"/>
              <a:t>the</a:t>
            </a:r>
            <a:r>
              <a:rPr lang="en-US" sz="3600" b="1" i="1" dirty="0"/>
              <a:t> profit of the many, that they may be saved.”</a:t>
            </a:r>
            <a:r>
              <a:rPr lang="en-US" sz="3600" b="1" dirty="0"/>
              <a:t> (10:33)</a:t>
            </a:r>
            <a:endParaRPr lang="en-US" sz="3600" dirty="0"/>
          </a:p>
        </p:txBody>
      </p:sp>
    </p:spTree>
    <p:extLst>
      <p:ext uri="{BB962C8B-B14F-4D97-AF65-F5344CB8AC3E}">
        <p14:creationId xmlns:p14="http://schemas.microsoft.com/office/powerpoint/2010/main" val="151397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{AC1D42B0-FABE-4990-ACE7-BEE481966568}tf78438558_win32</Template>
  <TotalTime>25944</TotalTime>
  <Words>987</Words>
  <Application>Microsoft Office PowerPoint</Application>
  <PresentationFormat>Widescreen</PresentationFormat>
  <Paragraphs>64</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Calibri</vt:lpstr>
      <vt:lpstr>Sabon Next LT</vt:lpstr>
      <vt:lpstr>Office Theme</vt:lpstr>
      <vt:lpstr>Take Heed that you do not Fall</vt:lpstr>
      <vt:lpstr>“I do not want you to be unaware…”</vt:lpstr>
      <vt:lpstr>Do Not Be…</vt:lpstr>
      <vt:lpstr>Do Not Be…</vt:lpstr>
      <vt:lpstr>Therefore…</vt:lpstr>
      <vt:lpstr>Therefore…</vt:lpstr>
      <vt:lpstr>Therefore…</vt:lpstr>
      <vt:lpstr>Therefore…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Take Heed that you do not Fall</dc:title>
  <dc:subject/>
  <dc:creator>Chris Simmons</dc:creator>
  <cp:lastModifiedBy>Chris Simmons</cp:lastModifiedBy>
  <cp:revision>26</cp:revision>
  <cp:lastPrinted>2022-09-11T21:06:53Z</cp:lastPrinted>
  <dcterms:created xsi:type="dcterms:W3CDTF">2022-08-16T23:03:40Z</dcterms:created>
  <dcterms:modified xsi:type="dcterms:W3CDTF">2022-11-09T20:20:38Z</dcterms:modified>
</cp:coreProperties>
</file>