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8" r:id="rId1"/>
  </p:sldMasterIdLst>
  <p:notesMasterIdLst>
    <p:notesMasterId r:id="rId12"/>
  </p:notesMasterIdLst>
  <p:handoutMasterIdLst>
    <p:handoutMasterId r:id="rId13"/>
  </p:handoutMasterIdLst>
  <p:sldIdLst>
    <p:sldId id="256" r:id="rId2"/>
    <p:sldId id="261" r:id="rId3"/>
    <p:sldId id="296" r:id="rId4"/>
    <p:sldId id="298" r:id="rId5"/>
    <p:sldId id="297" r:id="rId6"/>
    <p:sldId id="299" r:id="rId7"/>
    <p:sldId id="300" r:id="rId8"/>
    <p:sldId id="301" r:id="rId9"/>
    <p:sldId id="302" r:id="rId10"/>
    <p:sldId id="303" r:id="rId11"/>
  </p:sldIdLst>
  <p:sldSz cx="9144000" cy="5143500" type="screen16x9"/>
  <p:notesSz cx="7102475" cy="9388475"/>
  <p:embeddedFontLst>
    <p:embeddedFont>
      <p:font typeface="Lato" panose="020F0502020204030203" pitchFamily="34" charset="0"/>
      <p:regular r:id="rId14"/>
      <p:bold r:id="rId15"/>
      <p:italic r:id="rId16"/>
      <p:boldItalic r:id="rId17"/>
    </p:embeddedFont>
    <p:embeddedFont>
      <p:font typeface="Raleway" panose="020B0604020202020204" pitchFamily="2" charset="0"/>
      <p:regular r:id="rId18"/>
      <p:bold r:id="rId19"/>
      <p:italic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98665B7-6574-423E-A4B5-A6C020D860FF}">
  <a:tblStyle styleId="{C98665B7-6574-423E-A4B5-A6C020D860FF}"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01A8698C-63BC-4B6A-AE92-7E62379B4444}"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1" autoAdjust="0"/>
    <p:restoredTop sz="86397" autoAdjust="0"/>
  </p:normalViewPr>
  <p:slideViewPr>
    <p:cSldViewPr snapToGrid="0">
      <p:cViewPr varScale="1">
        <p:scale>
          <a:sx n="78" d="100"/>
          <a:sy n="78" d="100"/>
        </p:scale>
        <p:origin x="432" y="78"/>
      </p:cViewPr>
      <p:guideLst/>
    </p:cSldViewPr>
  </p:slideViewPr>
  <p:outlineViewPr>
    <p:cViewPr>
      <p:scale>
        <a:sx n="33" d="100"/>
        <a:sy n="33" d="100"/>
      </p:scale>
      <p:origin x="0" y="-482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font" Target="fonts/font5.fntdata"/><Relationship Id="rId3" Type="http://schemas.openxmlformats.org/officeDocument/2006/relationships/slide" Target="slides/slide2.xml"/><Relationship Id="rId21"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4.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2.fntdata"/><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6.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5F6479D-20AE-F9B3-E36B-98C0DA1F3BF8}"/>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a:extLst>
              <a:ext uri="{FF2B5EF4-FFF2-40B4-BE49-F238E27FC236}">
                <a16:creationId xmlns:a16="http://schemas.microsoft.com/office/drawing/2014/main" id="{02B1CB9A-E9E1-4811-2435-25866CB4471A}"/>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r>
              <a:rPr lang="en-US"/>
              <a:t>9/18/22pm</a:t>
            </a:r>
          </a:p>
        </p:txBody>
      </p:sp>
      <p:sp>
        <p:nvSpPr>
          <p:cNvPr id="4" name="Footer Placeholder 3">
            <a:extLst>
              <a:ext uri="{FF2B5EF4-FFF2-40B4-BE49-F238E27FC236}">
                <a16:creationId xmlns:a16="http://schemas.microsoft.com/office/drawing/2014/main" id="{6F2502B7-6E55-609B-9499-96424528CDC8}"/>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r>
              <a:rPr lang="en-US"/>
              <a:t>Every Spiritual Blessing In Christ</a:t>
            </a:r>
          </a:p>
        </p:txBody>
      </p:sp>
      <p:sp>
        <p:nvSpPr>
          <p:cNvPr id="5" name="Slide Number Placeholder 4">
            <a:extLst>
              <a:ext uri="{FF2B5EF4-FFF2-40B4-BE49-F238E27FC236}">
                <a16:creationId xmlns:a16="http://schemas.microsoft.com/office/drawing/2014/main" id="{33E88C3D-4826-E166-EB0E-A9B09B24843A}"/>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93125909-B06B-4D9A-A385-E0F6DBA4EC75}" type="slidenum">
              <a:rPr lang="en-US" smtClean="0"/>
              <a:t>‹#›</a:t>
            </a:fld>
            <a:endParaRPr lang="en-US"/>
          </a:p>
        </p:txBody>
      </p:sp>
    </p:spTree>
    <p:extLst>
      <p:ext uri="{BB962C8B-B14F-4D97-AF65-F5344CB8AC3E}">
        <p14:creationId xmlns:p14="http://schemas.microsoft.com/office/powerpoint/2010/main" val="3458316480"/>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3863" y="704850"/>
            <a:ext cx="6256337"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8" y="4459526"/>
            <a:ext cx="5681980" cy="4224814"/>
          </a:xfrm>
          <a:prstGeom prst="rect">
            <a:avLst/>
          </a:prstGeom>
          <a:noFill/>
          <a:ln>
            <a:noFill/>
          </a:ln>
        </p:spPr>
        <p:txBody>
          <a:bodyPr spcFirstLastPara="1" wrap="square" lIns="94213" tIns="94213" rIns="94213" bIns="94213"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hf hdr="0"/>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35f391192_00: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35f391192_00: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algn="l"/>
            <a:endParaRPr lang="en-US" sz="1300" dirty="0">
              <a:latin typeface="TimesNewRomanPSMT"/>
            </a:endParaRPr>
          </a:p>
          <a:p>
            <a:pPr algn="l"/>
            <a:endParaRPr sz="1300" dirty="0"/>
          </a:p>
        </p:txBody>
      </p:sp>
    </p:spTree>
    <p:extLst>
      <p:ext uri="{BB962C8B-B14F-4D97-AF65-F5344CB8AC3E}">
        <p14:creationId xmlns:p14="http://schemas.microsoft.com/office/powerpoint/2010/main" val="2166841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extLst>
      <p:ext uri="{BB962C8B-B14F-4D97-AF65-F5344CB8AC3E}">
        <p14:creationId xmlns:p14="http://schemas.microsoft.com/office/powerpoint/2010/main" val="4652067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defTabSz="942289">
              <a:buNone/>
            </a:pPr>
            <a:r>
              <a:rPr lang="en-US" sz="1300" dirty="0"/>
              <a:t>Ps 119:27-30, “Make me understand the way of Your precepts, So I will meditate on Your wonders. 28 My soul weeps because of grief; Strengthen me according to Your word. 29 Remove the false way from me, And graciously grant me Your law. 30 I have chosen the faithful way; I have placed Your ordinances before me. </a:t>
            </a:r>
          </a:p>
          <a:p>
            <a:pPr marL="0" indent="0">
              <a:buNone/>
            </a:pPr>
            <a:endParaRPr lang="en-US" sz="1300" dirty="0"/>
          </a:p>
          <a:p>
            <a:pPr marL="0" indent="0">
              <a:buNone/>
            </a:pPr>
            <a:r>
              <a:rPr lang="en-US" sz="1300" dirty="0"/>
              <a:t>Ps 119:173-174 - Let Your hand be ready to help me, For I have chosen Your precepts. 174 I long for Your salvation, O Lord, And Your law is my delight. </a:t>
            </a:r>
          </a:p>
          <a:p>
            <a:pPr marL="0" indent="0">
              <a:buNone/>
            </a:pPr>
            <a:endParaRPr lang="en-US" sz="1300" dirty="0"/>
          </a:p>
          <a:p>
            <a:pPr marL="0" indent="0">
              <a:buNone/>
            </a:pPr>
            <a:r>
              <a:rPr lang="en-US" sz="1300" dirty="0"/>
              <a:t>John 15:18-21</a:t>
            </a:r>
          </a:p>
          <a:p>
            <a:pPr marL="0" indent="0">
              <a:buNone/>
            </a:pPr>
            <a:r>
              <a:rPr lang="en-US" sz="1300" dirty="0"/>
              <a:t>If the world hates you, you know that it has hated Me before it hated you.  19 "If you were of the world, the world would love its own; but because you are not of the world, but </a:t>
            </a:r>
            <a:r>
              <a:rPr lang="en-US" sz="1300" b="1" dirty="0"/>
              <a:t>I chose you out of the world, because of this the world hates you.</a:t>
            </a:r>
            <a:r>
              <a:rPr lang="en-US" sz="1300" dirty="0"/>
              <a:t>  20 "Remember the word that I said to you, 'A slave is not greater than his master.' If they persecuted Me, they will also persecute you; if they kept My word, they will keep yours also. </a:t>
            </a:r>
          </a:p>
          <a:p>
            <a:pPr marL="0" indent="0">
              <a:buNone/>
            </a:pPr>
            <a:endParaRPr lang="en-US" sz="1300" dirty="0"/>
          </a:p>
          <a:p>
            <a:pPr marL="0" indent="0">
              <a:buNone/>
            </a:pPr>
            <a:endParaRPr lang="en-US" sz="1300" dirty="0"/>
          </a:p>
          <a:p>
            <a:pPr marL="0" indent="0">
              <a:buNone/>
            </a:pPr>
            <a:endParaRPr lang="en-US" sz="1300" dirty="0"/>
          </a:p>
        </p:txBody>
      </p:sp>
    </p:spTree>
    <p:extLst>
      <p:ext uri="{BB962C8B-B14F-4D97-AF65-F5344CB8AC3E}">
        <p14:creationId xmlns:p14="http://schemas.microsoft.com/office/powerpoint/2010/main" val="13102317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143961" indent="0">
              <a:buNone/>
            </a:pPr>
            <a:r>
              <a:rPr lang="en-US" sz="1300" dirty="0">
                <a:latin typeface="TimesNewRomanPSMT"/>
              </a:rPr>
              <a:t>The term “Abba” is Aramaic in origin and is found three times in the NT (Mark 14:36; Rom. 8:15; Gal. 4:6). On the last night of his life as he prayed in the garden, Jesus used the term in addressing God, “Abba, Father, all things are possible unto thee; take away this cup from me; nevertheless not what I will, but what thou wilt” (Mark 14:36). The other two passages refer to the use of the term by Christians in addressing God. Vine points out that it “is the word formed by the lips of infants, and betokens unreasoning trust” (I:9). However, by the time of Paul, the term was in general use to indicate a close relation to the Father and is expressive of this closeness. No one except a son, not a slave, could address the father in this manner. </a:t>
            </a:r>
            <a:r>
              <a:rPr lang="en-US" sz="1300" i="1" dirty="0" err="1">
                <a:latin typeface="TimesNewRomanPS-ItalicMT"/>
              </a:rPr>
              <a:t>Patēr</a:t>
            </a:r>
            <a:r>
              <a:rPr lang="en-US" sz="1300" i="1" dirty="0">
                <a:latin typeface="TimesNewRomanPS-ItalicMT"/>
              </a:rPr>
              <a:t> </a:t>
            </a:r>
            <a:r>
              <a:rPr lang="en-US" sz="1300" dirty="0">
                <a:latin typeface="TimesNewRomanPSMT"/>
              </a:rPr>
              <a:t>is the Greek equivalent of </a:t>
            </a:r>
            <a:r>
              <a:rPr lang="en-US" sz="1300" i="1" dirty="0">
                <a:latin typeface="TimesNewRomanPS-ItalicMT"/>
              </a:rPr>
              <a:t>Abba</a:t>
            </a:r>
            <a:r>
              <a:rPr lang="en-US" sz="1300" dirty="0">
                <a:latin typeface="TimesNewRomanPSMT"/>
              </a:rPr>
              <a:t>. The use of both the terms together is most expressive of a close personal relation to God on the part of his sons. The terms may represent the idea of the confidence and filial warmth toward God because of being adopted into his family and receiving the Spirit of Christ. These adopted sons, therefore, approach him without fear of rejection as they petition him, as did Christ in time of distress.</a:t>
            </a:r>
          </a:p>
          <a:p>
            <a:pPr algn="l"/>
            <a:endParaRPr lang="en-US" sz="1300" dirty="0">
              <a:latin typeface="TimesNewRomanPSMT"/>
            </a:endParaRPr>
          </a:p>
          <a:p>
            <a:pPr algn="l"/>
            <a:endParaRPr sz="1300" dirty="0"/>
          </a:p>
        </p:txBody>
      </p:sp>
    </p:spTree>
    <p:extLst>
      <p:ext uri="{BB962C8B-B14F-4D97-AF65-F5344CB8AC3E}">
        <p14:creationId xmlns:p14="http://schemas.microsoft.com/office/powerpoint/2010/main" val="9407371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143961" indent="0">
              <a:buNone/>
            </a:pPr>
            <a:r>
              <a:rPr lang="en-US" sz="1300" dirty="0">
                <a:latin typeface="TimesNewRomanPSMT"/>
              </a:rPr>
              <a:t>Because of our adoption as sons. </a:t>
            </a:r>
          </a:p>
          <a:p>
            <a:pPr marL="143961" indent="0">
              <a:buNone/>
            </a:pPr>
            <a:r>
              <a:rPr lang="en-US" sz="1300" dirty="0">
                <a:latin typeface="TimesNewRomanPSMT"/>
              </a:rPr>
              <a:t>The blessing of what His grace extends to us. </a:t>
            </a:r>
          </a:p>
          <a:p>
            <a:pPr marL="143961" indent="0">
              <a:buNone/>
            </a:pPr>
            <a:endParaRPr lang="en-US" sz="1300" dirty="0">
              <a:latin typeface="TimesNewRomanPSMT"/>
            </a:endParaRPr>
          </a:p>
          <a:p>
            <a:pPr marL="143961" indent="0">
              <a:buNone/>
            </a:pPr>
            <a:r>
              <a:rPr lang="en-US" sz="1300" dirty="0">
                <a:latin typeface="TimesNewRomanPSMT"/>
              </a:rPr>
              <a:t>Acts 11:23</a:t>
            </a:r>
          </a:p>
          <a:p>
            <a:pPr marL="143961" indent="0">
              <a:buNone/>
            </a:pPr>
            <a:r>
              <a:rPr lang="en-US" sz="1300" dirty="0">
                <a:latin typeface="TimesNewRomanPSMT"/>
              </a:rPr>
              <a:t>Then when he arrived and witnessed the grace of God, he rejoiced and began to encourage them all with resolute heart to remain true to the Lord</a:t>
            </a:r>
          </a:p>
          <a:p>
            <a:pPr marL="143961" indent="0">
              <a:buNone/>
            </a:pPr>
            <a:endParaRPr lang="en-US" sz="1300" dirty="0">
              <a:latin typeface="TimesNewRomanPSMT"/>
            </a:endParaRPr>
          </a:p>
          <a:p>
            <a:pPr marL="143961" indent="0">
              <a:buNone/>
            </a:pPr>
            <a:r>
              <a:rPr lang="en-US" sz="1300" dirty="0">
                <a:latin typeface="TimesNewRomanPSMT"/>
              </a:rPr>
              <a:t>Acts 13:42-43</a:t>
            </a:r>
          </a:p>
          <a:p>
            <a:pPr marL="143961" indent="0">
              <a:buNone/>
            </a:pPr>
            <a:r>
              <a:rPr lang="en-US" sz="1300" dirty="0">
                <a:latin typeface="TimesNewRomanPSMT"/>
              </a:rPr>
              <a:t> As Paul and Barnabas were going out, the people kept begging that these things might be spoken to them the next Sabbath. 43 Now when the meeting of the synagogue had broken up, many of the Jews and of the God-fearing proselytes followed Paul and Barnabas, who, speaking to them, were urging them to continue in the grace of God.</a:t>
            </a:r>
          </a:p>
          <a:p>
            <a:pPr marL="143961" indent="0">
              <a:buNone/>
            </a:pPr>
            <a:endParaRPr lang="en-US" sz="1300" dirty="0">
              <a:latin typeface="TimesNewRomanPSMT"/>
            </a:endParaRPr>
          </a:p>
          <a:p>
            <a:pPr marL="143961" indent="0">
              <a:buNone/>
            </a:pPr>
            <a:r>
              <a:rPr lang="en-US" sz="1300" dirty="0">
                <a:latin typeface="TimesNewRomanPSMT"/>
              </a:rPr>
              <a:t>1 </a:t>
            </a:r>
            <a:r>
              <a:rPr lang="en-US" sz="1300" dirty="0" err="1">
                <a:latin typeface="TimesNewRomanPSMT"/>
              </a:rPr>
              <a:t>Thess</a:t>
            </a:r>
            <a:r>
              <a:rPr lang="en-US" sz="1300" dirty="0">
                <a:latin typeface="TimesNewRomanPSMT"/>
              </a:rPr>
              <a:t> 2:11-12</a:t>
            </a:r>
          </a:p>
          <a:p>
            <a:pPr marL="143961" indent="0">
              <a:buNone/>
            </a:pPr>
            <a:r>
              <a:rPr lang="en-US" sz="1300" dirty="0">
                <a:latin typeface="TimesNewRomanPSMT"/>
              </a:rPr>
              <a:t>just as you know how we were exhorting and encouraging and imploring each one of you as a father would his own children, 12 so that you would walk in a manner worthy of the God who calls you into His own kingdom and glory. </a:t>
            </a:r>
          </a:p>
          <a:p>
            <a:pPr marL="143961" indent="0">
              <a:buNone/>
            </a:pPr>
            <a:endParaRPr lang="en-US" sz="1300" dirty="0">
              <a:latin typeface="TimesNewRomanPSMT"/>
            </a:endParaRPr>
          </a:p>
          <a:p>
            <a:pPr marL="143961" indent="0">
              <a:buNone/>
            </a:pPr>
            <a:endParaRPr lang="en-US" sz="1300" dirty="0">
              <a:latin typeface="TimesNewRomanPSMT"/>
            </a:endParaRPr>
          </a:p>
        </p:txBody>
      </p:sp>
    </p:spTree>
    <p:extLst>
      <p:ext uri="{BB962C8B-B14F-4D97-AF65-F5344CB8AC3E}">
        <p14:creationId xmlns:p14="http://schemas.microsoft.com/office/powerpoint/2010/main" val="33261085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algn="l"/>
            <a:r>
              <a:rPr lang="en-US" sz="1300" dirty="0">
                <a:latin typeface="TimesNewRomanPSMT"/>
              </a:rPr>
              <a:t>In ancient times the word “redemption’’ often stood for </a:t>
            </a:r>
            <a:r>
              <a:rPr lang="en-US" sz="1300" b="1" dirty="0">
                <a:latin typeface="TimesNewRomanPSMT"/>
              </a:rPr>
              <a:t>ransoming slaves or prisoners of war</a:t>
            </a:r>
            <a:r>
              <a:rPr lang="en-US" sz="1300" dirty="0">
                <a:latin typeface="TimesNewRomanPSMT"/>
              </a:rPr>
              <a:t>. When at some cost a </a:t>
            </a:r>
            <a:r>
              <a:rPr lang="en-US" sz="1300" b="1" dirty="0">
                <a:latin typeface="TimesNewRomanPSMT"/>
              </a:rPr>
              <a:t>powerless man was set free from captivity</a:t>
            </a:r>
            <a:r>
              <a:rPr lang="en-US" sz="1300" dirty="0">
                <a:latin typeface="TimesNewRomanPSMT"/>
              </a:rPr>
              <a:t>, he was “redeemed.’’ God used the word to refer to His </a:t>
            </a:r>
            <a:r>
              <a:rPr lang="en-US" sz="1300" b="1" dirty="0">
                <a:latin typeface="TimesNewRomanPSMT"/>
              </a:rPr>
              <a:t>release of the Israelites from bondage in Egypt</a:t>
            </a:r>
            <a:r>
              <a:rPr lang="en-US" sz="1300" dirty="0">
                <a:latin typeface="TimesNewRomanPSMT"/>
              </a:rPr>
              <a:t>. He directed Moses, “Therefore say to the children of Israel: `I am the Lord; I will bring you out from under the burdens of the Egyptians, I will rescue you from their bondage, and I will redeem you with an outstretched arm and with great judgments’’’ (Exodus 6:6).</a:t>
            </a:r>
          </a:p>
          <a:p>
            <a:pPr algn="l"/>
            <a:r>
              <a:rPr lang="en-US" sz="1300" dirty="0">
                <a:latin typeface="TimesNewRomanPSMT"/>
              </a:rPr>
              <a:t>Jehovah also chose </a:t>
            </a:r>
            <a:r>
              <a:rPr lang="en-US" sz="1300" b="1" dirty="0">
                <a:latin typeface="TimesNewRomanPSMT"/>
              </a:rPr>
              <a:t>this word to refer to a man’s being allowed to pay for his release when he was under the death penalty </a:t>
            </a:r>
            <a:r>
              <a:rPr lang="en-US" sz="1300" dirty="0">
                <a:latin typeface="TimesNewRomanPSMT"/>
              </a:rPr>
              <a:t>and authorities allowed a ransom for his life. The Law said, “If there is imposed on him a sum of money, then he shall pay to redeem his life, whatever is imposed on him’’ (Exodus 21:30).</a:t>
            </a:r>
          </a:p>
          <a:p>
            <a:pPr algn="l"/>
            <a:endParaRPr lang="en-US" sz="1300" dirty="0">
              <a:latin typeface="TimesNewRomanPSMT"/>
            </a:endParaRPr>
          </a:p>
          <a:p>
            <a:pPr algn="l"/>
            <a:r>
              <a:rPr lang="en-US" sz="1300" dirty="0">
                <a:latin typeface="TimesNewRomanPSMT"/>
              </a:rPr>
              <a:t>Ps 103:10-12</a:t>
            </a:r>
          </a:p>
          <a:p>
            <a:pPr marL="143961" indent="0">
              <a:buNone/>
            </a:pPr>
            <a:r>
              <a:rPr lang="en-US" sz="1300" dirty="0">
                <a:latin typeface="TimesNewRomanPSMT"/>
              </a:rPr>
              <a:t>He has not dealt with us according to our sins, Nor rewarded us according to our iniquities.  11 For as high as the heavens are above the earth, So great is His lovingkindness toward those who fear Him.  12 As far as the east is from the west, So far has He removed our transgressions from us. </a:t>
            </a:r>
          </a:p>
          <a:p>
            <a:pPr algn="l"/>
            <a:r>
              <a:rPr lang="en-US" sz="1300" dirty="0">
                <a:latin typeface="TimesNewRomanPSMT"/>
              </a:rPr>
              <a:t>Mic 7:18-19</a:t>
            </a:r>
          </a:p>
          <a:p>
            <a:pPr marL="143961" indent="0">
              <a:buNone/>
            </a:pPr>
            <a:r>
              <a:rPr lang="en-US" sz="1300" dirty="0">
                <a:latin typeface="TimesNewRomanPSMT"/>
              </a:rPr>
              <a:t>Who is a God like You, who pardons iniquity And passes over the rebellious act of the remnant of His possession? He does not retain His anger forever, Because He delights in unchanging love. 19 He will again have compassion on us; He will tread our iniquities under foot. Yes, You will cast all their sins Into the depths of the sea. </a:t>
            </a:r>
          </a:p>
          <a:p>
            <a:pPr algn="l"/>
            <a:endParaRPr lang="en-US" sz="1300" dirty="0">
              <a:latin typeface="TimesNewRomanPSMT"/>
            </a:endParaRPr>
          </a:p>
          <a:p>
            <a:pPr algn="l"/>
            <a:r>
              <a:rPr lang="en-US" altLang="en-US" sz="1300" b="1" dirty="0"/>
              <a:t>What is our attitude now about sin?</a:t>
            </a:r>
            <a:endParaRPr lang="en-US" sz="1300" dirty="0">
              <a:latin typeface="TimesNewRomanPSMT"/>
            </a:endParaRPr>
          </a:p>
        </p:txBody>
      </p:sp>
    </p:spTree>
    <p:extLst>
      <p:ext uri="{BB962C8B-B14F-4D97-AF65-F5344CB8AC3E}">
        <p14:creationId xmlns:p14="http://schemas.microsoft.com/office/powerpoint/2010/main" val="30059779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algn="l"/>
            <a:r>
              <a:rPr lang="en-US" sz="1300" dirty="0">
                <a:latin typeface="TimesNewRomanPSMT"/>
              </a:rPr>
              <a:t>1 Cor 2:10-13</a:t>
            </a:r>
          </a:p>
          <a:p>
            <a:pPr algn="l"/>
            <a:r>
              <a:rPr lang="en-US" sz="1300" dirty="0">
                <a:latin typeface="TimesNewRomanPSMT"/>
              </a:rPr>
              <a:t>For to us God revealed them through the Spirit; for the Spirit searches all things, even the depths of God. 11 For who among men knows the thoughts of a man except the spirit of the man which is in him? Even so the thoughts of God no one knows except the Spirit of God. 12 Now we have received, not the spirit of the world, but the Spirit who is from God, so that we may know the things freely given to us by God, 13 which things we also speak, not in words taught by human wisdom, but in those taught by the Spirit, combining spiritual thoughts with spiritual words. </a:t>
            </a:r>
          </a:p>
          <a:p>
            <a:pPr algn="l"/>
            <a:endParaRPr lang="en-US" sz="1300" dirty="0">
              <a:latin typeface="TimesNewRomanPSMT"/>
            </a:endParaRPr>
          </a:p>
          <a:p>
            <a:pPr algn="l"/>
            <a:r>
              <a:rPr lang="en-US" sz="1300" dirty="0">
                <a:latin typeface="TimesNewRomanPSMT"/>
              </a:rPr>
              <a:t>1 Peter 1:10-12</a:t>
            </a:r>
          </a:p>
          <a:p>
            <a:pPr algn="l"/>
            <a:r>
              <a:rPr lang="en-US" sz="1300" dirty="0">
                <a:latin typeface="TimesNewRomanPSMT"/>
              </a:rPr>
              <a:t>As to this salvation, the prophets who prophesied of the grace that would come to you made careful searches and inquiries, 11 seeking to know what person or time the Spirit of Christ within them was indicating as He predicted the sufferings of Christ and the glories to follow. 12 It was revealed to them that they were not serving themselves, but you, in these things which now have been announced to you through those who preached the gospel to you by the Holy Spirit sent from heaven — things into which angels long to look. </a:t>
            </a:r>
          </a:p>
          <a:p>
            <a:pPr algn="l"/>
            <a:endParaRPr sz="1300" dirty="0"/>
          </a:p>
        </p:txBody>
      </p:sp>
    </p:spTree>
    <p:extLst>
      <p:ext uri="{BB962C8B-B14F-4D97-AF65-F5344CB8AC3E}">
        <p14:creationId xmlns:p14="http://schemas.microsoft.com/office/powerpoint/2010/main" val="42784807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algn="l"/>
            <a:endParaRPr lang="en-US" sz="1300" dirty="0">
              <a:latin typeface="TimesNewRomanPSMT"/>
            </a:endParaRPr>
          </a:p>
          <a:p>
            <a:pPr algn="l"/>
            <a:endParaRPr sz="1300" dirty="0"/>
          </a:p>
        </p:txBody>
      </p:sp>
    </p:spTree>
    <p:extLst>
      <p:ext uri="{BB962C8B-B14F-4D97-AF65-F5344CB8AC3E}">
        <p14:creationId xmlns:p14="http://schemas.microsoft.com/office/powerpoint/2010/main" val="2214511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645225" y="2762725"/>
            <a:ext cx="6736500" cy="1159800"/>
          </a:xfrm>
          <a:prstGeom prst="rect">
            <a:avLst/>
          </a:prstGeom>
        </p:spPr>
        <p:txBody>
          <a:bodyPr spcFirstLastPara="1" wrap="square" lIns="91425" tIns="91425" rIns="91425" bIns="91425" anchor="t" anchorCtr="0">
            <a:noAutofit/>
          </a:bodyPr>
          <a:lstStyle>
            <a:lvl1pPr lvl="0">
              <a:spcBef>
                <a:spcPts val="0"/>
              </a:spcBef>
              <a:spcAft>
                <a:spcPts val="0"/>
              </a:spcAft>
              <a:buClr>
                <a:schemeClr val="dk2"/>
              </a:buClr>
              <a:buSzPts val="4400"/>
              <a:buNone/>
              <a:defRPr sz="4400">
                <a:solidFill>
                  <a:schemeClr val="dk2"/>
                </a:solidFill>
              </a:defRPr>
            </a:lvl1pPr>
            <a:lvl2pPr lvl="1">
              <a:spcBef>
                <a:spcPts val="0"/>
              </a:spcBef>
              <a:spcAft>
                <a:spcPts val="0"/>
              </a:spcAft>
              <a:buClr>
                <a:schemeClr val="dk2"/>
              </a:buClr>
              <a:buSzPts val="4400"/>
              <a:buNone/>
              <a:defRPr sz="4400">
                <a:solidFill>
                  <a:schemeClr val="dk2"/>
                </a:solidFill>
              </a:defRPr>
            </a:lvl2pPr>
            <a:lvl3pPr lvl="2">
              <a:spcBef>
                <a:spcPts val="0"/>
              </a:spcBef>
              <a:spcAft>
                <a:spcPts val="0"/>
              </a:spcAft>
              <a:buClr>
                <a:schemeClr val="dk2"/>
              </a:buClr>
              <a:buSzPts val="4400"/>
              <a:buNone/>
              <a:defRPr sz="4400">
                <a:solidFill>
                  <a:schemeClr val="dk2"/>
                </a:solidFill>
              </a:defRPr>
            </a:lvl3pPr>
            <a:lvl4pPr lvl="3">
              <a:spcBef>
                <a:spcPts val="0"/>
              </a:spcBef>
              <a:spcAft>
                <a:spcPts val="0"/>
              </a:spcAft>
              <a:buClr>
                <a:schemeClr val="dk2"/>
              </a:buClr>
              <a:buSzPts val="4400"/>
              <a:buNone/>
              <a:defRPr sz="4400">
                <a:solidFill>
                  <a:schemeClr val="dk2"/>
                </a:solidFill>
              </a:defRPr>
            </a:lvl4pPr>
            <a:lvl5pPr lvl="4">
              <a:spcBef>
                <a:spcPts val="0"/>
              </a:spcBef>
              <a:spcAft>
                <a:spcPts val="0"/>
              </a:spcAft>
              <a:buClr>
                <a:schemeClr val="dk2"/>
              </a:buClr>
              <a:buSzPts val="4400"/>
              <a:buNone/>
              <a:defRPr sz="4400">
                <a:solidFill>
                  <a:schemeClr val="dk2"/>
                </a:solidFill>
              </a:defRPr>
            </a:lvl5pPr>
            <a:lvl6pPr lvl="5">
              <a:spcBef>
                <a:spcPts val="0"/>
              </a:spcBef>
              <a:spcAft>
                <a:spcPts val="0"/>
              </a:spcAft>
              <a:buClr>
                <a:schemeClr val="dk2"/>
              </a:buClr>
              <a:buSzPts val="4400"/>
              <a:buNone/>
              <a:defRPr sz="4400">
                <a:solidFill>
                  <a:schemeClr val="dk2"/>
                </a:solidFill>
              </a:defRPr>
            </a:lvl6pPr>
            <a:lvl7pPr lvl="6">
              <a:spcBef>
                <a:spcPts val="0"/>
              </a:spcBef>
              <a:spcAft>
                <a:spcPts val="0"/>
              </a:spcAft>
              <a:buClr>
                <a:schemeClr val="dk2"/>
              </a:buClr>
              <a:buSzPts val="4400"/>
              <a:buNone/>
              <a:defRPr sz="4400">
                <a:solidFill>
                  <a:schemeClr val="dk2"/>
                </a:solidFill>
              </a:defRPr>
            </a:lvl7pPr>
            <a:lvl8pPr lvl="7">
              <a:spcBef>
                <a:spcPts val="0"/>
              </a:spcBef>
              <a:spcAft>
                <a:spcPts val="0"/>
              </a:spcAft>
              <a:buClr>
                <a:schemeClr val="dk2"/>
              </a:buClr>
              <a:buSzPts val="4400"/>
              <a:buNone/>
              <a:defRPr sz="4400">
                <a:solidFill>
                  <a:schemeClr val="dk2"/>
                </a:solidFill>
              </a:defRPr>
            </a:lvl8pPr>
            <a:lvl9pPr lvl="8">
              <a:spcBef>
                <a:spcPts val="0"/>
              </a:spcBef>
              <a:spcAft>
                <a:spcPts val="0"/>
              </a:spcAft>
              <a:buClr>
                <a:schemeClr val="dk2"/>
              </a:buClr>
              <a:buSzPts val="4400"/>
              <a:buNone/>
              <a:defRPr sz="4400">
                <a:solidFill>
                  <a:schemeClr val="dk2"/>
                </a:solidFill>
              </a:defRPr>
            </a:lvl9pPr>
          </a:lstStyle>
          <a:p>
            <a:endParaRPr/>
          </a:p>
        </p:txBody>
      </p:sp>
      <p:sp>
        <p:nvSpPr>
          <p:cNvPr id="11" name="Google Shape;11;p2"/>
          <p:cNvSpPr/>
          <p:nvPr/>
        </p:nvSpPr>
        <p:spPr>
          <a:xfrm>
            <a:off x="5938246" y="2533163"/>
            <a:ext cx="721800" cy="771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6659861" y="2533163"/>
            <a:ext cx="721800" cy="771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1" y="2533163"/>
            <a:ext cx="721800" cy="771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721425" y="2533163"/>
            <a:ext cx="5216700" cy="771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31"/>
        <p:cNvGrpSpPr/>
        <p:nvPr/>
      </p:nvGrpSpPr>
      <p:grpSpPr>
        <a:xfrm>
          <a:off x="0" y="0"/>
          <a:ext cx="0" cy="0"/>
          <a:chOff x="0" y="0"/>
          <a:chExt cx="0" cy="0"/>
        </a:xfrm>
      </p:grpSpPr>
      <p:sp>
        <p:nvSpPr>
          <p:cNvPr id="32" name="Google Shape;32;p5"/>
          <p:cNvSpPr txBox="1">
            <a:spLocks noGrp="1"/>
          </p:cNvSpPr>
          <p:nvPr>
            <p:ph type="title"/>
          </p:nvPr>
        </p:nvSpPr>
        <p:spPr>
          <a:xfrm>
            <a:off x="893700" y="358388"/>
            <a:ext cx="6462600" cy="857400"/>
          </a:xfrm>
          <a:prstGeom prst="rect">
            <a:avLst/>
          </a:prstGeom>
        </p:spPr>
        <p:txBody>
          <a:bodyPr spcFirstLastPara="1" wrap="square" lIns="91425" tIns="91425" rIns="91425" bIns="91425" anchor="b"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33" name="Google Shape;33;p5"/>
          <p:cNvSpPr txBox="1">
            <a:spLocks noGrp="1"/>
          </p:cNvSpPr>
          <p:nvPr>
            <p:ph type="body" idx="1"/>
          </p:nvPr>
        </p:nvSpPr>
        <p:spPr>
          <a:xfrm>
            <a:off x="893700" y="1373588"/>
            <a:ext cx="6462600" cy="3552300"/>
          </a:xfrm>
          <a:prstGeom prst="rect">
            <a:avLst/>
          </a:prstGeom>
        </p:spPr>
        <p:txBody>
          <a:bodyPr spcFirstLastPara="1" wrap="square" lIns="91425" tIns="91425" rIns="91425" bIns="91425" anchor="t" anchorCtr="0">
            <a:noAutofit/>
          </a:bodyPr>
          <a:lstStyle>
            <a:lvl1pPr marL="457200" lvl="0" indent="-342900">
              <a:spcBef>
                <a:spcPts val="600"/>
              </a:spcBef>
              <a:spcAft>
                <a:spcPts val="0"/>
              </a:spcAft>
              <a:buClr>
                <a:schemeClr val="accent6"/>
              </a:buClr>
              <a:buSzPts val="1800"/>
              <a:buChar char="▷"/>
              <a:defRPr>
                <a:solidFill>
                  <a:schemeClr val="dk1"/>
                </a:solidFill>
              </a:defRPr>
            </a:lvl1pPr>
            <a:lvl2pPr marL="914400" lvl="1" indent="-381000">
              <a:spcBef>
                <a:spcPts val="0"/>
              </a:spcBef>
              <a:spcAft>
                <a:spcPts val="0"/>
              </a:spcAft>
              <a:buClr>
                <a:schemeClr val="dk1"/>
              </a:buClr>
              <a:buSzPts val="2400"/>
              <a:buChar char="○"/>
              <a:defRPr>
                <a:solidFill>
                  <a:schemeClr val="dk1"/>
                </a:solidFill>
              </a:defRPr>
            </a:lvl2pPr>
            <a:lvl3pPr marL="1371600" lvl="2" indent="-381000">
              <a:spcBef>
                <a:spcPts val="0"/>
              </a:spcBef>
              <a:spcAft>
                <a:spcPts val="0"/>
              </a:spcAft>
              <a:buClr>
                <a:schemeClr val="dk1"/>
              </a:buClr>
              <a:buSzPts val="2400"/>
              <a:buChar char="■"/>
              <a:defRPr>
                <a:solidFill>
                  <a:schemeClr val="dk1"/>
                </a:solidFill>
              </a:defRPr>
            </a:lvl3pPr>
            <a:lvl4pPr marL="1828800" lvl="3" indent="-381000">
              <a:spcBef>
                <a:spcPts val="0"/>
              </a:spcBef>
              <a:spcAft>
                <a:spcPts val="0"/>
              </a:spcAft>
              <a:buClr>
                <a:schemeClr val="dk1"/>
              </a:buClr>
              <a:buSzPts val="2400"/>
              <a:buChar char="●"/>
              <a:defRPr>
                <a:solidFill>
                  <a:schemeClr val="dk1"/>
                </a:solidFill>
              </a:defRPr>
            </a:lvl4pPr>
            <a:lvl5pPr marL="2286000" lvl="4" indent="-381000">
              <a:spcBef>
                <a:spcPts val="0"/>
              </a:spcBef>
              <a:spcAft>
                <a:spcPts val="0"/>
              </a:spcAft>
              <a:buClr>
                <a:schemeClr val="dk1"/>
              </a:buClr>
              <a:buSzPts val="2400"/>
              <a:buChar char="○"/>
              <a:defRPr>
                <a:solidFill>
                  <a:schemeClr val="dk1"/>
                </a:solidFill>
              </a:defRPr>
            </a:lvl5pPr>
            <a:lvl6pPr marL="2743200" lvl="5" indent="-381000">
              <a:spcBef>
                <a:spcPts val="0"/>
              </a:spcBef>
              <a:spcAft>
                <a:spcPts val="0"/>
              </a:spcAft>
              <a:buClr>
                <a:schemeClr val="dk1"/>
              </a:buClr>
              <a:buSzPts val="2400"/>
              <a:buChar char="■"/>
              <a:defRPr>
                <a:solidFill>
                  <a:schemeClr val="dk1"/>
                </a:solidFill>
              </a:defRPr>
            </a:lvl6pPr>
            <a:lvl7pPr marL="3200400" lvl="6" indent="-381000">
              <a:spcBef>
                <a:spcPts val="0"/>
              </a:spcBef>
              <a:spcAft>
                <a:spcPts val="0"/>
              </a:spcAft>
              <a:buClr>
                <a:schemeClr val="dk1"/>
              </a:buClr>
              <a:buSzPts val="2400"/>
              <a:buChar char="●"/>
              <a:defRPr>
                <a:solidFill>
                  <a:schemeClr val="dk1"/>
                </a:solidFill>
              </a:defRPr>
            </a:lvl7pPr>
            <a:lvl8pPr marL="3657600" lvl="7" indent="-381000">
              <a:spcBef>
                <a:spcPts val="0"/>
              </a:spcBef>
              <a:spcAft>
                <a:spcPts val="0"/>
              </a:spcAft>
              <a:buClr>
                <a:schemeClr val="dk1"/>
              </a:buClr>
              <a:buSzPts val="2400"/>
              <a:buChar char="○"/>
              <a:defRPr>
                <a:solidFill>
                  <a:schemeClr val="dk1"/>
                </a:solidFill>
              </a:defRPr>
            </a:lvl8pPr>
            <a:lvl9pPr marL="4114800" lvl="8" indent="-381000">
              <a:spcBef>
                <a:spcPts val="0"/>
              </a:spcBef>
              <a:spcAft>
                <a:spcPts val="0"/>
              </a:spcAft>
              <a:buClr>
                <a:schemeClr val="dk1"/>
              </a:buClr>
              <a:buSzPts val="2400"/>
              <a:buChar char="■"/>
              <a:defRPr>
                <a:solidFill>
                  <a:schemeClr val="dk1"/>
                </a:solidFill>
              </a:defRPr>
            </a:lvl9pPr>
          </a:lstStyle>
          <a:p>
            <a:endParaRPr/>
          </a:p>
        </p:txBody>
      </p:sp>
      <p:sp>
        <p:nvSpPr>
          <p:cNvPr id="34" name="Google Shape;34;p5"/>
          <p:cNvSpPr/>
          <p:nvPr/>
        </p:nvSpPr>
        <p:spPr>
          <a:xfrm>
            <a:off x="7356366" y="5066325"/>
            <a:ext cx="893700" cy="771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5"/>
          <p:cNvSpPr/>
          <p:nvPr/>
        </p:nvSpPr>
        <p:spPr>
          <a:xfrm>
            <a:off x="8250312" y="5066325"/>
            <a:ext cx="893700" cy="771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5"/>
          <p:cNvSpPr/>
          <p:nvPr/>
        </p:nvSpPr>
        <p:spPr>
          <a:xfrm>
            <a:off x="0" y="5066325"/>
            <a:ext cx="893700" cy="771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5"/>
          <p:cNvSpPr/>
          <p:nvPr/>
        </p:nvSpPr>
        <p:spPr>
          <a:xfrm>
            <a:off x="893710" y="5066325"/>
            <a:ext cx="6462600" cy="771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5"/>
          <p:cNvSpPr txBox="1">
            <a:spLocks noGrp="1"/>
          </p:cNvSpPr>
          <p:nvPr>
            <p:ph type="sldNum" idx="12"/>
          </p:nvPr>
        </p:nvSpPr>
        <p:spPr>
          <a:xfrm>
            <a:off x="8480575" y="4696933"/>
            <a:ext cx="548700" cy="3135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93700" y="358388"/>
            <a:ext cx="6462600" cy="8574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accent6"/>
              </a:buClr>
              <a:buSzPts val="3200"/>
              <a:buFont typeface="Raleway"/>
              <a:buNone/>
              <a:defRPr sz="3200">
                <a:solidFill>
                  <a:schemeClr val="accent6"/>
                </a:solidFill>
                <a:latin typeface="Raleway"/>
                <a:ea typeface="Raleway"/>
                <a:cs typeface="Raleway"/>
                <a:sym typeface="Raleway"/>
              </a:defRPr>
            </a:lvl1pPr>
            <a:lvl2pPr lvl="1">
              <a:spcBef>
                <a:spcPts val="0"/>
              </a:spcBef>
              <a:spcAft>
                <a:spcPts val="0"/>
              </a:spcAft>
              <a:buClr>
                <a:schemeClr val="accent6"/>
              </a:buClr>
              <a:buSzPts val="3200"/>
              <a:buFont typeface="Raleway"/>
              <a:buNone/>
              <a:defRPr sz="3200">
                <a:solidFill>
                  <a:schemeClr val="accent6"/>
                </a:solidFill>
                <a:latin typeface="Raleway"/>
                <a:ea typeface="Raleway"/>
                <a:cs typeface="Raleway"/>
                <a:sym typeface="Raleway"/>
              </a:defRPr>
            </a:lvl2pPr>
            <a:lvl3pPr lvl="2">
              <a:spcBef>
                <a:spcPts val="0"/>
              </a:spcBef>
              <a:spcAft>
                <a:spcPts val="0"/>
              </a:spcAft>
              <a:buClr>
                <a:schemeClr val="accent6"/>
              </a:buClr>
              <a:buSzPts val="3200"/>
              <a:buFont typeface="Raleway"/>
              <a:buNone/>
              <a:defRPr sz="3200">
                <a:solidFill>
                  <a:schemeClr val="accent6"/>
                </a:solidFill>
                <a:latin typeface="Raleway"/>
                <a:ea typeface="Raleway"/>
                <a:cs typeface="Raleway"/>
                <a:sym typeface="Raleway"/>
              </a:defRPr>
            </a:lvl3pPr>
            <a:lvl4pPr lvl="3">
              <a:spcBef>
                <a:spcPts val="0"/>
              </a:spcBef>
              <a:spcAft>
                <a:spcPts val="0"/>
              </a:spcAft>
              <a:buClr>
                <a:schemeClr val="accent6"/>
              </a:buClr>
              <a:buSzPts val="3200"/>
              <a:buFont typeface="Raleway"/>
              <a:buNone/>
              <a:defRPr sz="3200">
                <a:solidFill>
                  <a:schemeClr val="accent6"/>
                </a:solidFill>
                <a:latin typeface="Raleway"/>
                <a:ea typeface="Raleway"/>
                <a:cs typeface="Raleway"/>
                <a:sym typeface="Raleway"/>
              </a:defRPr>
            </a:lvl4pPr>
            <a:lvl5pPr lvl="4">
              <a:spcBef>
                <a:spcPts val="0"/>
              </a:spcBef>
              <a:spcAft>
                <a:spcPts val="0"/>
              </a:spcAft>
              <a:buClr>
                <a:schemeClr val="accent6"/>
              </a:buClr>
              <a:buSzPts val="3200"/>
              <a:buFont typeface="Raleway"/>
              <a:buNone/>
              <a:defRPr sz="3200">
                <a:solidFill>
                  <a:schemeClr val="accent6"/>
                </a:solidFill>
                <a:latin typeface="Raleway"/>
                <a:ea typeface="Raleway"/>
                <a:cs typeface="Raleway"/>
                <a:sym typeface="Raleway"/>
              </a:defRPr>
            </a:lvl5pPr>
            <a:lvl6pPr lvl="5">
              <a:spcBef>
                <a:spcPts val="0"/>
              </a:spcBef>
              <a:spcAft>
                <a:spcPts val="0"/>
              </a:spcAft>
              <a:buClr>
                <a:schemeClr val="accent6"/>
              </a:buClr>
              <a:buSzPts val="3200"/>
              <a:buFont typeface="Raleway"/>
              <a:buNone/>
              <a:defRPr sz="3200">
                <a:solidFill>
                  <a:schemeClr val="accent6"/>
                </a:solidFill>
                <a:latin typeface="Raleway"/>
                <a:ea typeface="Raleway"/>
                <a:cs typeface="Raleway"/>
                <a:sym typeface="Raleway"/>
              </a:defRPr>
            </a:lvl6pPr>
            <a:lvl7pPr lvl="6">
              <a:spcBef>
                <a:spcPts val="0"/>
              </a:spcBef>
              <a:spcAft>
                <a:spcPts val="0"/>
              </a:spcAft>
              <a:buClr>
                <a:schemeClr val="accent6"/>
              </a:buClr>
              <a:buSzPts val="3200"/>
              <a:buFont typeface="Raleway"/>
              <a:buNone/>
              <a:defRPr sz="3200">
                <a:solidFill>
                  <a:schemeClr val="accent6"/>
                </a:solidFill>
                <a:latin typeface="Raleway"/>
                <a:ea typeface="Raleway"/>
                <a:cs typeface="Raleway"/>
                <a:sym typeface="Raleway"/>
              </a:defRPr>
            </a:lvl7pPr>
            <a:lvl8pPr lvl="7">
              <a:spcBef>
                <a:spcPts val="0"/>
              </a:spcBef>
              <a:spcAft>
                <a:spcPts val="0"/>
              </a:spcAft>
              <a:buClr>
                <a:schemeClr val="accent6"/>
              </a:buClr>
              <a:buSzPts val="3200"/>
              <a:buFont typeface="Raleway"/>
              <a:buNone/>
              <a:defRPr sz="3200">
                <a:solidFill>
                  <a:schemeClr val="accent6"/>
                </a:solidFill>
                <a:latin typeface="Raleway"/>
                <a:ea typeface="Raleway"/>
                <a:cs typeface="Raleway"/>
                <a:sym typeface="Raleway"/>
              </a:defRPr>
            </a:lvl8pPr>
            <a:lvl9pPr lvl="8">
              <a:spcBef>
                <a:spcPts val="0"/>
              </a:spcBef>
              <a:spcAft>
                <a:spcPts val="0"/>
              </a:spcAft>
              <a:buClr>
                <a:schemeClr val="accent6"/>
              </a:buClr>
              <a:buSzPts val="3200"/>
              <a:buFont typeface="Raleway"/>
              <a:buNone/>
              <a:defRPr sz="3200">
                <a:solidFill>
                  <a:schemeClr val="accent6"/>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893700" y="1373588"/>
            <a:ext cx="6462600" cy="3552300"/>
          </a:xfrm>
          <a:prstGeom prst="rect">
            <a:avLst/>
          </a:prstGeom>
          <a:noFill/>
          <a:ln>
            <a:noFill/>
          </a:ln>
        </p:spPr>
        <p:txBody>
          <a:bodyPr spcFirstLastPara="1" wrap="square" lIns="91425" tIns="91425" rIns="91425" bIns="91425" anchor="t" anchorCtr="0">
            <a:noAutofit/>
          </a:bodyPr>
          <a:lstStyle>
            <a:lvl1pPr marL="457200" lvl="0" indent="-381000">
              <a:spcBef>
                <a:spcPts val="600"/>
              </a:spcBef>
              <a:spcAft>
                <a:spcPts val="0"/>
              </a:spcAft>
              <a:buClr>
                <a:schemeClr val="accent6"/>
              </a:buClr>
              <a:buSzPts val="2400"/>
              <a:buFont typeface="Lato"/>
              <a:buChar char="▷"/>
              <a:defRPr sz="2400">
                <a:solidFill>
                  <a:schemeClr val="dk1"/>
                </a:solidFill>
                <a:latin typeface="Lato"/>
                <a:ea typeface="Lato"/>
                <a:cs typeface="Lato"/>
                <a:sym typeface="Lato"/>
              </a:defRPr>
            </a:lvl1pPr>
            <a:lvl2pPr marL="914400" lvl="1" indent="-381000">
              <a:spcBef>
                <a:spcPts val="0"/>
              </a:spcBef>
              <a:spcAft>
                <a:spcPts val="0"/>
              </a:spcAft>
              <a:buClr>
                <a:schemeClr val="dk1"/>
              </a:buClr>
              <a:buSzPts val="2400"/>
              <a:buFont typeface="Lato"/>
              <a:buChar char="○"/>
              <a:defRPr sz="2400">
                <a:solidFill>
                  <a:schemeClr val="dk1"/>
                </a:solidFill>
                <a:latin typeface="Lato"/>
                <a:ea typeface="Lato"/>
                <a:cs typeface="Lato"/>
                <a:sym typeface="Lato"/>
              </a:defRPr>
            </a:lvl2pPr>
            <a:lvl3pPr marL="1371600" lvl="2" indent="-381000">
              <a:spcBef>
                <a:spcPts val="0"/>
              </a:spcBef>
              <a:spcAft>
                <a:spcPts val="0"/>
              </a:spcAft>
              <a:buClr>
                <a:schemeClr val="dk1"/>
              </a:buClr>
              <a:buSzPts val="2400"/>
              <a:buFont typeface="Lato"/>
              <a:buChar char="■"/>
              <a:defRPr sz="2400">
                <a:solidFill>
                  <a:schemeClr val="dk1"/>
                </a:solidFill>
                <a:latin typeface="Lato"/>
                <a:ea typeface="Lato"/>
                <a:cs typeface="Lato"/>
                <a:sym typeface="Lato"/>
              </a:defRPr>
            </a:lvl3pPr>
            <a:lvl4pPr marL="1828800" lvl="3" indent="-381000">
              <a:spcBef>
                <a:spcPts val="0"/>
              </a:spcBef>
              <a:spcAft>
                <a:spcPts val="0"/>
              </a:spcAft>
              <a:buClr>
                <a:schemeClr val="dk1"/>
              </a:buClr>
              <a:buSzPts val="2400"/>
              <a:buFont typeface="Lato"/>
              <a:buChar char="●"/>
              <a:defRPr sz="2400">
                <a:solidFill>
                  <a:schemeClr val="dk1"/>
                </a:solidFill>
                <a:latin typeface="Lato"/>
                <a:ea typeface="Lato"/>
                <a:cs typeface="Lato"/>
                <a:sym typeface="Lato"/>
              </a:defRPr>
            </a:lvl4pPr>
            <a:lvl5pPr marL="2286000" lvl="4" indent="-381000">
              <a:spcBef>
                <a:spcPts val="0"/>
              </a:spcBef>
              <a:spcAft>
                <a:spcPts val="0"/>
              </a:spcAft>
              <a:buClr>
                <a:schemeClr val="dk1"/>
              </a:buClr>
              <a:buSzPts val="2400"/>
              <a:buFont typeface="Lato"/>
              <a:buChar char="○"/>
              <a:defRPr sz="2400">
                <a:solidFill>
                  <a:schemeClr val="dk1"/>
                </a:solidFill>
                <a:latin typeface="Lato"/>
                <a:ea typeface="Lato"/>
                <a:cs typeface="Lato"/>
                <a:sym typeface="Lato"/>
              </a:defRPr>
            </a:lvl5pPr>
            <a:lvl6pPr marL="2743200" lvl="5" indent="-381000">
              <a:spcBef>
                <a:spcPts val="0"/>
              </a:spcBef>
              <a:spcAft>
                <a:spcPts val="0"/>
              </a:spcAft>
              <a:buClr>
                <a:schemeClr val="dk1"/>
              </a:buClr>
              <a:buSzPts val="2400"/>
              <a:buFont typeface="Lato"/>
              <a:buChar char="■"/>
              <a:defRPr sz="2400">
                <a:solidFill>
                  <a:schemeClr val="dk1"/>
                </a:solidFill>
                <a:latin typeface="Lato"/>
                <a:ea typeface="Lato"/>
                <a:cs typeface="Lato"/>
                <a:sym typeface="Lato"/>
              </a:defRPr>
            </a:lvl6pPr>
            <a:lvl7pPr marL="3200400" lvl="6" indent="-381000">
              <a:spcBef>
                <a:spcPts val="0"/>
              </a:spcBef>
              <a:spcAft>
                <a:spcPts val="0"/>
              </a:spcAft>
              <a:buClr>
                <a:schemeClr val="dk1"/>
              </a:buClr>
              <a:buSzPts val="2400"/>
              <a:buFont typeface="Lato"/>
              <a:buChar char="●"/>
              <a:defRPr sz="2400">
                <a:solidFill>
                  <a:schemeClr val="dk1"/>
                </a:solidFill>
                <a:latin typeface="Lato"/>
                <a:ea typeface="Lato"/>
                <a:cs typeface="Lato"/>
                <a:sym typeface="Lato"/>
              </a:defRPr>
            </a:lvl7pPr>
            <a:lvl8pPr marL="3657600" lvl="7" indent="-381000">
              <a:spcBef>
                <a:spcPts val="0"/>
              </a:spcBef>
              <a:spcAft>
                <a:spcPts val="0"/>
              </a:spcAft>
              <a:buClr>
                <a:schemeClr val="dk1"/>
              </a:buClr>
              <a:buSzPts val="2400"/>
              <a:buFont typeface="Lato"/>
              <a:buChar char="○"/>
              <a:defRPr sz="2400">
                <a:solidFill>
                  <a:schemeClr val="dk1"/>
                </a:solidFill>
                <a:latin typeface="Lato"/>
                <a:ea typeface="Lato"/>
                <a:cs typeface="Lato"/>
                <a:sym typeface="Lato"/>
              </a:defRPr>
            </a:lvl8pPr>
            <a:lvl9pPr marL="4114800" lvl="8" indent="-381000">
              <a:spcBef>
                <a:spcPts val="0"/>
              </a:spcBef>
              <a:spcAft>
                <a:spcPts val="0"/>
              </a:spcAft>
              <a:buClr>
                <a:schemeClr val="dk1"/>
              </a:buClr>
              <a:buSzPts val="2400"/>
              <a:buFont typeface="Lato"/>
              <a:buChar char="■"/>
              <a:defRPr sz="2400">
                <a:solidFill>
                  <a:schemeClr val="dk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80575" y="4696933"/>
            <a:ext cx="548700" cy="313500"/>
          </a:xfrm>
          <a:prstGeom prst="rect">
            <a:avLst/>
          </a:prstGeom>
          <a:noFill/>
          <a:ln>
            <a:noFill/>
          </a:ln>
        </p:spPr>
        <p:txBody>
          <a:bodyPr spcFirstLastPara="1" wrap="square" lIns="91425" tIns="91425" rIns="91425" bIns="91425" anchor="t" anchorCtr="0">
            <a:noAutofit/>
          </a:bodyPr>
          <a:lstStyle>
            <a:lvl1pPr lvl="0" algn="r">
              <a:buNone/>
              <a:defRPr sz="1300">
                <a:solidFill>
                  <a:schemeClr val="accent6"/>
                </a:solidFill>
                <a:latin typeface="Lato"/>
                <a:ea typeface="Lato"/>
                <a:cs typeface="Lato"/>
                <a:sym typeface="Lato"/>
              </a:defRPr>
            </a:lvl1pPr>
            <a:lvl2pPr lvl="1" algn="r">
              <a:buNone/>
              <a:defRPr sz="1300">
                <a:solidFill>
                  <a:schemeClr val="accent6"/>
                </a:solidFill>
                <a:latin typeface="Lato"/>
                <a:ea typeface="Lato"/>
                <a:cs typeface="Lato"/>
                <a:sym typeface="Lato"/>
              </a:defRPr>
            </a:lvl2pPr>
            <a:lvl3pPr lvl="2" algn="r">
              <a:buNone/>
              <a:defRPr sz="1300">
                <a:solidFill>
                  <a:schemeClr val="accent6"/>
                </a:solidFill>
                <a:latin typeface="Lato"/>
                <a:ea typeface="Lato"/>
                <a:cs typeface="Lato"/>
                <a:sym typeface="Lato"/>
              </a:defRPr>
            </a:lvl3pPr>
            <a:lvl4pPr lvl="3" algn="r">
              <a:buNone/>
              <a:defRPr sz="1300">
                <a:solidFill>
                  <a:schemeClr val="accent6"/>
                </a:solidFill>
                <a:latin typeface="Lato"/>
                <a:ea typeface="Lato"/>
                <a:cs typeface="Lato"/>
                <a:sym typeface="Lato"/>
              </a:defRPr>
            </a:lvl4pPr>
            <a:lvl5pPr lvl="4" algn="r">
              <a:buNone/>
              <a:defRPr sz="1300">
                <a:solidFill>
                  <a:schemeClr val="accent6"/>
                </a:solidFill>
                <a:latin typeface="Lato"/>
                <a:ea typeface="Lato"/>
                <a:cs typeface="Lato"/>
                <a:sym typeface="Lato"/>
              </a:defRPr>
            </a:lvl5pPr>
            <a:lvl6pPr lvl="5" algn="r">
              <a:buNone/>
              <a:defRPr sz="1300">
                <a:solidFill>
                  <a:schemeClr val="accent6"/>
                </a:solidFill>
                <a:latin typeface="Lato"/>
                <a:ea typeface="Lato"/>
                <a:cs typeface="Lato"/>
                <a:sym typeface="Lato"/>
              </a:defRPr>
            </a:lvl6pPr>
            <a:lvl7pPr lvl="6" algn="r">
              <a:buNone/>
              <a:defRPr sz="1300">
                <a:solidFill>
                  <a:schemeClr val="accent6"/>
                </a:solidFill>
                <a:latin typeface="Lato"/>
                <a:ea typeface="Lato"/>
                <a:cs typeface="Lato"/>
                <a:sym typeface="Lato"/>
              </a:defRPr>
            </a:lvl7pPr>
            <a:lvl8pPr lvl="7" algn="r">
              <a:buNone/>
              <a:defRPr sz="1300">
                <a:solidFill>
                  <a:schemeClr val="accent6"/>
                </a:solidFill>
                <a:latin typeface="Lato"/>
                <a:ea typeface="Lato"/>
                <a:cs typeface="Lato"/>
                <a:sym typeface="Lato"/>
              </a:defRPr>
            </a:lvl8pPr>
            <a:lvl9pPr lvl="8" algn="r">
              <a:buNone/>
              <a:defRPr sz="1300">
                <a:solidFill>
                  <a:schemeClr val="accent6"/>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2"/>
          <p:cNvSpPr txBox="1">
            <a:spLocks noGrp="1"/>
          </p:cNvSpPr>
          <p:nvPr>
            <p:ph type="ctrTitle"/>
          </p:nvPr>
        </p:nvSpPr>
        <p:spPr>
          <a:xfrm>
            <a:off x="318052" y="2762725"/>
            <a:ext cx="8825948" cy="1159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dirty="0">
                <a:solidFill>
                  <a:srgbClr val="002060"/>
                </a:solidFill>
              </a:rPr>
              <a:t>Every Spiritual Blessing In Christ</a:t>
            </a:r>
            <a:br>
              <a:rPr lang="en" dirty="0">
                <a:solidFill>
                  <a:srgbClr val="002060"/>
                </a:solidFill>
              </a:rPr>
            </a:br>
            <a:r>
              <a:rPr lang="en" sz="1800" dirty="0"/>
              <a:t>Ephesians 1:3-14</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7"/>
          <p:cNvSpPr txBox="1">
            <a:spLocks noGrp="1"/>
          </p:cNvSpPr>
          <p:nvPr>
            <p:ph type="title"/>
          </p:nvPr>
        </p:nvSpPr>
        <p:spPr>
          <a:xfrm>
            <a:off x="893698" y="429000"/>
            <a:ext cx="7905745" cy="857400"/>
          </a:xfrm>
          <a:prstGeom prst="rect">
            <a:avLst/>
          </a:prstGeom>
        </p:spPr>
        <p:txBody>
          <a:bodyPr spcFirstLastPara="1" wrap="square" lIns="91425" tIns="91425" rIns="91425" bIns="91425" anchor="b" anchorCtr="0">
            <a:noAutofit/>
          </a:bodyPr>
          <a:lstStyle/>
          <a:p>
            <a:pPr marL="114300">
              <a:buSzPct val="75000"/>
            </a:pPr>
            <a:r>
              <a:rPr lang="en-US" altLang="en-US" b="1" dirty="0">
                <a:solidFill>
                  <a:srgbClr val="002060"/>
                </a:solidFill>
              </a:rPr>
              <a:t>Do We Properly Appreciate All These Blessing?</a:t>
            </a:r>
            <a:endParaRPr lang="en-US" altLang="en-US" dirty="0">
              <a:solidFill>
                <a:srgbClr val="002060"/>
              </a:solidFill>
            </a:endParaRPr>
          </a:p>
        </p:txBody>
      </p:sp>
      <p:sp>
        <p:nvSpPr>
          <p:cNvPr id="125" name="Google Shape;125;p17"/>
          <p:cNvSpPr txBox="1">
            <a:spLocks noGrp="1"/>
          </p:cNvSpPr>
          <p:nvPr>
            <p:ph type="body" idx="1"/>
          </p:nvPr>
        </p:nvSpPr>
        <p:spPr>
          <a:xfrm>
            <a:off x="893698" y="1373588"/>
            <a:ext cx="7905745" cy="3552300"/>
          </a:xfrm>
          <a:prstGeom prst="rect">
            <a:avLst/>
          </a:prstGeom>
        </p:spPr>
        <p:txBody>
          <a:bodyPr spcFirstLastPara="1" wrap="square" lIns="91425" tIns="91425" rIns="91425" bIns="91425" anchor="t" anchorCtr="0">
            <a:noAutofit/>
          </a:bodyPr>
          <a:lstStyle/>
          <a:p>
            <a:pPr marL="114300" indent="0">
              <a:buNone/>
            </a:pPr>
            <a:r>
              <a:rPr lang="en-US" altLang="en-US" sz="2600" b="1" dirty="0"/>
              <a:t>We need to continue to count our many blessings and consider the need to “return” unto His for the blessings we’ve received.  (2 Chronicles 32:25; </a:t>
            </a:r>
            <a:br>
              <a:rPr lang="en-US" altLang="en-US" sz="2600" b="1" dirty="0"/>
            </a:br>
            <a:r>
              <a:rPr lang="en-US" altLang="en-US" sz="2600" b="1" dirty="0"/>
              <a:t>John 15:2-4).</a:t>
            </a:r>
          </a:p>
          <a:p>
            <a:pPr marL="114300" indent="0">
              <a:buNone/>
            </a:pPr>
            <a:r>
              <a:rPr lang="en-US" altLang="en-US" sz="2600" b="1" dirty="0"/>
              <a:t>Proper thankfulness for these blessings will help keep us from leaving our first love. (Revelation 2:4)</a:t>
            </a:r>
          </a:p>
          <a:p>
            <a:pPr marL="114300" indent="0">
              <a:buNone/>
            </a:pPr>
            <a:r>
              <a:rPr lang="en-US" altLang="en-US" sz="2600" b="1" dirty="0"/>
              <a:t>If we have, we must repent! (Revelation 2:5)</a:t>
            </a:r>
          </a:p>
          <a:p>
            <a:pPr marL="114300" indent="0">
              <a:buNone/>
            </a:pPr>
            <a:endParaRPr lang="en-US" altLang="en-US" sz="2600" dirty="0"/>
          </a:p>
        </p:txBody>
      </p:sp>
      <p:sp>
        <p:nvSpPr>
          <p:cNvPr id="126" name="Google Shape;126;p17"/>
          <p:cNvSpPr txBox="1">
            <a:spLocks noGrp="1"/>
          </p:cNvSpPr>
          <p:nvPr>
            <p:ph type="sldNum" idx="12"/>
          </p:nvPr>
        </p:nvSpPr>
        <p:spPr>
          <a:xfrm>
            <a:off x="8480575" y="4696933"/>
            <a:ext cx="548700" cy="3135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10</a:t>
            </a:fld>
            <a:endParaRPr/>
          </a:p>
        </p:txBody>
      </p:sp>
    </p:spTree>
    <p:extLst>
      <p:ext uri="{BB962C8B-B14F-4D97-AF65-F5344CB8AC3E}">
        <p14:creationId xmlns:p14="http://schemas.microsoft.com/office/powerpoint/2010/main" val="3330831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5">
                                            <p:txEl>
                                              <p:pRg st="0" end="0"/>
                                            </p:txEl>
                                          </p:spTgt>
                                        </p:tgtEl>
                                        <p:attrNameLst>
                                          <p:attrName>style.visibility</p:attrName>
                                        </p:attrNameLst>
                                      </p:cBhvr>
                                      <p:to>
                                        <p:strVal val="visible"/>
                                      </p:to>
                                    </p:set>
                                    <p:animEffect transition="in" filter="fade">
                                      <p:cBhvr>
                                        <p:cTn id="7" dur="500"/>
                                        <p:tgtEl>
                                          <p:spTgt spid="1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5">
                                            <p:txEl>
                                              <p:pRg st="1" end="1"/>
                                            </p:txEl>
                                          </p:spTgt>
                                        </p:tgtEl>
                                        <p:attrNameLst>
                                          <p:attrName>style.visibility</p:attrName>
                                        </p:attrNameLst>
                                      </p:cBhvr>
                                      <p:to>
                                        <p:strVal val="visible"/>
                                      </p:to>
                                    </p:set>
                                    <p:animEffect transition="in" filter="fade">
                                      <p:cBhvr>
                                        <p:cTn id="12" dur="500"/>
                                        <p:tgtEl>
                                          <p:spTgt spid="12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5">
                                            <p:txEl>
                                              <p:pRg st="2" end="2"/>
                                            </p:txEl>
                                          </p:spTgt>
                                        </p:tgtEl>
                                        <p:attrNameLst>
                                          <p:attrName>style.visibility</p:attrName>
                                        </p:attrNameLst>
                                      </p:cBhvr>
                                      <p:to>
                                        <p:strVal val="visible"/>
                                      </p:to>
                                    </p:set>
                                    <p:animEffect transition="in" filter="fade">
                                      <p:cBhvr>
                                        <p:cTn id="17" dur="500"/>
                                        <p:tgtEl>
                                          <p:spTgt spid="12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7"/>
          <p:cNvSpPr txBox="1">
            <a:spLocks noGrp="1"/>
          </p:cNvSpPr>
          <p:nvPr>
            <p:ph type="title"/>
          </p:nvPr>
        </p:nvSpPr>
        <p:spPr>
          <a:xfrm>
            <a:off x="893700" y="358388"/>
            <a:ext cx="64626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b="1" dirty="0">
                <a:solidFill>
                  <a:srgbClr val="002060"/>
                </a:solidFill>
              </a:rPr>
              <a:t>The Church In Ephesus</a:t>
            </a:r>
            <a:endParaRPr b="1" dirty="0">
              <a:solidFill>
                <a:srgbClr val="002060"/>
              </a:solidFill>
            </a:endParaRPr>
          </a:p>
        </p:txBody>
      </p:sp>
      <p:sp>
        <p:nvSpPr>
          <p:cNvPr id="125" name="Google Shape;125;p17"/>
          <p:cNvSpPr txBox="1">
            <a:spLocks noGrp="1"/>
          </p:cNvSpPr>
          <p:nvPr>
            <p:ph type="body" idx="1"/>
          </p:nvPr>
        </p:nvSpPr>
        <p:spPr>
          <a:xfrm>
            <a:off x="893700" y="1373588"/>
            <a:ext cx="6462600" cy="3552300"/>
          </a:xfrm>
          <a:prstGeom prst="rect">
            <a:avLst/>
          </a:prstGeom>
        </p:spPr>
        <p:txBody>
          <a:bodyPr spcFirstLastPara="1" wrap="square" lIns="91425" tIns="91425" rIns="91425" bIns="91425" anchor="t" anchorCtr="0">
            <a:noAutofit/>
          </a:bodyPr>
          <a:lstStyle/>
          <a:p>
            <a:pPr marL="457200" lvl="0" indent="-342900" algn="l" rtl="0">
              <a:spcBef>
                <a:spcPts val="600"/>
              </a:spcBef>
              <a:spcAft>
                <a:spcPts val="0"/>
              </a:spcAft>
              <a:buSzPts val="1800"/>
              <a:buChar char="▷"/>
            </a:pPr>
            <a:r>
              <a:rPr lang="en-US" sz="2800" b="1" dirty="0"/>
              <a:t>It’s past</a:t>
            </a:r>
            <a:r>
              <a:rPr lang="en-US" sz="2800" dirty="0"/>
              <a:t>… (Acts 19:8-10, 23-30)</a:t>
            </a:r>
          </a:p>
          <a:p>
            <a:pPr marL="457200" lvl="0" indent="-342900" algn="l" rtl="0">
              <a:spcBef>
                <a:spcPts val="600"/>
              </a:spcBef>
              <a:spcAft>
                <a:spcPts val="0"/>
              </a:spcAft>
              <a:buSzPts val="1800"/>
              <a:buChar char="▷"/>
            </a:pPr>
            <a:r>
              <a:rPr lang="en-US" sz="2800" b="1" dirty="0"/>
              <a:t>It’s future</a:t>
            </a:r>
            <a:r>
              <a:rPr lang="en-US" sz="2800" dirty="0"/>
              <a:t>… (Revelation 2:1-7)</a:t>
            </a:r>
          </a:p>
          <a:p>
            <a:pPr marL="457200" lvl="0" indent="-342900" algn="l" rtl="0">
              <a:spcBef>
                <a:spcPts val="600"/>
              </a:spcBef>
              <a:spcAft>
                <a:spcPts val="0"/>
              </a:spcAft>
              <a:buSzPts val="1800"/>
              <a:buChar char="▷"/>
            </a:pPr>
            <a:r>
              <a:rPr lang="en-US" sz="2800" b="1" dirty="0"/>
              <a:t>It’s present</a:t>
            </a:r>
            <a:r>
              <a:rPr lang="en-US" sz="2800" dirty="0"/>
              <a:t>… (Ephesians)</a:t>
            </a:r>
            <a:endParaRPr sz="2800" dirty="0"/>
          </a:p>
        </p:txBody>
      </p:sp>
      <p:sp>
        <p:nvSpPr>
          <p:cNvPr id="126" name="Google Shape;126;p17"/>
          <p:cNvSpPr txBox="1">
            <a:spLocks noGrp="1"/>
          </p:cNvSpPr>
          <p:nvPr>
            <p:ph type="sldNum" idx="12"/>
          </p:nvPr>
        </p:nvSpPr>
        <p:spPr>
          <a:xfrm>
            <a:off x="8480575" y="4696933"/>
            <a:ext cx="548700" cy="3135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7"/>
          <p:cNvSpPr txBox="1">
            <a:spLocks noGrp="1"/>
          </p:cNvSpPr>
          <p:nvPr>
            <p:ph type="title"/>
          </p:nvPr>
        </p:nvSpPr>
        <p:spPr>
          <a:xfrm>
            <a:off x="893698" y="87454"/>
            <a:ext cx="6462600" cy="857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b="1" dirty="0">
                <a:solidFill>
                  <a:srgbClr val="002060"/>
                </a:solidFill>
              </a:rPr>
              <a:t>Spiritual Blessings In Christ</a:t>
            </a:r>
            <a:endParaRPr b="1" dirty="0">
              <a:solidFill>
                <a:srgbClr val="002060"/>
              </a:solidFill>
            </a:endParaRPr>
          </a:p>
        </p:txBody>
      </p:sp>
      <p:sp>
        <p:nvSpPr>
          <p:cNvPr id="125" name="Google Shape;125;p17"/>
          <p:cNvSpPr txBox="1">
            <a:spLocks noGrp="1"/>
          </p:cNvSpPr>
          <p:nvPr>
            <p:ph type="body" idx="1"/>
          </p:nvPr>
        </p:nvSpPr>
        <p:spPr>
          <a:xfrm>
            <a:off x="893698" y="1151467"/>
            <a:ext cx="8135577" cy="3774421"/>
          </a:xfrm>
          <a:prstGeom prst="rect">
            <a:avLst/>
          </a:prstGeom>
        </p:spPr>
        <p:txBody>
          <a:bodyPr spcFirstLastPara="1" wrap="square" lIns="91425" tIns="91425" rIns="91425" bIns="91425" anchor="t" anchorCtr="0">
            <a:noAutofit/>
          </a:bodyPr>
          <a:lstStyle/>
          <a:p>
            <a:pPr marL="114300" indent="0">
              <a:buNone/>
            </a:pPr>
            <a:r>
              <a:rPr lang="en-US" altLang="en-US" sz="2600" b="1" i="1" dirty="0"/>
              <a:t>“Every spiritual blessings (is) in Christ…”</a:t>
            </a:r>
            <a:r>
              <a:rPr lang="en-US" altLang="en-US" sz="2600" dirty="0"/>
              <a:t> (1:3) </a:t>
            </a:r>
          </a:p>
          <a:p>
            <a:pPr>
              <a:buFont typeface="Arial" panose="020B0604020202020204" pitchFamily="34" charset="0"/>
              <a:buChar char="•"/>
            </a:pPr>
            <a:r>
              <a:rPr lang="en-US" altLang="en-US" sz="2600" dirty="0"/>
              <a:t>“</a:t>
            </a:r>
            <a:r>
              <a:rPr lang="en-US" altLang="en-US" sz="2600" b="1" i="1" dirty="0"/>
              <a:t>In Him</a:t>
            </a:r>
            <a:r>
              <a:rPr lang="en-US" altLang="en-US" sz="2600" dirty="0"/>
              <a:t>” (vs. 4, 7, 9, 13); “</a:t>
            </a:r>
            <a:r>
              <a:rPr lang="en-US" altLang="en-US" sz="2600" b="1" i="1" dirty="0"/>
              <a:t>In the beloved</a:t>
            </a:r>
            <a:r>
              <a:rPr lang="en-US" altLang="en-US" sz="2600" dirty="0"/>
              <a:t>” (vs. 6)</a:t>
            </a:r>
          </a:p>
          <a:p>
            <a:pPr>
              <a:buFont typeface="Arial" panose="020B0604020202020204" pitchFamily="34" charset="0"/>
              <a:buChar char="•"/>
            </a:pPr>
            <a:r>
              <a:rPr lang="en-US" altLang="en-US" sz="2600" dirty="0"/>
              <a:t>“</a:t>
            </a:r>
            <a:r>
              <a:rPr lang="en-US" altLang="en-US" sz="2600" b="1" i="1" dirty="0"/>
              <a:t>Every</a:t>
            </a:r>
            <a:r>
              <a:rPr lang="en-US" altLang="en-US" sz="2600" dirty="0"/>
              <a:t>” - none are found outside of Him! (Colossians 2:4-10; 2 Peter 1:3)</a:t>
            </a:r>
          </a:p>
          <a:p>
            <a:pPr marL="114300" indent="0">
              <a:buNone/>
            </a:pPr>
            <a:r>
              <a:rPr lang="en-US" altLang="en-US" sz="2600" dirty="0"/>
              <a:t>How do we get there?</a:t>
            </a:r>
          </a:p>
          <a:p>
            <a:pPr>
              <a:buFont typeface="Arial" panose="020B0604020202020204" pitchFamily="34" charset="0"/>
              <a:buChar char="•"/>
            </a:pPr>
            <a:r>
              <a:rPr lang="en-US" altLang="en-US" sz="2600" b="1" dirty="0"/>
              <a:t>Teaching is essential</a:t>
            </a:r>
            <a:r>
              <a:rPr lang="en-US" altLang="en-US" sz="2600" dirty="0"/>
              <a:t>. (vs. 13; 2 Thess. 2:14)</a:t>
            </a:r>
          </a:p>
          <a:p>
            <a:pPr>
              <a:buFont typeface="Arial" panose="020B0604020202020204" pitchFamily="34" charset="0"/>
              <a:buChar char="•"/>
            </a:pPr>
            <a:r>
              <a:rPr lang="en-US" altLang="en-US" sz="2600" dirty="0"/>
              <a:t>Must become a </a:t>
            </a:r>
            <a:r>
              <a:rPr lang="en-US" altLang="en-US" sz="2600" b="1" i="1" dirty="0"/>
              <a:t>“new creature”</a:t>
            </a:r>
            <a:r>
              <a:rPr lang="en-US" altLang="en-US" sz="2600" dirty="0"/>
              <a:t>. (2 Cor. 5:17)</a:t>
            </a:r>
          </a:p>
          <a:p>
            <a:pPr>
              <a:buFont typeface="Arial" panose="020B0604020202020204" pitchFamily="34" charset="0"/>
              <a:buChar char="•"/>
            </a:pPr>
            <a:r>
              <a:rPr lang="en-US" altLang="en-US" sz="2600" b="1" dirty="0"/>
              <a:t>Faith and baptism</a:t>
            </a:r>
            <a:r>
              <a:rPr lang="en-US" altLang="en-US" sz="2600" dirty="0"/>
              <a:t>. (Galatians 3:26-28; Romans 6:3)</a:t>
            </a:r>
          </a:p>
        </p:txBody>
      </p:sp>
      <p:sp>
        <p:nvSpPr>
          <p:cNvPr id="126" name="Google Shape;126;p17"/>
          <p:cNvSpPr txBox="1">
            <a:spLocks noGrp="1"/>
          </p:cNvSpPr>
          <p:nvPr>
            <p:ph type="sldNum" idx="12"/>
          </p:nvPr>
        </p:nvSpPr>
        <p:spPr>
          <a:xfrm>
            <a:off x="8480575" y="4696933"/>
            <a:ext cx="548700" cy="3135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3</a:t>
            </a:fld>
            <a:endParaRPr/>
          </a:p>
        </p:txBody>
      </p:sp>
    </p:spTree>
    <p:extLst>
      <p:ext uri="{BB962C8B-B14F-4D97-AF65-F5344CB8AC3E}">
        <p14:creationId xmlns:p14="http://schemas.microsoft.com/office/powerpoint/2010/main" val="4041032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5">
                                            <p:txEl>
                                              <p:pRg st="0" end="0"/>
                                            </p:txEl>
                                          </p:spTgt>
                                        </p:tgtEl>
                                        <p:attrNameLst>
                                          <p:attrName>style.visibility</p:attrName>
                                        </p:attrNameLst>
                                      </p:cBhvr>
                                      <p:to>
                                        <p:strVal val="visible"/>
                                      </p:to>
                                    </p:set>
                                    <p:animEffect transition="in" filter="fade">
                                      <p:cBhvr>
                                        <p:cTn id="7" dur="500"/>
                                        <p:tgtEl>
                                          <p:spTgt spid="1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5">
                                            <p:txEl>
                                              <p:pRg st="1" end="1"/>
                                            </p:txEl>
                                          </p:spTgt>
                                        </p:tgtEl>
                                        <p:attrNameLst>
                                          <p:attrName>style.visibility</p:attrName>
                                        </p:attrNameLst>
                                      </p:cBhvr>
                                      <p:to>
                                        <p:strVal val="visible"/>
                                      </p:to>
                                    </p:set>
                                    <p:animEffect transition="in" filter="fade">
                                      <p:cBhvr>
                                        <p:cTn id="12" dur="500"/>
                                        <p:tgtEl>
                                          <p:spTgt spid="12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5">
                                            <p:txEl>
                                              <p:pRg st="2" end="2"/>
                                            </p:txEl>
                                          </p:spTgt>
                                        </p:tgtEl>
                                        <p:attrNameLst>
                                          <p:attrName>style.visibility</p:attrName>
                                        </p:attrNameLst>
                                      </p:cBhvr>
                                      <p:to>
                                        <p:strVal val="visible"/>
                                      </p:to>
                                    </p:set>
                                    <p:animEffect transition="in" filter="fade">
                                      <p:cBhvr>
                                        <p:cTn id="17" dur="500"/>
                                        <p:tgtEl>
                                          <p:spTgt spid="12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5">
                                            <p:txEl>
                                              <p:pRg st="3" end="3"/>
                                            </p:txEl>
                                          </p:spTgt>
                                        </p:tgtEl>
                                        <p:attrNameLst>
                                          <p:attrName>style.visibility</p:attrName>
                                        </p:attrNameLst>
                                      </p:cBhvr>
                                      <p:to>
                                        <p:strVal val="visible"/>
                                      </p:to>
                                    </p:set>
                                    <p:animEffect transition="in" filter="fade">
                                      <p:cBhvr>
                                        <p:cTn id="22" dur="500"/>
                                        <p:tgtEl>
                                          <p:spTgt spid="12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5">
                                            <p:txEl>
                                              <p:pRg st="4" end="4"/>
                                            </p:txEl>
                                          </p:spTgt>
                                        </p:tgtEl>
                                        <p:attrNameLst>
                                          <p:attrName>style.visibility</p:attrName>
                                        </p:attrNameLst>
                                      </p:cBhvr>
                                      <p:to>
                                        <p:strVal val="visible"/>
                                      </p:to>
                                    </p:set>
                                    <p:animEffect transition="in" filter="fade">
                                      <p:cBhvr>
                                        <p:cTn id="27" dur="500"/>
                                        <p:tgtEl>
                                          <p:spTgt spid="12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5">
                                            <p:txEl>
                                              <p:pRg st="5" end="5"/>
                                            </p:txEl>
                                          </p:spTgt>
                                        </p:tgtEl>
                                        <p:attrNameLst>
                                          <p:attrName>style.visibility</p:attrName>
                                        </p:attrNameLst>
                                      </p:cBhvr>
                                      <p:to>
                                        <p:strVal val="visible"/>
                                      </p:to>
                                    </p:set>
                                    <p:animEffect transition="in" filter="fade">
                                      <p:cBhvr>
                                        <p:cTn id="32" dur="500"/>
                                        <p:tgtEl>
                                          <p:spTgt spid="12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5">
                                            <p:txEl>
                                              <p:pRg st="6" end="6"/>
                                            </p:txEl>
                                          </p:spTgt>
                                        </p:tgtEl>
                                        <p:attrNameLst>
                                          <p:attrName>style.visibility</p:attrName>
                                        </p:attrNameLst>
                                      </p:cBhvr>
                                      <p:to>
                                        <p:strVal val="visible"/>
                                      </p:to>
                                    </p:set>
                                    <p:animEffect transition="in" filter="fade">
                                      <p:cBhvr>
                                        <p:cTn id="37" dur="500"/>
                                        <p:tgtEl>
                                          <p:spTgt spid="12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7"/>
          <p:cNvSpPr txBox="1">
            <a:spLocks noGrp="1"/>
          </p:cNvSpPr>
          <p:nvPr>
            <p:ph type="title"/>
          </p:nvPr>
        </p:nvSpPr>
        <p:spPr>
          <a:xfrm>
            <a:off x="636104" y="358388"/>
            <a:ext cx="7844472" cy="857400"/>
          </a:xfrm>
          <a:prstGeom prst="rect">
            <a:avLst/>
          </a:prstGeom>
        </p:spPr>
        <p:txBody>
          <a:bodyPr spcFirstLastPara="1" wrap="square" lIns="91425" tIns="91425" rIns="91425" bIns="91425" anchor="b" anchorCtr="0">
            <a:noAutofit/>
          </a:bodyPr>
          <a:lstStyle/>
          <a:p>
            <a:pPr marL="628650" indent="-514350">
              <a:buSzPct val="75000"/>
              <a:buAutoNum type="arabicPeriod"/>
            </a:pPr>
            <a:r>
              <a:rPr lang="en-US" altLang="en-US" b="1" dirty="0">
                <a:solidFill>
                  <a:srgbClr val="002060"/>
                </a:solidFill>
              </a:rPr>
              <a:t>“</a:t>
            </a:r>
            <a:r>
              <a:rPr lang="en-US" altLang="en-US" b="1" i="1" dirty="0">
                <a:solidFill>
                  <a:srgbClr val="002060"/>
                </a:solidFill>
              </a:rPr>
              <a:t>Chosen in Him… </a:t>
            </a:r>
            <a:br>
              <a:rPr lang="en-US" altLang="en-US" b="1" i="1" dirty="0">
                <a:solidFill>
                  <a:srgbClr val="002060"/>
                </a:solidFill>
              </a:rPr>
            </a:br>
            <a:r>
              <a:rPr lang="en-US" altLang="en-US" b="1" i="1" dirty="0">
                <a:solidFill>
                  <a:srgbClr val="002060"/>
                </a:solidFill>
              </a:rPr>
              <a:t>holy and blameless…</a:t>
            </a:r>
            <a:r>
              <a:rPr lang="en-US" altLang="en-US" b="1" dirty="0">
                <a:solidFill>
                  <a:srgbClr val="002060"/>
                </a:solidFill>
              </a:rPr>
              <a:t>”</a:t>
            </a:r>
            <a:r>
              <a:rPr lang="en-US" altLang="en-US" b="1" i="1" dirty="0">
                <a:solidFill>
                  <a:srgbClr val="002060"/>
                </a:solidFill>
              </a:rPr>
              <a:t> </a:t>
            </a:r>
            <a:r>
              <a:rPr lang="en-US" altLang="en-US" dirty="0">
                <a:solidFill>
                  <a:srgbClr val="002060"/>
                </a:solidFill>
              </a:rPr>
              <a:t>(1:4)</a:t>
            </a:r>
          </a:p>
        </p:txBody>
      </p:sp>
      <p:sp>
        <p:nvSpPr>
          <p:cNvPr id="125" name="Google Shape;125;p17"/>
          <p:cNvSpPr txBox="1">
            <a:spLocks noGrp="1"/>
          </p:cNvSpPr>
          <p:nvPr>
            <p:ph type="body" idx="1"/>
          </p:nvPr>
        </p:nvSpPr>
        <p:spPr>
          <a:xfrm>
            <a:off x="636104" y="1373588"/>
            <a:ext cx="8507896" cy="3552300"/>
          </a:xfrm>
          <a:prstGeom prst="rect">
            <a:avLst/>
          </a:prstGeom>
        </p:spPr>
        <p:txBody>
          <a:bodyPr spcFirstLastPara="1" wrap="square" lIns="91425" tIns="91425" rIns="91425" bIns="91425" anchor="t" anchorCtr="0">
            <a:noAutofit/>
          </a:bodyPr>
          <a:lstStyle/>
          <a:p>
            <a:pPr>
              <a:buSzPct val="75000"/>
              <a:buFont typeface="Arial" panose="020B0604020202020204" pitchFamily="34" charset="0"/>
              <a:buChar char="•"/>
            </a:pPr>
            <a:r>
              <a:rPr lang="en-US" altLang="en-US" sz="2600" b="1" dirty="0"/>
              <a:t>How are we </a:t>
            </a:r>
            <a:r>
              <a:rPr lang="en-US" altLang="en-US" sz="2600" b="1" i="1" dirty="0"/>
              <a:t>“chosen”</a:t>
            </a:r>
            <a:r>
              <a:rPr lang="en-US" altLang="en-US" sz="2600" b="1" dirty="0"/>
              <a:t>? </a:t>
            </a:r>
            <a:r>
              <a:rPr lang="en-US" altLang="en-US" sz="2600" dirty="0"/>
              <a:t>On what basis? (Rom. 8:28-30)</a:t>
            </a:r>
          </a:p>
          <a:p>
            <a:pPr>
              <a:buSzPct val="75000"/>
              <a:buFont typeface="Arial" panose="020B0604020202020204" pitchFamily="34" charset="0"/>
              <a:buChar char="•"/>
            </a:pPr>
            <a:r>
              <a:rPr lang="en-US" altLang="en-US" sz="2600" b="1" dirty="0"/>
              <a:t>Those who seek a new life. (Romans 6:3-4)</a:t>
            </a:r>
          </a:p>
          <a:p>
            <a:pPr>
              <a:buSzPct val="75000"/>
              <a:buFont typeface="Arial" panose="020B0604020202020204" pitchFamily="34" charset="0"/>
              <a:buChar char="•"/>
            </a:pPr>
            <a:r>
              <a:rPr lang="en-US" altLang="en-US" sz="2600" b="1" dirty="0"/>
              <a:t>All are invited </a:t>
            </a:r>
            <a:r>
              <a:rPr lang="en-US" altLang="en-US" sz="2600" dirty="0"/>
              <a:t>(called)… (Matthew 22:14)</a:t>
            </a:r>
          </a:p>
          <a:p>
            <a:pPr>
              <a:buSzPct val="75000"/>
              <a:buFont typeface="Arial" panose="020B0604020202020204" pitchFamily="34" charset="0"/>
              <a:buChar char="•"/>
            </a:pPr>
            <a:r>
              <a:rPr lang="en-US" altLang="en-US" sz="2600" b="1" i="1" dirty="0"/>
              <a:t>“Out of the world”</a:t>
            </a:r>
            <a:r>
              <a:rPr lang="en-US" altLang="en-US" sz="2600" dirty="0"/>
              <a:t>. (John 15:19; 1 Peter 2:9-12)</a:t>
            </a:r>
          </a:p>
          <a:p>
            <a:pPr>
              <a:buSzPct val="75000"/>
              <a:buFont typeface="Arial" panose="020B0604020202020204" pitchFamily="34" charset="0"/>
              <a:buChar char="•"/>
            </a:pPr>
            <a:r>
              <a:rPr lang="en-US" altLang="en-US" sz="2600" dirty="0"/>
              <a:t>Those who have </a:t>
            </a:r>
            <a:r>
              <a:rPr lang="en-US" altLang="en-US" sz="2600" i="1" dirty="0"/>
              <a:t>“</a:t>
            </a:r>
            <a:r>
              <a:rPr lang="en-US" altLang="en-US" sz="2600" b="1" i="1" dirty="0"/>
              <a:t>chosen the faithful way</a:t>
            </a:r>
            <a:r>
              <a:rPr lang="en-US" altLang="en-US" sz="2600" dirty="0"/>
              <a:t>”!</a:t>
            </a:r>
            <a:r>
              <a:rPr lang="en-US" altLang="en-US" sz="2600" i="1" dirty="0"/>
              <a:t> </a:t>
            </a:r>
            <a:r>
              <a:rPr lang="en-US" altLang="en-US" sz="2600" dirty="0"/>
              <a:t>(Ps. 119:30)</a:t>
            </a:r>
          </a:p>
          <a:p>
            <a:pPr>
              <a:buSzPct val="75000"/>
              <a:buFont typeface="Arial" panose="020B0604020202020204" pitchFamily="34" charset="0"/>
              <a:buChar char="•"/>
            </a:pPr>
            <a:r>
              <a:rPr lang="en-US" altLang="en-US" sz="2600" dirty="0"/>
              <a:t>Are we choosing to </a:t>
            </a:r>
            <a:r>
              <a:rPr lang="en-US" altLang="en-US" sz="2600" b="1" i="1" dirty="0"/>
              <a:t>“perfect holiness in the fear of God”</a:t>
            </a:r>
            <a:r>
              <a:rPr lang="en-US" altLang="en-US" sz="2600" dirty="0"/>
              <a:t>? (2 Corinthians 7:1; 1 Peter 1:13-16)</a:t>
            </a:r>
          </a:p>
        </p:txBody>
      </p:sp>
      <p:sp>
        <p:nvSpPr>
          <p:cNvPr id="126" name="Google Shape;126;p17"/>
          <p:cNvSpPr txBox="1">
            <a:spLocks noGrp="1"/>
          </p:cNvSpPr>
          <p:nvPr>
            <p:ph type="sldNum" idx="12"/>
          </p:nvPr>
        </p:nvSpPr>
        <p:spPr>
          <a:xfrm>
            <a:off x="8480575" y="4696933"/>
            <a:ext cx="548700" cy="3135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4</a:t>
            </a:fld>
            <a:endParaRPr/>
          </a:p>
        </p:txBody>
      </p:sp>
    </p:spTree>
    <p:extLst>
      <p:ext uri="{BB962C8B-B14F-4D97-AF65-F5344CB8AC3E}">
        <p14:creationId xmlns:p14="http://schemas.microsoft.com/office/powerpoint/2010/main" val="3009780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5">
                                            <p:txEl>
                                              <p:pRg st="0" end="0"/>
                                            </p:txEl>
                                          </p:spTgt>
                                        </p:tgtEl>
                                        <p:attrNameLst>
                                          <p:attrName>style.visibility</p:attrName>
                                        </p:attrNameLst>
                                      </p:cBhvr>
                                      <p:to>
                                        <p:strVal val="visible"/>
                                      </p:to>
                                    </p:set>
                                    <p:animEffect transition="in" filter="fade">
                                      <p:cBhvr>
                                        <p:cTn id="7" dur="500"/>
                                        <p:tgtEl>
                                          <p:spTgt spid="1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5">
                                            <p:txEl>
                                              <p:pRg st="1" end="1"/>
                                            </p:txEl>
                                          </p:spTgt>
                                        </p:tgtEl>
                                        <p:attrNameLst>
                                          <p:attrName>style.visibility</p:attrName>
                                        </p:attrNameLst>
                                      </p:cBhvr>
                                      <p:to>
                                        <p:strVal val="visible"/>
                                      </p:to>
                                    </p:set>
                                    <p:animEffect transition="in" filter="fade">
                                      <p:cBhvr>
                                        <p:cTn id="12" dur="500"/>
                                        <p:tgtEl>
                                          <p:spTgt spid="12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5">
                                            <p:txEl>
                                              <p:pRg st="2" end="2"/>
                                            </p:txEl>
                                          </p:spTgt>
                                        </p:tgtEl>
                                        <p:attrNameLst>
                                          <p:attrName>style.visibility</p:attrName>
                                        </p:attrNameLst>
                                      </p:cBhvr>
                                      <p:to>
                                        <p:strVal val="visible"/>
                                      </p:to>
                                    </p:set>
                                    <p:animEffect transition="in" filter="fade">
                                      <p:cBhvr>
                                        <p:cTn id="17" dur="500"/>
                                        <p:tgtEl>
                                          <p:spTgt spid="12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5">
                                            <p:txEl>
                                              <p:pRg st="3" end="3"/>
                                            </p:txEl>
                                          </p:spTgt>
                                        </p:tgtEl>
                                        <p:attrNameLst>
                                          <p:attrName>style.visibility</p:attrName>
                                        </p:attrNameLst>
                                      </p:cBhvr>
                                      <p:to>
                                        <p:strVal val="visible"/>
                                      </p:to>
                                    </p:set>
                                    <p:animEffect transition="in" filter="fade">
                                      <p:cBhvr>
                                        <p:cTn id="22" dur="500"/>
                                        <p:tgtEl>
                                          <p:spTgt spid="12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5">
                                            <p:txEl>
                                              <p:pRg st="4" end="4"/>
                                            </p:txEl>
                                          </p:spTgt>
                                        </p:tgtEl>
                                        <p:attrNameLst>
                                          <p:attrName>style.visibility</p:attrName>
                                        </p:attrNameLst>
                                      </p:cBhvr>
                                      <p:to>
                                        <p:strVal val="visible"/>
                                      </p:to>
                                    </p:set>
                                    <p:animEffect transition="in" filter="fade">
                                      <p:cBhvr>
                                        <p:cTn id="27" dur="500"/>
                                        <p:tgtEl>
                                          <p:spTgt spid="12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5">
                                            <p:txEl>
                                              <p:pRg st="5" end="5"/>
                                            </p:txEl>
                                          </p:spTgt>
                                        </p:tgtEl>
                                        <p:attrNameLst>
                                          <p:attrName>style.visibility</p:attrName>
                                        </p:attrNameLst>
                                      </p:cBhvr>
                                      <p:to>
                                        <p:strVal val="visible"/>
                                      </p:to>
                                    </p:set>
                                    <p:animEffect transition="in" filter="fade">
                                      <p:cBhvr>
                                        <p:cTn id="32" dur="500"/>
                                        <p:tgtEl>
                                          <p:spTgt spid="12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7"/>
          <p:cNvSpPr txBox="1">
            <a:spLocks noGrp="1"/>
          </p:cNvSpPr>
          <p:nvPr>
            <p:ph type="title"/>
          </p:nvPr>
        </p:nvSpPr>
        <p:spPr>
          <a:xfrm>
            <a:off x="893698" y="0"/>
            <a:ext cx="6462600" cy="857400"/>
          </a:xfrm>
          <a:prstGeom prst="rect">
            <a:avLst/>
          </a:prstGeom>
        </p:spPr>
        <p:txBody>
          <a:bodyPr spcFirstLastPara="1" wrap="square" lIns="91425" tIns="91425" rIns="91425" bIns="91425" anchor="b" anchorCtr="0">
            <a:noAutofit/>
          </a:bodyPr>
          <a:lstStyle/>
          <a:p>
            <a:pPr marL="628650" indent="-514350">
              <a:buSzPct val="75000"/>
              <a:buFont typeface="+mj-lt"/>
              <a:buAutoNum type="arabicPeriod" startAt="2"/>
            </a:pPr>
            <a:r>
              <a:rPr lang="en-US" altLang="en-US" sz="3200" b="1" dirty="0">
                <a:solidFill>
                  <a:srgbClr val="002060"/>
                </a:solidFill>
              </a:rPr>
              <a:t>“</a:t>
            </a:r>
            <a:r>
              <a:rPr lang="en-US" altLang="en-US" sz="3200" b="1" i="1" dirty="0">
                <a:solidFill>
                  <a:srgbClr val="002060"/>
                </a:solidFill>
              </a:rPr>
              <a:t>Adoption as sons</a:t>
            </a:r>
            <a:r>
              <a:rPr lang="en-US" altLang="en-US" sz="3200" b="1" dirty="0">
                <a:solidFill>
                  <a:srgbClr val="002060"/>
                </a:solidFill>
              </a:rPr>
              <a:t>…”</a:t>
            </a:r>
            <a:r>
              <a:rPr lang="en-US" altLang="en-US" sz="3200" dirty="0">
                <a:solidFill>
                  <a:srgbClr val="002060"/>
                </a:solidFill>
              </a:rPr>
              <a:t> (1:5)</a:t>
            </a:r>
          </a:p>
        </p:txBody>
      </p:sp>
      <p:sp>
        <p:nvSpPr>
          <p:cNvPr id="125" name="Google Shape;125;p17"/>
          <p:cNvSpPr txBox="1">
            <a:spLocks noGrp="1"/>
          </p:cNvSpPr>
          <p:nvPr>
            <p:ph type="body" idx="1"/>
          </p:nvPr>
        </p:nvSpPr>
        <p:spPr>
          <a:xfrm>
            <a:off x="893698" y="954157"/>
            <a:ext cx="7742301" cy="3971731"/>
          </a:xfrm>
          <a:prstGeom prst="rect">
            <a:avLst/>
          </a:prstGeom>
        </p:spPr>
        <p:txBody>
          <a:bodyPr spcFirstLastPara="1" wrap="square" lIns="91425" tIns="91425" rIns="91425" bIns="91425" anchor="t" anchorCtr="0">
            <a:noAutofit/>
          </a:bodyPr>
          <a:lstStyle/>
          <a:p>
            <a:pPr marL="114300" indent="0">
              <a:buNone/>
            </a:pPr>
            <a:r>
              <a:rPr lang="en-US" altLang="en-US" sz="2600" b="1" dirty="0"/>
              <a:t>Part of God’s spiritual family </a:t>
            </a:r>
            <a:r>
              <a:rPr lang="en-US" altLang="en-US" sz="2600" dirty="0"/>
              <a:t>with all the </a:t>
            </a:r>
            <a:r>
              <a:rPr lang="en-US" altLang="en-US" sz="2600" b="1" dirty="0"/>
              <a:t>blessings of an “</a:t>
            </a:r>
            <a:r>
              <a:rPr lang="en-US" altLang="en-US" sz="2600" b="1" i="1" dirty="0"/>
              <a:t>heir</a:t>
            </a:r>
            <a:r>
              <a:rPr lang="en-US" altLang="en-US" sz="2600" b="1" dirty="0"/>
              <a:t>”</a:t>
            </a:r>
            <a:r>
              <a:rPr lang="en-US" altLang="en-US" sz="2600" dirty="0"/>
              <a:t>. (Romans 8:12-17; Galatians 4:4-7)</a:t>
            </a:r>
          </a:p>
          <a:p>
            <a:pPr marL="114300" indent="0">
              <a:buNone/>
            </a:pPr>
            <a:r>
              <a:rPr lang="en-US" altLang="en-US" sz="2600" dirty="0"/>
              <a:t>Because of God’s </a:t>
            </a:r>
            <a:r>
              <a:rPr lang="en-US" altLang="en-US" sz="2600" b="1" i="1" dirty="0"/>
              <a:t>“great love”. </a:t>
            </a:r>
            <a:r>
              <a:rPr lang="en-US" altLang="en-US" sz="2600" dirty="0"/>
              <a:t>(1 John 3:1-3) </a:t>
            </a:r>
            <a:br>
              <a:rPr lang="en-US" altLang="en-US" sz="2600" dirty="0"/>
            </a:br>
            <a:r>
              <a:rPr lang="en-US" altLang="en-US" sz="2600" dirty="0"/>
              <a:t>What then is our duty?</a:t>
            </a:r>
          </a:p>
          <a:p>
            <a:pPr marL="114300" indent="0">
              <a:buNone/>
            </a:pPr>
            <a:r>
              <a:rPr lang="en-US" altLang="en-US" sz="2600" dirty="0"/>
              <a:t>While we were yet enemies… (Romans 5:10</a:t>
            </a:r>
          </a:p>
          <a:p>
            <a:pPr marL="114300" indent="0">
              <a:buNone/>
            </a:pPr>
            <a:r>
              <a:rPr lang="en-US" altLang="en-US" sz="2600" dirty="0"/>
              <a:t>The need to </a:t>
            </a:r>
            <a:r>
              <a:rPr lang="en-US" altLang="en-US" sz="2600" b="1" dirty="0"/>
              <a:t>become like Him</a:t>
            </a:r>
            <a:r>
              <a:rPr lang="en-US" altLang="en-US" sz="2600" dirty="0"/>
              <a:t>. (1 Peter 1:15-16)</a:t>
            </a:r>
          </a:p>
        </p:txBody>
      </p:sp>
      <p:sp>
        <p:nvSpPr>
          <p:cNvPr id="126" name="Google Shape;126;p17"/>
          <p:cNvSpPr txBox="1">
            <a:spLocks noGrp="1"/>
          </p:cNvSpPr>
          <p:nvPr>
            <p:ph type="sldNum" idx="12"/>
          </p:nvPr>
        </p:nvSpPr>
        <p:spPr>
          <a:xfrm>
            <a:off x="8480575" y="4696933"/>
            <a:ext cx="548700" cy="3135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5</a:t>
            </a:fld>
            <a:endParaRPr/>
          </a:p>
        </p:txBody>
      </p:sp>
    </p:spTree>
    <p:extLst>
      <p:ext uri="{BB962C8B-B14F-4D97-AF65-F5344CB8AC3E}">
        <p14:creationId xmlns:p14="http://schemas.microsoft.com/office/powerpoint/2010/main" val="1681005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5">
                                            <p:txEl>
                                              <p:pRg st="0" end="0"/>
                                            </p:txEl>
                                          </p:spTgt>
                                        </p:tgtEl>
                                        <p:attrNameLst>
                                          <p:attrName>style.visibility</p:attrName>
                                        </p:attrNameLst>
                                      </p:cBhvr>
                                      <p:to>
                                        <p:strVal val="visible"/>
                                      </p:to>
                                    </p:set>
                                    <p:animEffect transition="in" filter="fade">
                                      <p:cBhvr>
                                        <p:cTn id="7" dur="500"/>
                                        <p:tgtEl>
                                          <p:spTgt spid="1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5">
                                            <p:txEl>
                                              <p:pRg st="1" end="1"/>
                                            </p:txEl>
                                          </p:spTgt>
                                        </p:tgtEl>
                                        <p:attrNameLst>
                                          <p:attrName>style.visibility</p:attrName>
                                        </p:attrNameLst>
                                      </p:cBhvr>
                                      <p:to>
                                        <p:strVal val="visible"/>
                                      </p:to>
                                    </p:set>
                                    <p:animEffect transition="in" filter="fade">
                                      <p:cBhvr>
                                        <p:cTn id="12" dur="500"/>
                                        <p:tgtEl>
                                          <p:spTgt spid="12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5">
                                            <p:txEl>
                                              <p:pRg st="2" end="2"/>
                                            </p:txEl>
                                          </p:spTgt>
                                        </p:tgtEl>
                                        <p:attrNameLst>
                                          <p:attrName>style.visibility</p:attrName>
                                        </p:attrNameLst>
                                      </p:cBhvr>
                                      <p:to>
                                        <p:strVal val="visible"/>
                                      </p:to>
                                    </p:set>
                                    <p:animEffect transition="in" filter="fade">
                                      <p:cBhvr>
                                        <p:cTn id="17" dur="500"/>
                                        <p:tgtEl>
                                          <p:spTgt spid="12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5">
                                            <p:txEl>
                                              <p:pRg st="3" end="3"/>
                                            </p:txEl>
                                          </p:spTgt>
                                        </p:tgtEl>
                                        <p:attrNameLst>
                                          <p:attrName>style.visibility</p:attrName>
                                        </p:attrNameLst>
                                      </p:cBhvr>
                                      <p:to>
                                        <p:strVal val="visible"/>
                                      </p:to>
                                    </p:set>
                                    <p:animEffect transition="in" filter="fade">
                                      <p:cBhvr>
                                        <p:cTn id="22" dur="500"/>
                                        <p:tgtEl>
                                          <p:spTgt spid="12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7"/>
          <p:cNvSpPr txBox="1">
            <a:spLocks noGrp="1"/>
          </p:cNvSpPr>
          <p:nvPr>
            <p:ph type="title"/>
          </p:nvPr>
        </p:nvSpPr>
        <p:spPr>
          <a:xfrm>
            <a:off x="893698" y="429000"/>
            <a:ext cx="7388909" cy="857400"/>
          </a:xfrm>
          <a:prstGeom prst="rect">
            <a:avLst/>
          </a:prstGeom>
        </p:spPr>
        <p:txBody>
          <a:bodyPr spcFirstLastPara="1" wrap="square" lIns="91425" tIns="91425" rIns="91425" bIns="91425" anchor="b" anchorCtr="0">
            <a:noAutofit/>
          </a:bodyPr>
          <a:lstStyle/>
          <a:p>
            <a:pPr marL="628650" indent="-514350">
              <a:buSzPct val="75000"/>
              <a:buFont typeface="+mj-lt"/>
              <a:buAutoNum type="arabicPeriod" startAt="3"/>
            </a:pPr>
            <a:r>
              <a:rPr lang="en-US" altLang="en-US" b="1" dirty="0">
                <a:solidFill>
                  <a:srgbClr val="002060"/>
                </a:solidFill>
              </a:rPr>
              <a:t>“</a:t>
            </a:r>
            <a:r>
              <a:rPr lang="en-US" altLang="en-US" b="1" i="1" dirty="0">
                <a:solidFill>
                  <a:srgbClr val="002060"/>
                </a:solidFill>
              </a:rPr>
              <a:t>The Glory of His Grace</a:t>
            </a:r>
            <a:r>
              <a:rPr lang="en-US" altLang="en-US" b="1" dirty="0">
                <a:solidFill>
                  <a:srgbClr val="002060"/>
                </a:solidFill>
              </a:rPr>
              <a:t>…”</a:t>
            </a:r>
            <a:r>
              <a:rPr lang="en-US" altLang="en-US" dirty="0">
                <a:solidFill>
                  <a:srgbClr val="002060"/>
                </a:solidFill>
              </a:rPr>
              <a:t> (1:6)</a:t>
            </a:r>
          </a:p>
        </p:txBody>
      </p:sp>
      <p:sp>
        <p:nvSpPr>
          <p:cNvPr id="125" name="Google Shape;125;p17"/>
          <p:cNvSpPr txBox="1">
            <a:spLocks noGrp="1"/>
          </p:cNvSpPr>
          <p:nvPr>
            <p:ph type="body" idx="1"/>
          </p:nvPr>
        </p:nvSpPr>
        <p:spPr>
          <a:xfrm>
            <a:off x="893698" y="1373588"/>
            <a:ext cx="7905745" cy="3552300"/>
          </a:xfrm>
          <a:prstGeom prst="rect">
            <a:avLst/>
          </a:prstGeom>
        </p:spPr>
        <p:txBody>
          <a:bodyPr spcFirstLastPara="1" wrap="square" lIns="91425" tIns="91425" rIns="91425" bIns="91425" anchor="t" anchorCtr="0">
            <a:noAutofit/>
          </a:bodyPr>
          <a:lstStyle/>
          <a:p>
            <a:pPr marL="114300" indent="0">
              <a:buNone/>
            </a:pPr>
            <a:r>
              <a:rPr lang="en-US" altLang="en-US" sz="2600" b="1" dirty="0"/>
              <a:t>God extended His grace </a:t>
            </a:r>
            <a:r>
              <a:rPr lang="en-US" altLang="en-US" sz="2600" dirty="0"/>
              <a:t>to us that we might be </a:t>
            </a:r>
            <a:r>
              <a:rPr lang="en-US" altLang="en-US" sz="2600" b="1" dirty="0"/>
              <a:t>partakers of His glory… in Christ!</a:t>
            </a:r>
          </a:p>
          <a:p>
            <a:pPr marL="114300" indent="0">
              <a:buNone/>
            </a:pPr>
            <a:r>
              <a:rPr lang="en-US" altLang="en-US" sz="2600" b="1" dirty="0"/>
              <a:t>We are called by God’s grace through the gospel. </a:t>
            </a:r>
            <a:r>
              <a:rPr lang="en-US" altLang="en-US" sz="2600" dirty="0"/>
              <a:t>(Acts 20:32; cf., 11:23; 13:43; Titus 2:11-13)</a:t>
            </a:r>
          </a:p>
          <a:p>
            <a:pPr marL="114300" indent="0">
              <a:buNone/>
            </a:pPr>
            <a:r>
              <a:rPr lang="en-US" altLang="en-US" sz="2600" b="1" dirty="0"/>
              <a:t>Note what comes before the glory! </a:t>
            </a:r>
            <a:br>
              <a:rPr lang="en-US" altLang="en-US" sz="2600" b="1" dirty="0"/>
            </a:br>
            <a:r>
              <a:rPr lang="en-US" altLang="en-US" sz="2600" dirty="0"/>
              <a:t>(1 Peter 5:1, 13; 1:7-9)</a:t>
            </a:r>
          </a:p>
          <a:p>
            <a:pPr marL="114300" indent="0">
              <a:buNone/>
            </a:pPr>
            <a:r>
              <a:rPr lang="en-US" altLang="en-US" sz="2600" b="1" dirty="0"/>
              <a:t>It depends on how we “</a:t>
            </a:r>
            <a:r>
              <a:rPr lang="en-US" altLang="en-US" sz="2600" b="1" i="1" dirty="0"/>
              <a:t>walk</a:t>
            </a:r>
            <a:r>
              <a:rPr lang="en-US" altLang="en-US" sz="2600" b="1" dirty="0"/>
              <a:t>”!</a:t>
            </a:r>
            <a:r>
              <a:rPr lang="en-US" altLang="en-US" sz="2600" b="1" i="1" dirty="0"/>
              <a:t> </a:t>
            </a:r>
            <a:r>
              <a:rPr lang="en-US" altLang="en-US" sz="2600" dirty="0"/>
              <a:t>(1 Thess. 2:12)</a:t>
            </a:r>
          </a:p>
          <a:p>
            <a:pPr marL="114300" indent="0">
              <a:buNone/>
            </a:pPr>
            <a:r>
              <a:rPr lang="en-US" altLang="en-US" sz="2600" dirty="0"/>
              <a:t>To result in our continued </a:t>
            </a:r>
            <a:r>
              <a:rPr lang="en-US" altLang="en-US" sz="2600" b="1" i="1" dirty="0"/>
              <a:t>“praise of God”</a:t>
            </a:r>
            <a:r>
              <a:rPr lang="en-US" altLang="en-US" sz="2600" dirty="0"/>
              <a:t>. </a:t>
            </a:r>
          </a:p>
        </p:txBody>
      </p:sp>
      <p:sp>
        <p:nvSpPr>
          <p:cNvPr id="126" name="Google Shape;126;p17"/>
          <p:cNvSpPr txBox="1">
            <a:spLocks noGrp="1"/>
          </p:cNvSpPr>
          <p:nvPr>
            <p:ph type="sldNum" idx="12"/>
          </p:nvPr>
        </p:nvSpPr>
        <p:spPr>
          <a:xfrm>
            <a:off x="8480575" y="4696933"/>
            <a:ext cx="548700" cy="3135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6</a:t>
            </a:fld>
            <a:endParaRPr/>
          </a:p>
        </p:txBody>
      </p:sp>
    </p:spTree>
    <p:extLst>
      <p:ext uri="{BB962C8B-B14F-4D97-AF65-F5344CB8AC3E}">
        <p14:creationId xmlns:p14="http://schemas.microsoft.com/office/powerpoint/2010/main" val="3493486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5">
                                            <p:txEl>
                                              <p:pRg st="0" end="0"/>
                                            </p:txEl>
                                          </p:spTgt>
                                        </p:tgtEl>
                                        <p:attrNameLst>
                                          <p:attrName>style.visibility</p:attrName>
                                        </p:attrNameLst>
                                      </p:cBhvr>
                                      <p:to>
                                        <p:strVal val="visible"/>
                                      </p:to>
                                    </p:set>
                                    <p:animEffect transition="in" filter="fade">
                                      <p:cBhvr>
                                        <p:cTn id="7" dur="500"/>
                                        <p:tgtEl>
                                          <p:spTgt spid="1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5">
                                            <p:txEl>
                                              <p:pRg st="1" end="1"/>
                                            </p:txEl>
                                          </p:spTgt>
                                        </p:tgtEl>
                                        <p:attrNameLst>
                                          <p:attrName>style.visibility</p:attrName>
                                        </p:attrNameLst>
                                      </p:cBhvr>
                                      <p:to>
                                        <p:strVal val="visible"/>
                                      </p:to>
                                    </p:set>
                                    <p:animEffect transition="in" filter="fade">
                                      <p:cBhvr>
                                        <p:cTn id="12" dur="500"/>
                                        <p:tgtEl>
                                          <p:spTgt spid="12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5">
                                            <p:txEl>
                                              <p:pRg st="2" end="2"/>
                                            </p:txEl>
                                          </p:spTgt>
                                        </p:tgtEl>
                                        <p:attrNameLst>
                                          <p:attrName>style.visibility</p:attrName>
                                        </p:attrNameLst>
                                      </p:cBhvr>
                                      <p:to>
                                        <p:strVal val="visible"/>
                                      </p:to>
                                    </p:set>
                                    <p:animEffect transition="in" filter="fade">
                                      <p:cBhvr>
                                        <p:cTn id="17" dur="500"/>
                                        <p:tgtEl>
                                          <p:spTgt spid="12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5">
                                            <p:txEl>
                                              <p:pRg st="3" end="3"/>
                                            </p:txEl>
                                          </p:spTgt>
                                        </p:tgtEl>
                                        <p:attrNameLst>
                                          <p:attrName>style.visibility</p:attrName>
                                        </p:attrNameLst>
                                      </p:cBhvr>
                                      <p:to>
                                        <p:strVal val="visible"/>
                                      </p:to>
                                    </p:set>
                                    <p:animEffect transition="in" filter="fade">
                                      <p:cBhvr>
                                        <p:cTn id="22" dur="500"/>
                                        <p:tgtEl>
                                          <p:spTgt spid="12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5">
                                            <p:txEl>
                                              <p:pRg st="4" end="4"/>
                                            </p:txEl>
                                          </p:spTgt>
                                        </p:tgtEl>
                                        <p:attrNameLst>
                                          <p:attrName>style.visibility</p:attrName>
                                        </p:attrNameLst>
                                      </p:cBhvr>
                                      <p:to>
                                        <p:strVal val="visible"/>
                                      </p:to>
                                    </p:set>
                                    <p:animEffect transition="in" filter="fade">
                                      <p:cBhvr>
                                        <p:cTn id="27" dur="500"/>
                                        <p:tgtEl>
                                          <p:spTgt spid="12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7"/>
          <p:cNvSpPr txBox="1">
            <a:spLocks noGrp="1"/>
          </p:cNvSpPr>
          <p:nvPr>
            <p:ph type="title"/>
          </p:nvPr>
        </p:nvSpPr>
        <p:spPr>
          <a:xfrm>
            <a:off x="893698" y="429000"/>
            <a:ext cx="7905745" cy="857400"/>
          </a:xfrm>
          <a:prstGeom prst="rect">
            <a:avLst/>
          </a:prstGeom>
        </p:spPr>
        <p:txBody>
          <a:bodyPr spcFirstLastPara="1" wrap="square" lIns="91425" tIns="91425" rIns="91425" bIns="91425" anchor="b" anchorCtr="0">
            <a:noAutofit/>
          </a:bodyPr>
          <a:lstStyle/>
          <a:p>
            <a:pPr marL="628650" indent="-514350">
              <a:buSzPct val="75000"/>
              <a:buFont typeface="+mj-lt"/>
              <a:buAutoNum type="arabicPeriod" startAt="4"/>
            </a:pPr>
            <a:r>
              <a:rPr lang="en-US" altLang="en-US" b="1" dirty="0">
                <a:solidFill>
                  <a:srgbClr val="002060"/>
                </a:solidFill>
              </a:rPr>
              <a:t>“</a:t>
            </a:r>
            <a:r>
              <a:rPr lang="en-US" altLang="en-US" b="1" i="1" dirty="0">
                <a:solidFill>
                  <a:srgbClr val="002060"/>
                </a:solidFill>
              </a:rPr>
              <a:t>Redemption through His blood</a:t>
            </a:r>
            <a:r>
              <a:rPr lang="en-US" altLang="en-US" b="1" dirty="0">
                <a:solidFill>
                  <a:srgbClr val="002060"/>
                </a:solidFill>
              </a:rPr>
              <a:t>… </a:t>
            </a:r>
            <a:r>
              <a:rPr lang="en-US" altLang="en-US" b="1" i="1" dirty="0">
                <a:solidFill>
                  <a:srgbClr val="002060"/>
                </a:solidFill>
              </a:rPr>
              <a:t>forgiveness of our trespasses”</a:t>
            </a:r>
            <a:r>
              <a:rPr lang="en-US" altLang="en-US" i="1" dirty="0">
                <a:solidFill>
                  <a:srgbClr val="002060"/>
                </a:solidFill>
              </a:rPr>
              <a:t> </a:t>
            </a:r>
            <a:r>
              <a:rPr lang="en-US" altLang="en-US" dirty="0">
                <a:solidFill>
                  <a:srgbClr val="002060"/>
                </a:solidFill>
              </a:rPr>
              <a:t>(1:7)</a:t>
            </a:r>
          </a:p>
        </p:txBody>
      </p:sp>
      <p:sp>
        <p:nvSpPr>
          <p:cNvPr id="125" name="Google Shape;125;p17"/>
          <p:cNvSpPr txBox="1">
            <a:spLocks noGrp="1"/>
          </p:cNvSpPr>
          <p:nvPr>
            <p:ph type="body" idx="1"/>
          </p:nvPr>
        </p:nvSpPr>
        <p:spPr>
          <a:xfrm>
            <a:off x="893698" y="1373588"/>
            <a:ext cx="8011763" cy="3552300"/>
          </a:xfrm>
          <a:prstGeom prst="rect">
            <a:avLst/>
          </a:prstGeom>
        </p:spPr>
        <p:txBody>
          <a:bodyPr spcFirstLastPara="1" wrap="square" lIns="91425" tIns="91425" rIns="91425" bIns="91425" anchor="t" anchorCtr="0">
            <a:noAutofit/>
          </a:bodyPr>
          <a:lstStyle/>
          <a:p>
            <a:pPr marL="114300" indent="0">
              <a:buNone/>
            </a:pPr>
            <a:r>
              <a:rPr lang="en-US" altLang="en-US" sz="2600" b="1" dirty="0"/>
              <a:t>What is “</a:t>
            </a:r>
            <a:r>
              <a:rPr lang="en-US" altLang="en-US" sz="2600" b="1" i="1" dirty="0"/>
              <a:t>redemption</a:t>
            </a:r>
            <a:r>
              <a:rPr lang="en-US" altLang="en-US" sz="2600" b="1" dirty="0"/>
              <a:t>”? Deliverance from bondage. The bondage of sin and death. </a:t>
            </a:r>
          </a:p>
          <a:p>
            <a:pPr marL="114300" indent="0">
              <a:buNone/>
            </a:pPr>
            <a:r>
              <a:rPr lang="en-US" altLang="en-US" sz="2600" b="1" dirty="0"/>
              <a:t>It was “</a:t>
            </a:r>
            <a:r>
              <a:rPr lang="en-US" altLang="en-US" sz="2600" b="1" i="1" dirty="0"/>
              <a:t>costly</a:t>
            </a:r>
            <a:r>
              <a:rPr lang="en-US" altLang="en-US" sz="2600" b="1" dirty="0"/>
              <a:t>”, having been purchased or redeemed by His blood. (Psalms 49:6-8; Acts 20:28; Heb. 9:12)</a:t>
            </a:r>
          </a:p>
          <a:p>
            <a:pPr marL="114300" indent="0">
              <a:buNone/>
            </a:pPr>
            <a:r>
              <a:rPr lang="en-US" altLang="en-US" sz="2600" b="1" dirty="0"/>
              <a:t>He “</a:t>
            </a:r>
            <a:r>
              <a:rPr lang="en-US" altLang="en-US" sz="2600" b="1" i="1" dirty="0"/>
              <a:t>rescued</a:t>
            </a:r>
            <a:r>
              <a:rPr lang="en-US" altLang="en-US" sz="2600" b="1" dirty="0"/>
              <a:t>” us (Colossians 1:13-14) and paid the debt! (Luke 7:41) </a:t>
            </a:r>
          </a:p>
          <a:p>
            <a:pPr marL="114300" indent="0">
              <a:buNone/>
            </a:pPr>
            <a:r>
              <a:rPr lang="en-US" altLang="en-US" sz="2600" b="1" dirty="0"/>
              <a:t>He completely forgave us. now about sin? </a:t>
            </a:r>
            <a:br>
              <a:rPr lang="en-US" altLang="en-US" sz="2600" b="1" dirty="0"/>
            </a:br>
            <a:r>
              <a:rPr lang="en-US" altLang="en-US" sz="2600" b="1" dirty="0"/>
              <a:t>(Psalms 103:12; Micah 7:19; Jeremiah 31:31-34)</a:t>
            </a:r>
            <a:endParaRPr lang="en-US" altLang="en-US" sz="2600" dirty="0"/>
          </a:p>
        </p:txBody>
      </p:sp>
      <p:sp>
        <p:nvSpPr>
          <p:cNvPr id="126" name="Google Shape;126;p17"/>
          <p:cNvSpPr txBox="1">
            <a:spLocks noGrp="1"/>
          </p:cNvSpPr>
          <p:nvPr>
            <p:ph type="sldNum" idx="12"/>
          </p:nvPr>
        </p:nvSpPr>
        <p:spPr>
          <a:xfrm>
            <a:off x="8480575" y="4696933"/>
            <a:ext cx="548700" cy="3135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7</a:t>
            </a:fld>
            <a:endParaRPr/>
          </a:p>
        </p:txBody>
      </p:sp>
    </p:spTree>
    <p:extLst>
      <p:ext uri="{BB962C8B-B14F-4D97-AF65-F5344CB8AC3E}">
        <p14:creationId xmlns:p14="http://schemas.microsoft.com/office/powerpoint/2010/main" val="2436395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5">
                                            <p:txEl>
                                              <p:pRg st="0" end="0"/>
                                            </p:txEl>
                                          </p:spTgt>
                                        </p:tgtEl>
                                        <p:attrNameLst>
                                          <p:attrName>style.visibility</p:attrName>
                                        </p:attrNameLst>
                                      </p:cBhvr>
                                      <p:to>
                                        <p:strVal val="visible"/>
                                      </p:to>
                                    </p:set>
                                    <p:animEffect transition="in" filter="fade">
                                      <p:cBhvr>
                                        <p:cTn id="7" dur="500"/>
                                        <p:tgtEl>
                                          <p:spTgt spid="1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5">
                                            <p:txEl>
                                              <p:pRg st="1" end="1"/>
                                            </p:txEl>
                                          </p:spTgt>
                                        </p:tgtEl>
                                        <p:attrNameLst>
                                          <p:attrName>style.visibility</p:attrName>
                                        </p:attrNameLst>
                                      </p:cBhvr>
                                      <p:to>
                                        <p:strVal val="visible"/>
                                      </p:to>
                                    </p:set>
                                    <p:animEffect transition="in" filter="fade">
                                      <p:cBhvr>
                                        <p:cTn id="12" dur="500"/>
                                        <p:tgtEl>
                                          <p:spTgt spid="12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5">
                                            <p:txEl>
                                              <p:pRg st="2" end="2"/>
                                            </p:txEl>
                                          </p:spTgt>
                                        </p:tgtEl>
                                        <p:attrNameLst>
                                          <p:attrName>style.visibility</p:attrName>
                                        </p:attrNameLst>
                                      </p:cBhvr>
                                      <p:to>
                                        <p:strVal val="visible"/>
                                      </p:to>
                                    </p:set>
                                    <p:animEffect transition="in" filter="fade">
                                      <p:cBhvr>
                                        <p:cTn id="17" dur="500"/>
                                        <p:tgtEl>
                                          <p:spTgt spid="12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5">
                                            <p:txEl>
                                              <p:pRg st="3" end="3"/>
                                            </p:txEl>
                                          </p:spTgt>
                                        </p:tgtEl>
                                        <p:attrNameLst>
                                          <p:attrName>style.visibility</p:attrName>
                                        </p:attrNameLst>
                                      </p:cBhvr>
                                      <p:to>
                                        <p:strVal val="visible"/>
                                      </p:to>
                                    </p:set>
                                    <p:animEffect transition="in" filter="fade">
                                      <p:cBhvr>
                                        <p:cTn id="22" dur="500"/>
                                        <p:tgtEl>
                                          <p:spTgt spid="12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7"/>
          <p:cNvSpPr txBox="1">
            <a:spLocks noGrp="1"/>
          </p:cNvSpPr>
          <p:nvPr>
            <p:ph type="title"/>
          </p:nvPr>
        </p:nvSpPr>
        <p:spPr>
          <a:xfrm>
            <a:off x="893698" y="429000"/>
            <a:ext cx="7905745" cy="857400"/>
          </a:xfrm>
          <a:prstGeom prst="rect">
            <a:avLst/>
          </a:prstGeom>
        </p:spPr>
        <p:txBody>
          <a:bodyPr spcFirstLastPara="1" wrap="square" lIns="91425" tIns="91425" rIns="91425" bIns="91425" anchor="b" anchorCtr="0">
            <a:noAutofit/>
          </a:bodyPr>
          <a:lstStyle/>
          <a:p>
            <a:pPr marL="628650" indent="-514350">
              <a:buSzPct val="75000"/>
              <a:buFont typeface="+mj-lt"/>
              <a:buAutoNum type="arabicPeriod" startAt="5"/>
            </a:pPr>
            <a:r>
              <a:rPr lang="en-US" altLang="en-US" b="1" dirty="0">
                <a:solidFill>
                  <a:srgbClr val="002060"/>
                </a:solidFill>
              </a:rPr>
              <a:t>“</a:t>
            </a:r>
            <a:r>
              <a:rPr lang="en-US" altLang="en-US" b="1" i="1" dirty="0">
                <a:solidFill>
                  <a:srgbClr val="002060"/>
                </a:solidFill>
              </a:rPr>
              <a:t>He made known to us the mystery of His will”</a:t>
            </a:r>
            <a:r>
              <a:rPr lang="en-US" altLang="en-US" i="1" dirty="0">
                <a:solidFill>
                  <a:srgbClr val="002060"/>
                </a:solidFill>
              </a:rPr>
              <a:t> </a:t>
            </a:r>
            <a:r>
              <a:rPr lang="en-US" altLang="en-US" dirty="0">
                <a:solidFill>
                  <a:srgbClr val="002060"/>
                </a:solidFill>
              </a:rPr>
              <a:t>(1:9)</a:t>
            </a:r>
          </a:p>
        </p:txBody>
      </p:sp>
      <p:sp>
        <p:nvSpPr>
          <p:cNvPr id="125" name="Google Shape;125;p17"/>
          <p:cNvSpPr txBox="1">
            <a:spLocks noGrp="1"/>
          </p:cNvSpPr>
          <p:nvPr>
            <p:ph type="body" idx="1"/>
          </p:nvPr>
        </p:nvSpPr>
        <p:spPr>
          <a:xfrm>
            <a:off x="893698" y="1373588"/>
            <a:ext cx="8135577" cy="3552300"/>
          </a:xfrm>
          <a:prstGeom prst="rect">
            <a:avLst/>
          </a:prstGeom>
        </p:spPr>
        <p:txBody>
          <a:bodyPr spcFirstLastPara="1" wrap="square" lIns="91425" tIns="91425" rIns="91425" bIns="91425" anchor="t" anchorCtr="0">
            <a:noAutofit/>
          </a:bodyPr>
          <a:lstStyle/>
          <a:p>
            <a:pPr marL="114300" indent="0">
              <a:buNone/>
            </a:pPr>
            <a:r>
              <a:rPr lang="en-US" altLang="en-US" sz="2600" b="1" dirty="0"/>
              <a:t>Do we value His word as we ought? </a:t>
            </a:r>
            <a:br>
              <a:rPr lang="en-US" altLang="en-US" sz="2600" b="1" dirty="0"/>
            </a:br>
            <a:r>
              <a:rPr lang="en-US" altLang="en-US" sz="2600" b="1" dirty="0"/>
              <a:t>(Psalms 119:127)</a:t>
            </a:r>
          </a:p>
          <a:p>
            <a:pPr marL="114300" indent="0">
              <a:buNone/>
            </a:pPr>
            <a:r>
              <a:rPr lang="en-US" altLang="en-US" sz="2600" dirty="0"/>
              <a:t>We have the things </a:t>
            </a:r>
            <a:r>
              <a:rPr lang="en-US" altLang="en-US" sz="2600" b="1" dirty="0"/>
              <a:t>freely given to us by God. </a:t>
            </a:r>
            <a:br>
              <a:rPr lang="en-US" altLang="en-US" sz="2600" b="1" dirty="0"/>
            </a:br>
            <a:r>
              <a:rPr lang="en-US" altLang="en-US" sz="2600" b="1" dirty="0"/>
              <a:t>(1 Corinthians 2:12; cf., Deuteronomy 29:29)</a:t>
            </a:r>
          </a:p>
          <a:p>
            <a:pPr marL="114300" indent="0">
              <a:buNone/>
            </a:pPr>
            <a:r>
              <a:rPr lang="en-US" altLang="en-US" sz="2600" dirty="0"/>
              <a:t>We’re commanded thus to </a:t>
            </a:r>
            <a:r>
              <a:rPr lang="en-US" altLang="en-US" sz="2600" b="1" dirty="0"/>
              <a:t>“</a:t>
            </a:r>
            <a:r>
              <a:rPr lang="en-US" altLang="en-US" sz="2600" b="1" i="1" dirty="0"/>
              <a:t>understand</a:t>
            </a:r>
            <a:r>
              <a:rPr lang="en-US" altLang="en-US" sz="2600" b="1" dirty="0"/>
              <a:t>”. (Eph. 3:3-5)</a:t>
            </a:r>
          </a:p>
          <a:p>
            <a:pPr marL="114300" indent="0">
              <a:buNone/>
            </a:pPr>
            <a:r>
              <a:rPr lang="en-US" altLang="en-US" sz="2600" b="1" dirty="0"/>
              <a:t>We have what the angels longed to see. (1 Pet. 1:12)</a:t>
            </a:r>
          </a:p>
        </p:txBody>
      </p:sp>
      <p:sp>
        <p:nvSpPr>
          <p:cNvPr id="126" name="Google Shape;126;p17"/>
          <p:cNvSpPr txBox="1">
            <a:spLocks noGrp="1"/>
          </p:cNvSpPr>
          <p:nvPr>
            <p:ph type="sldNum" idx="12"/>
          </p:nvPr>
        </p:nvSpPr>
        <p:spPr>
          <a:xfrm>
            <a:off x="8480575" y="4696933"/>
            <a:ext cx="548700" cy="3135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8</a:t>
            </a:fld>
            <a:endParaRPr/>
          </a:p>
        </p:txBody>
      </p:sp>
    </p:spTree>
    <p:extLst>
      <p:ext uri="{BB962C8B-B14F-4D97-AF65-F5344CB8AC3E}">
        <p14:creationId xmlns:p14="http://schemas.microsoft.com/office/powerpoint/2010/main" val="1839110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5">
                                            <p:txEl>
                                              <p:pRg st="0" end="0"/>
                                            </p:txEl>
                                          </p:spTgt>
                                        </p:tgtEl>
                                        <p:attrNameLst>
                                          <p:attrName>style.visibility</p:attrName>
                                        </p:attrNameLst>
                                      </p:cBhvr>
                                      <p:to>
                                        <p:strVal val="visible"/>
                                      </p:to>
                                    </p:set>
                                    <p:animEffect transition="in" filter="fade">
                                      <p:cBhvr>
                                        <p:cTn id="7" dur="500"/>
                                        <p:tgtEl>
                                          <p:spTgt spid="1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5">
                                            <p:txEl>
                                              <p:pRg st="1" end="1"/>
                                            </p:txEl>
                                          </p:spTgt>
                                        </p:tgtEl>
                                        <p:attrNameLst>
                                          <p:attrName>style.visibility</p:attrName>
                                        </p:attrNameLst>
                                      </p:cBhvr>
                                      <p:to>
                                        <p:strVal val="visible"/>
                                      </p:to>
                                    </p:set>
                                    <p:animEffect transition="in" filter="fade">
                                      <p:cBhvr>
                                        <p:cTn id="12" dur="500"/>
                                        <p:tgtEl>
                                          <p:spTgt spid="12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5">
                                            <p:txEl>
                                              <p:pRg st="2" end="2"/>
                                            </p:txEl>
                                          </p:spTgt>
                                        </p:tgtEl>
                                        <p:attrNameLst>
                                          <p:attrName>style.visibility</p:attrName>
                                        </p:attrNameLst>
                                      </p:cBhvr>
                                      <p:to>
                                        <p:strVal val="visible"/>
                                      </p:to>
                                    </p:set>
                                    <p:animEffect transition="in" filter="fade">
                                      <p:cBhvr>
                                        <p:cTn id="17" dur="500"/>
                                        <p:tgtEl>
                                          <p:spTgt spid="12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5">
                                            <p:txEl>
                                              <p:pRg st="3" end="3"/>
                                            </p:txEl>
                                          </p:spTgt>
                                        </p:tgtEl>
                                        <p:attrNameLst>
                                          <p:attrName>style.visibility</p:attrName>
                                        </p:attrNameLst>
                                      </p:cBhvr>
                                      <p:to>
                                        <p:strVal val="visible"/>
                                      </p:to>
                                    </p:set>
                                    <p:animEffect transition="in" filter="fade">
                                      <p:cBhvr>
                                        <p:cTn id="22" dur="500"/>
                                        <p:tgtEl>
                                          <p:spTgt spid="12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7"/>
          <p:cNvSpPr txBox="1">
            <a:spLocks noGrp="1"/>
          </p:cNvSpPr>
          <p:nvPr>
            <p:ph type="title"/>
          </p:nvPr>
        </p:nvSpPr>
        <p:spPr>
          <a:xfrm>
            <a:off x="893698" y="429000"/>
            <a:ext cx="7905745" cy="857400"/>
          </a:xfrm>
          <a:prstGeom prst="rect">
            <a:avLst/>
          </a:prstGeom>
        </p:spPr>
        <p:txBody>
          <a:bodyPr spcFirstLastPara="1" wrap="square" lIns="91425" tIns="91425" rIns="91425" bIns="91425" anchor="b" anchorCtr="0">
            <a:noAutofit/>
          </a:bodyPr>
          <a:lstStyle/>
          <a:p>
            <a:pPr marL="628650" indent="-514350">
              <a:buSzPct val="75000"/>
              <a:buFont typeface="+mj-lt"/>
              <a:buAutoNum type="arabicPeriod" startAt="6"/>
            </a:pPr>
            <a:r>
              <a:rPr lang="en-US" altLang="en-US" b="1" dirty="0">
                <a:solidFill>
                  <a:srgbClr val="002060"/>
                </a:solidFill>
              </a:rPr>
              <a:t>“</a:t>
            </a:r>
            <a:r>
              <a:rPr lang="en-US" altLang="en-US" b="1" i="1" dirty="0">
                <a:solidFill>
                  <a:srgbClr val="002060"/>
                </a:solidFill>
              </a:rPr>
              <a:t>We have obtained an inheritance”</a:t>
            </a:r>
            <a:r>
              <a:rPr lang="en-US" altLang="en-US" i="1" dirty="0">
                <a:solidFill>
                  <a:srgbClr val="002060"/>
                </a:solidFill>
              </a:rPr>
              <a:t> </a:t>
            </a:r>
            <a:r>
              <a:rPr lang="en-US" altLang="en-US" dirty="0">
                <a:solidFill>
                  <a:srgbClr val="002060"/>
                </a:solidFill>
              </a:rPr>
              <a:t>(1:11)</a:t>
            </a:r>
          </a:p>
        </p:txBody>
      </p:sp>
      <p:sp>
        <p:nvSpPr>
          <p:cNvPr id="125" name="Google Shape;125;p17"/>
          <p:cNvSpPr txBox="1">
            <a:spLocks noGrp="1"/>
          </p:cNvSpPr>
          <p:nvPr>
            <p:ph type="body" idx="1"/>
          </p:nvPr>
        </p:nvSpPr>
        <p:spPr>
          <a:xfrm>
            <a:off x="893698" y="1373588"/>
            <a:ext cx="7905745" cy="3552300"/>
          </a:xfrm>
          <a:prstGeom prst="rect">
            <a:avLst/>
          </a:prstGeom>
        </p:spPr>
        <p:txBody>
          <a:bodyPr spcFirstLastPara="1" wrap="square" lIns="91425" tIns="91425" rIns="91425" bIns="91425" anchor="t" anchorCtr="0">
            <a:noAutofit/>
          </a:bodyPr>
          <a:lstStyle/>
          <a:p>
            <a:pPr marL="114300" indent="0">
              <a:buNone/>
            </a:pPr>
            <a:r>
              <a:rPr lang="en-US" altLang="en-US" sz="2600" b="1" dirty="0"/>
              <a:t>We’ve been made “</a:t>
            </a:r>
            <a:r>
              <a:rPr lang="en-US" altLang="en-US" sz="2600" b="1" i="1" dirty="0"/>
              <a:t>joint heirs with Christ</a:t>
            </a:r>
            <a:r>
              <a:rPr lang="en-US" altLang="en-US" sz="2600" b="1" dirty="0"/>
              <a:t>”.  </a:t>
            </a:r>
            <a:br>
              <a:rPr lang="en-US" altLang="en-US" sz="2600" b="1" dirty="0"/>
            </a:br>
            <a:r>
              <a:rPr lang="en-US" altLang="en-US" sz="2600" b="1" dirty="0"/>
              <a:t>(Romans 8:15-17; Acts 20:32; Ephesians 3:6)</a:t>
            </a:r>
          </a:p>
          <a:p>
            <a:pPr marL="114300" indent="0">
              <a:buNone/>
            </a:pPr>
            <a:r>
              <a:rPr lang="en-US" altLang="en-US" sz="2600" b="1" dirty="0"/>
              <a:t>Unlike anything we’ve ever known</a:t>
            </a:r>
            <a:r>
              <a:rPr lang="en-US" altLang="en-US" sz="2600" dirty="0"/>
              <a:t>. (1 Peter 1:3-9)</a:t>
            </a:r>
          </a:p>
          <a:p>
            <a:pPr marL="114300" indent="0">
              <a:buNone/>
            </a:pPr>
            <a:r>
              <a:rPr lang="en-US" altLang="en-US" sz="2600" dirty="0"/>
              <a:t>We have become </a:t>
            </a:r>
            <a:r>
              <a:rPr lang="en-US" altLang="en-US" sz="2600" b="1" dirty="0"/>
              <a:t>God’s “</a:t>
            </a:r>
            <a:r>
              <a:rPr lang="en-US" altLang="en-US" sz="2600" b="1" i="1" dirty="0"/>
              <a:t>heritage</a:t>
            </a:r>
            <a:r>
              <a:rPr lang="en-US" altLang="en-US" sz="2600" b="1" dirty="0"/>
              <a:t>”… His private and personal possession. (1 Peter 2:9; Titus 2:14)</a:t>
            </a:r>
          </a:p>
        </p:txBody>
      </p:sp>
      <p:sp>
        <p:nvSpPr>
          <p:cNvPr id="126" name="Google Shape;126;p17"/>
          <p:cNvSpPr txBox="1">
            <a:spLocks noGrp="1"/>
          </p:cNvSpPr>
          <p:nvPr>
            <p:ph type="sldNum" idx="12"/>
          </p:nvPr>
        </p:nvSpPr>
        <p:spPr>
          <a:xfrm>
            <a:off x="8480575" y="4696933"/>
            <a:ext cx="548700" cy="3135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9</a:t>
            </a:fld>
            <a:endParaRPr/>
          </a:p>
        </p:txBody>
      </p:sp>
    </p:spTree>
    <p:extLst>
      <p:ext uri="{BB962C8B-B14F-4D97-AF65-F5344CB8AC3E}">
        <p14:creationId xmlns:p14="http://schemas.microsoft.com/office/powerpoint/2010/main" val="3211374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5">
                                            <p:txEl>
                                              <p:pRg st="0" end="0"/>
                                            </p:txEl>
                                          </p:spTgt>
                                        </p:tgtEl>
                                        <p:attrNameLst>
                                          <p:attrName>style.visibility</p:attrName>
                                        </p:attrNameLst>
                                      </p:cBhvr>
                                      <p:to>
                                        <p:strVal val="visible"/>
                                      </p:to>
                                    </p:set>
                                    <p:animEffect transition="in" filter="fade">
                                      <p:cBhvr>
                                        <p:cTn id="7" dur="500"/>
                                        <p:tgtEl>
                                          <p:spTgt spid="1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5">
                                            <p:txEl>
                                              <p:pRg st="1" end="1"/>
                                            </p:txEl>
                                          </p:spTgt>
                                        </p:tgtEl>
                                        <p:attrNameLst>
                                          <p:attrName>style.visibility</p:attrName>
                                        </p:attrNameLst>
                                      </p:cBhvr>
                                      <p:to>
                                        <p:strVal val="visible"/>
                                      </p:to>
                                    </p:set>
                                    <p:animEffect transition="in" filter="fade">
                                      <p:cBhvr>
                                        <p:cTn id="12" dur="500"/>
                                        <p:tgtEl>
                                          <p:spTgt spid="12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5">
                                            <p:txEl>
                                              <p:pRg st="2" end="2"/>
                                            </p:txEl>
                                          </p:spTgt>
                                        </p:tgtEl>
                                        <p:attrNameLst>
                                          <p:attrName>style.visibility</p:attrName>
                                        </p:attrNameLst>
                                      </p:cBhvr>
                                      <p:to>
                                        <p:strVal val="visible"/>
                                      </p:to>
                                    </p:set>
                                    <p:animEffect transition="in" filter="fade">
                                      <p:cBhvr>
                                        <p:cTn id="17" dur="500"/>
                                        <p:tgtEl>
                                          <p:spTgt spid="12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 grpId="0" build="p"/>
    </p:bldLst>
  </p:timing>
</p:sld>
</file>

<file path=ppt/theme/theme1.xml><?xml version="1.0" encoding="utf-8"?>
<a:theme xmlns:a="http://schemas.openxmlformats.org/drawingml/2006/main" name="Antonio template">
  <a:themeElements>
    <a:clrScheme name="Custom 347">
      <a:dk1>
        <a:srgbClr val="677480"/>
      </a:dk1>
      <a:lt1>
        <a:srgbClr val="FFFFFF"/>
      </a:lt1>
      <a:dk2>
        <a:srgbClr val="2185C5"/>
      </a:dk2>
      <a:lt2>
        <a:srgbClr val="DEE2E6"/>
      </a:lt2>
      <a:accent1>
        <a:srgbClr val="2185C5"/>
      </a:accent1>
      <a:accent2>
        <a:srgbClr val="7ECEFD"/>
      </a:accent2>
      <a:accent3>
        <a:srgbClr val="F20253"/>
      </a:accent3>
      <a:accent4>
        <a:srgbClr val="FF9715"/>
      </a:accent4>
      <a:accent5>
        <a:srgbClr val="1C3AA9"/>
      </a:accent5>
      <a:accent6>
        <a:srgbClr val="97ABBC"/>
      </a:accent6>
      <a:hlink>
        <a:srgbClr val="2185C5"/>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8961</TotalTime>
  <Words>1906</Words>
  <Application>Microsoft Office PowerPoint</Application>
  <PresentationFormat>On-screen Show (16:9)</PresentationFormat>
  <Paragraphs>91</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Raleway</vt:lpstr>
      <vt:lpstr>Lato</vt:lpstr>
      <vt:lpstr>TimesNewRomanPS-ItalicMT</vt:lpstr>
      <vt:lpstr>TimesNewRomanPSMT</vt:lpstr>
      <vt:lpstr>Arial</vt:lpstr>
      <vt:lpstr>Antonio template</vt:lpstr>
      <vt:lpstr>Every Spiritual Blessing In Christ Ephesians 1:3-14</vt:lpstr>
      <vt:lpstr>The Church In Ephesus</vt:lpstr>
      <vt:lpstr>Spiritual Blessings In Christ</vt:lpstr>
      <vt:lpstr>“Chosen in Him…  holy and blameless…” (1:4)</vt:lpstr>
      <vt:lpstr>“Adoption as sons…” (1:5)</vt:lpstr>
      <vt:lpstr>“The Glory of His Grace…” (1:6)</vt:lpstr>
      <vt:lpstr>“Redemption through His blood… forgiveness of our trespasses” (1:7)</vt:lpstr>
      <vt:lpstr>“He made known to us the mystery of His will” (1:9)</vt:lpstr>
      <vt:lpstr>“We have obtained an inheritance” (1:11)</vt:lpstr>
      <vt:lpstr>Do We Properly Appreciate All These Blessing?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Every Spiritual Blessing In Christ Ephesians 1:3-14</dc:title>
  <dc:creator>Chris Simmons</dc:creator>
  <cp:lastModifiedBy>Chris Simmons</cp:lastModifiedBy>
  <cp:revision>10</cp:revision>
  <cp:lastPrinted>2022-09-18T21:09:41Z</cp:lastPrinted>
  <dcterms:modified xsi:type="dcterms:W3CDTF">2022-11-09T21:03:39Z</dcterms:modified>
</cp:coreProperties>
</file>