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397" autoAdjust="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outlineViewPr>
    <p:cViewPr>
      <p:scale>
        <a:sx n="33" d="100"/>
        <a:sy n="33" d="100"/>
      </p:scale>
      <p:origin x="0" y="-4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20FE96-1252-68F2-64AA-7EC1E75097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F53390-6182-29A4-4BA5-48E04D036E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1/8/2023 am &amp; pm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DC227F-6230-958C-2FFC-3D50B420F8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The Marriage Of The Lamb &amp; His Bride - Revelation 21 &amp; 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C2AF98-4C30-FC26-9955-5FEEBF27AE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B988C-9AB7-43E1-868F-3EFDA8E6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0673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r>
              <a:rPr lang="en-US"/>
              <a:t>1/8/2023 am &amp; pm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r>
              <a:rPr lang="en-US"/>
              <a:t>The Marriage Of The Lamb &amp; His Bride - Revelation 21 &amp; 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B2B4C64-F449-4692-BB07-15BEC4691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994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1/8/2023 am &amp; pm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The Marriage Of The Lamb &amp; His Bride - Revelation 21 &amp; 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2B4C64-F449-4692-BB07-15BEC4691B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37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4229">
              <a:spcBef>
                <a:spcPts val="2473"/>
              </a:spcBef>
            </a:pPr>
            <a:r>
              <a:rPr lang="en-US" dirty="0">
                <a:latin typeface="+mj-lt"/>
              </a:rPr>
              <a:t>What if we were able today, to go and “see” heaven – our “</a:t>
            </a:r>
            <a:r>
              <a:rPr lang="en-US" b="1" i="1" dirty="0">
                <a:latin typeface="+mj-lt"/>
              </a:rPr>
              <a:t>promised land</a:t>
            </a:r>
            <a:r>
              <a:rPr lang="en-US" dirty="0">
                <a:latin typeface="+mj-lt"/>
              </a:rPr>
              <a:t>”. </a:t>
            </a:r>
          </a:p>
          <a:p>
            <a:pPr marL="94229">
              <a:spcBef>
                <a:spcPts val="2473"/>
              </a:spcBef>
            </a:pPr>
            <a:r>
              <a:rPr lang="en-US" dirty="0">
                <a:latin typeface="+mj-lt"/>
              </a:rPr>
              <a:t>Any chance it would </a:t>
            </a:r>
            <a:r>
              <a:rPr lang="en-US" b="1" dirty="0">
                <a:latin typeface="+mj-lt"/>
              </a:rPr>
              <a:t>inspire</a:t>
            </a:r>
            <a:r>
              <a:rPr lang="en-US" dirty="0">
                <a:latin typeface="+mj-lt"/>
              </a:rPr>
              <a:t> or </a:t>
            </a:r>
            <a:r>
              <a:rPr lang="en-US" b="1" dirty="0">
                <a:latin typeface="+mj-lt"/>
              </a:rPr>
              <a:t>motivate</a:t>
            </a:r>
            <a:r>
              <a:rPr lang="en-US" dirty="0">
                <a:latin typeface="+mj-lt"/>
              </a:rPr>
              <a:t> us?  Would it help us </a:t>
            </a:r>
            <a:r>
              <a:rPr lang="en-US" b="1" dirty="0">
                <a:latin typeface="+mj-lt"/>
              </a:rPr>
              <a:t>overcome</a:t>
            </a:r>
            <a:r>
              <a:rPr lang="en-US" dirty="0">
                <a:latin typeface="+mj-lt"/>
              </a:rPr>
              <a:t> any </a:t>
            </a:r>
            <a:r>
              <a:rPr lang="en-US" b="1" dirty="0">
                <a:latin typeface="+mj-lt"/>
              </a:rPr>
              <a:t>challenges</a:t>
            </a:r>
            <a:r>
              <a:rPr lang="en-US" dirty="0">
                <a:latin typeface="+mj-lt"/>
              </a:rPr>
              <a:t> and </a:t>
            </a:r>
            <a:r>
              <a:rPr lang="en-US" b="1" dirty="0">
                <a:latin typeface="+mj-lt"/>
              </a:rPr>
              <a:t>trials</a:t>
            </a:r>
            <a:r>
              <a:rPr lang="en-US" dirty="0">
                <a:latin typeface="+mj-lt"/>
              </a:rPr>
              <a:t> we might face?</a:t>
            </a:r>
          </a:p>
          <a:p>
            <a:pPr marL="94229">
              <a:spcBef>
                <a:spcPts val="2473"/>
              </a:spcBef>
            </a:pPr>
            <a:r>
              <a:rPr lang="en-US" dirty="0">
                <a:latin typeface="+mj-lt"/>
              </a:rPr>
              <a:t>How </a:t>
            </a:r>
            <a:r>
              <a:rPr lang="en-US" b="1" dirty="0">
                <a:latin typeface="+mj-lt"/>
              </a:rPr>
              <a:t>clear</a:t>
            </a:r>
            <a:r>
              <a:rPr lang="en-US" dirty="0">
                <a:latin typeface="+mj-lt"/>
              </a:rPr>
              <a:t> is our perspective of heaven? How </a:t>
            </a:r>
            <a:r>
              <a:rPr lang="en-US" b="1" dirty="0">
                <a:latin typeface="+mj-lt"/>
              </a:rPr>
              <a:t>real</a:t>
            </a:r>
            <a:r>
              <a:rPr lang="en-US" dirty="0">
                <a:latin typeface="+mj-lt"/>
              </a:rPr>
              <a:t> is it to us? </a:t>
            </a:r>
          </a:p>
          <a:p>
            <a:pPr marL="94229">
              <a:spcBef>
                <a:spcPts val="2473"/>
              </a:spcBef>
            </a:pPr>
            <a:r>
              <a:rPr lang="en-US" dirty="0">
                <a:latin typeface="+mj-lt"/>
              </a:rPr>
              <a:t>Our hope has to be our “</a:t>
            </a:r>
            <a:r>
              <a:rPr lang="en-US" b="1" i="1" dirty="0">
                <a:latin typeface="+mj-lt"/>
              </a:rPr>
              <a:t>anchor</a:t>
            </a:r>
            <a:r>
              <a:rPr lang="en-US" dirty="0">
                <a:latin typeface="+mj-lt"/>
              </a:rPr>
              <a:t>” (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Heb. 6:19</a:t>
            </a:r>
            <a:r>
              <a:rPr lang="en-US" dirty="0">
                <a:latin typeface="+mj-lt"/>
              </a:rPr>
              <a:t>) but if our hope is </a:t>
            </a:r>
            <a:r>
              <a:rPr lang="en-US" b="1" i="1" dirty="0">
                <a:latin typeface="+mj-lt"/>
              </a:rPr>
              <a:t>vague</a:t>
            </a:r>
            <a:r>
              <a:rPr lang="en-US" dirty="0">
                <a:latin typeface="+mj-lt"/>
              </a:rPr>
              <a:t> and something we </a:t>
            </a:r>
            <a:r>
              <a:rPr lang="en-US" b="1" i="1" dirty="0">
                <a:latin typeface="+mj-lt"/>
              </a:rPr>
              <a:t>rarely think about</a:t>
            </a:r>
            <a:r>
              <a:rPr lang="en-US" dirty="0">
                <a:latin typeface="+mj-lt"/>
              </a:rPr>
              <a:t>, how powerful is it really?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2B4C64-F449-4692-BB07-15BEC4691BA3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3ACDF-7B08-00BF-F2B9-3300B2CF577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1/8/2023 am &amp; pm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9AB74-0333-3B40-B804-FFE3D8A6CB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The Marriage Of The Lamb &amp; His Bride - Revelation 21 &amp; 22</a:t>
            </a:r>
          </a:p>
        </p:txBody>
      </p:sp>
    </p:spTree>
    <p:extLst>
      <p:ext uri="{BB962C8B-B14F-4D97-AF65-F5344CB8AC3E}">
        <p14:creationId xmlns:p14="http://schemas.microsoft.com/office/powerpoint/2010/main" val="257046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4229">
              <a:spcBef>
                <a:spcPts val="2473"/>
              </a:spcBef>
            </a:pPr>
            <a:r>
              <a:rPr lang="en-US" dirty="0">
                <a:latin typeface="+mj-lt"/>
              </a:rPr>
              <a:t>What if we were able today, to go and “see” heaven – our “</a:t>
            </a:r>
            <a:r>
              <a:rPr lang="en-US" b="1" i="1" dirty="0">
                <a:latin typeface="+mj-lt"/>
              </a:rPr>
              <a:t>promised land</a:t>
            </a:r>
            <a:r>
              <a:rPr lang="en-US" dirty="0">
                <a:latin typeface="+mj-lt"/>
              </a:rPr>
              <a:t>”. </a:t>
            </a:r>
          </a:p>
          <a:p>
            <a:pPr marL="94229">
              <a:spcBef>
                <a:spcPts val="2473"/>
              </a:spcBef>
            </a:pPr>
            <a:r>
              <a:rPr lang="en-US" dirty="0">
                <a:latin typeface="+mj-lt"/>
              </a:rPr>
              <a:t>Any chance it would </a:t>
            </a:r>
            <a:r>
              <a:rPr lang="en-US" b="1" dirty="0">
                <a:latin typeface="+mj-lt"/>
              </a:rPr>
              <a:t>inspire</a:t>
            </a:r>
            <a:r>
              <a:rPr lang="en-US" dirty="0">
                <a:latin typeface="+mj-lt"/>
              </a:rPr>
              <a:t> or </a:t>
            </a:r>
            <a:r>
              <a:rPr lang="en-US" b="1" dirty="0">
                <a:latin typeface="+mj-lt"/>
              </a:rPr>
              <a:t>motivate</a:t>
            </a:r>
            <a:r>
              <a:rPr lang="en-US" dirty="0">
                <a:latin typeface="+mj-lt"/>
              </a:rPr>
              <a:t> us?  Would it help us </a:t>
            </a:r>
            <a:r>
              <a:rPr lang="en-US" b="1" dirty="0">
                <a:latin typeface="+mj-lt"/>
              </a:rPr>
              <a:t>overcome</a:t>
            </a:r>
            <a:r>
              <a:rPr lang="en-US" dirty="0">
                <a:latin typeface="+mj-lt"/>
              </a:rPr>
              <a:t> any </a:t>
            </a:r>
            <a:r>
              <a:rPr lang="en-US" b="1" dirty="0">
                <a:latin typeface="+mj-lt"/>
              </a:rPr>
              <a:t>challenges</a:t>
            </a:r>
            <a:r>
              <a:rPr lang="en-US" dirty="0">
                <a:latin typeface="+mj-lt"/>
              </a:rPr>
              <a:t> and </a:t>
            </a:r>
            <a:r>
              <a:rPr lang="en-US" b="1" dirty="0">
                <a:latin typeface="+mj-lt"/>
              </a:rPr>
              <a:t>trials</a:t>
            </a:r>
            <a:r>
              <a:rPr lang="en-US" dirty="0">
                <a:latin typeface="+mj-lt"/>
              </a:rPr>
              <a:t> we might face?</a:t>
            </a:r>
          </a:p>
          <a:p>
            <a:pPr marL="94229">
              <a:spcBef>
                <a:spcPts val="2473"/>
              </a:spcBef>
            </a:pPr>
            <a:r>
              <a:rPr lang="en-US" dirty="0">
                <a:latin typeface="+mj-lt"/>
              </a:rPr>
              <a:t>How </a:t>
            </a:r>
            <a:r>
              <a:rPr lang="en-US" b="1" dirty="0">
                <a:latin typeface="+mj-lt"/>
              </a:rPr>
              <a:t>clear</a:t>
            </a:r>
            <a:r>
              <a:rPr lang="en-US" dirty="0">
                <a:latin typeface="+mj-lt"/>
              </a:rPr>
              <a:t> is our perspective of heaven? How </a:t>
            </a:r>
            <a:r>
              <a:rPr lang="en-US" b="1" dirty="0">
                <a:latin typeface="+mj-lt"/>
              </a:rPr>
              <a:t>real</a:t>
            </a:r>
            <a:r>
              <a:rPr lang="en-US" dirty="0">
                <a:latin typeface="+mj-lt"/>
              </a:rPr>
              <a:t> is it to us? </a:t>
            </a:r>
          </a:p>
          <a:p>
            <a:pPr marL="94229">
              <a:spcBef>
                <a:spcPts val="2473"/>
              </a:spcBef>
            </a:pPr>
            <a:r>
              <a:rPr lang="en-US" dirty="0">
                <a:latin typeface="+mj-lt"/>
              </a:rPr>
              <a:t>Our hope has to be our “</a:t>
            </a:r>
            <a:r>
              <a:rPr lang="en-US" b="1" i="1" dirty="0">
                <a:latin typeface="+mj-lt"/>
              </a:rPr>
              <a:t>anchor</a:t>
            </a:r>
            <a:r>
              <a:rPr lang="en-US" dirty="0">
                <a:latin typeface="+mj-lt"/>
              </a:rPr>
              <a:t>” (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Heb. 6:19</a:t>
            </a:r>
            <a:r>
              <a:rPr lang="en-US" dirty="0">
                <a:latin typeface="+mj-lt"/>
              </a:rPr>
              <a:t>) but if our hope is </a:t>
            </a:r>
            <a:r>
              <a:rPr lang="en-US" b="1" i="1" dirty="0">
                <a:latin typeface="+mj-lt"/>
              </a:rPr>
              <a:t>vague</a:t>
            </a:r>
            <a:r>
              <a:rPr lang="en-US" dirty="0">
                <a:latin typeface="+mj-lt"/>
              </a:rPr>
              <a:t> and something we </a:t>
            </a:r>
            <a:r>
              <a:rPr lang="en-US" b="1" i="1" dirty="0">
                <a:latin typeface="+mj-lt"/>
              </a:rPr>
              <a:t>rarely think about</a:t>
            </a:r>
            <a:r>
              <a:rPr lang="en-US" dirty="0">
                <a:latin typeface="+mj-lt"/>
              </a:rPr>
              <a:t>, how powerful is it really?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2B4C64-F449-4692-BB07-15BEC4691BA3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1F7CD-313B-B77D-E458-03D2CC79DBB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1/8/2023 am &amp; pm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BBCAA-3CB8-E2CA-3D0C-842F1D8CC21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The Marriage Of The Lamb &amp; His Bride - Revelation 21 &amp; 22</a:t>
            </a:r>
          </a:p>
        </p:txBody>
      </p:sp>
    </p:spTree>
    <p:extLst>
      <p:ext uri="{BB962C8B-B14F-4D97-AF65-F5344CB8AC3E}">
        <p14:creationId xmlns:p14="http://schemas.microsoft.com/office/powerpoint/2010/main" val="2506997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2B4C64-F449-4692-BB07-15BEC4691BA3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91C39-97EE-DE4E-F990-D39B81CACDC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1/8/2023 am &amp; pm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992D3-43F7-40F3-5E7B-AC49CBB298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The Marriage Of The Lamb &amp; His Bride - Revelation 21 &amp; 22</a:t>
            </a:r>
          </a:p>
        </p:txBody>
      </p:sp>
    </p:spTree>
    <p:extLst>
      <p:ext uri="{BB962C8B-B14F-4D97-AF65-F5344CB8AC3E}">
        <p14:creationId xmlns:p14="http://schemas.microsoft.com/office/powerpoint/2010/main" val="1733331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400" dirty="0">
                <a:latin typeface="Times-Roman"/>
              </a:rPr>
              <a:t>Why does the king expect a </a:t>
            </a:r>
            <a:r>
              <a:rPr lang="en-US" sz="1400" b="1" dirty="0">
                <a:latin typeface="Times-Bold"/>
              </a:rPr>
              <a:t>wedding </a:t>
            </a:r>
            <a:r>
              <a:rPr lang="fr-FR" sz="1400" b="1" dirty="0" err="1">
                <a:latin typeface="Times-Bold"/>
              </a:rPr>
              <a:t>garment</a:t>
            </a:r>
            <a:r>
              <a:rPr lang="fr-FR" sz="1400" b="1" dirty="0">
                <a:latin typeface="Times-Bold"/>
              </a:rPr>
              <a:t> </a:t>
            </a:r>
            <a:r>
              <a:rPr lang="fr-FR" sz="1400" dirty="0">
                <a:latin typeface="Times-Roman"/>
              </a:rPr>
              <a:t>(</a:t>
            </a:r>
            <a:r>
              <a:rPr lang="fr-FR" sz="1400" i="1" dirty="0" err="1">
                <a:latin typeface="Times-Italic"/>
              </a:rPr>
              <a:t>enduma</a:t>
            </a:r>
            <a:r>
              <a:rPr lang="fr-FR" sz="1400" i="1" dirty="0">
                <a:latin typeface="Times-Italic"/>
              </a:rPr>
              <a:t> gamou</a:t>
            </a:r>
            <a:r>
              <a:rPr lang="fr-FR" sz="1400" dirty="0">
                <a:latin typeface="Times-Roman"/>
              </a:rPr>
              <a:t>)? </a:t>
            </a:r>
            <a:r>
              <a:rPr lang="fr-FR" sz="1400" dirty="0" err="1">
                <a:latin typeface="Times-Roman"/>
              </a:rPr>
              <a:t>Bauckham</a:t>
            </a:r>
            <a:r>
              <a:rPr lang="fr-FR" sz="1400" dirty="0">
                <a:latin typeface="Times-Roman"/>
              </a:rPr>
              <a:t> </a:t>
            </a:r>
            <a:r>
              <a:rPr lang="fr-FR" sz="1400" dirty="0" err="1">
                <a:latin typeface="Times-Roman"/>
              </a:rPr>
              <a:t>explains</a:t>
            </a:r>
            <a:r>
              <a:rPr lang="fr-FR" sz="1400" dirty="0">
                <a:latin typeface="Times-Roman"/>
              </a:rPr>
              <a:t>: </a:t>
            </a:r>
            <a:r>
              <a:rPr lang="en-US" sz="1400" dirty="0">
                <a:latin typeface="Times-Roman"/>
              </a:rPr>
              <a:t>Wearing festal garments </a:t>
            </a:r>
            <a:r>
              <a:rPr lang="en-US" sz="1400" b="1" dirty="0">
                <a:latin typeface="Times-Roman"/>
              </a:rPr>
              <a:t>indicated one’s participation </a:t>
            </a:r>
            <a:r>
              <a:rPr lang="en-US" sz="1400" dirty="0">
                <a:latin typeface="Times-Roman"/>
              </a:rPr>
              <a:t>in the joy of the feast. To </a:t>
            </a:r>
            <a:r>
              <a:rPr lang="en-US" sz="1400" b="1" dirty="0">
                <a:latin typeface="Times-Roman"/>
              </a:rPr>
              <a:t>appear in ordinary, soiled working clothes would show contempt for the occasion</a:t>
            </a:r>
            <a:r>
              <a:rPr lang="en-US" sz="1400" dirty="0">
                <a:latin typeface="Times-Roman"/>
              </a:rPr>
              <a:t>, a refusal to join in the king’s rejoicing. Though this would be </a:t>
            </a:r>
            <a:r>
              <a:rPr lang="en-US" sz="1400" b="1" dirty="0">
                <a:latin typeface="Times-Roman"/>
              </a:rPr>
              <a:t>serious at any royal banquet, it certainly cannot be tolerated at the marriage of his son </a:t>
            </a:r>
            <a:r>
              <a:rPr lang="en-US" sz="1400" dirty="0">
                <a:latin typeface="Times-Roman"/>
              </a:rPr>
              <a:t>(486). </a:t>
            </a:r>
          </a:p>
          <a:p>
            <a:pPr algn="l"/>
            <a:endParaRPr lang="en-US" sz="1400" dirty="0">
              <a:latin typeface="Times-Roman"/>
            </a:endParaRPr>
          </a:p>
          <a:p>
            <a:pPr algn="l"/>
            <a:r>
              <a:rPr lang="en-US" sz="1400" dirty="0">
                <a:latin typeface="Times-Roman"/>
              </a:rPr>
              <a:t>“The wedding garment, was not, apparently, a special garment, but ordinary clean cloths” (350). </a:t>
            </a:r>
            <a:r>
              <a:rPr lang="en-US" sz="1400" b="1" dirty="0">
                <a:latin typeface="Times-Roman"/>
              </a:rPr>
              <a:t>We have already noticed in Revelation the saints being </a:t>
            </a:r>
            <a:r>
              <a:rPr lang="en-US" sz="1400" b="1" i="1" dirty="0">
                <a:latin typeface="Times-Italic"/>
              </a:rPr>
              <a:t>given </a:t>
            </a:r>
            <a:r>
              <a:rPr lang="en-US" sz="1400" b="1" dirty="0">
                <a:latin typeface="Times-Roman"/>
              </a:rPr>
              <a:t>garments washed in the blood of the Lamb (Rev. 7:14) and yet they are said to wear clean garments that are “the righteous acts of the saints” (Rev. 19:8)</a:t>
            </a:r>
            <a:r>
              <a:rPr lang="en-US" sz="1400" dirty="0">
                <a:latin typeface="Times-Roman"/>
              </a:rPr>
              <a:t>. This does not demand a concept of imputed goodness.</a:t>
            </a:r>
          </a:p>
          <a:p>
            <a:pPr algn="l"/>
            <a:endParaRPr lang="en-US" sz="1400" dirty="0">
              <a:latin typeface="Times-Roman"/>
            </a:endParaRPr>
          </a:p>
          <a:p>
            <a:pPr algn="l"/>
            <a:r>
              <a:rPr lang="en-US" sz="1400" dirty="0">
                <a:latin typeface="Times-Roman"/>
              </a:rPr>
              <a:t>“</a:t>
            </a:r>
            <a:r>
              <a:rPr lang="en-US" sz="1400" b="1" dirty="0">
                <a:latin typeface="Times-Roman"/>
              </a:rPr>
              <a:t>It is assumed that the hastily summoned guest could have clothed himself if he had chosen</a:t>
            </a:r>
            <a:r>
              <a:rPr lang="en-US" sz="1400" dirty="0">
                <a:latin typeface="Times-Roman"/>
              </a:rPr>
              <a:t>. How is not explained” (</a:t>
            </a:r>
            <a:r>
              <a:rPr lang="en-US" sz="1400" i="1" dirty="0">
                <a:latin typeface="Times-Italic"/>
              </a:rPr>
              <a:t>Commentary, </a:t>
            </a:r>
            <a:r>
              <a:rPr lang="en-US" sz="1400" dirty="0">
                <a:latin typeface="Times-Roman"/>
              </a:rPr>
              <a:t>2.98). The clear lesson of the parable is that </a:t>
            </a:r>
            <a:r>
              <a:rPr lang="en-US" sz="1400" b="1" dirty="0">
                <a:latin typeface="Times-Roman"/>
              </a:rPr>
              <a:t>acceptance of God’s grace demands that the conditions of obedience to the gospel must be met to enjoy fellowship with God</a:t>
            </a:r>
            <a:r>
              <a:rPr lang="en-US" sz="1400" dirty="0">
                <a:latin typeface="Times-Roman"/>
              </a:rPr>
              <a:t>.</a:t>
            </a:r>
            <a:endParaRPr lang="en-US" sz="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2B4C64-F449-4692-BB07-15BEC4691BA3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78060-E72B-A575-B47D-65CC6CBA8F3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1/8/2023 am &amp; pm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D3BC9-8DBC-0EF8-46EA-C49BF0404E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The Marriage Of The Lamb &amp; His Bride - Revelation 21 &amp; 22</a:t>
            </a:r>
          </a:p>
        </p:txBody>
      </p:sp>
    </p:spTree>
    <p:extLst>
      <p:ext uri="{BB962C8B-B14F-4D97-AF65-F5344CB8AC3E}">
        <p14:creationId xmlns:p14="http://schemas.microsoft.com/office/powerpoint/2010/main" val="3745520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2B4C64-F449-4692-BB07-15BEC4691BA3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CDB0C-84AA-40BA-B4AB-85F73900FE1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1/8/2023 am &amp; pm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78F83-B526-80F5-AA3E-5E5A022B68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The Marriage Of The Lamb &amp; His Bride - Revelation 21 &amp; 22</a:t>
            </a:r>
          </a:p>
        </p:txBody>
      </p:sp>
    </p:spTree>
    <p:extLst>
      <p:ext uri="{BB962C8B-B14F-4D97-AF65-F5344CB8AC3E}">
        <p14:creationId xmlns:p14="http://schemas.microsoft.com/office/powerpoint/2010/main" val="3314039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6C482-935C-60C2-4F1D-73F151DE8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3EDE8-CC73-FAFF-8D97-31B08A4E4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456C4-ECCD-4CE6-1B3F-102ADCC14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7EBB-50C1-4767-B805-DA87DA8C5320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15DDB-D8E8-CD78-178D-E1A749DC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969A5-234C-6D3E-3B81-70F9D3EDA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FA9B-CE8C-4621-90E5-2E056E54065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5BE8E4-72B5-2C1C-E3DF-8C1886FD10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98" y="0"/>
            <a:ext cx="121488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8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E11F-0C4A-36E7-1B9E-137A8BE8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730C4-4AB7-4D52-4455-CFB2E81EEE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73F0F-2525-D0FE-022B-C146559D1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7EBB-50C1-4767-B805-DA87DA8C5320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90383-518D-FEF4-F27A-9B621D28A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EBBA5-FB0F-18D7-04AF-BC0BD711A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FA9B-CE8C-4621-90E5-2E056E540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4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31A51D-DCEE-A431-81E0-54981FE684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119421-6DC7-F5E4-4DD6-94E613EB6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FC6DF-8754-68E6-24EA-DCCF98D72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7EBB-50C1-4767-B805-DA87DA8C5320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A954-ADAD-9711-9909-EEDB55D69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20ECE-D353-FE2B-139B-A943DF2C6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FA9B-CE8C-4621-90E5-2E056E540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1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5DF74-25E4-2911-3242-B568BAEEB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EF5DF-1468-8572-01E0-6E3CB3B37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>
              <a:defRPr sz="3200"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>
              <a:defRPr sz="3200"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>
              <a:defRPr sz="3200"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>
              <a:defRPr sz="3200"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7FC2B-9241-8862-3E4B-96E975695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7EBB-50C1-4767-B805-DA87DA8C5320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4FB94-5A16-442A-ABE4-4D1D85556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51395-F1C7-3544-033D-5D81117B2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FA9B-CE8C-4621-90E5-2E056E54065C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381E089-24E7-AF46-1DEC-FE3F0C70CC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666"/>
            <a:ext cx="12192000" cy="688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29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87EB5-C96A-6725-508A-EC2155B3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B54F8-4EE4-1EE9-7AF2-E036ADEAF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EC69D-E884-AC00-1993-FD87AEB8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7EBB-50C1-4767-B805-DA87DA8C5320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8F582-F6F1-A10C-AA7B-E6847B52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8D1C7-41EB-9B70-EDBD-DFC4FC102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FA9B-CE8C-4621-90E5-2E056E540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9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FCC37-0D30-D899-FB99-D034E6FEF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7DE91-E4C2-E764-48D1-E40743963E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54F1F-0C1F-C6CB-00AA-AE778BB36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43A534-4F56-3965-B17C-DC32EE77F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7EBB-50C1-4767-B805-DA87DA8C5320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23056-146D-CBB7-023D-CF27BEDE6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D53503-D0E5-CF31-9F3A-E72595EF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FA9B-CE8C-4621-90E5-2E056E540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B60CC-7199-F554-B357-6AB9722E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F924D2-1528-274B-7922-D2611D678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13C9D3-B8CC-B180-8969-E033CE170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D32758-D8F6-E739-6987-27719A9F2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5A5D26-C776-861A-495F-94B22500AB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C1C9A0-8F88-ED18-7BA6-67A8E7E2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7EBB-50C1-4767-B805-DA87DA8C5320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3D59C0-B14B-FED0-74AB-D76691151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672CF-7B73-1A71-FD31-851BCEBA7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FA9B-CE8C-4621-90E5-2E056E540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2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F6FED-6027-B6C7-6EAF-2732C769F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9156EC-BC72-EBF1-F3FD-6C0016CAC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7EBB-50C1-4767-B805-DA87DA8C5320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3F7BA3-E505-A0DC-94E9-C38CBC77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B432B1-8B1F-EDC6-4CC6-F34F6D97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FA9B-CE8C-4621-90E5-2E056E540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5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06ACD3-972A-E751-3E0D-C7DE684DD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7EBB-50C1-4767-B805-DA87DA8C5320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CF77B7-0E0C-7DE1-773A-BDC30BB24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8ED31-4A3C-6C04-99C4-CFAC5D50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FA9B-CE8C-4621-90E5-2E056E540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0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863C-90BE-67AE-7596-9CDF41C81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A4BA1-EDEC-AD39-FC59-BD677F1EA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B7FAAE-3D17-16C8-C157-15B509FB8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A45A6-3519-433B-54C0-D8FECD7F8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7EBB-50C1-4767-B805-DA87DA8C5320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D95CC-630F-0987-E0D9-935538736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479BA-AF53-C1C5-6286-1697A2B62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FA9B-CE8C-4621-90E5-2E056E540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8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ABA28-040A-B201-7048-9B862ACD8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6481AA-71BE-35E7-229D-2EC660A07D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491109-BAD2-CC49-DF68-0FA52BA86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C4A88-E562-2914-603A-6389F677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7EBB-50C1-4767-B805-DA87DA8C5320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E5404-3778-2E69-1148-6C6E0CD71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75D66-6E81-BF53-B163-B4E43251C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FA9B-CE8C-4621-90E5-2E056E540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4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43B768-9033-90D5-A52F-ACE2036F7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7694C-D7C8-07BA-CFFD-24CC4DF19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61C97-3CA9-B049-9A39-339865741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97EBB-50C1-4767-B805-DA87DA8C5320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47146-83B0-7FA6-2299-035613D1A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58CD6-DA56-22C7-75BC-E5D92638E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CFA9B-CE8C-4621-90E5-2E056E540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9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88E5D-351C-4E04-B638-8F05727160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The Marriage Of The Lamb &amp; His Bride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5A5CFA-2C78-0EDC-97AB-D31E0A40B9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Revelation Chapters 21:1-6</a:t>
            </a:r>
          </a:p>
        </p:txBody>
      </p:sp>
    </p:spTree>
    <p:extLst>
      <p:ext uri="{BB962C8B-B14F-4D97-AF65-F5344CB8AC3E}">
        <p14:creationId xmlns:p14="http://schemas.microsoft.com/office/powerpoint/2010/main" val="732156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F7C36-4231-54BB-6D79-50ABA4542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5BF41-E714-BE0D-2199-D9808063A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06071"/>
            <a:ext cx="10945761" cy="498680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Even </a:t>
            </a:r>
            <a:r>
              <a:rPr lang="en-US" b="1" dirty="0"/>
              <a:t>those facing immediate trials need hope </a:t>
            </a:r>
            <a:r>
              <a:rPr lang="en-US" dirty="0"/>
              <a:t>of how things will ultimately unfold.</a:t>
            </a:r>
          </a:p>
          <a:p>
            <a:r>
              <a:rPr lang="en-US" b="1" dirty="0"/>
              <a:t>Continuing in signs and symbols of the end for the faithful. </a:t>
            </a:r>
          </a:p>
          <a:p>
            <a:r>
              <a:rPr lang="en-US" b="1" dirty="0"/>
              <a:t>Victory is for </a:t>
            </a:r>
            <a:r>
              <a:rPr lang="en-US" b="1" i="1" dirty="0"/>
              <a:t>“the Lamb”</a:t>
            </a:r>
            <a:r>
              <a:rPr lang="en-US" b="1" dirty="0"/>
              <a:t> and those who remain with Him. </a:t>
            </a:r>
            <a:r>
              <a:rPr lang="en-US" dirty="0"/>
              <a:t>(Revelation 17:14)</a:t>
            </a:r>
          </a:p>
          <a:p>
            <a:r>
              <a:rPr lang="en-US" b="1" dirty="0"/>
              <a:t>Satan and his angels will be defeated. (Revelation 18)</a:t>
            </a:r>
          </a:p>
          <a:p>
            <a:r>
              <a:rPr lang="en-US" b="1" dirty="0"/>
              <a:t>The </a:t>
            </a:r>
            <a:r>
              <a:rPr lang="en-US" b="1" i="1" dirty="0"/>
              <a:t>“books” </a:t>
            </a:r>
            <a:r>
              <a:rPr lang="en-US" b="1" dirty="0"/>
              <a:t>will be </a:t>
            </a:r>
            <a:r>
              <a:rPr lang="en-US" b="1" i="1" dirty="0"/>
              <a:t>“opened” </a:t>
            </a:r>
            <a:r>
              <a:rPr lang="en-US" b="1" dirty="0"/>
              <a:t>and judgment will take place. </a:t>
            </a:r>
            <a:r>
              <a:rPr lang="en-US" dirty="0"/>
              <a:t>(Revelation 20:11-15)</a:t>
            </a:r>
          </a:p>
        </p:txBody>
      </p:sp>
    </p:spTree>
    <p:extLst>
      <p:ext uri="{BB962C8B-B14F-4D97-AF65-F5344CB8AC3E}">
        <p14:creationId xmlns:p14="http://schemas.microsoft.com/office/powerpoint/2010/main" val="141262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F7C36-4231-54BB-6D79-50ABA454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4535" cy="1325563"/>
          </a:xfrm>
        </p:spPr>
        <p:txBody>
          <a:bodyPr/>
          <a:lstStyle/>
          <a:p>
            <a:r>
              <a:rPr lang="en-US" b="1" dirty="0"/>
              <a:t>The Marriage Of The Lamb &amp; His Bride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5BF41-E714-BE0D-2199-D9808063A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24534" cy="43513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Revelation 19:7-9; </a:t>
            </a:r>
          </a:p>
          <a:p>
            <a:pPr marL="0" indent="0">
              <a:buNone/>
            </a:pPr>
            <a:r>
              <a:rPr lang="en-US" dirty="0"/>
              <a:t>Three marriage customs we need to appreciate: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The betrothal. </a:t>
            </a:r>
            <a:r>
              <a:rPr lang="en-US" dirty="0"/>
              <a:t>(Matthew 25:1-13) </a:t>
            </a:r>
          </a:p>
          <a:p>
            <a:pPr marL="0" indent="0">
              <a:buNone/>
            </a:pPr>
            <a:r>
              <a:rPr lang="en-US" dirty="0"/>
              <a:t>More of a commitment than our concept of being engaged. </a:t>
            </a:r>
          </a:p>
          <a:p>
            <a:pPr marL="0" indent="0">
              <a:buNone/>
            </a:pPr>
            <a:r>
              <a:rPr lang="en-US" dirty="0"/>
              <a:t>Two components: </a:t>
            </a:r>
            <a:r>
              <a:rPr lang="en-US" b="1" dirty="0"/>
              <a:t>Commitment</a:t>
            </a:r>
            <a:r>
              <a:rPr lang="en-US" dirty="0"/>
              <a:t> &amp; </a:t>
            </a:r>
            <a:r>
              <a:rPr lang="en-US" b="1" dirty="0"/>
              <a:t>Devotion</a:t>
            </a:r>
            <a:r>
              <a:rPr lang="en-US" dirty="0"/>
              <a:t>! </a:t>
            </a:r>
            <a:br>
              <a:rPr lang="en-US" dirty="0"/>
            </a:br>
            <a:r>
              <a:rPr lang="en-US" dirty="0"/>
              <a:t>(Luke 9:57-62; Philippians 3:12-14; 1 Kings 8:61; 11:4; Jeremiah 2:2-3; Luke 16:13)</a:t>
            </a:r>
          </a:p>
        </p:txBody>
      </p:sp>
    </p:spTree>
    <p:extLst>
      <p:ext uri="{BB962C8B-B14F-4D97-AF65-F5344CB8AC3E}">
        <p14:creationId xmlns:p14="http://schemas.microsoft.com/office/powerpoint/2010/main" val="419527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F7C36-4231-54BB-6D79-50ABA454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724535" cy="799998"/>
          </a:xfrm>
        </p:spPr>
        <p:txBody>
          <a:bodyPr/>
          <a:lstStyle/>
          <a:p>
            <a:r>
              <a:rPr lang="en-US" b="1" dirty="0"/>
              <a:t>The Marriage Of The Lamb &amp; His Bride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5BF41-E714-BE0D-2199-D9808063A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858"/>
            <a:ext cx="10562303" cy="556014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Three marriage customs we need to appreciate: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b="1" dirty="0"/>
              <a:t>The commitment of the bride - already his wife. </a:t>
            </a:r>
            <a:endParaRPr lang="en-US" dirty="0"/>
          </a:p>
          <a:p>
            <a:pPr lvl="1"/>
            <a:r>
              <a:rPr lang="en-US" b="1" dirty="0"/>
              <a:t>Examples</a:t>
            </a:r>
            <a:r>
              <a:rPr lang="en-US" dirty="0"/>
              <a:t> (Deut. 22:23-24; Matthew 1:18, 20)</a:t>
            </a:r>
          </a:p>
          <a:p>
            <a:pPr lvl="1"/>
            <a:r>
              <a:rPr lang="en-US" b="1" dirty="0"/>
              <a:t>God betrothed to Israel</a:t>
            </a:r>
            <a:r>
              <a:rPr lang="en-US" dirty="0"/>
              <a:t>. (Jeremiah 2:2, 32; </a:t>
            </a:r>
            <a:br>
              <a:rPr lang="en-US" dirty="0"/>
            </a:br>
            <a:r>
              <a:rPr lang="en-US" dirty="0"/>
              <a:t>Isaiah 54:5-7)</a:t>
            </a:r>
          </a:p>
          <a:p>
            <a:pPr lvl="1"/>
            <a:r>
              <a:rPr lang="en-US" b="1" dirty="0"/>
              <a:t>The church is betrothed to Christ</a:t>
            </a:r>
            <a:r>
              <a:rPr lang="en-US" dirty="0"/>
              <a:t>. (2 Cor. 11:2; Eph. 5:22-23; Romans 7:4; John 3:29; Rev. 21:9)</a:t>
            </a:r>
          </a:p>
          <a:p>
            <a:pPr lvl="1"/>
            <a:r>
              <a:rPr lang="en-US" b="1" dirty="0"/>
              <a:t>The dowry paid</a:t>
            </a:r>
            <a:r>
              <a:rPr lang="en-US" dirty="0"/>
              <a:t>. (Ephesians 5:25; Acts 20:28)</a:t>
            </a:r>
          </a:p>
          <a:p>
            <a:pPr lvl="1"/>
            <a:r>
              <a:rPr lang="en-US" b="1" dirty="0"/>
              <a:t>The actual union/consummation is after the judgment</a:t>
            </a:r>
            <a:r>
              <a:rPr lang="en-US" dirty="0"/>
              <a:t>. (Revelation Chapters 21 &amp; 22)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need for the bride to make herself ready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6997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F7C36-4231-54BB-6D79-50ABA454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4535" cy="1325563"/>
          </a:xfrm>
        </p:spPr>
        <p:txBody>
          <a:bodyPr/>
          <a:lstStyle/>
          <a:p>
            <a:r>
              <a:rPr lang="en-US" b="1" dirty="0"/>
              <a:t>The Marriage Of The Lamb &amp; His Bride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5BF41-E714-BE0D-2199-D9808063A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32806" cy="435133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Three marriage customs we need to appreciate: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b="1" dirty="0"/>
              <a:t>The wedding garments</a:t>
            </a:r>
            <a:r>
              <a:rPr lang="en-US" dirty="0"/>
              <a:t>. </a:t>
            </a:r>
          </a:p>
          <a:p>
            <a:r>
              <a:rPr lang="en-US" b="1" dirty="0"/>
              <a:t>The bride must be properly adorned by being prepared w/ clean garments. </a:t>
            </a:r>
            <a:r>
              <a:rPr lang="en-US" dirty="0"/>
              <a:t>(Matthew 22:11-13)</a:t>
            </a:r>
          </a:p>
          <a:p>
            <a:r>
              <a:rPr lang="en-US" b="1" dirty="0"/>
              <a:t>Must be clothed with purity. </a:t>
            </a:r>
            <a:r>
              <a:rPr lang="en-US" dirty="0"/>
              <a:t>(Ephesians 5:27; 1:4)</a:t>
            </a:r>
          </a:p>
          <a:p>
            <a:r>
              <a:rPr lang="en-US" b="1" dirty="0"/>
              <a:t>By the grace of God! </a:t>
            </a:r>
            <a:r>
              <a:rPr lang="en-US" dirty="0"/>
              <a:t>(Heb. 10:19-22; Rev. 7:14; 22:14)</a:t>
            </a:r>
          </a:p>
          <a:p>
            <a:r>
              <a:rPr lang="en-US" b="1" dirty="0"/>
              <a:t>Our responsibility? </a:t>
            </a:r>
            <a:r>
              <a:rPr lang="en-US" dirty="0"/>
              <a:t>(Romans 6:3-4; Revelation 16:15; 2 Corinthians 7:1; )</a:t>
            </a:r>
          </a:p>
        </p:txBody>
      </p:sp>
    </p:spTree>
    <p:extLst>
      <p:ext uri="{BB962C8B-B14F-4D97-AF65-F5344CB8AC3E}">
        <p14:creationId xmlns:p14="http://schemas.microsoft.com/office/powerpoint/2010/main" val="90218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F7C36-4231-54BB-6D79-50ABA454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4535" cy="1325563"/>
          </a:xfrm>
        </p:spPr>
        <p:txBody>
          <a:bodyPr/>
          <a:lstStyle/>
          <a:p>
            <a:r>
              <a:rPr lang="en-US" b="1" dirty="0"/>
              <a:t>The Marriage Of The Lamb &amp; His Bride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5BF41-E714-BE0D-2199-D9808063A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18371" cy="435133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invitation: (Revelation 19:9)</a:t>
            </a:r>
          </a:p>
          <a:p>
            <a:pPr marL="514350" indent="-514350">
              <a:buAutoNum type="arabicPeriod"/>
            </a:pPr>
            <a:r>
              <a:rPr lang="en-US" b="1" dirty="0"/>
              <a:t>Called or invited through the gospel. </a:t>
            </a:r>
            <a:r>
              <a:rPr lang="en-US" dirty="0"/>
              <a:t>(1 Cor. 1:9; </a:t>
            </a:r>
            <a:br>
              <a:rPr lang="en-US" dirty="0"/>
            </a:br>
            <a:r>
              <a:rPr lang="en-US" dirty="0"/>
              <a:t>2 Thessalonians 2:14)</a:t>
            </a:r>
            <a:r>
              <a:rPr lang="en-US" b="1" dirty="0"/>
              <a:t> </a:t>
            </a:r>
          </a:p>
          <a:p>
            <a:pPr marL="514350" indent="-514350">
              <a:buAutoNum type="arabicPeriod"/>
            </a:pPr>
            <a:r>
              <a:rPr lang="en-US" b="1" dirty="0"/>
              <a:t>All are invited, who will offer excuses? </a:t>
            </a:r>
            <a:r>
              <a:rPr lang="en-US" dirty="0"/>
              <a:t>(Luke 14:16ff)</a:t>
            </a:r>
          </a:p>
          <a:p>
            <a:pPr marL="514350" indent="-514350">
              <a:buAutoNum type="arabicPeriod"/>
            </a:pPr>
            <a:r>
              <a:rPr lang="en-US" b="1" dirty="0"/>
              <a:t>All are invited, who will accept? </a:t>
            </a:r>
            <a:r>
              <a:rPr lang="en-US" dirty="0"/>
              <a:t>(Matthew 22:3-9)</a:t>
            </a:r>
          </a:p>
          <a:p>
            <a:pPr marL="514350" indent="-514350">
              <a:buAutoNum type="arabicPeriod"/>
            </a:pPr>
            <a:r>
              <a:rPr lang="en-US" b="1" dirty="0"/>
              <a:t>All are invited, who will prepare? </a:t>
            </a:r>
            <a:r>
              <a:rPr lang="en-US" dirty="0"/>
              <a:t>(Matthew 25:1-13)</a:t>
            </a:r>
          </a:p>
          <a:p>
            <a:pPr marL="514350" indent="-514350">
              <a:buAutoNum type="arabicPeriod"/>
            </a:pPr>
            <a:r>
              <a:rPr lang="en-US" b="1" dirty="0"/>
              <a:t>All are invited, who will humble themselves? </a:t>
            </a:r>
            <a:r>
              <a:rPr lang="en-US" dirty="0"/>
              <a:t>(Matthew 11:28-30)</a:t>
            </a:r>
          </a:p>
        </p:txBody>
      </p:sp>
    </p:spTree>
    <p:extLst>
      <p:ext uri="{BB962C8B-B14F-4D97-AF65-F5344CB8AC3E}">
        <p14:creationId xmlns:p14="http://schemas.microsoft.com/office/powerpoint/2010/main" val="747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9264</TotalTime>
  <Words>934</Words>
  <Application>Microsoft Office PowerPoint</Application>
  <PresentationFormat>Widescreen</PresentationFormat>
  <Paragraphs>68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Malgun Gothic</vt:lpstr>
      <vt:lpstr>Arial</vt:lpstr>
      <vt:lpstr>Calibri</vt:lpstr>
      <vt:lpstr>Calibri Light</vt:lpstr>
      <vt:lpstr>Times-Bold</vt:lpstr>
      <vt:lpstr>Times-Italic</vt:lpstr>
      <vt:lpstr>Times-Roman</vt:lpstr>
      <vt:lpstr>Office Theme</vt:lpstr>
      <vt:lpstr>The Marriage Of The Lamb &amp; His Bride</vt:lpstr>
      <vt:lpstr>Context</vt:lpstr>
      <vt:lpstr>The Marriage Of The Lamb &amp; His Bride</vt:lpstr>
      <vt:lpstr>The Marriage Of The Lamb &amp; His Bride</vt:lpstr>
      <vt:lpstr>The Marriage Of The Lamb &amp; His Bride</vt:lpstr>
      <vt:lpstr>The Marriage Of The Lamb &amp; His Bride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Heaven Holds All To Me</dc:title>
  <dc:creator>Chris Simmons</dc:creator>
  <cp:lastModifiedBy>Chris Simmons</cp:lastModifiedBy>
  <cp:revision>9</cp:revision>
  <cp:lastPrinted>2023-01-08T14:13:15Z</cp:lastPrinted>
  <dcterms:created xsi:type="dcterms:W3CDTF">2022-12-29T00:25:48Z</dcterms:created>
  <dcterms:modified xsi:type="dcterms:W3CDTF">2023-03-23T18:36:30Z</dcterms:modified>
</cp:coreProperties>
</file>