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1"/>
  </p:notesMasterIdLst>
  <p:handoutMasterIdLst>
    <p:handoutMasterId r:id="rId22"/>
  </p:handoutMasterIdLst>
  <p:sldIdLst>
    <p:sldId id="256" r:id="rId3"/>
    <p:sldId id="288" r:id="rId4"/>
    <p:sldId id="290" r:id="rId5"/>
    <p:sldId id="289" r:id="rId6"/>
    <p:sldId id="284" r:id="rId7"/>
    <p:sldId id="295" r:id="rId8"/>
    <p:sldId id="322" r:id="rId9"/>
    <p:sldId id="324" r:id="rId10"/>
    <p:sldId id="323" r:id="rId11"/>
    <p:sldId id="325" r:id="rId12"/>
    <p:sldId id="326" r:id="rId13"/>
    <p:sldId id="327" r:id="rId14"/>
    <p:sldId id="328" r:id="rId15"/>
    <p:sldId id="329" r:id="rId16"/>
    <p:sldId id="330" r:id="rId17"/>
    <p:sldId id="331" r:id="rId18"/>
    <p:sldId id="332" r:id="rId19"/>
    <p:sldId id="333" r:id="rId20"/>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740" autoAdjust="0"/>
  </p:normalViewPr>
  <p:slideViewPr>
    <p:cSldViewPr snapToGrid="0">
      <p:cViewPr varScale="1">
        <p:scale>
          <a:sx n="59" d="100"/>
          <a:sy n="59" d="100"/>
        </p:scale>
        <p:origin x="1098" y="72"/>
      </p:cViewPr>
      <p:guideLst>
        <p:guide pos="3840"/>
        <p:guide orient="horz" pos="2160"/>
      </p:guideLst>
    </p:cSldViewPr>
  </p:slideViewPr>
  <p:outlineViewPr>
    <p:cViewPr>
      <p:scale>
        <a:sx n="33" d="100"/>
        <a:sy n="33" d="100"/>
      </p:scale>
      <p:origin x="0" y="-4638"/>
    </p:cViewPr>
  </p:outlineViewPr>
  <p:notesTextViewPr>
    <p:cViewPr>
      <p:scale>
        <a:sx n="1" d="1"/>
        <a:sy n="1" d="1"/>
      </p:scale>
      <p:origin x="0" y="0"/>
    </p:cViewPr>
  </p:notesTextViewPr>
  <p:sorterViewPr>
    <p:cViewPr>
      <p:scale>
        <a:sx n="100" d="100"/>
        <a:sy n="100" d="100"/>
      </p:scale>
      <p:origin x="0" y="-9366"/>
    </p:cViewPr>
  </p:sorterViewPr>
  <p:notesViewPr>
    <p:cSldViewPr snapToGrid="0">
      <p:cViewPr>
        <p:scale>
          <a:sx n="140" d="100"/>
          <a:sy n="140" d="100"/>
        </p:scale>
        <p:origin x="954" y="-29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2885" tIns="46442" rIns="92885" bIns="46442" rtlCol="0"/>
          <a:lstStyle>
            <a:lvl1pPr algn="l">
              <a:defRPr sz="1200"/>
            </a:lvl1pPr>
          </a:lstStyle>
          <a:p>
            <a:endParaRPr dirty="0"/>
          </a:p>
        </p:txBody>
      </p:sp>
      <p:sp>
        <p:nvSpPr>
          <p:cNvPr id="3" name="Date Placeholder 2"/>
          <p:cNvSpPr>
            <a:spLocks noGrp="1"/>
          </p:cNvSpPr>
          <p:nvPr>
            <p:ph type="dt" sz="quarter" idx="1"/>
          </p:nvPr>
        </p:nvSpPr>
        <p:spPr>
          <a:xfrm>
            <a:off x="4023093" y="0"/>
            <a:ext cx="3077739" cy="471054"/>
          </a:xfrm>
          <a:prstGeom prst="rect">
            <a:avLst/>
          </a:prstGeom>
        </p:spPr>
        <p:txBody>
          <a:bodyPr vert="horz" lIns="92885" tIns="46442" rIns="92885" bIns="46442" rtlCol="0"/>
          <a:lstStyle>
            <a:lvl1pPr algn="r">
              <a:defRPr sz="1200"/>
            </a:lvl1pPr>
          </a:lstStyle>
          <a:p>
            <a:r>
              <a:rPr lang="en-US"/>
              <a:t>1/15/2023 p.m.</a:t>
            </a:r>
            <a:endParaRPr dirty="0"/>
          </a:p>
        </p:txBody>
      </p:sp>
      <p:sp>
        <p:nvSpPr>
          <p:cNvPr id="4" name="Footer Placeholder 3"/>
          <p:cNvSpPr>
            <a:spLocks noGrp="1"/>
          </p:cNvSpPr>
          <p:nvPr>
            <p:ph type="ftr" sz="quarter" idx="2"/>
          </p:nvPr>
        </p:nvSpPr>
        <p:spPr>
          <a:xfrm>
            <a:off x="0" y="8917423"/>
            <a:ext cx="3077739" cy="471053"/>
          </a:xfrm>
          <a:prstGeom prst="rect">
            <a:avLst/>
          </a:prstGeom>
        </p:spPr>
        <p:txBody>
          <a:bodyPr vert="horz" lIns="92885" tIns="46442" rIns="92885" bIns="46442" rtlCol="0" anchor="b"/>
          <a:lstStyle>
            <a:lvl1pPr algn="l">
              <a:defRPr sz="1200"/>
            </a:lvl1pPr>
          </a:lstStyle>
          <a:p>
            <a:r>
              <a:rPr lang="en-US"/>
              <a:t>The Temptations Of Jesus</a:t>
            </a:r>
            <a:endParaRPr dirty="0"/>
          </a:p>
        </p:txBody>
      </p:sp>
      <p:sp>
        <p:nvSpPr>
          <p:cNvPr id="5" name="Slide Number Placeholder 4"/>
          <p:cNvSpPr>
            <a:spLocks noGrp="1"/>
          </p:cNvSpPr>
          <p:nvPr>
            <p:ph type="sldNum" sz="quarter" idx="3"/>
          </p:nvPr>
        </p:nvSpPr>
        <p:spPr>
          <a:xfrm>
            <a:off x="4023093" y="8917423"/>
            <a:ext cx="3077739" cy="471053"/>
          </a:xfrm>
          <a:prstGeom prst="rect">
            <a:avLst/>
          </a:prstGeom>
        </p:spPr>
        <p:txBody>
          <a:bodyPr vert="horz" lIns="92885" tIns="46442" rIns="92885" bIns="46442" rtlCol="0" anchor="b"/>
          <a:lstStyle>
            <a:lvl1pPr algn="r">
              <a:defRPr sz="1200"/>
            </a:lvl1pPr>
          </a:lstStyle>
          <a:p>
            <a:fld id="{7BAE14B8-3CC9-472D-9BC5-A84D80684DE2}" type="slidenum">
              <a:rPr/>
              <a:t>‹#›</a:t>
            </a:fld>
            <a:endParaRPr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2885" tIns="46442" rIns="92885" bIns="46442" rtlCol="0"/>
          <a:lstStyle>
            <a:lvl1pPr algn="l">
              <a:defRPr sz="1200"/>
            </a:lvl1pPr>
          </a:lstStyle>
          <a:p>
            <a:endParaRPr dirty="0"/>
          </a:p>
        </p:txBody>
      </p:sp>
      <p:sp>
        <p:nvSpPr>
          <p:cNvPr id="3" name="Date Placeholder 2"/>
          <p:cNvSpPr>
            <a:spLocks noGrp="1"/>
          </p:cNvSpPr>
          <p:nvPr>
            <p:ph type="dt" idx="1"/>
          </p:nvPr>
        </p:nvSpPr>
        <p:spPr>
          <a:xfrm>
            <a:off x="4023093" y="0"/>
            <a:ext cx="3077739" cy="471054"/>
          </a:xfrm>
          <a:prstGeom prst="rect">
            <a:avLst/>
          </a:prstGeom>
        </p:spPr>
        <p:txBody>
          <a:bodyPr vert="horz" lIns="92885" tIns="46442" rIns="92885" bIns="46442" rtlCol="0"/>
          <a:lstStyle>
            <a:lvl1pPr algn="r">
              <a:defRPr sz="1200"/>
            </a:lvl1pPr>
          </a:lstStyle>
          <a:p>
            <a:r>
              <a:rPr lang="en-US"/>
              <a:t>1/15/2023 p.m.</a:t>
            </a:r>
            <a:endParaRPr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2885" tIns="46442" rIns="92885" bIns="46442" rtlCol="0" anchor="ctr"/>
          <a:lstStyle/>
          <a:p>
            <a:endParaRPr dirty="0"/>
          </a:p>
        </p:txBody>
      </p:sp>
      <p:sp>
        <p:nvSpPr>
          <p:cNvPr id="5" name="Notes Placeholder 4"/>
          <p:cNvSpPr>
            <a:spLocks noGrp="1"/>
          </p:cNvSpPr>
          <p:nvPr>
            <p:ph type="body" sz="quarter" idx="3"/>
          </p:nvPr>
        </p:nvSpPr>
        <p:spPr>
          <a:xfrm>
            <a:off x="710248" y="4518205"/>
            <a:ext cx="5681980" cy="3168610"/>
          </a:xfrm>
          <a:prstGeom prst="rect">
            <a:avLst/>
          </a:prstGeom>
        </p:spPr>
        <p:txBody>
          <a:bodyPr vert="horz" lIns="92885" tIns="46442" rIns="92885" bIns="46442"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3"/>
            <a:ext cx="3077739" cy="471053"/>
          </a:xfrm>
          <a:prstGeom prst="rect">
            <a:avLst/>
          </a:prstGeom>
        </p:spPr>
        <p:txBody>
          <a:bodyPr vert="horz" lIns="92885" tIns="46442" rIns="92885" bIns="46442" rtlCol="0" anchor="b"/>
          <a:lstStyle>
            <a:lvl1pPr algn="l">
              <a:defRPr sz="1200"/>
            </a:lvl1pPr>
          </a:lstStyle>
          <a:p>
            <a:r>
              <a:rPr lang="en-US"/>
              <a:t>The Temptations Of Jesus</a:t>
            </a:r>
            <a:endParaRPr dirty="0"/>
          </a:p>
        </p:txBody>
      </p:sp>
      <p:sp>
        <p:nvSpPr>
          <p:cNvPr id="7" name="Slide Number Placeholder 6"/>
          <p:cNvSpPr>
            <a:spLocks noGrp="1"/>
          </p:cNvSpPr>
          <p:nvPr>
            <p:ph type="sldNum" sz="quarter" idx="5"/>
          </p:nvPr>
        </p:nvSpPr>
        <p:spPr>
          <a:xfrm>
            <a:off x="4023093" y="8917423"/>
            <a:ext cx="3077739" cy="471053"/>
          </a:xfrm>
          <a:prstGeom prst="rect">
            <a:avLst/>
          </a:prstGeom>
        </p:spPr>
        <p:txBody>
          <a:bodyPr vert="horz" lIns="92885" tIns="46442" rIns="92885" bIns="46442" rtlCol="0" anchor="b"/>
          <a:lstStyle>
            <a:lvl1pPr algn="r">
              <a:defRPr sz="1200"/>
            </a:lvl1pPr>
          </a:lstStyle>
          <a:p>
            <a:fld id="{7FB667E1-E601-4AAF-B95C-B25720D70A60}" type="slidenum">
              <a:rPr/>
              <a:t>‹#›</a:t>
            </a:fld>
            <a:endParaRPr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marL="34832"/>
            <a:r>
              <a:rPr lang="en-US" sz="1300" dirty="0"/>
              <a:t>Personal and well thought-out “</a:t>
            </a:r>
            <a:r>
              <a:rPr lang="en-US" sz="1300" b="1" i="1" dirty="0"/>
              <a:t>schemes</a:t>
            </a:r>
            <a:r>
              <a:rPr lang="en-US" sz="1300" dirty="0"/>
              <a:t>” of “the tempter” </a:t>
            </a:r>
            <a:r>
              <a:rPr lang="en-US" sz="1300" dirty="0">
                <a:solidFill>
                  <a:schemeClr val="accent3">
                    <a:lumMod val="60000"/>
                    <a:lumOff val="40000"/>
                  </a:schemeClr>
                </a:solidFill>
              </a:rPr>
              <a:t>(Matthew 4:1-3)</a:t>
            </a:r>
            <a:r>
              <a:rPr lang="en-US" sz="1300" dirty="0"/>
              <a:t> we must fight, resist and overcome. </a:t>
            </a:r>
            <a:br>
              <a:rPr lang="en-US" sz="1300" dirty="0"/>
            </a:br>
            <a:r>
              <a:rPr lang="en-US" sz="1300" dirty="0">
                <a:solidFill>
                  <a:schemeClr val="accent3">
                    <a:lumMod val="60000"/>
                    <a:lumOff val="40000"/>
                  </a:schemeClr>
                </a:solidFill>
              </a:rPr>
              <a:t>(2 Corinthians 2:11; 4:4; Ephesians 4:14; 6:11-13; 1 Peter 5:9)</a:t>
            </a:r>
            <a:r>
              <a:rPr lang="en-US" sz="1300" dirty="0"/>
              <a:t> </a:t>
            </a:r>
          </a:p>
          <a:p>
            <a:pPr marL="34832"/>
            <a:r>
              <a:rPr lang="en-US" sz="1300" dirty="0"/>
              <a:t>James 1:13-15, allowing ourselves to be </a:t>
            </a:r>
            <a:r>
              <a:rPr lang="en-US" sz="1300" b="1" i="1" dirty="0"/>
              <a:t>“carried away and enticed by his own lust” </a:t>
            </a:r>
            <a:r>
              <a:rPr lang="en-US" sz="1300" dirty="0"/>
              <a:t>which gives birth to sin. </a:t>
            </a:r>
          </a:p>
          <a:p>
            <a:r>
              <a:rPr lang="en-US" sz="1300" dirty="0"/>
              <a:t>Understand… </a:t>
            </a:r>
            <a:r>
              <a:rPr lang="en-US" sz="1300" b="1" dirty="0"/>
              <a:t>temptation is not sin</a:t>
            </a:r>
            <a:r>
              <a:rPr lang="en-US" sz="1300" dirty="0"/>
              <a:t>! We should </a:t>
            </a:r>
            <a:r>
              <a:rPr lang="en-US" sz="1300" b="1" dirty="0"/>
              <a:t>avoid temptation at all cost</a:t>
            </a:r>
            <a:r>
              <a:rPr lang="en-US" sz="1300" dirty="0"/>
              <a:t>! </a:t>
            </a:r>
            <a:r>
              <a:rPr lang="en-US" sz="1300" dirty="0">
                <a:solidFill>
                  <a:schemeClr val="accent3">
                    <a:lumMod val="60000"/>
                    <a:lumOff val="40000"/>
                  </a:schemeClr>
                </a:solidFill>
              </a:rPr>
              <a:t>(Matthew 6:13; 26:41; Romans 13:14)</a:t>
            </a:r>
          </a:p>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a:t>
            </a:fld>
            <a:endParaRPr lang="en-US" dirty="0"/>
          </a:p>
        </p:txBody>
      </p:sp>
      <p:sp>
        <p:nvSpPr>
          <p:cNvPr id="5" name="Date Placeholder 4">
            <a:extLst>
              <a:ext uri="{FF2B5EF4-FFF2-40B4-BE49-F238E27FC236}">
                <a16:creationId xmlns:a16="http://schemas.microsoft.com/office/drawing/2014/main" id="{509331FB-97C5-AA8B-3622-05F7D12B4B05}"/>
              </a:ext>
            </a:extLst>
          </p:cNvPr>
          <p:cNvSpPr>
            <a:spLocks noGrp="1"/>
          </p:cNvSpPr>
          <p:nvPr>
            <p:ph type="dt" idx="1"/>
          </p:nvPr>
        </p:nvSpPr>
        <p:spPr/>
        <p:txBody>
          <a:bodyPr/>
          <a:lstStyle/>
          <a:p>
            <a:r>
              <a:rPr lang="en-US"/>
              <a:t>1/15/2023 p.m.</a:t>
            </a:r>
            <a:endParaRPr lang="en-US" dirty="0"/>
          </a:p>
        </p:txBody>
      </p:sp>
      <p:sp>
        <p:nvSpPr>
          <p:cNvPr id="6" name="Footer Placeholder 5">
            <a:extLst>
              <a:ext uri="{FF2B5EF4-FFF2-40B4-BE49-F238E27FC236}">
                <a16:creationId xmlns:a16="http://schemas.microsoft.com/office/drawing/2014/main" id="{FF8FC657-CE7E-B762-D9FD-B0E6A0307C4F}"/>
              </a:ext>
            </a:extLst>
          </p:cNvPr>
          <p:cNvSpPr>
            <a:spLocks noGrp="1"/>
          </p:cNvSpPr>
          <p:nvPr>
            <p:ph type="ftr" sz="quarter" idx="4"/>
          </p:nvPr>
        </p:nvSpPr>
        <p:spPr/>
        <p:txBody>
          <a:bodyPr/>
          <a:lstStyle/>
          <a:p>
            <a:r>
              <a:rPr lang="en-US"/>
              <a:t>The Temptations Of Jesus</a:t>
            </a:r>
            <a:endParaRPr lang="en-US" dirty="0"/>
          </a:p>
        </p:txBody>
      </p:sp>
    </p:spTree>
    <p:extLst>
      <p:ext uri="{BB962C8B-B14F-4D97-AF65-F5344CB8AC3E}">
        <p14:creationId xmlns:p14="http://schemas.microsoft.com/office/powerpoint/2010/main" val="2849983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algn="l"/>
            <a:r>
              <a:rPr lang="en-US" sz="1300" dirty="0">
                <a:latin typeface="TimesNewRomanPSMT"/>
              </a:rPr>
              <a:t>This </a:t>
            </a:r>
            <a:r>
              <a:rPr lang="en-US" sz="1300" b="1" dirty="0">
                <a:latin typeface="TimesNewRomanPS-BoldMT"/>
              </a:rPr>
              <a:t>pinnacle </a:t>
            </a:r>
            <a:r>
              <a:rPr lang="en-US" sz="1300" dirty="0">
                <a:latin typeface="TimesNewRomanPSMT"/>
              </a:rPr>
              <a:t>(</a:t>
            </a:r>
            <a:r>
              <a:rPr lang="en-US" sz="1300" i="1" dirty="0" err="1">
                <a:latin typeface="TimesNewRomanPS-ItalicMT"/>
              </a:rPr>
              <a:t>pterugion</a:t>
            </a:r>
            <a:r>
              <a:rPr lang="en-US" sz="1300" dirty="0">
                <a:latin typeface="TimesNewRomanPSMT"/>
              </a:rPr>
              <a:t>; a wing, parapet, gable, or turret; “the tip or extremity of anything;” BAGD, 735) </a:t>
            </a:r>
            <a:r>
              <a:rPr lang="en-US" sz="1300" b="1" dirty="0">
                <a:latin typeface="TimesNewRomanPS-BoldMT"/>
              </a:rPr>
              <a:t>of the temple </a:t>
            </a:r>
            <a:r>
              <a:rPr lang="en-US" sz="1300" dirty="0">
                <a:latin typeface="TimesNewRomanPSMT"/>
              </a:rPr>
              <a:t>may have been the Royal Portico on the south side of the outer court overlooking the Kidron Valley. From this porch or colonnade there was a sheer drop of about four hundred and fifty feet into the deep ravine below.</a:t>
            </a:r>
            <a:endParaRPr lang="en-US" sz="1300" dirty="0"/>
          </a:p>
          <a:p>
            <a:r>
              <a:rPr lang="en-US" sz="1300" dirty="0"/>
              <a:t>Anyone ever tempted to jump from a cliff?</a:t>
            </a:r>
          </a:p>
          <a:p>
            <a:r>
              <a:rPr lang="en-US" sz="1400" dirty="0"/>
              <a:t>Remember where we are in the ministry of Jesus…</a:t>
            </a:r>
            <a:endParaRPr lang="en-US" sz="1300" dirty="0"/>
          </a:p>
          <a:p>
            <a:pPr algn="l"/>
            <a:r>
              <a:rPr lang="en-US" sz="1300" dirty="0">
                <a:latin typeface="TimesNewRomanPSMT"/>
              </a:rPr>
              <a:t>Prove that God loves you as His Son. Prove that He will save you from harm. Prove that you trust Him as your Father to protect and take care of you. Satan’s</a:t>
            </a:r>
            <a:endParaRPr lang="en-US" sz="1300" dirty="0"/>
          </a:p>
          <a:p>
            <a:endParaRPr lang="en-US" sz="1300" dirty="0"/>
          </a:p>
          <a:p>
            <a:r>
              <a:rPr lang="en-US" sz="1300" dirty="0"/>
              <a:t> If it was Jesus’ destiny to die on the cross and then be raised from the dead, wouldn’t it be better to find out now if God was indeed with you? </a:t>
            </a:r>
          </a:p>
        </p:txBody>
      </p:sp>
      <p:sp>
        <p:nvSpPr>
          <p:cNvPr id="4" name="Slide Number Placeholder 3"/>
          <p:cNvSpPr>
            <a:spLocks noGrp="1"/>
          </p:cNvSpPr>
          <p:nvPr>
            <p:ph type="sldNum" sz="quarter" idx="10"/>
          </p:nvPr>
        </p:nvSpPr>
        <p:spPr/>
        <p:txBody>
          <a:bodyPr/>
          <a:lstStyle/>
          <a:p>
            <a:fld id="{7FB667E1-E601-4AAF-B95C-B25720D70A60}" type="slidenum">
              <a:rPr lang="en-US" smtClean="0"/>
              <a:t>10</a:t>
            </a:fld>
            <a:endParaRPr lang="en-US"/>
          </a:p>
        </p:txBody>
      </p:sp>
      <p:sp>
        <p:nvSpPr>
          <p:cNvPr id="5" name="Date Placeholder 4">
            <a:extLst>
              <a:ext uri="{FF2B5EF4-FFF2-40B4-BE49-F238E27FC236}">
                <a16:creationId xmlns:a16="http://schemas.microsoft.com/office/drawing/2014/main" id="{92D33C3A-41D0-E63B-8C62-EBD19A9EC04D}"/>
              </a:ext>
            </a:extLst>
          </p:cNvPr>
          <p:cNvSpPr>
            <a:spLocks noGrp="1"/>
          </p:cNvSpPr>
          <p:nvPr>
            <p:ph type="dt" idx="1"/>
          </p:nvPr>
        </p:nvSpPr>
        <p:spPr/>
        <p:txBody>
          <a:bodyPr/>
          <a:lstStyle/>
          <a:p>
            <a:r>
              <a:rPr lang="en-US"/>
              <a:t>1/15/2023 p.m.</a:t>
            </a:r>
            <a:endParaRPr lang="en-US" dirty="0"/>
          </a:p>
        </p:txBody>
      </p:sp>
      <p:sp>
        <p:nvSpPr>
          <p:cNvPr id="6" name="Footer Placeholder 5">
            <a:extLst>
              <a:ext uri="{FF2B5EF4-FFF2-40B4-BE49-F238E27FC236}">
                <a16:creationId xmlns:a16="http://schemas.microsoft.com/office/drawing/2014/main" id="{0E8E1D59-8D8D-9755-A640-179B8521DB33}"/>
              </a:ext>
            </a:extLst>
          </p:cNvPr>
          <p:cNvSpPr>
            <a:spLocks noGrp="1"/>
          </p:cNvSpPr>
          <p:nvPr>
            <p:ph type="ftr" sz="quarter" idx="4"/>
          </p:nvPr>
        </p:nvSpPr>
        <p:spPr/>
        <p:txBody>
          <a:bodyPr/>
          <a:lstStyle/>
          <a:p>
            <a:r>
              <a:rPr lang="en-US"/>
              <a:t>The Temptations Of Jesus</a:t>
            </a:r>
            <a:endParaRPr lang="en-US" dirty="0"/>
          </a:p>
        </p:txBody>
      </p:sp>
    </p:spTree>
    <p:extLst>
      <p:ext uri="{BB962C8B-B14F-4D97-AF65-F5344CB8AC3E}">
        <p14:creationId xmlns:p14="http://schemas.microsoft.com/office/powerpoint/2010/main" val="30455812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algn="l"/>
            <a:r>
              <a:rPr lang="en-US" sz="1300" dirty="0">
                <a:latin typeface="TimesNewRomanPSMT"/>
              </a:rPr>
              <a:t>This </a:t>
            </a:r>
            <a:r>
              <a:rPr lang="en-US" sz="1300" b="1" dirty="0">
                <a:latin typeface="TimesNewRomanPS-BoldMT"/>
              </a:rPr>
              <a:t>pinnacle </a:t>
            </a:r>
            <a:r>
              <a:rPr lang="en-US" sz="1300" dirty="0">
                <a:latin typeface="TimesNewRomanPSMT"/>
              </a:rPr>
              <a:t>(</a:t>
            </a:r>
            <a:r>
              <a:rPr lang="en-US" sz="1300" i="1" dirty="0" err="1">
                <a:latin typeface="TimesNewRomanPS-ItalicMT"/>
              </a:rPr>
              <a:t>pterugion</a:t>
            </a:r>
            <a:r>
              <a:rPr lang="en-US" sz="1300" dirty="0">
                <a:latin typeface="TimesNewRomanPSMT"/>
              </a:rPr>
              <a:t>; a wing, parapet, gable, or turret; “the tip or extremity of anything;” BAGD, 735) </a:t>
            </a:r>
            <a:r>
              <a:rPr lang="en-US" sz="1300" b="1" dirty="0">
                <a:latin typeface="TimesNewRomanPS-BoldMT"/>
              </a:rPr>
              <a:t>of the temple </a:t>
            </a:r>
            <a:r>
              <a:rPr lang="en-US" sz="1300" dirty="0">
                <a:latin typeface="TimesNewRomanPSMT"/>
              </a:rPr>
              <a:t>may have been the Royal Portico on the south side of the outer court overlooking the Kidron Valley. From this porch or colonnade there was a sheer drop of about four hundred and fifty feet into the deep ravine below.</a:t>
            </a:r>
            <a:endParaRPr lang="en-US" sz="1300" dirty="0"/>
          </a:p>
          <a:p>
            <a:r>
              <a:rPr lang="en-US" sz="1300" dirty="0"/>
              <a:t>Anyone ever tempted to jump from a cliff?</a:t>
            </a:r>
          </a:p>
          <a:p>
            <a:endParaRPr lang="en-US" sz="1300" dirty="0"/>
          </a:p>
          <a:p>
            <a:pPr algn="l"/>
            <a:r>
              <a:rPr lang="en-US" sz="1300" dirty="0">
                <a:latin typeface="TimesNewRomanPSMT"/>
              </a:rPr>
              <a:t>Prove that God loves you as His Son. Prove that He will save you from harm. Prove that you trust Him as your Father to protect and take care of you. Satan’s</a:t>
            </a:r>
            <a:endParaRPr lang="en-US" sz="1300" dirty="0"/>
          </a:p>
          <a:p>
            <a:endParaRPr lang="en-US" sz="1300" dirty="0"/>
          </a:p>
          <a:p>
            <a:r>
              <a:rPr lang="en-US" sz="1300" dirty="0"/>
              <a:t> If it was Jesus’ destiny to die on the cross and then be raised from the dead, wouldn’t it be better to find out now if God was indeed with you? </a:t>
            </a:r>
          </a:p>
        </p:txBody>
      </p:sp>
      <p:sp>
        <p:nvSpPr>
          <p:cNvPr id="4" name="Slide Number Placeholder 3"/>
          <p:cNvSpPr>
            <a:spLocks noGrp="1"/>
          </p:cNvSpPr>
          <p:nvPr>
            <p:ph type="sldNum" sz="quarter" idx="10"/>
          </p:nvPr>
        </p:nvSpPr>
        <p:spPr/>
        <p:txBody>
          <a:bodyPr/>
          <a:lstStyle/>
          <a:p>
            <a:fld id="{7FB667E1-E601-4AAF-B95C-B25720D70A60}" type="slidenum">
              <a:rPr lang="en-US" smtClean="0"/>
              <a:t>11</a:t>
            </a:fld>
            <a:endParaRPr lang="en-US"/>
          </a:p>
        </p:txBody>
      </p:sp>
      <p:sp>
        <p:nvSpPr>
          <p:cNvPr id="5" name="Date Placeholder 4">
            <a:extLst>
              <a:ext uri="{FF2B5EF4-FFF2-40B4-BE49-F238E27FC236}">
                <a16:creationId xmlns:a16="http://schemas.microsoft.com/office/drawing/2014/main" id="{F035D80A-0415-353C-C063-BD8A743CC280}"/>
              </a:ext>
            </a:extLst>
          </p:cNvPr>
          <p:cNvSpPr>
            <a:spLocks noGrp="1"/>
          </p:cNvSpPr>
          <p:nvPr>
            <p:ph type="dt" idx="1"/>
          </p:nvPr>
        </p:nvSpPr>
        <p:spPr/>
        <p:txBody>
          <a:bodyPr/>
          <a:lstStyle/>
          <a:p>
            <a:r>
              <a:rPr lang="en-US"/>
              <a:t>1/15/2023 p.m.</a:t>
            </a:r>
            <a:endParaRPr lang="en-US" dirty="0"/>
          </a:p>
        </p:txBody>
      </p:sp>
      <p:sp>
        <p:nvSpPr>
          <p:cNvPr id="6" name="Footer Placeholder 5">
            <a:extLst>
              <a:ext uri="{FF2B5EF4-FFF2-40B4-BE49-F238E27FC236}">
                <a16:creationId xmlns:a16="http://schemas.microsoft.com/office/drawing/2014/main" id="{7C43D1CC-DCF8-CF19-BF3E-957EEFCC2689}"/>
              </a:ext>
            </a:extLst>
          </p:cNvPr>
          <p:cNvSpPr>
            <a:spLocks noGrp="1"/>
          </p:cNvSpPr>
          <p:nvPr>
            <p:ph type="ftr" sz="quarter" idx="4"/>
          </p:nvPr>
        </p:nvSpPr>
        <p:spPr/>
        <p:txBody>
          <a:bodyPr/>
          <a:lstStyle/>
          <a:p>
            <a:r>
              <a:rPr lang="en-US"/>
              <a:t>The Temptations Of Jesus</a:t>
            </a:r>
            <a:endParaRPr lang="en-US" dirty="0"/>
          </a:p>
        </p:txBody>
      </p:sp>
    </p:spTree>
    <p:extLst>
      <p:ext uri="{BB962C8B-B14F-4D97-AF65-F5344CB8AC3E}">
        <p14:creationId xmlns:p14="http://schemas.microsoft.com/office/powerpoint/2010/main" val="3327417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algn="l"/>
            <a:r>
              <a:rPr lang="en-US" sz="1300" dirty="0">
                <a:latin typeface="TimesNewRomanPSMT"/>
              </a:rPr>
              <a:t>This </a:t>
            </a:r>
            <a:r>
              <a:rPr lang="en-US" sz="1300" b="1" dirty="0">
                <a:latin typeface="TimesNewRomanPS-BoldMT"/>
              </a:rPr>
              <a:t>pinnacle </a:t>
            </a:r>
            <a:r>
              <a:rPr lang="en-US" sz="1300" dirty="0">
                <a:latin typeface="TimesNewRomanPSMT"/>
              </a:rPr>
              <a:t>(</a:t>
            </a:r>
            <a:r>
              <a:rPr lang="en-US" sz="1300" i="1" dirty="0" err="1">
                <a:latin typeface="TimesNewRomanPS-ItalicMT"/>
              </a:rPr>
              <a:t>pterugion</a:t>
            </a:r>
            <a:r>
              <a:rPr lang="en-US" sz="1300" dirty="0">
                <a:latin typeface="TimesNewRomanPSMT"/>
              </a:rPr>
              <a:t>; a wing, parapet, gable, or turret; “the tip or extremity of anything;” BAGD, 735) </a:t>
            </a:r>
            <a:r>
              <a:rPr lang="en-US" sz="1300" b="1" dirty="0">
                <a:latin typeface="TimesNewRomanPS-BoldMT"/>
              </a:rPr>
              <a:t>of the temple </a:t>
            </a:r>
            <a:r>
              <a:rPr lang="en-US" sz="1300" dirty="0">
                <a:latin typeface="TimesNewRomanPSMT"/>
              </a:rPr>
              <a:t>may have been the Royal Portico on the south side of the outer court overlooking the Kidron Valley. From this porch or colonnade there was a sheer drop of about four hundred and fifty feet into the deep ravine below.</a:t>
            </a:r>
            <a:endParaRPr lang="en-US" sz="1300" dirty="0"/>
          </a:p>
          <a:p>
            <a:r>
              <a:rPr lang="en-US" sz="1300" dirty="0"/>
              <a:t>Anyone ever tempted to jump from a cliff?</a:t>
            </a:r>
          </a:p>
          <a:p>
            <a:endParaRPr lang="en-US" sz="1300" dirty="0"/>
          </a:p>
          <a:p>
            <a:pPr algn="l"/>
            <a:r>
              <a:rPr lang="en-US" sz="1300" dirty="0">
                <a:latin typeface="TimesNewRomanPSMT"/>
              </a:rPr>
              <a:t>Prove that God loves you as His Son. Prove that He will save you from harm. Prove that you trust Him as your Father to protect and take care of you. Satan’s</a:t>
            </a:r>
            <a:endParaRPr lang="en-US" sz="1300" dirty="0"/>
          </a:p>
          <a:p>
            <a:endParaRPr lang="en-US" sz="1300" dirty="0"/>
          </a:p>
          <a:p>
            <a:r>
              <a:rPr lang="en-US" sz="1300" dirty="0"/>
              <a:t> If it was Jesus’ destiny to die on the cross and then be raised from the dead, wouldn’t it be better to find out now if God was indeed with you? </a:t>
            </a:r>
          </a:p>
        </p:txBody>
      </p:sp>
      <p:sp>
        <p:nvSpPr>
          <p:cNvPr id="4" name="Slide Number Placeholder 3"/>
          <p:cNvSpPr>
            <a:spLocks noGrp="1"/>
          </p:cNvSpPr>
          <p:nvPr>
            <p:ph type="sldNum" sz="quarter" idx="10"/>
          </p:nvPr>
        </p:nvSpPr>
        <p:spPr/>
        <p:txBody>
          <a:bodyPr/>
          <a:lstStyle/>
          <a:p>
            <a:fld id="{7FB667E1-E601-4AAF-B95C-B25720D70A60}" type="slidenum">
              <a:rPr lang="en-US" smtClean="0"/>
              <a:t>12</a:t>
            </a:fld>
            <a:endParaRPr lang="en-US"/>
          </a:p>
        </p:txBody>
      </p:sp>
      <p:sp>
        <p:nvSpPr>
          <p:cNvPr id="5" name="Date Placeholder 4">
            <a:extLst>
              <a:ext uri="{FF2B5EF4-FFF2-40B4-BE49-F238E27FC236}">
                <a16:creationId xmlns:a16="http://schemas.microsoft.com/office/drawing/2014/main" id="{83C44A1C-2CC8-217D-36DF-5D5C19D24F1F}"/>
              </a:ext>
            </a:extLst>
          </p:cNvPr>
          <p:cNvSpPr>
            <a:spLocks noGrp="1"/>
          </p:cNvSpPr>
          <p:nvPr>
            <p:ph type="dt" idx="1"/>
          </p:nvPr>
        </p:nvSpPr>
        <p:spPr/>
        <p:txBody>
          <a:bodyPr/>
          <a:lstStyle/>
          <a:p>
            <a:r>
              <a:rPr lang="en-US"/>
              <a:t>1/15/2023 p.m.</a:t>
            </a:r>
            <a:endParaRPr lang="en-US" dirty="0"/>
          </a:p>
        </p:txBody>
      </p:sp>
      <p:sp>
        <p:nvSpPr>
          <p:cNvPr id="6" name="Footer Placeholder 5">
            <a:extLst>
              <a:ext uri="{FF2B5EF4-FFF2-40B4-BE49-F238E27FC236}">
                <a16:creationId xmlns:a16="http://schemas.microsoft.com/office/drawing/2014/main" id="{A1D24507-262C-4C09-96D2-BADEA4F269DB}"/>
              </a:ext>
            </a:extLst>
          </p:cNvPr>
          <p:cNvSpPr>
            <a:spLocks noGrp="1"/>
          </p:cNvSpPr>
          <p:nvPr>
            <p:ph type="ftr" sz="quarter" idx="4"/>
          </p:nvPr>
        </p:nvSpPr>
        <p:spPr/>
        <p:txBody>
          <a:bodyPr/>
          <a:lstStyle/>
          <a:p>
            <a:r>
              <a:rPr lang="en-US"/>
              <a:t>The Temptations Of Jesus</a:t>
            </a:r>
            <a:endParaRPr lang="en-US" dirty="0"/>
          </a:p>
        </p:txBody>
      </p:sp>
    </p:spTree>
    <p:extLst>
      <p:ext uri="{BB962C8B-B14F-4D97-AF65-F5344CB8AC3E}">
        <p14:creationId xmlns:p14="http://schemas.microsoft.com/office/powerpoint/2010/main" val="2249762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algn="l"/>
            <a:r>
              <a:rPr lang="en-US" sz="1300" dirty="0">
                <a:latin typeface="TimesNewRomanPSMT"/>
              </a:rPr>
              <a:t>This </a:t>
            </a:r>
            <a:r>
              <a:rPr lang="en-US" sz="1300" b="1" dirty="0">
                <a:latin typeface="TimesNewRomanPS-BoldMT"/>
              </a:rPr>
              <a:t>pinnacle </a:t>
            </a:r>
            <a:r>
              <a:rPr lang="en-US" sz="1300" dirty="0">
                <a:latin typeface="TimesNewRomanPSMT"/>
              </a:rPr>
              <a:t>(</a:t>
            </a:r>
            <a:r>
              <a:rPr lang="en-US" sz="1300" i="1" dirty="0" err="1">
                <a:latin typeface="TimesNewRomanPS-ItalicMT"/>
              </a:rPr>
              <a:t>pterugion</a:t>
            </a:r>
            <a:r>
              <a:rPr lang="en-US" sz="1300" dirty="0">
                <a:latin typeface="TimesNewRomanPSMT"/>
              </a:rPr>
              <a:t>; a wing, parapet, gable, or turret; “the tip or extremity of anything;” BAGD, 735) </a:t>
            </a:r>
            <a:r>
              <a:rPr lang="en-US" sz="1300" b="1" dirty="0">
                <a:latin typeface="TimesNewRomanPS-BoldMT"/>
              </a:rPr>
              <a:t>of the temple </a:t>
            </a:r>
            <a:r>
              <a:rPr lang="en-US" sz="1300" dirty="0">
                <a:latin typeface="TimesNewRomanPSMT"/>
              </a:rPr>
              <a:t>may have been the Royal Portico on the south side of the outer court overlooking the Kidron Valley. From this porch or colonnade there was a sheer drop of about four hundred and fifty feet into the deep ravine below.</a:t>
            </a:r>
            <a:endParaRPr lang="en-US" sz="1300" dirty="0"/>
          </a:p>
          <a:p>
            <a:r>
              <a:rPr lang="en-US" sz="1300" dirty="0"/>
              <a:t>Anyone ever tempted to jump from a cliff?</a:t>
            </a:r>
          </a:p>
          <a:p>
            <a:endParaRPr lang="en-US" sz="1300" dirty="0"/>
          </a:p>
          <a:p>
            <a:pPr algn="l"/>
            <a:r>
              <a:rPr lang="en-US" sz="1300" dirty="0">
                <a:latin typeface="TimesNewRomanPSMT"/>
              </a:rPr>
              <a:t>Prove that God loves you as His Son. Prove that He will save you from harm. Prove that you trust Him as your Father to protect and take care of you. Satan’s</a:t>
            </a:r>
            <a:endParaRPr lang="en-US" sz="1300" dirty="0"/>
          </a:p>
          <a:p>
            <a:endParaRPr lang="en-US" sz="1300" dirty="0"/>
          </a:p>
          <a:p>
            <a:r>
              <a:rPr lang="en-US" sz="1300" dirty="0"/>
              <a:t> If it was Jesus’ destiny to die on the cross and then be raised from the dead, wouldn’t it be better to find out now if God was indeed with you? </a:t>
            </a:r>
          </a:p>
        </p:txBody>
      </p:sp>
      <p:sp>
        <p:nvSpPr>
          <p:cNvPr id="4" name="Slide Number Placeholder 3"/>
          <p:cNvSpPr>
            <a:spLocks noGrp="1"/>
          </p:cNvSpPr>
          <p:nvPr>
            <p:ph type="sldNum" sz="quarter" idx="10"/>
          </p:nvPr>
        </p:nvSpPr>
        <p:spPr/>
        <p:txBody>
          <a:bodyPr/>
          <a:lstStyle/>
          <a:p>
            <a:fld id="{7FB667E1-E601-4AAF-B95C-B25720D70A60}" type="slidenum">
              <a:rPr lang="en-US" smtClean="0"/>
              <a:t>13</a:t>
            </a:fld>
            <a:endParaRPr lang="en-US"/>
          </a:p>
        </p:txBody>
      </p:sp>
      <p:sp>
        <p:nvSpPr>
          <p:cNvPr id="5" name="Date Placeholder 4">
            <a:extLst>
              <a:ext uri="{FF2B5EF4-FFF2-40B4-BE49-F238E27FC236}">
                <a16:creationId xmlns:a16="http://schemas.microsoft.com/office/drawing/2014/main" id="{A853543F-2FC5-0698-01E3-42CB72C79A7F}"/>
              </a:ext>
            </a:extLst>
          </p:cNvPr>
          <p:cNvSpPr>
            <a:spLocks noGrp="1"/>
          </p:cNvSpPr>
          <p:nvPr>
            <p:ph type="dt" idx="1"/>
          </p:nvPr>
        </p:nvSpPr>
        <p:spPr/>
        <p:txBody>
          <a:bodyPr/>
          <a:lstStyle/>
          <a:p>
            <a:r>
              <a:rPr lang="en-US"/>
              <a:t>1/15/2023 p.m.</a:t>
            </a:r>
            <a:endParaRPr lang="en-US" dirty="0"/>
          </a:p>
        </p:txBody>
      </p:sp>
      <p:sp>
        <p:nvSpPr>
          <p:cNvPr id="6" name="Footer Placeholder 5">
            <a:extLst>
              <a:ext uri="{FF2B5EF4-FFF2-40B4-BE49-F238E27FC236}">
                <a16:creationId xmlns:a16="http://schemas.microsoft.com/office/drawing/2014/main" id="{A75A1684-C5B4-CB13-684F-A7F84C046C11}"/>
              </a:ext>
            </a:extLst>
          </p:cNvPr>
          <p:cNvSpPr>
            <a:spLocks noGrp="1"/>
          </p:cNvSpPr>
          <p:nvPr>
            <p:ph type="ftr" sz="quarter" idx="4"/>
          </p:nvPr>
        </p:nvSpPr>
        <p:spPr/>
        <p:txBody>
          <a:bodyPr/>
          <a:lstStyle/>
          <a:p>
            <a:r>
              <a:rPr lang="en-US"/>
              <a:t>The Temptations Of Jesus</a:t>
            </a:r>
            <a:endParaRPr lang="en-US" dirty="0"/>
          </a:p>
        </p:txBody>
      </p:sp>
    </p:spTree>
    <p:extLst>
      <p:ext uri="{BB962C8B-B14F-4D97-AF65-F5344CB8AC3E}">
        <p14:creationId xmlns:p14="http://schemas.microsoft.com/office/powerpoint/2010/main" val="20896295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algn="l"/>
            <a:endParaRPr lang="en-US" sz="1300" dirty="0"/>
          </a:p>
        </p:txBody>
      </p:sp>
      <p:sp>
        <p:nvSpPr>
          <p:cNvPr id="4" name="Slide Number Placeholder 3"/>
          <p:cNvSpPr>
            <a:spLocks noGrp="1"/>
          </p:cNvSpPr>
          <p:nvPr>
            <p:ph type="sldNum" sz="quarter" idx="10"/>
          </p:nvPr>
        </p:nvSpPr>
        <p:spPr/>
        <p:txBody>
          <a:bodyPr/>
          <a:lstStyle/>
          <a:p>
            <a:fld id="{7FB667E1-E601-4AAF-B95C-B25720D70A60}" type="slidenum">
              <a:rPr lang="en-US" smtClean="0"/>
              <a:t>14</a:t>
            </a:fld>
            <a:endParaRPr lang="en-US"/>
          </a:p>
        </p:txBody>
      </p:sp>
      <p:sp>
        <p:nvSpPr>
          <p:cNvPr id="5" name="Date Placeholder 4">
            <a:extLst>
              <a:ext uri="{FF2B5EF4-FFF2-40B4-BE49-F238E27FC236}">
                <a16:creationId xmlns:a16="http://schemas.microsoft.com/office/drawing/2014/main" id="{D0238478-2B84-E3FE-63E6-E3F793C8EAA1}"/>
              </a:ext>
            </a:extLst>
          </p:cNvPr>
          <p:cNvSpPr>
            <a:spLocks noGrp="1"/>
          </p:cNvSpPr>
          <p:nvPr>
            <p:ph type="dt" idx="1"/>
          </p:nvPr>
        </p:nvSpPr>
        <p:spPr/>
        <p:txBody>
          <a:bodyPr/>
          <a:lstStyle/>
          <a:p>
            <a:r>
              <a:rPr lang="en-US"/>
              <a:t>1/15/2023 p.m.</a:t>
            </a:r>
            <a:endParaRPr lang="en-US" dirty="0"/>
          </a:p>
        </p:txBody>
      </p:sp>
      <p:sp>
        <p:nvSpPr>
          <p:cNvPr id="6" name="Footer Placeholder 5">
            <a:extLst>
              <a:ext uri="{FF2B5EF4-FFF2-40B4-BE49-F238E27FC236}">
                <a16:creationId xmlns:a16="http://schemas.microsoft.com/office/drawing/2014/main" id="{3E69BFBF-530A-ADD3-A3D8-FB5F93E33A13}"/>
              </a:ext>
            </a:extLst>
          </p:cNvPr>
          <p:cNvSpPr>
            <a:spLocks noGrp="1"/>
          </p:cNvSpPr>
          <p:nvPr>
            <p:ph type="ftr" sz="quarter" idx="4"/>
          </p:nvPr>
        </p:nvSpPr>
        <p:spPr/>
        <p:txBody>
          <a:bodyPr/>
          <a:lstStyle/>
          <a:p>
            <a:r>
              <a:rPr lang="en-US"/>
              <a:t>The Temptations Of Jesus</a:t>
            </a:r>
            <a:endParaRPr lang="en-US" dirty="0"/>
          </a:p>
        </p:txBody>
      </p:sp>
    </p:spTree>
    <p:extLst>
      <p:ext uri="{BB962C8B-B14F-4D97-AF65-F5344CB8AC3E}">
        <p14:creationId xmlns:p14="http://schemas.microsoft.com/office/powerpoint/2010/main" val="31992986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algn="l"/>
            <a:r>
              <a:rPr lang="en-US" sz="1800" dirty="0">
                <a:latin typeface="Times-Roman"/>
              </a:rPr>
              <a:t>If this is correct Satan’s authority is a perceived authority realized in the measure to which man submits himself to the desires of Satan. No creature can exercise any authority that the Creator does not assign or permit (cf. John 19:11).</a:t>
            </a:r>
          </a:p>
          <a:p>
            <a:pPr algn="l"/>
            <a:endParaRPr lang="en-US" sz="1800" dirty="0">
              <a:latin typeface="Times-Roman"/>
            </a:endParaRPr>
          </a:p>
          <a:p>
            <a:pPr algn="l"/>
            <a:r>
              <a:rPr lang="en-US" sz="1800" dirty="0">
                <a:latin typeface="Times-Roman"/>
              </a:rPr>
              <a:t>The temptation is to turn away from the path of self-denial, the cross and the tomb, and to establish an outward, worldly domain (31).</a:t>
            </a:r>
            <a:endParaRPr lang="en-US" sz="1300" dirty="0"/>
          </a:p>
        </p:txBody>
      </p:sp>
      <p:sp>
        <p:nvSpPr>
          <p:cNvPr id="4" name="Slide Number Placeholder 3"/>
          <p:cNvSpPr>
            <a:spLocks noGrp="1"/>
          </p:cNvSpPr>
          <p:nvPr>
            <p:ph type="sldNum" sz="quarter" idx="10"/>
          </p:nvPr>
        </p:nvSpPr>
        <p:spPr/>
        <p:txBody>
          <a:bodyPr/>
          <a:lstStyle/>
          <a:p>
            <a:fld id="{7FB667E1-E601-4AAF-B95C-B25720D70A60}" type="slidenum">
              <a:rPr lang="en-US" smtClean="0"/>
              <a:t>15</a:t>
            </a:fld>
            <a:endParaRPr lang="en-US"/>
          </a:p>
        </p:txBody>
      </p:sp>
      <p:sp>
        <p:nvSpPr>
          <p:cNvPr id="5" name="Date Placeholder 4">
            <a:extLst>
              <a:ext uri="{FF2B5EF4-FFF2-40B4-BE49-F238E27FC236}">
                <a16:creationId xmlns:a16="http://schemas.microsoft.com/office/drawing/2014/main" id="{29EE3EC0-836B-087A-F916-D29AA4B7A70F}"/>
              </a:ext>
            </a:extLst>
          </p:cNvPr>
          <p:cNvSpPr>
            <a:spLocks noGrp="1"/>
          </p:cNvSpPr>
          <p:nvPr>
            <p:ph type="dt" idx="1"/>
          </p:nvPr>
        </p:nvSpPr>
        <p:spPr/>
        <p:txBody>
          <a:bodyPr/>
          <a:lstStyle/>
          <a:p>
            <a:r>
              <a:rPr lang="en-US"/>
              <a:t>1/15/2023 p.m.</a:t>
            </a:r>
            <a:endParaRPr lang="en-US" dirty="0"/>
          </a:p>
        </p:txBody>
      </p:sp>
      <p:sp>
        <p:nvSpPr>
          <p:cNvPr id="6" name="Footer Placeholder 5">
            <a:extLst>
              <a:ext uri="{FF2B5EF4-FFF2-40B4-BE49-F238E27FC236}">
                <a16:creationId xmlns:a16="http://schemas.microsoft.com/office/drawing/2014/main" id="{46BAE7A7-2630-3B59-20C6-195F0CFEF894}"/>
              </a:ext>
            </a:extLst>
          </p:cNvPr>
          <p:cNvSpPr>
            <a:spLocks noGrp="1"/>
          </p:cNvSpPr>
          <p:nvPr>
            <p:ph type="ftr" sz="quarter" idx="4"/>
          </p:nvPr>
        </p:nvSpPr>
        <p:spPr/>
        <p:txBody>
          <a:bodyPr/>
          <a:lstStyle/>
          <a:p>
            <a:r>
              <a:rPr lang="en-US"/>
              <a:t>The Temptations Of Jesus</a:t>
            </a:r>
            <a:endParaRPr lang="en-US" dirty="0"/>
          </a:p>
        </p:txBody>
      </p:sp>
    </p:spTree>
    <p:extLst>
      <p:ext uri="{BB962C8B-B14F-4D97-AF65-F5344CB8AC3E}">
        <p14:creationId xmlns:p14="http://schemas.microsoft.com/office/powerpoint/2010/main" val="14633927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algn="l"/>
            <a:r>
              <a:rPr lang="en-US" sz="1800" dirty="0">
                <a:latin typeface="Times-Roman"/>
              </a:rPr>
              <a:t>If this is correct Satan’s authority is a perceived authority realized in the measure to which man submits himself to the desires of Satan. No creature can exercise any authority that the Creator does not assign or permit (cf. John 19:11).</a:t>
            </a:r>
          </a:p>
          <a:p>
            <a:pPr algn="l"/>
            <a:endParaRPr lang="en-US" sz="1800" dirty="0">
              <a:latin typeface="Times-Roman"/>
            </a:endParaRPr>
          </a:p>
          <a:p>
            <a:pPr algn="l"/>
            <a:r>
              <a:rPr lang="en-US" sz="1800" dirty="0">
                <a:latin typeface="Times-Roman"/>
              </a:rPr>
              <a:t>The temptation is to turn away from the path of self-denial, the cross and the tomb, and to establish an outward, worldly domain (31).</a:t>
            </a:r>
            <a:endParaRPr lang="en-US" sz="1300" dirty="0"/>
          </a:p>
        </p:txBody>
      </p:sp>
      <p:sp>
        <p:nvSpPr>
          <p:cNvPr id="4" name="Slide Number Placeholder 3"/>
          <p:cNvSpPr>
            <a:spLocks noGrp="1"/>
          </p:cNvSpPr>
          <p:nvPr>
            <p:ph type="sldNum" sz="quarter" idx="10"/>
          </p:nvPr>
        </p:nvSpPr>
        <p:spPr/>
        <p:txBody>
          <a:bodyPr/>
          <a:lstStyle/>
          <a:p>
            <a:fld id="{7FB667E1-E601-4AAF-B95C-B25720D70A60}" type="slidenum">
              <a:rPr lang="en-US" smtClean="0"/>
              <a:t>16</a:t>
            </a:fld>
            <a:endParaRPr lang="en-US"/>
          </a:p>
        </p:txBody>
      </p:sp>
      <p:sp>
        <p:nvSpPr>
          <p:cNvPr id="5" name="Date Placeholder 4">
            <a:extLst>
              <a:ext uri="{FF2B5EF4-FFF2-40B4-BE49-F238E27FC236}">
                <a16:creationId xmlns:a16="http://schemas.microsoft.com/office/drawing/2014/main" id="{117572F3-D9B7-42DB-7402-9E4C06A79507}"/>
              </a:ext>
            </a:extLst>
          </p:cNvPr>
          <p:cNvSpPr>
            <a:spLocks noGrp="1"/>
          </p:cNvSpPr>
          <p:nvPr>
            <p:ph type="dt" idx="1"/>
          </p:nvPr>
        </p:nvSpPr>
        <p:spPr/>
        <p:txBody>
          <a:bodyPr/>
          <a:lstStyle/>
          <a:p>
            <a:r>
              <a:rPr lang="en-US"/>
              <a:t>1/15/2023 p.m.</a:t>
            </a:r>
            <a:endParaRPr lang="en-US" dirty="0"/>
          </a:p>
        </p:txBody>
      </p:sp>
      <p:sp>
        <p:nvSpPr>
          <p:cNvPr id="6" name="Footer Placeholder 5">
            <a:extLst>
              <a:ext uri="{FF2B5EF4-FFF2-40B4-BE49-F238E27FC236}">
                <a16:creationId xmlns:a16="http://schemas.microsoft.com/office/drawing/2014/main" id="{8FCE4A37-C570-3CA3-88BC-9B9AADEA8F5C}"/>
              </a:ext>
            </a:extLst>
          </p:cNvPr>
          <p:cNvSpPr>
            <a:spLocks noGrp="1"/>
          </p:cNvSpPr>
          <p:nvPr>
            <p:ph type="ftr" sz="quarter" idx="4"/>
          </p:nvPr>
        </p:nvSpPr>
        <p:spPr/>
        <p:txBody>
          <a:bodyPr/>
          <a:lstStyle/>
          <a:p>
            <a:r>
              <a:rPr lang="en-US"/>
              <a:t>The Temptations Of Jesus</a:t>
            </a:r>
            <a:endParaRPr lang="en-US" dirty="0"/>
          </a:p>
        </p:txBody>
      </p:sp>
    </p:spTree>
    <p:extLst>
      <p:ext uri="{BB962C8B-B14F-4D97-AF65-F5344CB8AC3E}">
        <p14:creationId xmlns:p14="http://schemas.microsoft.com/office/powerpoint/2010/main" val="34115031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algn="l"/>
            <a:r>
              <a:rPr lang="en-US" sz="1800" dirty="0">
                <a:latin typeface="Times-Roman"/>
              </a:rPr>
              <a:t>If this is correct Satan’s authority is a perceived authority realized in the measure to which man submits himself to the desires of Satan. No creature can exercise any authority that the Creator does not assign or permit (cf. John 19:11).</a:t>
            </a:r>
          </a:p>
          <a:p>
            <a:pPr algn="l"/>
            <a:endParaRPr lang="en-US" sz="1800" dirty="0">
              <a:latin typeface="Times-Roman"/>
            </a:endParaRPr>
          </a:p>
          <a:p>
            <a:pPr algn="l"/>
            <a:r>
              <a:rPr lang="en-US" sz="1800" dirty="0">
                <a:latin typeface="Times-Roman"/>
              </a:rPr>
              <a:t>The temptation is to turn away from the path of self-denial, the cross and the tomb, and to establish an outward, worldly domain (31).</a:t>
            </a:r>
            <a:endParaRPr lang="en-US" sz="1300" dirty="0"/>
          </a:p>
        </p:txBody>
      </p:sp>
      <p:sp>
        <p:nvSpPr>
          <p:cNvPr id="4" name="Slide Number Placeholder 3"/>
          <p:cNvSpPr>
            <a:spLocks noGrp="1"/>
          </p:cNvSpPr>
          <p:nvPr>
            <p:ph type="sldNum" sz="quarter" idx="10"/>
          </p:nvPr>
        </p:nvSpPr>
        <p:spPr/>
        <p:txBody>
          <a:bodyPr/>
          <a:lstStyle/>
          <a:p>
            <a:fld id="{7FB667E1-E601-4AAF-B95C-B25720D70A60}" type="slidenum">
              <a:rPr lang="en-US" smtClean="0"/>
              <a:t>17</a:t>
            </a:fld>
            <a:endParaRPr lang="en-US"/>
          </a:p>
        </p:txBody>
      </p:sp>
      <p:sp>
        <p:nvSpPr>
          <p:cNvPr id="5" name="Date Placeholder 4">
            <a:extLst>
              <a:ext uri="{FF2B5EF4-FFF2-40B4-BE49-F238E27FC236}">
                <a16:creationId xmlns:a16="http://schemas.microsoft.com/office/drawing/2014/main" id="{6564E2FC-EF01-CC4E-9EFC-33B123D4394D}"/>
              </a:ext>
            </a:extLst>
          </p:cNvPr>
          <p:cNvSpPr>
            <a:spLocks noGrp="1"/>
          </p:cNvSpPr>
          <p:nvPr>
            <p:ph type="dt" idx="1"/>
          </p:nvPr>
        </p:nvSpPr>
        <p:spPr/>
        <p:txBody>
          <a:bodyPr/>
          <a:lstStyle/>
          <a:p>
            <a:r>
              <a:rPr lang="en-US"/>
              <a:t>1/15/2023 p.m.</a:t>
            </a:r>
            <a:endParaRPr lang="en-US" dirty="0"/>
          </a:p>
        </p:txBody>
      </p:sp>
      <p:sp>
        <p:nvSpPr>
          <p:cNvPr id="6" name="Footer Placeholder 5">
            <a:extLst>
              <a:ext uri="{FF2B5EF4-FFF2-40B4-BE49-F238E27FC236}">
                <a16:creationId xmlns:a16="http://schemas.microsoft.com/office/drawing/2014/main" id="{0B97BED2-4F67-17C8-0FAA-C37E5B42D159}"/>
              </a:ext>
            </a:extLst>
          </p:cNvPr>
          <p:cNvSpPr>
            <a:spLocks noGrp="1"/>
          </p:cNvSpPr>
          <p:nvPr>
            <p:ph type="ftr" sz="quarter" idx="4"/>
          </p:nvPr>
        </p:nvSpPr>
        <p:spPr/>
        <p:txBody>
          <a:bodyPr/>
          <a:lstStyle/>
          <a:p>
            <a:r>
              <a:rPr lang="en-US"/>
              <a:t>The Temptations Of Jesus</a:t>
            </a:r>
            <a:endParaRPr lang="en-US" dirty="0"/>
          </a:p>
        </p:txBody>
      </p:sp>
    </p:spTree>
    <p:extLst>
      <p:ext uri="{BB962C8B-B14F-4D97-AF65-F5344CB8AC3E}">
        <p14:creationId xmlns:p14="http://schemas.microsoft.com/office/powerpoint/2010/main" val="31625343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algn="l"/>
            <a:r>
              <a:rPr lang="en-US" sz="1800" dirty="0">
                <a:latin typeface="Times-Roman"/>
              </a:rPr>
              <a:t>If this is correct Satan’s authority is a perceived authority realized in the measure to which man submits himself to the desires of Satan. No creature can exercise any authority that the Creator does not assign or permit (cf. John 19:11).</a:t>
            </a:r>
          </a:p>
          <a:p>
            <a:pPr algn="l"/>
            <a:endParaRPr lang="en-US" sz="1800" dirty="0">
              <a:latin typeface="Times-Roman"/>
            </a:endParaRPr>
          </a:p>
          <a:p>
            <a:pPr algn="l"/>
            <a:r>
              <a:rPr lang="en-US" sz="1800" dirty="0">
                <a:latin typeface="Times-Roman"/>
              </a:rPr>
              <a:t>The temptation is to turn away from the path of self-denial, the cross and the tomb, and to establish an outward, worldly domain (31).</a:t>
            </a:r>
            <a:endParaRPr lang="en-US" sz="1300" dirty="0"/>
          </a:p>
        </p:txBody>
      </p:sp>
      <p:sp>
        <p:nvSpPr>
          <p:cNvPr id="4" name="Slide Number Placeholder 3"/>
          <p:cNvSpPr>
            <a:spLocks noGrp="1"/>
          </p:cNvSpPr>
          <p:nvPr>
            <p:ph type="sldNum" sz="quarter" idx="10"/>
          </p:nvPr>
        </p:nvSpPr>
        <p:spPr/>
        <p:txBody>
          <a:bodyPr/>
          <a:lstStyle/>
          <a:p>
            <a:fld id="{7FB667E1-E601-4AAF-B95C-B25720D70A60}" type="slidenum">
              <a:rPr lang="en-US" smtClean="0"/>
              <a:t>18</a:t>
            </a:fld>
            <a:endParaRPr lang="en-US"/>
          </a:p>
        </p:txBody>
      </p:sp>
      <p:sp>
        <p:nvSpPr>
          <p:cNvPr id="5" name="Date Placeholder 4">
            <a:extLst>
              <a:ext uri="{FF2B5EF4-FFF2-40B4-BE49-F238E27FC236}">
                <a16:creationId xmlns:a16="http://schemas.microsoft.com/office/drawing/2014/main" id="{AE360472-AF95-0A38-D517-C2C24A3BD11D}"/>
              </a:ext>
            </a:extLst>
          </p:cNvPr>
          <p:cNvSpPr>
            <a:spLocks noGrp="1"/>
          </p:cNvSpPr>
          <p:nvPr>
            <p:ph type="dt" idx="1"/>
          </p:nvPr>
        </p:nvSpPr>
        <p:spPr/>
        <p:txBody>
          <a:bodyPr/>
          <a:lstStyle/>
          <a:p>
            <a:r>
              <a:rPr lang="en-US"/>
              <a:t>1/15/2023 p.m.</a:t>
            </a:r>
            <a:endParaRPr lang="en-US" dirty="0"/>
          </a:p>
        </p:txBody>
      </p:sp>
      <p:sp>
        <p:nvSpPr>
          <p:cNvPr id="6" name="Footer Placeholder 5">
            <a:extLst>
              <a:ext uri="{FF2B5EF4-FFF2-40B4-BE49-F238E27FC236}">
                <a16:creationId xmlns:a16="http://schemas.microsoft.com/office/drawing/2014/main" id="{26DF5308-D574-B0B7-C1AA-32C4FF52A09E}"/>
              </a:ext>
            </a:extLst>
          </p:cNvPr>
          <p:cNvSpPr>
            <a:spLocks noGrp="1"/>
          </p:cNvSpPr>
          <p:nvPr>
            <p:ph type="ftr" sz="quarter" idx="4"/>
          </p:nvPr>
        </p:nvSpPr>
        <p:spPr/>
        <p:txBody>
          <a:bodyPr/>
          <a:lstStyle/>
          <a:p>
            <a:r>
              <a:rPr lang="en-US"/>
              <a:t>The Temptations Of Jesus</a:t>
            </a:r>
            <a:endParaRPr lang="en-US" dirty="0"/>
          </a:p>
        </p:txBody>
      </p:sp>
    </p:spTree>
    <p:extLst>
      <p:ext uri="{BB962C8B-B14F-4D97-AF65-F5344CB8AC3E}">
        <p14:creationId xmlns:p14="http://schemas.microsoft.com/office/powerpoint/2010/main" val="2755850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US" dirty="0"/>
              <a:t>How are we “led by the spirit”? Romans 8:14; Galatians 5:18</a:t>
            </a:r>
          </a:p>
          <a:p>
            <a:endParaRPr lang="en-US" dirty="0"/>
          </a:p>
          <a:p>
            <a:pPr defTabSz="928848"/>
            <a:r>
              <a:rPr lang="en-US" dirty="0"/>
              <a:t>– replete with danger.</a:t>
            </a:r>
          </a:p>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2</a:t>
            </a:fld>
            <a:endParaRPr lang="en-US"/>
          </a:p>
        </p:txBody>
      </p:sp>
      <p:sp>
        <p:nvSpPr>
          <p:cNvPr id="5" name="Date Placeholder 4">
            <a:extLst>
              <a:ext uri="{FF2B5EF4-FFF2-40B4-BE49-F238E27FC236}">
                <a16:creationId xmlns:a16="http://schemas.microsoft.com/office/drawing/2014/main" id="{ECE2347C-9FDD-5A10-9516-0751F1EECF26}"/>
              </a:ext>
            </a:extLst>
          </p:cNvPr>
          <p:cNvSpPr>
            <a:spLocks noGrp="1"/>
          </p:cNvSpPr>
          <p:nvPr>
            <p:ph type="dt" idx="1"/>
          </p:nvPr>
        </p:nvSpPr>
        <p:spPr/>
        <p:txBody>
          <a:bodyPr/>
          <a:lstStyle/>
          <a:p>
            <a:r>
              <a:rPr lang="en-US"/>
              <a:t>1/15/2023 p.m.</a:t>
            </a:r>
            <a:endParaRPr lang="en-US" dirty="0"/>
          </a:p>
        </p:txBody>
      </p:sp>
      <p:sp>
        <p:nvSpPr>
          <p:cNvPr id="6" name="Footer Placeholder 5">
            <a:extLst>
              <a:ext uri="{FF2B5EF4-FFF2-40B4-BE49-F238E27FC236}">
                <a16:creationId xmlns:a16="http://schemas.microsoft.com/office/drawing/2014/main" id="{FA000A1E-2788-A446-AD0C-ED4DC125744B}"/>
              </a:ext>
            </a:extLst>
          </p:cNvPr>
          <p:cNvSpPr>
            <a:spLocks noGrp="1"/>
          </p:cNvSpPr>
          <p:nvPr>
            <p:ph type="ftr" sz="quarter" idx="4"/>
          </p:nvPr>
        </p:nvSpPr>
        <p:spPr/>
        <p:txBody>
          <a:bodyPr/>
          <a:lstStyle/>
          <a:p>
            <a:r>
              <a:rPr lang="en-US"/>
              <a:t>The Temptations Of Jesus</a:t>
            </a:r>
            <a:endParaRPr lang="en-US" dirty="0"/>
          </a:p>
        </p:txBody>
      </p:sp>
    </p:spTree>
    <p:extLst>
      <p:ext uri="{BB962C8B-B14F-4D97-AF65-F5344CB8AC3E}">
        <p14:creationId xmlns:p14="http://schemas.microsoft.com/office/powerpoint/2010/main" val="2099331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3</a:t>
            </a:fld>
            <a:endParaRPr lang="en-US"/>
          </a:p>
        </p:txBody>
      </p:sp>
      <p:sp>
        <p:nvSpPr>
          <p:cNvPr id="5" name="Date Placeholder 4">
            <a:extLst>
              <a:ext uri="{FF2B5EF4-FFF2-40B4-BE49-F238E27FC236}">
                <a16:creationId xmlns:a16="http://schemas.microsoft.com/office/drawing/2014/main" id="{678E536C-246F-91A6-22CE-56A663B782B3}"/>
              </a:ext>
            </a:extLst>
          </p:cNvPr>
          <p:cNvSpPr>
            <a:spLocks noGrp="1"/>
          </p:cNvSpPr>
          <p:nvPr>
            <p:ph type="dt" idx="1"/>
          </p:nvPr>
        </p:nvSpPr>
        <p:spPr/>
        <p:txBody>
          <a:bodyPr/>
          <a:lstStyle/>
          <a:p>
            <a:r>
              <a:rPr lang="en-US"/>
              <a:t>1/15/2023 p.m.</a:t>
            </a:r>
            <a:endParaRPr lang="en-US" dirty="0"/>
          </a:p>
        </p:txBody>
      </p:sp>
      <p:sp>
        <p:nvSpPr>
          <p:cNvPr id="6" name="Footer Placeholder 5">
            <a:extLst>
              <a:ext uri="{FF2B5EF4-FFF2-40B4-BE49-F238E27FC236}">
                <a16:creationId xmlns:a16="http://schemas.microsoft.com/office/drawing/2014/main" id="{F3FA9113-1D13-8813-09ED-86D5C1D57D35}"/>
              </a:ext>
            </a:extLst>
          </p:cNvPr>
          <p:cNvSpPr>
            <a:spLocks noGrp="1"/>
          </p:cNvSpPr>
          <p:nvPr>
            <p:ph type="ftr" sz="quarter" idx="4"/>
          </p:nvPr>
        </p:nvSpPr>
        <p:spPr/>
        <p:txBody>
          <a:bodyPr/>
          <a:lstStyle/>
          <a:p>
            <a:r>
              <a:rPr lang="en-US"/>
              <a:t>The Temptations Of Jesus</a:t>
            </a:r>
            <a:endParaRPr lang="en-US" dirty="0"/>
          </a:p>
        </p:txBody>
      </p:sp>
    </p:spTree>
    <p:extLst>
      <p:ext uri="{BB962C8B-B14F-4D97-AF65-F5344CB8AC3E}">
        <p14:creationId xmlns:p14="http://schemas.microsoft.com/office/powerpoint/2010/main" val="4153165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US" dirty="0"/>
              <a:t>Sympathize - to commiserate. </a:t>
            </a:r>
          </a:p>
          <a:p>
            <a:endParaRPr lang="en-US" dirty="0"/>
          </a:p>
          <a:p>
            <a:r>
              <a:rPr lang="en-US" dirty="0"/>
              <a:t>Heb 4:14-16</a:t>
            </a:r>
          </a:p>
          <a:p>
            <a:r>
              <a:rPr lang="en-US" dirty="0"/>
              <a:t>Therefore, since we have a great high priest who has passed through the heavens, Jesus the Son of God, let us hold fast our confession. 15 For we do not have a high priest who cannot sympathize with our weaknesses, but One who has been tempted in all things as we are, yet without sin. 16 Therefore let us draw near with confidence to the throne of grace, so that we may receive mercy and find grace to help in time of need.</a:t>
            </a:r>
          </a:p>
          <a:p>
            <a:endParaRPr lang="en-US" dirty="0"/>
          </a:p>
          <a:p>
            <a:r>
              <a:rPr lang="en-US" dirty="0" err="1"/>
              <a:t>Heb</a:t>
            </a:r>
            <a:r>
              <a:rPr lang="en-US" dirty="0"/>
              <a:t> 2:14-18</a:t>
            </a:r>
          </a:p>
          <a:p>
            <a:r>
              <a:rPr lang="en-US" dirty="0"/>
              <a:t>Therefore, since the children share in flesh and blood, He Himself likewise also partook of the same, that through death He might render powerless him who had the power of death, that is, the devil, 15 and might free those who through fear of death were subject to slavery all their lives. 16 For assuredly He does not give help to angels, but He gives help to the descendant of Abraham. 17 Therefore, He had to be made like His brethren in all things, so that He might become a merciful and faithful high priest in things pertaining to God, to make propitiation for the sins of the people. 18 For since He Himself was tempted in that which He has suffered, He is able to come to the aid of those who are tempted.</a:t>
            </a:r>
          </a:p>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4</a:t>
            </a:fld>
            <a:endParaRPr lang="en-US"/>
          </a:p>
        </p:txBody>
      </p:sp>
      <p:sp>
        <p:nvSpPr>
          <p:cNvPr id="5" name="Date Placeholder 4">
            <a:extLst>
              <a:ext uri="{FF2B5EF4-FFF2-40B4-BE49-F238E27FC236}">
                <a16:creationId xmlns:a16="http://schemas.microsoft.com/office/drawing/2014/main" id="{DB033512-FA3B-9EDA-2D99-86391F7583E5}"/>
              </a:ext>
            </a:extLst>
          </p:cNvPr>
          <p:cNvSpPr>
            <a:spLocks noGrp="1"/>
          </p:cNvSpPr>
          <p:nvPr>
            <p:ph type="dt" idx="1"/>
          </p:nvPr>
        </p:nvSpPr>
        <p:spPr/>
        <p:txBody>
          <a:bodyPr/>
          <a:lstStyle/>
          <a:p>
            <a:r>
              <a:rPr lang="en-US"/>
              <a:t>1/15/2023 p.m.</a:t>
            </a:r>
            <a:endParaRPr lang="en-US" dirty="0"/>
          </a:p>
        </p:txBody>
      </p:sp>
      <p:sp>
        <p:nvSpPr>
          <p:cNvPr id="6" name="Footer Placeholder 5">
            <a:extLst>
              <a:ext uri="{FF2B5EF4-FFF2-40B4-BE49-F238E27FC236}">
                <a16:creationId xmlns:a16="http://schemas.microsoft.com/office/drawing/2014/main" id="{93976293-C753-53B1-F733-8D5F5FF69348}"/>
              </a:ext>
            </a:extLst>
          </p:cNvPr>
          <p:cNvSpPr>
            <a:spLocks noGrp="1"/>
          </p:cNvSpPr>
          <p:nvPr>
            <p:ph type="ftr" sz="quarter" idx="4"/>
          </p:nvPr>
        </p:nvSpPr>
        <p:spPr/>
        <p:txBody>
          <a:bodyPr/>
          <a:lstStyle/>
          <a:p>
            <a:r>
              <a:rPr lang="en-US"/>
              <a:t>The Temptations Of Jesus</a:t>
            </a:r>
            <a:endParaRPr lang="en-US" dirty="0"/>
          </a:p>
        </p:txBody>
      </p:sp>
    </p:spTree>
    <p:extLst>
      <p:ext uri="{BB962C8B-B14F-4D97-AF65-F5344CB8AC3E}">
        <p14:creationId xmlns:p14="http://schemas.microsoft.com/office/powerpoint/2010/main" val="1502663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defTabSz="928848"/>
            <a:r>
              <a:rPr lang="en-US" dirty="0"/>
              <a:t>Remember, Jesus had ended His fast (Luke 4:2) so it’s not a matter of compromising His conviction. </a:t>
            </a:r>
          </a:p>
          <a:p>
            <a:pPr defTabSz="928848"/>
            <a:r>
              <a:rPr lang="en-US" dirty="0"/>
              <a:t>Probably want to turn the other direction Satan would have us to. </a:t>
            </a:r>
          </a:p>
          <a:p>
            <a:pPr defTabSz="928848"/>
            <a:r>
              <a:rPr lang="en-US" dirty="0"/>
              <a:t>We need to understand why something is wrong, sinful or a bad choice.</a:t>
            </a:r>
          </a:p>
          <a:p>
            <a:endParaRPr lang="en-US" dirty="0"/>
          </a:p>
          <a:p>
            <a:r>
              <a:rPr lang="en-US" dirty="0"/>
              <a:t>Where did God say I couldn’t turn stones into bread?</a:t>
            </a:r>
          </a:p>
          <a:p>
            <a:r>
              <a:rPr lang="en-US" dirty="0"/>
              <a:t>I could go preach the gospel through the strength I receive from it. (Think about Saul and the Amalekites in 1 Samuel 15)</a:t>
            </a:r>
          </a:p>
        </p:txBody>
      </p:sp>
      <p:sp>
        <p:nvSpPr>
          <p:cNvPr id="4" name="Slide Number Placeholder 3"/>
          <p:cNvSpPr>
            <a:spLocks noGrp="1"/>
          </p:cNvSpPr>
          <p:nvPr>
            <p:ph type="sldNum" sz="quarter" idx="10"/>
          </p:nvPr>
        </p:nvSpPr>
        <p:spPr/>
        <p:txBody>
          <a:bodyPr/>
          <a:lstStyle/>
          <a:p>
            <a:fld id="{7FB667E1-E601-4AAF-B95C-B25720D70A60}" type="slidenum">
              <a:rPr lang="en-US" smtClean="0"/>
              <a:t>5</a:t>
            </a:fld>
            <a:endParaRPr lang="en-US"/>
          </a:p>
        </p:txBody>
      </p:sp>
      <p:sp>
        <p:nvSpPr>
          <p:cNvPr id="5" name="Date Placeholder 4">
            <a:extLst>
              <a:ext uri="{FF2B5EF4-FFF2-40B4-BE49-F238E27FC236}">
                <a16:creationId xmlns:a16="http://schemas.microsoft.com/office/drawing/2014/main" id="{5BE381C5-4678-D222-AF06-7A897286EBBE}"/>
              </a:ext>
            </a:extLst>
          </p:cNvPr>
          <p:cNvSpPr>
            <a:spLocks noGrp="1"/>
          </p:cNvSpPr>
          <p:nvPr>
            <p:ph type="dt" idx="1"/>
          </p:nvPr>
        </p:nvSpPr>
        <p:spPr/>
        <p:txBody>
          <a:bodyPr/>
          <a:lstStyle/>
          <a:p>
            <a:r>
              <a:rPr lang="en-US"/>
              <a:t>1/15/2023 p.m.</a:t>
            </a:r>
            <a:endParaRPr lang="en-US" dirty="0"/>
          </a:p>
        </p:txBody>
      </p:sp>
      <p:sp>
        <p:nvSpPr>
          <p:cNvPr id="6" name="Footer Placeholder 5">
            <a:extLst>
              <a:ext uri="{FF2B5EF4-FFF2-40B4-BE49-F238E27FC236}">
                <a16:creationId xmlns:a16="http://schemas.microsoft.com/office/drawing/2014/main" id="{4C9AB850-68CE-6883-7CDB-372ED4EE1890}"/>
              </a:ext>
            </a:extLst>
          </p:cNvPr>
          <p:cNvSpPr>
            <a:spLocks noGrp="1"/>
          </p:cNvSpPr>
          <p:nvPr>
            <p:ph type="ftr" sz="quarter" idx="4"/>
          </p:nvPr>
        </p:nvSpPr>
        <p:spPr/>
        <p:txBody>
          <a:bodyPr/>
          <a:lstStyle/>
          <a:p>
            <a:r>
              <a:rPr lang="en-US"/>
              <a:t>The Temptations Of Jesus</a:t>
            </a:r>
            <a:endParaRPr lang="en-US" dirty="0"/>
          </a:p>
        </p:txBody>
      </p:sp>
    </p:spTree>
    <p:extLst>
      <p:ext uri="{BB962C8B-B14F-4D97-AF65-F5344CB8AC3E}">
        <p14:creationId xmlns:p14="http://schemas.microsoft.com/office/powerpoint/2010/main" val="3516845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marL="174159" lvl="1"/>
            <a:r>
              <a:rPr lang="en-US" b="1" dirty="0"/>
              <a:t>What were the purpose of miracles</a:t>
            </a:r>
            <a:r>
              <a:rPr lang="en-US" dirty="0"/>
              <a:t>? (Hebrews 2:3-4; </a:t>
            </a:r>
            <a:br>
              <a:rPr lang="en-US" dirty="0"/>
            </a:br>
            <a:r>
              <a:rPr lang="en-US" dirty="0"/>
              <a:t>Acts 14:3; John 5:36; John 10:25, 38)</a:t>
            </a:r>
          </a:p>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6</a:t>
            </a:fld>
            <a:endParaRPr lang="en-US"/>
          </a:p>
        </p:txBody>
      </p:sp>
      <p:sp>
        <p:nvSpPr>
          <p:cNvPr id="5" name="Date Placeholder 4">
            <a:extLst>
              <a:ext uri="{FF2B5EF4-FFF2-40B4-BE49-F238E27FC236}">
                <a16:creationId xmlns:a16="http://schemas.microsoft.com/office/drawing/2014/main" id="{36EBE4C9-B6BE-8E38-9B30-E01E417D031B}"/>
              </a:ext>
            </a:extLst>
          </p:cNvPr>
          <p:cNvSpPr>
            <a:spLocks noGrp="1"/>
          </p:cNvSpPr>
          <p:nvPr>
            <p:ph type="dt" idx="1"/>
          </p:nvPr>
        </p:nvSpPr>
        <p:spPr/>
        <p:txBody>
          <a:bodyPr/>
          <a:lstStyle/>
          <a:p>
            <a:r>
              <a:rPr lang="en-US"/>
              <a:t>1/15/2023 p.m.</a:t>
            </a:r>
            <a:endParaRPr lang="en-US" dirty="0"/>
          </a:p>
        </p:txBody>
      </p:sp>
      <p:sp>
        <p:nvSpPr>
          <p:cNvPr id="6" name="Footer Placeholder 5">
            <a:extLst>
              <a:ext uri="{FF2B5EF4-FFF2-40B4-BE49-F238E27FC236}">
                <a16:creationId xmlns:a16="http://schemas.microsoft.com/office/drawing/2014/main" id="{B837E682-D724-8CAC-9494-FE95F16D192C}"/>
              </a:ext>
            </a:extLst>
          </p:cNvPr>
          <p:cNvSpPr>
            <a:spLocks noGrp="1"/>
          </p:cNvSpPr>
          <p:nvPr>
            <p:ph type="ftr" sz="quarter" idx="4"/>
          </p:nvPr>
        </p:nvSpPr>
        <p:spPr/>
        <p:txBody>
          <a:bodyPr/>
          <a:lstStyle/>
          <a:p>
            <a:r>
              <a:rPr lang="en-US"/>
              <a:t>The Temptations Of Jesus</a:t>
            </a:r>
            <a:endParaRPr lang="en-US" dirty="0"/>
          </a:p>
        </p:txBody>
      </p:sp>
    </p:spTree>
    <p:extLst>
      <p:ext uri="{BB962C8B-B14F-4D97-AF65-F5344CB8AC3E}">
        <p14:creationId xmlns:p14="http://schemas.microsoft.com/office/powerpoint/2010/main" val="660098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defTabSz="928848"/>
            <a:r>
              <a:rPr lang="en-US" dirty="0"/>
              <a:t>In moments of temptation, it’s too late to ask “</a:t>
            </a:r>
            <a:r>
              <a:rPr lang="en-US" b="1" i="1" dirty="0"/>
              <a:t>what does God’s word say?”</a:t>
            </a:r>
            <a:r>
              <a:rPr lang="en-US" dirty="0"/>
              <a:t> </a:t>
            </a:r>
          </a:p>
          <a:p>
            <a:pPr defTabSz="928848"/>
            <a:r>
              <a:rPr lang="en-US" b="1" i="1" dirty="0"/>
              <a:t>“Live”</a:t>
            </a:r>
            <a:r>
              <a:rPr lang="en-US" dirty="0"/>
              <a:t> defined - “to enjoy real life, </a:t>
            </a:r>
            <a:r>
              <a:rPr lang="en-US" dirty="0" err="1"/>
              <a:t>i</a:t>
            </a:r>
            <a:r>
              <a:rPr lang="en-US" dirty="0"/>
              <a:t>. e. to have true life and worthy of the name -- active, blessed, endless in the kingdom of God” (Thayer's Greek Lexicon)</a:t>
            </a:r>
          </a:p>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7</a:t>
            </a:fld>
            <a:endParaRPr lang="en-US"/>
          </a:p>
        </p:txBody>
      </p:sp>
      <p:sp>
        <p:nvSpPr>
          <p:cNvPr id="5" name="Date Placeholder 4">
            <a:extLst>
              <a:ext uri="{FF2B5EF4-FFF2-40B4-BE49-F238E27FC236}">
                <a16:creationId xmlns:a16="http://schemas.microsoft.com/office/drawing/2014/main" id="{1C4C93A2-91E5-335B-5F84-852FD756140A}"/>
              </a:ext>
            </a:extLst>
          </p:cNvPr>
          <p:cNvSpPr>
            <a:spLocks noGrp="1"/>
          </p:cNvSpPr>
          <p:nvPr>
            <p:ph type="dt" idx="1"/>
          </p:nvPr>
        </p:nvSpPr>
        <p:spPr/>
        <p:txBody>
          <a:bodyPr/>
          <a:lstStyle/>
          <a:p>
            <a:r>
              <a:rPr lang="en-US"/>
              <a:t>1/15/2023 p.m.</a:t>
            </a:r>
            <a:endParaRPr lang="en-US" dirty="0"/>
          </a:p>
        </p:txBody>
      </p:sp>
      <p:sp>
        <p:nvSpPr>
          <p:cNvPr id="6" name="Footer Placeholder 5">
            <a:extLst>
              <a:ext uri="{FF2B5EF4-FFF2-40B4-BE49-F238E27FC236}">
                <a16:creationId xmlns:a16="http://schemas.microsoft.com/office/drawing/2014/main" id="{E7835019-6D28-CDBB-B0D6-817C740E5D18}"/>
              </a:ext>
            </a:extLst>
          </p:cNvPr>
          <p:cNvSpPr>
            <a:spLocks noGrp="1"/>
          </p:cNvSpPr>
          <p:nvPr>
            <p:ph type="ftr" sz="quarter" idx="4"/>
          </p:nvPr>
        </p:nvSpPr>
        <p:spPr/>
        <p:txBody>
          <a:bodyPr/>
          <a:lstStyle/>
          <a:p>
            <a:r>
              <a:rPr lang="en-US"/>
              <a:t>The Temptations Of Jesus</a:t>
            </a:r>
            <a:endParaRPr lang="en-US" dirty="0"/>
          </a:p>
        </p:txBody>
      </p:sp>
    </p:spTree>
    <p:extLst>
      <p:ext uri="{BB962C8B-B14F-4D97-AF65-F5344CB8AC3E}">
        <p14:creationId xmlns:p14="http://schemas.microsoft.com/office/powerpoint/2010/main" val="2459708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defTabSz="928848">
              <a:defRPr/>
            </a:pPr>
            <a:r>
              <a:rPr lang="en-US" b="1" i="1" dirty="0"/>
              <a:t>“Live”</a:t>
            </a:r>
            <a:r>
              <a:rPr lang="en-US" dirty="0"/>
              <a:t> defined - “to enjoy real life, </a:t>
            </a:r>
            <a:r>
              <a:rPr lang="en-US" dirty="0" err="1"/>
              <a:t>i</a:t>
            </a:r>
            <a:r>
              <a:rPr lang="en-US" dirty="0"/>
              <a:t>. e. to have true life and worthy of the name -- active, blessed, endless in the kingdom of God” (Thayer's Greek Lexicon)</a:t>
            </a:r>
          </a:p>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8</a:t>
            </a:fld>
            <a:endParaRPr lang="en-US"/>
          </a:p>
        </p:txBody>
      </p:sp>
      <p:sp>
        <p:nvSpPr>
          <p:cNvPr id="5" name="Date Placeholder 4">
            <a:extLst>
              <a:ext uri="{FF2B5EF4-FFF2-40B4-BE49-F238E27FC236}">
                <a16:creationId xmlns:a16="http://schemas.microsoft.com/office/drawing/2014/main" id="{B062F769-E176-6930-FBDE-F7208987369E}"/>
              </a:ext>
            </a:extLst>
          </p:cNvPr>
          <p:cNvSpPr>
            <a:spLocks noGrp="1"/>
          </p:cNvSpPr>
          <p:nvPr>
            <p:ph type="dt" idx="1"/>
          </p:nvPr>
        </p:nvSpPr>
        <p:spPr/>
        <p:txBody>
          <a:bodyPr/>
          <a:lstStyle/>
          <a:p>
            <a:r>
              <a:rPr lang="en-US"/>
              <a:t>1/15/2023 p.m.</a:t>
            </a:r>
            <a:endParaRPr lang="en-US" dirty="0"/>
          </a:p>
        </p:txBody>
      </p:sp>
      <p:sp>
        <p:nvSpPr>
          <p:cNvPr id="6" name="Footer Placeholder 5">
            <a:extLst>
              <a:ext uri="{FF2B5EF4-FFF2-40B4-BE49-F238E27FC236}">
                <a16:creationId xmlns:a16="http://schemas.microsoft.com/office/drawing/2014/main" id="{408507F3-EB73-AE5A-4A25-7049D24CB25A}"/>
              </a:ext>
            </a:extLst>
          </p:cNvPr>
          <p:cNvSpPr>
            <a:spLocks noGrp="1"/>
          </p:cNvSpPr>
          <p:nvPr>
            <p:ph type="ftr" sz="quarter" idx="4"/>
          </p:nvPr>
        </p:nvSpPr>
        <p:spPr/>
        <p:txBody>
          <a:bodyPr/>
          <a:lstStyle/>
          <a:p>
            <a:r>
              <a:rPr lang="en-US"/>
              <a:t>The Temptations Of Jesus</a:t>
            </a:r>
            <a:endParaRPr lang="en-US" dirty="0"/>
          </a:p>
        </p:txBody>
      </p:sp>
    </p:spTree>
    <p:extLst>
      <p:ext uri="{BB962C8B-B14F-4D97-AF65-F5344CB8AC3E}">
        <p14:creationId xmlns:p14="http://schemas.microsoft.com/office/powerpoint/2010/main" val="4126383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defTabSz="928848">
              <a:defRPr/>
            </a:pPr>
            <a:r>
              <a:rPr lang="en-US" sz="1300" b="1" i="1" dirty="0"/>
              <a:t>“Live”</a:t>
            </a:r>
            <a:r>
              <a:rPr lang="en-US" sz="1300" dirty="0"/>
              <a:t> defined - “to enjoy real life, </a:t>
            </a:r>
            <a:r>
              <a:rPr lang="en-US" sz="1300" dirty="0" err="1"/>
              <a:t>i</a:t>
            </a:r>
            <a:r>
              <a:rPr lang="en-US" sz="1300" dirty="0"/>
              <a:t>. e. to have true life and worthy of the name -- active, blessed, endless in the kingdom of God” (Thayer's Greek Lexicon)</a:t>
            </a:r>
          </a:p>
          <a:p>
            <a:endParaRPr lang="en-US" sz="1300" dirty="0"/>
          </a:p>
          <a:p>
            <a:r>
              <a:rPr lang="en-US" sz="1300" dirty="0"/>
              <a:t>Note Satan’s use of food (Caldwell): </a:t>
            </a:r>
          </a:p>
          <a:p>
            <a:pPr lvl="1"/>
            <a:r>
              <a:rPr lang="en-US" sz="1300" dirty="0"/>
              <a:t>Would Jesus be self-willed like Eve (Gen. 3:6)? </a:t>
            </a:r>
          </a:p>
          <a:p>
            <a:pPr lvl="1"/>
            <a:r>
              <a:rPr lang="en-US" sz="1300" dirty="0"/>
              <a:t>Would He be impatient like Esau (Gen. 25:29-34)? </a:t>
            </a:r>
          </a:p>
          <a:p>
            <a:pPr lvl="1"/>
            <a:r>
              <a:rPr lang="en-US" sz="1300" dirty="0"/>
              <a:t>Would He be dissatisfied like the Israelites in the wilderness (1 Cor. 10:6-11)?</a:t>
            </a:r>
          </a:p>
          <a:p>
            <a:pPr lvl="1"/>
            <a:r>
              <a:rPr lang="en-US" sz="1300" dirty="0"/>
              <a:t>Temptations are focused often upon physical needs and/ or desires. Consider John 6:26-27.</a:t>
            </a:r>
          </a:p>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9</a:t>
            </a:fld>
            <a:endParaRPr lang="en-US"/>
          </a:p>
        </p:txBody>
      </p:sp>
      <p:sp>
        <p:nvSpPr>
          <p:cNvPr id="5" name="Date Placeholder 4">
            <a:extLst>
              <a:ext uri="{FF2B5EF4-FFF2-40B4-BE49-F238E27FC236}">
                <a16:creationId xmlns:a16="http://schemas.microsoft.com/office/drawing/2014/main" id="{6C3EB456-51DD-688C-E653-212E215D1F6B}"/>
              </a:ext>
            </a:extLst>
          </p:cNvPr>
          <p:cNvSpPr>
            <a:spLocks noGrp="1"/>
          </p:cNvSpPr>
          <p:nvPr>
            <p:ph type="dt" idx="1"/>
          </p:nvPr>
        </p:nvSpPr>
        <p:spPr/>
        <p:txBody>
          <a:bodyPr/>
          <a:lstStyle/>
          <a:p>
            <a:r>
              <a:rPr lang="en-US"/>
              <a:t>1/15/2023 p.m.</a:t>
            </a:r>
            <a:endParaRPr lang="en-US" dirty="0"/>
          </a:p>
        </p:txBody>
      </p:sp>
      <p:sp>
        <p:nvSpPr>
          <p:cNvPr id="6" name="Footer Placeholder 5">
            <a:extLst>
              <a:ext uri="{FF2B5EF4-FFF2-40B4-BE49-F238E27FC236}">
                <a16:creationId xmlns:a16="http://schemas.microsoft.com/office/drawing/2014/main" id="{D09BFB55-7FAF-A8B8-DDA1-D05ECE9CCDD6}"/>
              </a:ext>
            </a:extLst>
          </p:cNvPr>
          <p:cNvSpPr>
            <a:spLocks noGrp="1"/>
          </p:cNvSpPr>
          <p:nvPr>
            <p:ph type="ftr" sz="quarter" idx="4"/>
          </p:nvPr>
        </p:nvSpPr>
        <p:spPr/>
        <p:txBody>
          <a:bodyPr/>
          <a:lstStyle/>
          <a:p>
            <a:r>
              <a:rPr lang="en-US"/>
              <a:t>The Temptations Of Jesus</a:t>
            </a:r>
            <a:endParaRPr lang="en-US" dirty="0"/>
          </a:p>
        </p:txBody>
      </p:sp>
    </p:spTree>
    <p:extLst>
      <p:ext uri="{BB962C8B-B14F-4D97-AF65-F5344CB8AC3E}">
        <p14:creationId xmlns:p14="http://schemas.microsoft.com/office/powerpoint/2010/main" val="1757512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2" y="0"/>
            <a:ext cx="12188827"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sz="1350" dirty="0"/>
          </a:p>
        </p:txBody>
      </p:sp>
      <p:sp>
        <p:nvSpPr>
          <p:cNvPr id="9" name="Rectangle 8"/>
          <p:cNvSpPr/>
          <p:nvPr/>
        </p:nvSpPr>
        <p:spPr>
          <a:xfrm>
            <a:off x="-2" y="5102352"/>
            <a:ext cx="12188827" cy="17556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sz="1350" dirty="0"/>
          </a:p>
        </p:txBody>
      </p:sp>
      <p:sp>
        <p:nvSpPr>
          <p:cNvPr id="2" name="Title 1"/>
          <p:cNvSpPr>
            <a:spLocks noGrp="1"/>
          </p:cNvSpPr>
          <p:nvPr>
            <p:ph type="ctrTitle"/>
          </p:nvPr>
        </p:nvSpPr>
        <p:spPr>
          <a:xfrm>
            <a:off x="1295400" y="2286000"/>
            <a:ext cx="9601200" cy="1517904"/>
          </a:xfrm>
        </p:spPr>
        <p:txBody>
          <a:bodyPr anchor="b"/>
          <a:lstStyle>
            <a:lvl1pPr algn="ctr">
              <a:defRPr sz="4050"/>
            </a:lvl1pPr>
          </a:lstStyle>
          <a:p>
            <a:r>
              <a:rPr lang="en-US"/>
              <a:t>Click to edit Master title style</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1500" cap="all" baseline="0"/>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3/29/2023</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1" y="274638"/>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3/29/2023</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p>
            <a:fld id="{9E583DDF-CA54-461A-A486-592D2374C532}" type="datetimeFigureOut">
              <a:rPr lang="en-US"/>
              <a:t>3/29/2023</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274320"/>
            <a:ext cx="12192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dirty="0"/>
          </a:p>
        </p:txBody>
      </p:sp>
      <p:sp>
        <p:nvSpPr>
          <p:cNvPr id="2" name="Title 1"/>
          <p:cNvSpPr>
            <a:spLocks noGrp="1"/>
          </p:cNvSpPr>
          <p:nvPr>
            <p:ph type="title"/>
          </p:nvPr>
        </p:nvSpPr>
        <p:spPr>
          <a:xfrm>
            <a:off x="1295400" y="2130552"/>
            <a:ext cx="9601200" cy="2359152"/>
          </a:xfrm>
        </p:spPr>
        <p:txBody>
          <a:bodyPr anchor="b">
            <a:normAutofit/>
          </a:bodyPr>
          <a:lstStyle>
            <a:lvl1pPr algn="ctr">
              <a:defRPr sz="4050" b="0"/>
            </a:lvl1pPr>
          </a:lstStyle>
          <a:p>
            <a:r>
              <a:rPr lang="en-US"/>
              <a:t>Click to edit Master title style</a:t>
            </a:r>
            <a:endParaRPr/>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1500" cap="all" baseline="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a:t>3/29/2023</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0A879FD0-C37A-4F50-8F3B-5FA0D9D0B42F}" type="datetimeFigureOut">
              <a:rPr lang="en-US"/>
              <a:t>3/29/2023</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0D06EF73-9DB8-4763-865F-2F88181A4732}" type="slidenum">
              <a:rPr/>
              <a:t>‹#›</a:t>
            </a:fld>
            <a:endParaRPr dirty="0"/>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1500" b="0" cap="all"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341120" y="2740734"/>
            <a:ext cx="4572000" cy="3288847"/>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1500" b="0" cap="all"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78880" y="2740734"/>
            <a:ext cx="4572000" cy="3288847"/>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9E583DDF-CA54-461A-A486-592D2374C532}" type="datetimeFigureOut">
              <a:rPr lang="en-US"/>
              <a:t>3/29/2023</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E583DDF-CA54-461A-A486-592D2374C532}" type="datetimeFigureOut">
              <a:rPr lang="en-US"/>
              <a:t>3/29/2023</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12188827"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sz="1350" dirty="0"/>
          </a:p>
        </p:txBody>
      </p:sp>
      <p:sp>
        <p:nvSpPr>
          <p:cNvPr id="2" name="Date Placeholder 1"/>
          <p:cNvSpPr>
            <a:spLocks noGrp="1"/>
          </p:cNvSpPr>
          <p:nvPr>
            <p:ph type="dt" sz="half" idx="10"/>
          </p:nvPr>
        </p:nvSpPr>
        <p:spPr/>
        <p:txBody>
          <a:bodyPr/>
          <a:lstStyle/>
          <a:p>
            <a:fld id="{9E583DDF-CA54-461A-A486-592D2374C532}" type="datetimeFigureOut">
              <a:rPr lang="en-US"/>
              <a:t>3/29/2023</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2550" b="0"/>
            </a:lvl1pPr>
          </a:lstStyle>
          <a:p>
            <a:r>
              <a:rPr lang="en-US"/>
              <a:t>Click to edit Master title style</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90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3/29/2023</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2550" b="0"/>
            </a:lvl1pPr>
          </a:lstStyle>
          <a:p>
            <a:r>
              <a:rPr lang="en-US"/>
              <a:t>Click to edit Master title style</a:t>
            </a:r>
            <a:endParaRPr/>
          </a:p>
        </p:txBody>
      </p:sp>
      <p:sp>
        <p:nvSpPr>
          <p:cNvPr id="3" name="Picture Placeholder 2"/>
          <p:cNvSpPr>
            <a:spLocks noGrp="1"/>
          </p:cNvSpPr>
          <p:nvPr>
            <p:ph type="pic" idx="1"/>
          </p:nvPr>
        </p:nvSpPr>
        <p:spPr>
          <a:xfrm>
            <a:off x="301752" y="502920"/>
            <a:ext cx="6702552" cy="5843016"/>
          </a:xfrm>
          <a:solidFill>
            <a:schemeClr val="accent1">
              <a:lumMod val="40000"/>
              <a:lumOff val="60000"/>
            </a:schemeClr>
          </a:solidFill>
        </p:spPr>
        <p:txBody>
          <a:bodyPr/>
          <a:lstStyle>
            <a:lvl1pPr marL="0" indent="0" algn="ctr">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endParaRPr dirty="0"/>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90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3/29/2023</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583680"/>
            <a:ext cx="12188827"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sz="1350" dirty="0"/>
          </a:p>
        </p:txBody>
      </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4"/>
            <a:ext cx="9509760" cy="4127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600">
                <a:solidFill>
                  <a:schemeClr val="tx1">
                    <a:tint val="75000"/>
                  </a:schemeClr>
                </a:solidFill>
              </a:defRPr>
            </a:lvl1pPr>
          </a:lstStyle>
          <a:p>
            <a:fld id="{9E583DDF-CA54-461A-A486-592D2374C532}" type="datetimeFigureOut">
              <a:rPr lang="en-US"/>
              <a:pPr/>
              <a:t>3/29/2023</a:t>
            </a:fld>
            <a:endParaRPr dirty="0"/>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600" cap="all" baseline="0">
                <a:solidFill>
                  <a:schemeClr val="tx1">
                    <a:tint val="75000"/>
                  </a:schemeClr>
                </a:solidFill>
              </a:defRPr>
            </a:lvl1pPr>
          </a:lstStyle>
          <a:p>
            <a:endParaRPr dirty="0"/>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600">
                <a:solidFill>
                  <a:schemeClr val="tx1">
                    <a:tint val="75000"/>
                  </a:schemeClr>
                </a:solidFill>
              </a:defRPr>
            </a:lvl1pPr>
          </a:lstStyle>
          <a:p>
            <a:fld id="{CA8D9AD5-F248-4919-864A-CFD76CC027D6}" type="slidenum">
              <a:rPr/>
              <a:pPr/>
              <a:t>‹#›</a:t>
            </a:fld>
            <a:endParaRPr dirty="0"/>
          </a:p>
        </p:txBody>
      </p:sp>
    </p:spTree>
    <p:extLst>
      <p:ext uri="{BB962C8B-B14F-4D97-AF65-F5344CB8AC3E}">
        <p14:creationId xmlns:p14="http://schemas.microsoft.com/office/powerpoint/2010/main" val="25637609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685800" rtl="0" eaLnBrk="1" latinLnBrk="0" hangingPunct="1">
        <a:lnSpc>
          <a:spcPct val="90000"/>
        </a:lnSpc>
        <a:spcBef>
          <a:spcPct val="0"/>
        </a:spcBef>
        <a:buFont typeface="Arial" pitchFamily="34" charset="0"/>
        <a:buNone/>
        <a:defRPr sz="2550" kern="1200">
          <a:solidFill>
            <a:schemeClr val="tx1"/>
          </a:solidFill>
          <a:latin typeface="+mj-lt"/>
          <a:ea typeface="+mj-ea"/>
          <a:cs typeface="+mj-cs"/>
        </a:defRPr>
      </a:lvl1pPr>
    </p:titleStyle>
    <p:bodyStyle>
      <a:lvl1pPr marL="205740" indent="-171450" algn="l" defTabSz="685800" rtl="0" eaLnBrk="1" latinLnBrk="0" hangingPunct="1">
        <a:lnSpc>
          <a:spcPct val="90000"/>
        </a:lnSpc>
        <a:spcBef>
          <a:spcPts val="1350"/>
        </a:spcBef>
        <a:buSzPct val="80000"/>
        <a:buFont typeface="Arial" pitchFamily="34" charset="0"/>
        <a:buChar char="•"/>
        <a:defRPr sz="1500" kern="1200">
          <a:solidFill>
            <a:schemeClr val="tx1"/>
          </a:solidFill>
          <a:latin typeface="+mn-lt"/>
          <a:ea typeface="+mn-ea"/>
          <a:cs typeface="+mn-cs"/>
        </a:defRPr>
      </a:lvl1pPr>
      <a:lvl2pPr marL="445770" indent="-171450" algn="l" defTabSz="685800" rtl="0" eaLnBrk="1" latinLnBrk="0" hangingPunct="1">
        <a:lnSpc>
          <a:spcPct val="90000"/>
        </a:lnSpc>
        <a:spcBef>
          <a:spcPts val="750"/>
        </a:spcBef>
        <a:buSzPct val="80000"/>
        <a:buFont typeface="Arial" pitchFamily="34" charset="0"/>
        <a:buChar char="•"/>
        <a:defRPr sz="1350" kern="1200">
          <a:solidFill>
            <a:schemeClr val="tx1"/>
          </a:solidFill>
          <a:latin typeface="+mn-lt"/>
          <a:ea typeface="+mn-ea"/>
          <a:cs typeface="+mn-cs"/>
        </a:defRPr>
      </a:lvl2pPr>
      <a:lvl3pPr marL="685800" indent="-171450" algn="l" defTabSz="685800" rtl="0" eaLnBrk="1" latinLnBrk="0" hangingPunct="1">
        <a:lnSpc>
          <a:spcPct val="90000"/>
        </a:lnSpc>
        <a:spcBef>
          <a:spcPts val="600"/>
        </a:spcBef>
        <a:buSzPct val="80000"/>
        <a:buFont typeface="Arial" pitchFamily="34" charset="0"/>
        <a:buChar char="•"/>
        <a:defRPr sz="1200" kern="1200">
          <a:solidFill>
            <a:schemeClr val="tx1"/>
          </a:solidFill>
          <a:latin typeface="+mn-lt"/>
          <a:ea typeface="+mn-ea"/>
          <a:cs typeface="+mn-cs"/>
        </a:defRPr>
      </a:lvl3pPr>
      <a:lvl4pPr marL="925830" indent="-171450" algn="l" defTabSz="685800" rtl="0" eaLnBrk="1" latinLnBrk="0" hangingPunct="1">
        <a:lnSpc>
          <a:spcPct val="90000"/>
        </a:lnSpc>
        <a:spcBef>
          <a:spcPts val="600"/>
        </a:spcBef>
        <a:buSzPct val="80000"/>
        <a:buFont typeface="Arial" pitchFamily="34" charset="0"/>
        <a:buChar char="•"/>
        <a:defRPr sz="1050" kern="1200">
          <a:solidFill>
            <a:schemeClr val="tx1"/>
          </a:solidFill>
          <a:latin typeface="+mn-lt"/>
          <a:ea typeface="+mn-ea"/>
          <a:cs typeface="+mn-cs"/>
        </a:defRPr>
      </a:lvl4pPr>
      <a:lvl5pPr marL="1165860" indent="-171450" algn="l" defTabSz="685800" rtl="0" eaLnBrk="1" latinLnBrk="0" hangingPunct="1">
        <a:lnSpc>
          <a:spcPct val="90000"/>
        </a:lnSpc>
        <a:spcBef>
          <a:spcPts val="600"/>
        </a:spcBef>
        <a:buSzPct val="80000"/>
        <a:buFont typeface="Arial" pitchFamily="34" charset="0"/>
        <a:buChar char="•"/>
        <a:defRPr sz="1050" kern="1200">
          <a:solidFill>
            <a:schemeClr val="tx1"/>
          </a:solidFill>
          <a:latin typeface="+mn-lt"/>
          <a:ea typeface="+mn-ea"/>
          <a:cs typeface="+mn-cs"/>
        </a:defRPr>
      </a:lvl5pPr>
      <a:lvl6pPr marL="1405890" indent="-171450" algn="l" defTabSz="685800" rtl="0" eaLnBrk="1" latinLnBrk="0" hangingPunct="1">
        <a:lnSpc>
          <a:spcPct val="90000"/>
        </a:lnSpc>
        <a:spcBef>
          <a:spcPts val="600"/>
        </a:spcBef>
        <a:buFont typeface="Arial" pitchFamily="34" charset="0"/>
        <a:buChar char="•"/>
        <a:defRPr sz="1050" kern="1200">
          <a:solidFill>
            <a:schemeClr val="tx1"/>
          </a:solidFill>
          <a:latin typeface="+mn-lt"/>
          <a:ea typeface="+mn-ea"/>
          <a:cs typeface="+mn-cs"/>
        </a:defRPr>
      </a:lvl6pPr>
      <a:lvl7pPr marL="1645920" indent="-171450" algn="l" defTabSz="685800" rtl="0" eaLnBrk="1" latinLnBrk="0" hangingPunct="1">
        <a:lnSpc>
          <a:spcPct val="90000"/>
        </a:lnSpc>
        <a:spcBef>
          <a:spcPts val="600"/>
        </a:spcBef>
        <a:buFont typeface="Arial" pitchFamily="34" charset="0"/>
        <a:buChar char="•"/>
        <a:defRPr sz="1050" kern="1200" baseline="0">
          <a:solidFill>
            <a:schemeClr val="tx1"/>
          </a:solidFill>
          <a:latin typeface="+mn-lt"/>
          <a:ea typeface="+mn-ea"/>
          <a:cs typeface="+mn-cs"/>
        </a:defRPr>
      </a:lvl7pPr>
      <a:lvl8pPr marL="1885950" indent="-171450" algn="l" defTabSz="685800" rtl="0" eaLnBrk="1" latinLnBrk="0" hangingPunct="1">
        <a:lnSpc>
          <a:spcPct val="90000"/>
        </a:lnSpc>
        <a:spcBef>
          <a:spcPts val="600"/>
        </a:spcBef>
        <a:buFont typeface="Arial" pitchFamily="34" charset="0"/>
        <a:buChar char="•"/>
        <a:defRPr sz="1050" kern="1200" baseline="0">
          <a:solidFill>
            <a:schemeClr val="tx1"/>
          </a:solidFill>
          <a:latin typeface="+mn-lt"/>
          <a:ea typeface="+mn-ea"/>
          <a:cs typeface="+mn-cs"/>
        </a:defRPr>
      </a:lvl8pPr>
      <a:lvl9pPr marL="2125980" indent="-171450" algn="l" defTabSz="685800" rtl="0" eaLnBrk="1" latinLnBrk="0" hangingPunct="1">
        <a:lnSpc>
          <a:spcPct val="90000"/>
        </a:lnSpc>
        <a:spcBef>
          <a:spcPts val="600"/>
        </a:spcBef>
        <a:buFont typeface="Arial" pitchFamily="34" charset="0"/>
        <a:buChar char="•"/>
        <a:defRPr sz="1050" kern="1200" baseline="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t>The Temptations Of Jesus</a:t>
            </a:r>
          </a:p>
        </p:txBody>
      </p:sp>
      <p:sp>
        <p:nvSpPr>
          <p:cNvPr id="3" name="Subtitle 2"/>
          <p:cNvSpPr>
            <a:spLocks noGrp="1"/>
          </p:cNvSpPr>
          <p:nvPr>
            <p:ph type="subTitle" idx="1"/>
          </p:nvPr>
        </p:nvSpPr>
        <p:spPr>
          <a:xfrm>
            <a:off x="2495550" y="3826764"/>
            <a:ext cx="7200900" cy="852812"/>
          </a:xfrm>
        </p:spPr>
        <p:txBody>
          <a:bodyPr>
            <a:normAutofit/>
          </a:bodyPr>
          <a:lstStyle/>
          <a:p>
            <a:r>
              <a:rPr lang="en-US" sz="2800" dirty="0"/>
              <a:t>Matthew 4:1-11</a:t>
            </a:r>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814" y="1632857"/>
            <a:ext cx="10825843" cy="5225143"/>
          </a:xfrm>
        </p:spPr>
        <p:txBody>
          <a:bodyPr>
            <a:normAutofit/>
          </a:bodyPr>
          <a:lstStyle/>
          <a:p>
            <a:pPr marL="34290" indent="0">
              <a:buNone/>
            </a:pPr>
            <a:r>
              <a:rPr lang="en-US" sz="3350" b="1" dirty="0"/>
              <a:t>Again, what is the temptation?</a:t>
            </a:r>
            <a:r>
              <a:rPr lang="en-US" sz="3350" dirty="0"/>
              <a:t> </a:t>
            </a:r>
          </a:p>
          <a:p>
            <a:pPr marL="34290" indent="0">
              <a:buNone/>
            </a:pPr>
            <a:r>
              <a:rPr lang="en-US" sz="3350" dirty="0"/>
              <a:t>Again, </a:t>
            </a:r>
            <a:r>
              <a:rPr lang="en-US" sz="3350" b="1" i="1" dirty="0"/>
              <a:t>“if You are the Son of God”</a:t>
            </a:r>
            <a:r>
              <a:rPr lang="en-US" sz="3350" dirty="0"/>
              <a:t> – </a:t>
            </a:r>
            <a:r>
              <a:rPr lang="en-US" sz="3350" b="1" dirty="0"/>
              <a:t>prove who You are</a:t>
            </a:r>
            <a:r>
              <a:rPr lang="en-US" sz="3350" dirty="0"/>
              <a:t>…  (Matthew 27:40-42) </a:t>
            </a:r>
          </a:p>
          <a:p>
            <a:pPr marL="34290" indent="0">
              <a:buNone/>
            </a:pPr>
            <a:r>
              <a:rPr lang="en-US" sz="3350" b="1" dirty="0"/>
              <a:t>Is God really with you</a:t>
            </a:r>
            <a:r>
              <a:rPr lang="en-US" sz="3350" dirty="0"/>
              <a:t>? (John 8:29; 16:32) </a:t>
            </a:r>
            <a:br>
              <a:rPr lang="en-US" sz="3350" dirty="0"/>
            </a:br>
            <a:r>
              <a:rPr lang="en-US" sz="3350" dirty="0"/>
              <a:t>How Jesus found out God was with Him… (Matthew 3:17)</a:t>
            </a:r>
          </a:p>
          <a:p>
            <a:pPr marL="34290" indent="0">
              <a:buNone/>
            </a:pPr>
            <a:r>
              <a:rPr lang="en-US" sz="3350" b="1" dirty="0"/>
              <a:t>Why wait until the cross to find out if God is with you</a:t>
            </a:r>
            <a:r>
              <a:rPr lang="en-US" sz="3350" dirty="0"/>
              <a:t>? Would Jesus walk by faith or by sight? (note 1 Peter 2:23) </a:t>
            </a:r>
          </a:p>
          <a:p>
            <a:pPr marL="34290" indent="0">
              <a:buNone/>
            </a:pPr>
            <a:r>
              <a:rPr lang="en-US" sz="3350" dirty="0"/>
              <a:t>Satan once again seeking to </a:t>
            </a:r>
            <a:r>
              <a:rPr lang="en-US" sz="3350" b="1" dirty="0"/>
              <a:t>thwart the very purpose and mission </a:t>
            </a:r>
            <a:r>
              <a:rPr lang="en-US" sz="3350" dirty="0"/>
              <a:t>of Jesus right from the start.</a:t>
            </a:r>
          </a:p>
        </p:txBody>
      </p:sp>
      <p:sp>
        <p:nvSpPr>
          <p:cNvPr id="6" name="Title 1">
            <a:extLst>
              <a:ext uri="{FF2B5EF4-FFF2-40B4-BE49-F238E27FC236}">
                <a16:creationId xmlns:a16="http://schemas.microsoft.com/office/drawing/2014/main" id="{8AA6C38A-2FCB-36D6-7D2F-2CCB4D17AAE5}"/>
              </a:ext>
            </a:extLst>
          </p:cNvPr>
          <p:cNvSpPr>
            <a:spLocks noGrp="1"/>
          </p:cNvSpPr>
          <p:nvPr>
            <p:ph type="title"/>
          </p:nvPr>
        </p:nvSpPr>
        <p:spPr>
          <a:xfrm>
            <a:off x="636814" y="124459"/>
            <a:ext cx="10956472" cy="1394097"/>
          </a:xfrm>
        </p:spPr>
        <p:txBody>
          <a:bodyPr>
            <a:normAutofit fontScale="90000"/>
          </a:bodyPr>
          <a:lstStyle/>
          <a:p>
            <a:r>
              <a:rPr lang="en-US" sz="4400" b="1" dirty="0"/>
              <a:t>2</a:t>
            </a:r>
            <a:r>
              <a:rPr lang="en-US" sz="4400" b="1" baseline="30000" dirty="0"/>
              <a:t>nd</a:t>
            </a:r>
            <a:r>
              <a:rPr lang="en-US" sz="4400" b="1" dirty="0"/>
              <a:t> Temptation – If You Are The Son of God, Throw Yourself Down…”</a:t>
            </a:r>
            <a:br>
              <a:rPr lang="en-US" dirty="0"/>
            </a:br>
            <a:r>
              <a:rPr lang="en-US" sz="2400" dirty="0"/>
              <a:t>Matthew 4:5-6</a:t>
            </a:r>
            <a:endParaRPr lang="en-US" dirty="0"/>
          </a:p>
        </p:txBody>
      </p:sp>
    </p:spTree>
    <p:extLst>
      <p:ext uri="{BB962C8B-B14F-4D97-AF65-F5344CB8AC3E}">
        <p14:creationId xmlns:p14="http://schemas.microsoft.com/office/powerpoint/2010/main" val="1627196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814" y="1632857"/>
            <a:ext cx="11555186" cy="5225143"/>
          </a:xfrm>
        </p:spPr>
        <p:txBody>
          <a:bodyPr>
            <a:normAutofit/>
          </a:bodyPr>
          <a:lstStyle/>
          <a:p>
            <a:pPr marL="34290" indent="0">
              <a:buNone/>
            </a:pPr>
            <a:r>
              <a:rPr lang="en-US" sz="3600" b="1" dirty="0"/>
              <a:t>Are we sure who we are? </a:t>
            </a:r>
            <a:r>
              <a:rPr lang="en-US" sz="3600" dirty="0"/>
              <a:t>(1 Peter 2:9-12)</a:t>
            </a:r>
          </a:p>
          <a:p>
            <a:pPr marL="34290" indent="0">
              <a:buNone/>
            </a:pPr>
            <a:r>
              <a:rPr lang="en-US" sz="3600" b="1" dirty="0"/>
              <a:t>Are we sure God is with us? How can we know? </a:t>
            </a:r>
            <a:br>
              <a:rPr lang="en-US" sz="3600" dirty="0"/>
            </a:br>
            <a:r>
              <a:rPr lang="en-US" sz="3600" dirty="0"/>
              <a:t>(Philippians 4:9; 1 John 1:5-9; 2 John 9; Matthew 28:18-20; Hebrews 13:5; Matthew 6:33; Revelation 3:20?)</a:t>
            </a:r>
          </a:p>
        </p:txBody>
      </p:sp>
      <p:sp>
        <p:nvSpPr>
          <p:cNvPr id="6" name="Title 1">
            <a:extLst>
              <a:ext uri="{FF2B5EF4-FFF2-40B4-BE49-F238E27FC236}">
                <a16:creationId xmlns:a16="http://schemas.microsoft.com/office/drawing/2014/main" id="{8AA6C38A-2FCB-36D6-7D2F-2CCB4D17AAE5}"/>
              </a:ext>
            </a:extLst>
          </p:cNvPr>
          <p:cNvSpPr>
            <a:spLocks noGrp="1"/>
          </p:cNvSpPr>
          <p:nvPr>
            <p:ph type="title"/>
          </p:nvPr>
        </p:nvSpPr>
        <p:spPr>
          <a:xfrm>
            <a:off x="636814" y="124460"/>
            <a:ext cx="10956472" cy="1233424"/>
          </a:xfrm>
        </p:spPr>
        <p:txBody>
          <a:bodyPr/>
          <a:lstStyle/>
          <a:p>
            <a:r>
              <a:rPr lang="en-US" sz="4400" b="1" dirty="0"/>
              <a:t>2</a:t>
            </a:r>
            <a:r>
              <a:rPr lang="en-US" sz="4400" b="1" baseline="30000" dirty="0"/>
              <a:t>nd</a:t>
            </a:r>
            <a:r>
              <a:rPr lang="en-US" sz="4400" b="1" dirty="0"/>
              <a:t> Temptation – If You Are The Son of God…</a:t>
            </a:r>
            <a:br>
              <a:rPr lang="en-US" dirty="0"/>
            </a:br>
            <a:r>
              <a:rPr lang="en-US" sz="2400" dirty="0"/>
              <a:t>Matthew 4:5-6</a:t>
            </a:r>
            <a:endParaRPr lang="en-US" dirty="0"/>
          </a:p>
        </p:txBody>
      </p:sp>
    </p:spTree>
    <p:extLst>
      <p:ext uri="{BB962C8B-B14F-4D97-AF65-F5344CB8AC3E}">
        <p14:creationId xmlns:p14="http://schemas.microsoft.com/office/powerpoint/2010/main" val="2209245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814" y="1632857"/>
            <a:ext cx="11555186" cy="5225143"/>
          </a:xfrm>
        </p:spPr>
        <p:txBody>
          <a:bodyPr>
            <a:normAutofit fontScale="92500" lnSpcReduction="10000"/>
          </a:bodyPr>
          <a:lstStyle/>
          <a:p>
            <a:pPr marL="34290" indent="0">
              <a:buNone/>
            </a:pPr>
            <a:r>
              <a:rPr lang="en-US" sz="3600" b="1" dirty="0"/>
              <a:t>Satan uses scriptures too! </a:t>
            </a:r>
            <a:r>
              <a:rPr lang="en-US" sz="3600" b="1" i="1" dirty="0"/>
              <a:t>“ </a:t>
            </a:r>
            <a:r>
              <a:rPr lang="en-US" sz="3600" b="1" dirty="0"/>
              <a:t>(Psalms 91:11-12). </a:t>
            </a:r>
          </a:p>
          <a:p>
            <a:pPr marL="34290" indent="0">
              <a:buNone/>
            </a:pPr>
            <a:r>
              <a:rPr lang="en-US" sz="3600" dirty="0"/>
              <a:t>Anything can be proven from scriptures when taken out of context. The dangers of distorting scripture. (2 Peter 3:16)</a:t>
            </a:r>
          </a:p>
          <a:p>
            <a:pPr marL="34290" indent="0">
              <a:buNone/>
            </a:pPr>
            <a:r>
              <a:rPr lang="en-US" sz="3600" b="1" dirty="0"/>
              <a:t>What is the context of Psalms 91? </a:t>
            </a:r>
            <a:r>
              <a:rPr lang="en-US" sz="3600" dirty="0"/>
              <a:t>Protection to the one who trusts in God. </a:t>
            </a:r>
            <a:endParaRPr lang="en-US" sz="3600" b="1" dirty="0"/>
          </a:p>
          <a:p>
            <a:pPr marL="457200" indent="-423863"/>
            <a:r>
              <a:rPr lang="en-US" sz="3600" dirty="0"/>
              <a:t>An exhortation to put our faith and trust in God… </a:t>
            </a:r>
            <a:br>
              <a:rPr lang="en-US" sz="3600" dirty="0"/>
            </a:br>
            <a:r>
              <a:rPr lang="en-US" sz="3600" dirty="0"/>
              <a:t>not to test Him! </a:t>
            </a:r>
          </a:p>
          <a:p>
            <a:pPr marL="457200" indent="-423863"/>
            <a:r>
              <a:rPr lang="en-US" sz="3600" dirty="0"/>
              <a:t>Written to encourage faith… not test it! </a:t>
            </a:r>
          </a:p>
          <a:p>
            <a:pPr marL="34290" indent="0">
              <a:buNone/>
            </a:pPr>
            <a:r>
              <a:rPr lang="en-US" sz="3600" b="1" dirty="0"/>
              <a:t>Satan instead uses these verses to ask, “are you sure God is really with You?”</a:t>
            </a:r>
          </a:p>
        </p:txBody>
      </p:sp>
      <p:sp>
        <p:nvSpPr>
          <p:cNvPr id="6" name="Title 1">
            <a:extLst>
              <a:ext uri="{FF2B5EF4-FFF2-40B4-BE49-F238E27FC236}">
                <a16:creationId xmlns:a16="http://schemas.microsoft.com/office/drawing/2014/main" id="{8AA6C38A-2FCB-36D6-7D2F-2CCB4D17AAE5}"/>
              </a:ext>
            </a:extLst>
          </p:cNvPr>
          <p:cNvSpPr>
            <a:spLocks noGrp="1"/>
          </p:cNvSpPr>
          <p:nvPr>
            <p:ph type="title"/>
          </p:nvPr>
        </p:nvSpPr>
        <p:spPr>
          <a:xfrm>
            <a:off x="636814" y="124460"/>
            <a:ext cx="10956472" cy="1233424"/>
          </a:xfrm>
        </p:spPr>
        <p:txBody>
          <a:bodyPr/>
          <a:lstStyle/>
          <a:p>
            <a:r>
              <a:rPr lang="en-US" sz="4400" b="1" dirty="0"/>
              <a:t>2</a:t>
            </a:r>
            <a:r>
              <a:rPr lang="en-US" sz="4400" b="1" baseline="30000" dirty="0"/>
              <a:t>nd</a:t>
            </a:r>
            <a:r>
              <a:rPr lang="en-US" sz="4400" b="1" dirty="0"/>
              <a:t> Temptation – If You Are The Son of God…</a:t>
            </a:r>
            <a:br>
              <a:rPr lang="en-US" dirty="0"/>
            </a:br>
            <a:r>
              <a:rPr lang="en-US" sz="2400" dirty="0"/>
              <a:t>Matthew 4:5-6</a:t>
            </a:r>
            <a:endParaRPr lang="en-US" dirty="0"/>
          </a:p>
        </p:txBody>
      </p:sp>
    </p:spTree>
    <p:extLst>
      <p:ext uri="{BB962C8B-B14F-4D97-AF65-F5344CB8AC3E}">
        <p14:creationId xmlns:p14="http://schemas.microsoft.com/office/powerpoint/2010/main" val="2972425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1632857"/>
            <a:ext cx="11996057" cy="5225143"/>
          </a:xfrm>
        </p:spPr>
        <p:txBody>
          <a:bodyPr>
            <a:normAutofit/>
          </a:bodyPr>
          <a:lstStyle/>
          <a:p>
            <a:pPr marL="34290" indent="0">
              <a:buNone/>
            </a:pPr>
            <a:r>
              <a:rPr lang="en-US" sz="3600" dirty="0"/>
              <a:t>Jesus’ reply: “</a:t>
            </a:r>
            <a:r>
              <a:rPr lang="en-US" sz="3600" b="1" i="1" dirty="0"/>
              <a:t>Again it is written</a:t>
            </a:r>
            <a:r>
              <a:rPr lang="en-US" sz="3600" i="1" dirty="0"/>
              <a:t>, ‘you shall not put the Lord your God to the test</a:t>
            </a:r>
            <a:r>
              <a:rPr lang="en-US" sz="3600" dirty="0"/>
              <a:t>’” (Deut. 6:16, ESV</a:t>
            </a:r>
            <a:r>
              <a:rPr lang="en-US" sz="3600" i="1" dirty="0"/>
              <a:t>; </a:t>
            </a:r>
            <a:r>
              <a:rPr lang="en-US" sz="3600" dirty="0"/>
              <a:t>renewal or repetition of the action; </a:t>
            </a:r>
            <a:r>
              <a:rPr lang="en-US" sz="1900" dirty="0"/>
              <a:t>Thayer</a:t>
            </a:r>
            <a:r>
              <a:rPr lang="en-US" sz="3600" dirty="0"/>
              <a:t>) </a:t>
            </a:r>
          </a:p>
          <a:p>
            <a:pPr marL="34290" indent="0">
              <a:buNone/>
            </a:pPr>
            <a:r>
              <a:rPr lang="en-US" sz="3600" dirty="0"/>
              <a:t>“…</a:t>
            </a:r>
            <a:r>
              <a:rPr lang="en-US" sz="3600" i="1" dirty="0"/>
              <a:t>Is the Lord among us?</a:t>
            </a:r>
            <a:r>
              <a:rPr lang="en-US" sz="3600" dirty="0"/>
              <a:t>...” </a:t>
            </a:r>
            <a:r>
              <a:rPr lang="en-US" sz="3200" dirty="0"/>
              <a:t>(Ex. 17:2-7; cf., Num. 14:22 (10 times?))</a:t>
            </a:r>
            <a:endParaRPr lang="en-US" sz="3600" dirty="0"/>
          </a:p>
          <a:p>
            <a:pPr marL="34290" indent="0">
              <a:buNone/>
            </a:pPr>
            <a:r>
              <a:rPr lang="en-US" sz="3600" b="1" dirty="0"/>
              <a:t>Show us a sign and we’ll believe </a:t>
            </a:r>
            <a:r>
              <a:rPr lang="en-US" sz="3300" dirty="0"/>
              <a:t>(John 6:30; Matthew 27:40-43)</a:t>
            </a:r>
          </a:p>
          <a:p>
            <a:pPr marL="34290" indent="0">
              <a:buNone/>
            </a:pPr>
            <a:r>
              <a:rPr lang="en-US" sz="3600" dirty="0"/>
              <a:t>It’s our responsibility to prove ourselves to God! It’s not God’s responsibility to prove Himself to us!</a:t>
            </a:r>
          </a:p>
        </p:txBody>
      </p:sp>
      <p:sp>
        <p:nvSpPr>
          <p:cNvPr id="6" name="Title 1">
            <a:extLst>
              <a:ext uri="{FF2B5EF4-FFF2-40B4-BE49-F238E27FC236}">
                <a16:creationId xmlns:a16="http://schemas.microsoft.com/office/drawing/2014/main" id="{8AA6C38A-2FCB-36D6-7D2F-2CCB4D17AAE5}"/>
              </a:ext>
            </a:extLst>
          </p:cNvPr>
          <p:cNvSpPr>
            <a:spLocks noGrp="1"/>
          </p:cNvSpPr>
          <p:nvPr>
            <p:ph type="title"/>
          </p:nvPr>
        </p:nvSpPr>
        <p:spPr>
          <a:xfrm>
            <a:off x="636814" y="124460"/>
            <a:ext cx="10956472" cy="1233424"/>
          </a:xfrm>
        </p:spPr>
        <p:txBody>
          <a:bodyPr/>
          <a:lstStyle/>
          <a:p>
            <a:r>
              <a:rPr lang="en-US" sz="4400" b="1" dirty="0"/>
              <a:t>2</a:t>
            </a:r>
            <a:r>
              <a:rPr lang="en-US" sz="4400" b="1" baseline="30000" dirty="0"/>
              <a:t>nd</a:t>
            </a:r>
            <a:r>
              <a:rPr lang="en-US" sz="4400" b="1" dirty="0"/>
              <a:t> Temptation – If You Are The Son of God…</a:t>
            </a:r>
            <a:br>
              <a:rPr lang="en-US" dirty="0"/>
            </a:br>
            <a:r>
              <a:rPr lang="en-US" sz="2400" dirty="0"/>
              <a:t>Matthew 4:5-6</a:t>
            </a:r>
            <a:endParaRPr lang="en-US" dirty="0"/>
          </a:p>
        </p:txBody>
      </p:sp>
    </p:spTree>
    <p:extLst>
      <p:ext uri="{BB962C8B-B14F-4D97-AF65-F5344CB8AC3E}">
        <p14:creationId xmlns:p14="http://schemas.microsoft.com/office/powerpoint/2010/main" val="1428840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814" y="1632857"/>
            <a:ext cx="11136086" cy="5225143"/>
          </a:xfrm>
        </p:spPr>
        <p:txBody>
          <a:bodyPr>
            <a:normAutofit/>
          </a:bodyPr>
          <a:lstStyle/>
          <a:p>
            <a:pPr marL="34290" indent="0">
              <a:buNone/>
            </a:pPr>
            <a:r>
              <a:rPr lang="en-US" sz="3600" dirty="0"/>
              <a:t>The need to </a:t>
            </a:r>
            <a:r>
              <a:rPr lang="en-US" sz="3600" b="1" dirty="0"/>
              <a:t>walk by faith and not by sight</a:t>
            </a:r>
            <a:r>
              <a:rPr lang="en-US" sz="3600" dirty="0"/>
              <a:t>.  </a:t>
            </a:r>
            <a:br>
              <a:rPr lang="en-US" sz="3600" dirty="0"/>
            </a:br>
            <a:r>
              <a:rPr lang="en-US" sz="3600" dirty="0"/>
              <a:t>(2 Corinthians 5:7; Romans 10:17)</a:t>
            </a:r>
          </a:p>
          <a:p>
            <a:pPr marL="34290" indent="0">
              <a:buNone/>
            </a:pPr>
            <a:r>
              <a:rPr lang="en-US" sz="3600" dirty="0"/>
              <a:t>The need to </a:t>
            </a:r>
            <a:r>
              <a:rPr lang="en-US" sz="3600" b="1" dirty="0"/>
              <a:t>properly use &amp; apply (handle accurately) God’s word</a:t>
            </a:r>
            <a:r>
              <a:rPr lang="en-US" sz="3600" dirty="0"/>
              <a:t>. (2 Timothy 2:15). </a:t>
            </a:r>
          </a:p>
          <a:p>
            <a:pPr marL="34290" indent="0">
              <a:buNone/>
            </a:pPr>
            <a:r>
              <a:rPr lang="en-US" sz="3600" dirty="0"/>
              <a:t>Scripture is sufficient for all we need. (2 Timothy 3:16-17; Colossians 3:16)</a:t>
            </a:r>
          </a:p>
        </p:txBody>
      </p:sp>
      <p:sp>
        <p:nvSpPr>
          <p:cNvPr id="6" name="Title 1">
            <a:extLst>
              <a:ext uri="{FF2B5EF4-FFF2-40B4-BE49-F238E27FC236}">
                <a16:creationId xmlns:a16="http://schemas.microsoft.com/office/drawing/2014/main" id="{8AA6C38A-2FCB-36D6-7D2F-2CCB4D17AAE5}"/>
              </a:ext>
            </a:extLst>
          </p:cNvPr>
          <p:cNvSpPr>
            <a:spLocks noGrp="1"/>
          </p:cNvSpPr>
          <p:nvPr>
            <p:ph type="title"/>
          </p:nvPr>
        </p:nvSpPr>
        <p:spPr>
          <a:xfrm>
            <a:off x="636814" y="124460"/>
            <a:ext cx="10956472" cy="1233424"/>
          </a:xfrm>
        </p:spPr>
        <p:txBody>
          <a:bodyPr/>
          <a:lstStyle/>
          <a:p>
            <a:r>
              <a:rPr lang="en-US" sz="4400" b="1" dirty="0"/>
              <a:t>2</a:t>
            </a:r>
            <a:r>
              <a:rPr lang="en-US" sz="4400" b="1" baseline="30000" dirty="0"/>
              <a:t>nd</a:t>
            </a:r>
            <a:r>
              <a:rPr lang="en-US" sz="4400" b="1" dirty="0"/>
              <a:t> Temptation – If You Are The Son of God…</a:t>
            </a:r>
            <a:br>
              <a:rPr lang="en-US" dirty="0"/>
            </a:br>
            <a:r>
              <a:rPr lang="en-US" sz="2400" dirty="0"/>
              <a:t>Matthew 4:5-6</a:t>
            </a:r>
            <a:endParaRPr lang="en-US" dirty="0"/>
          </a:p>
        </p:txBody>
      </p:sp>
    </p:spTree>
    <p:extLst>
      <p:ext uri="{BB962C8B-B14F-4D97-AF65-F5344CB8AC3E}">
        <p14:creationId xmlns:p14="http://schemas.microsoft.com/office/powerpoint/2010/main" val="3674364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814" y="1632857"/>
            <a:ext cx="11136086" cy="5225143"/>
          </a:xfrm>
        </p:spPr>
        <p:txBody>
          <a:bodyPr>
            <a:normAutofit/>
          </a:bodyPr>
          <a:lstStyle/>
          <a:p>
            <a:pPr marL="34290" indent="0">
              <a:buNone/>
            </a:pPr>
            <a:r>
              <a:rPr lang="en-US" sz="3600" dirty="0"/>
              <a:t>What “</a:t>
            </a:r>
            <a:r>
              <a:rPr lang="en-US" sz="3600" b="1" i="1" dirty="0"/>
              <a:t>things</a:t>
            </a:r>
            <a:r>
              <a:rPr lang="en-US" sz="3600" dirty="0"/>
              <a:t>”? The things of this world.</a:t>
            </a:r>
          </a:p>
          <a:p>
            <a:pPr marL="34290" indent="0">
              <a:buNone/>
            </a:pPr>
            <a:r>
              <a:rPr lang="en-US" sz="3600" dirty="0"/>
              <a:t>Some question if Satan had the ability to fulfill what he promised as the “</a:t>
            </a:r>
            <a:r>
              <a:rPr lang="en-US" sz="3600" i="1" dirty="0"/>
              <a:t>god of this world</a:t>
            </a:r>
            <a:r>
              <a:rPr lang="en-US" sz="3600" dirty="0"/>
              <a:t>”. </a:t>
            </a:r>
            <a:r>
              <a:rPr lang="en-US" sz="3400" dirty="0"/>
              <a:t>(Luke 4:6; 2 Cor. 4:4; John 12:31)</a:t>
            </a:r>
          </a:p>
          <a:p>
            <a:pPr marL="34290" indent="0">
              <a:buNone/>
            </a:pPr>
            <a:r>
              <a:rPr lang="en-US" sz="3600" dirty="0"/>
              <a:t>Doesn’t matter – Satan doesn’t fulfill on what he promises us does he? (i.e., did he fulfill his promise to Adam and Eve, Esau, King David or anyone else for that matter?)</a:t>
            </a:r>
          </a:p>
        </p:txBody>
      </p:sp>
      <p:sp>
        <p:nvSpPr>
          <p:cNvPr id="6" name="Title 1">
            <a:extLst>
              <a:ext uri="{FF2B5EF4-FFF2-40B4-BE49-F238E27FC236}">
                <a16:creationId xmlns:a16="http://schemas.microsoft.com/office/drawing/2014/main" id="{8AA6C38A-2FCB-36D6-7D2F-2CCB4D17AAE5}"/>
              </a:ext>
            </a:extLst>
          </p:cNvPr>
          <p:cNvSpPr>
            <a:spLocks noGrp="1"/>
          </p:cNvSpPr>
          <p:nvPr>
            <p:ph type="title"/>
          </p:nvPr>
        </p:nvSpPr>
        <p:spPr>
          <a:xfrm>
            <a:off x="636814" y="124460"/>
            <a:ext cx="10956472" cy="1233424"/>
          </a:xfrm>
        </p:spPr>
        <p:txBody>
          <a:bodyPr>
            <a:normAutofit fontScale="90000"/>
          </a:bodyPr>
          <a:lstStyle/>
          <a:p>
            <a:r>
              <a:rPr lang="en-US" sz="4400" b="1" dirty="0"/>
              <a:t>3</a:t>
            </a:r>
            <a:r>
              <a:rPr lang="en-US" sz="4400" b="1" baseline="30000" dirty="0"/>
              <a:t>rd</a:t>
            </a:r>
            <a:r>
              <a:rPr lang="en-US" sz="4400" b="1" dirty="0"/>
              <a:t> Temptation – All These Things I Will Give You If You Worship me… </a:t>
            </a:r>
            <a:r>
              <a:rPr lang="en-US" sz="2400" dirty="0"/>
              <a:t>Matthew 4:9</a:t>
            </a:r>
            <a:endParaRPr lang="en-US" dirty="0"/>
          </a:p>
        </p:txBody>
      </p:sp>
    </p:spTree>
    <p:extLst>
      <p:ext uri="{BB962C8B-B14F-4D97-AF65-F5344CB8AC3E}">
        <p14:creationId xmlns:p14="http://schemas.microsoft.com/office/powerpoint/2010/main" val="877739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814" y="1632857"/>
            <a:ext cx="11136086" cy="5225143"/>
          </a:xfrm>
        </p:spPr>
        <p:txBody>
          <a:bodyPr>
            <a:normAutofit/>
          </a:bodyPr>
          <a:lstStyle/>
          <a:p>
            <a:pPr lvl="1"/>
            <a:r>
              <a:rPr lang="en-US" sz="3600" dirty="0"/>
              <a:t>Was not Jesus promised a kingdom with all authority and dominion? (Daniel 7:13-14; Isaiah 9:6-7)</a:t>
            </a:r>
          </a:p>
          <a:p>
            <a:pPr lvl="1"/>
            <a:r>
              <a:rPr lang="en-US" sz="3600" dirty="0"/>
              <a:t>Was He not promised that He would return to His former glory? (John 12:28; 17:1-5)</a:t>
            </a:r>
          </a:p>
          <a:p>
            <a:pPr lvl="1"/>
            <a:r>
              <a:rPr lang="en-US" sz="3600" dirty="0"/>
              <a:t>Could Jesus have it all, both </a:t>
            </a:r>
            <a:r>
              <a:rPr lang="en-US" sz="3600" b="1" dirty="0"/>
              <a:t>physical and spiritual</a:t>
            </a:r>
            <a:r>
              <a:rPr lang="en-US" sz="3600" dirty="0"/>
              <a:t>? Both </a:t>
            </a:r>
            <a:r>
              <a:rPr lang="en-US" sz="3600" b="1" dirty="0"/>
              <a:t>now and later</a:t>
            </a:r>
            <a:r>
              <a:rPr lang="en-US" sz="3600" dirty="0"/>
              <a:t>? (Matthew 6:19-24; Hebrews 11:24-26) One foot in </a:t>
            </a:r>
            <a:r>
              <a:rPr lang="en-US" sz="3600" b="1" dirty="0"/>
              <a:t>the world </a:t>
            </a:r>
            <a:r>
              <a:rPr lang="en-US" sz="3600" dirty="0"/>
              <a:t>and one in spiritual </a:t>
            </a:r>
            <a:r>
              <a:rPr lang="en-US" sz="3600" b="1" dirty="0"/>
              <a:t>kingdom</a:t>
            </a:r>
            <a:r>
              <a:rPr lang="en-US" sz="3600" dirty="0"/>
              <a:t>? </a:t>
            </a:r>
            <a:br>
              <a:rPr lang="en-US" sz="3600" dirty="0"/>
            </a:br>
            <a:r>
              <a:rPr lang="en-US" sz="3600" dirty="0"/>
              <a:t>(1 Kings 18:21)</a:t>
            </a:r>
          </a:p>
          <a:p>
            <a:pPr lvl="1"/>
            <a:r>
              <a:rPr lang="en-US" sz="3600" b="1" dirty="0"/>
              <a:t>All without the pain of the cross?</a:t>
            </a:r>
          </a:p>
        </p:txBody>
      </p:sp>
      <p:sp>
        <p:nvSpPr>
          <p:cNvPr id="6" name="Title 1">
            <a:extLst>
              <a:ext uri="{FF2B5EF4-FFF2-40B4-BE49-F238E27FC236}">
                <a16:creationId xmlns:a16="http://schemas.microsoft.com/office/drawing/2014/main" id="{8AA6C38A-2FCB-36D6-7D2F-2CCB4D17AAE5}"/>
              </a:ext>
            </a:extLst>
          </p:cNvPr>
          <p:cNvSpPr>
            <a:spLocks noGrp="1"/>
          </p:cNvSpPr>
          <p:nvPr>
            <p:ph type="title"/>
          </p:nvPr>
        </p:nvSpPr>
        <p:spPr>
          <a:xfrm>
            <a:off x="636814" y="124460"/>
            <a:ext cx="10956472" cy="1233424"/>
          </a:xfrm>
        </p:spPr>
        <p:txBody>
          <a:bodyPr>
            <a:normAutofit fontScale="90000"/>
          </a:bodyPr>
          <a:lstStyle/>
          <a:p>
            <a:r>
              <a:rPr lang="en-US" sz="4400" b="1" dirty="0"/>
              <a:t>3</a:t>
            </a:r>
            <a:r>
              <a:rPr lang="en-US" sz="4400" b="1" baseline="30000" dirty="0"/>
              <a:t>rd</a:t>
            </a:r>
            <a:r>
              <a:rPr lang="en-US" sz="4400" b="1" dirty="0"/>
              <a:t> Temptation – All These Things I Will Give You If You Worship me… </a:t>
            </a:r>
            <a:r>
              <a:rPr lang="en-US" sz="2400" dirty="0"/>
              <a:t>Matthew 4:9</a:t>
            </a:r>
            <a:endParaRPr lang="en-US" dirty="0"/>
          </a:p>
        </p:txBody>
      </p:sp>
    </p:spTree>
    <p:extLst>
      <p:ext uri="{BB962C8B-B14F-4D97-AF65-F5344CB8AC3E}">
        <p14:creationId xmlns:p14="http://schemas.microsoft.com/office/powerpoint/2010/main" val="3728719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814" y="1632857"/>
            <a:ext cx="11136086" cy="5225143"/>
          </a:xfrm>
        </p:spPr>
        <p:txBody>
          <a:bodyPr>
            <a:normAutofit/>
          </a:bodyPr>
          <a:lstStyle/>
          <a:p>
            <a:pPr lvl="1"/>
            <a:r>
              <a:rPr lang="en-US" sz="3600" dirty="0"/>
              <a:t>Jesus’ response: </a:t>
            </a:r>
            <a:r>
              <a:rPr lang="en-US" sz="3600" b="1" i="1" dirty="0"/>
              <a:t>“Be gone Satan! For it is written, ‘you shall worship the Lord your God and serve Him only.”</a:t>
            </a:r>
            <a:r>
              <a:rPr lang="en-US" sz="3600" dirty="0"/>
              <a:t> (Deuteronomy 6:13; 10:20. Cf., Matthew 16:23ff)</a:t>
            </a:r>
          </a:p>
          <a:p>
            <a:pPr lvl="1"/>
            <a:r>
              <a:rPr lang="en-US" sz="3600" dirty="0"/>
              <a:t>“</a:t>
            </a:r>
            <a:r>
              <a:rPr lang="en-US" sz="3600" b="1" dirty="0"/>
              <a:t>I choose to serve My Father and only Him!”</a:t>
            </a:r>
          </a:p>
        </p:txBody>
      </p:sp>
      <p:sp>
        <p:nvSpPr>
          <p:cNvPr id="6" name="Title 1">
            <a:extLst>
              <a:ext uri="{FF2B5EF4-FFF2-40B4-BE49-F238E27FC236}">
                <a16:creationId xmlns:a16="http://schemas.microsoft.com/office/drawing/2014/main" id="{8AA6C38A-2FCB-36D6-7D2F-2CCB4D17AAE5}"/>
              </a:ext>
            </a:extLst>
          </p:cNvPr>
          <p:cNvSpPr>
            <a:spLocks noGrp="1"/>
          </p:cNvSpPr>
          <p:nvPr>
            <p:ph type="title"/>
          </p:nvPr>
        </p:nvSpPr>
        <p:spPr>
          <a:xfrm>
            <a:off x="636814" y="124460"/>
            <a:ext cx="10956472" cy="1233424"/>
          </a:xfrm>
        </p:spPr>
        <p:txBody>
          <a:bodyPr>
            <a:normAutofit fontScale="90000"/>
          </a:bodyPr>
          <a:lstStyle/>
          <a:p>
            <a:r>
              <a:rPr lang="en-US" sz="4400" b="1" dirty="0"/>
              <a:t>3</a:t>
            </a:r>
            <a:r>
              <a:rPr lang="en-US" sz="4400" b="1" baseline="30000" dirty="0"/>
              <a:t>rd</a:t>
            </a:r>
            <a:r>
              <a:rPr lang="en-US" sz="4400" b="1" dirty="0"/>
              <a:t> Temptation – All These Things I Will Give You If You Worship me… </a:t>
            </a:r>
            <a:r>
              <a:rPr lang="en-US" sz="2400" dirty="0"/>
              <a:t>Matthew 4:9</a:t>
            </a:r>
            <a:endParaRPr lang="en-US" dirty="0"/>
          </a:p>
        </p:txBody>
      </p:sp>
    </p:spTree>
    <p:extLst>
      <p:ext uri="{BB962C8B-B14F-4D97-AF65-F5344CB8AC3E}">
        <p14:creationId xmlns:p14="http://schemas.microsoft.com/office/powerpoint/2010/main" val="3923947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814" y="1632857"/>
            <a:ext cx="11136086" cy="5225143"/>
          </a:xfrm>
        </p:spPr>
        <p:txBody>
          <a:bodyPr>
            <a:normAutofit/>
          </a:bodyPr>
          <a:lstStyle/>
          <a:p>
            <a:pPr lvl="1"/>
            <a:r>
              <a:rPr lang="en-US" sz="3600" dirty="0"/>
              <a:t>The result? The devil left Him – Luke adds the words “</a:t>
            </a:r>
            <a:r>
              <a:rPr lang="en-US" sz="3600" b="1" i="1" dirty="0"/>
              <a:t>until an opportune time</a:t>
            </a:r>
            <a:r>
              <a:rPr lang="en-US" sz="3600" dirty="0"/>
              <a:t>”. </a:t>
            </a:r>
          </a:p>
          <a:p>
            <a:pPr lvl="1"/>
            <a:r>
              <a:rPr lang="en-US" sz="3600" dirty="0"/>
              <a:t>Satan will “</a:t>
            </a:r>
            <a:r>
              <a:rPr lang="en-US" sz="3600" b="1" i="1" dirty="0"/>
              <a:t>flee from you</a:t>
            </a:r>
            <a:r>
              <a:rPr lang="en-US" sz="3600" dirty="0"/>
              <a:t>” (James 4:7) but he will return… </a:t>
            </a:r>
            <a:r>
              <a:rPr lang="en-US" sz="3600" b="1" dirty="0"/>
              <a:t>will we be ready</a:t>
            </a:r>
            <a:r>
              <a:rPr lang="en-US" sz="3600" dirty="0"/>
              <a:t>? (Luke 22:31)</a:t>
            </a:r>
          </a:p>
          <a:p>
            <a:pPr lvl="1"/>
            <a:r>
              <a:rPr lang="en-US" sz="3600" dirty="0"/>
              <a:t>Next time, </a:t>
            </a:r>
            <a:r>
              <a:rPr lang="en-US" sz="3600" b="1" dirty="0"/>
              <a:t>will we be stronger or weaker </a:t>
            </a:r>
            <a:br>
              <a:rPr lang="en-US" sz="3600" b="1" dirty="0"/>
            </a:br>
            <a:r>
              <a:rPr lang="en-US" sz="3600" dirty="0"/>
              <a:t>(Ephesians 6:11ff)? </a:t>
            </a:r>
          </a:p>
        </p:txBody>
      </p:sp>
      <p:sp>
        <p:nvSpPr>
          <p:cNvPr id="6" name="Title 1">
            <a:extLst>
              <a:ext uri="{FF2B5EF4-FFF2-40B4-BE49-F238E27FC236}">
                <a16:creationId xmlns:a16="http://schemas.microsoft.com/office/drawing/2014/main" id="{8AA6C38A-2FCB-36D6-7D2F-2CCB4D17AAE5}"/>
              </a:ext>
            </a:extLst>
          </p:cNvPr>
          <p:cNvSpPr>
            <a:spLocks noGrp="1"/>
          </p:cNvSpPr>
          <p:nvPr>
            <p:ph type="title"/>
          </p:nvPr>
        </p:nvSpPr>
        <p:spPr>
          <a:xfrm>
            <a:off x="636814" y="124460"/>
            <a:ext cx="10956472" cy="1233424"/>
          </a:xfrm>
        </p:spPr>
        <p:txBody>
          <a:bodyPr>
            <a:normAutofit fontScale="90000"/>
          </a:bodyPr>
          <a:lstStyle/>
          <a:p>
            <a:r>
              <a:rPr lang="en-US" sz="4400" b="1" dirty="0"/>
              <a:t>3</a:t>
            </a:r>
            <a:r>
              <a:rPr lang="en-US" sz="4400" b="1" baseline="30000" dirty="0"/>
              <a:t>rd</a:t>
            </a:r>
            <a:r>
              <a:rPr lang="en-US" sz="4400" b="1" dirty="0"/>
              <a:t> Temptation – All These Things I Will Give You If You Worship me… </a:t>
            </a:r>
            <a:r>
              <a:rPr lang="en-US" sz="2400" dirty="0"/>
              <a:t>Matthew 4:9</a:t>
            </a:r>
            <a:endParaRPr lang="en-US" dirty="0"/>
          </a:p>
        </p:txBody>
      </p:sp>
    </p:spTree>
    <p:extLst>
      <p:ext uri="{BB962C8B-B14F-4D97-AF65-F5344CB8AC3E}">
        <p14:creationId xmlns:p14="http://schemas.microsoft.com/office/powerpoint/2010/main" val="2348391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487" y="467360"/>
            <a:ext cx="11021784" cy="1233424"/>
          </a:xfrm>
        </p:spPr>
        <p:txBody>
          <a:bodyPr>
            <a:normAutofit/>
          </a:bodyPr>
          <a:lstStyle/>
          <a:p>
            <a:r>
              <a:rPr lang="en-US" sz="4800" b="1" dirty="0"/>
              <a:t>Jesus’ Temptations In The Wilderness – </a:t>
            </a:r>
            <a:br>
              <a:rPr lang="en-US" sz="3200" dirty="0"/>
            </a:br>
            <a:r>
              <a:rPr lang="en-US" sz="2400" dirty="0"/>
              <a:t>Matthew 4:1-11; Mark 1:12-13; Luke 4:1-13</a:t>
            </a:r>
            <a:endParaRPr lang="en-US" sz="3200" dirty="0"/>
          </a:p>
        </p:txBody>
      </p:sp>
      <p:sp>
        <p:nvSpPr>
          <p:cNvPr id="3" name="Content Placeholder 2"/>
          <p:cNvSpPr>
            <a:spLocks noGrp="1"/>
          </p:cNvSpPr>
          <p:nvPr>
            <p:ph idx="1"/>
          </p:nvPr>
        </p:nvSpPr>
        <p:spPr>
          <a:xfrm>
            <a:off x="620487" y="1901954"/>
            <a:ext cx="11397342" cy="4319233"/>
          </a:xfrm>
        </p:spPr>
        <p:txBody>
          <a:bodyPr>
            <a:normAutofit/>
          </a:bodyPr>
          <a:lstStyle/>
          <a:p>
            <a:pPr marL="34290" indent="0">
              <a:buNone/>
            </a:pPr>
            <a:r>
              <a:rPr lang="en-US" sz="3600" dirty="0"/>
              <a:t>The setting: </a:t>
            </a:r>
          </a:p>
          <a:p>
            <a:r>
              <a:rPr lang="en-US" sz="3600" dirty="0"/>
              <a:t>After fasting 40 days, He was led (</a:t>
            </a:r>
            <a:r>
              <a:rPr lang="en-US" sz="3600" dirty="0">
                <a:solidFill>
                  <a:schemeClr val="accent3">
                    <a:lumMod val="60000"/>
                    <a:lumOff val="40000"/>
                  </a:schemeClr>
                </a:solidFill>
              </a:rPr>
              <a:t>Mark 1:13</a:t>
            </a:r>
            <a:r>
              <a:rPr lang="en-US" sz="3600" dirty="0"/>
              <a:t>) by the Holy Spirit alone into “</a:t>
            </a:r>
            <a:r>
              <a:rPr lang="en-US" sz="3600" i="1" dirty="0"/>
              <a:t>the wilderness</a:t>
            </a:r>
            <a:r>
              <a:rPr lang="en-US" sz="3600" dirty="0"/>
              <a:t>” to be tempted by the devil (</a:t>
            </a:r>
            <a:r>
              <a:rPr lang="en-US" sz="3600" dirty="0">
                <a:solidFill>
                  <a:schemeClr val="accent3">
                    <a:lumMod val="60000"/>
                    <a:lumOff val="40000"/>
                  </a:schemeClr>
                </a:solidFill>
              </a:rPr>
              <a:t>Matthew 4:1</a:t>
            </a:r>
            <a:r>
              <a:rPr lang="en-US" sz="3600" dirty="0"/>
              <a:t>). (How? Against His will?)</a:t>
            </a:r>
          </a:p>
          <a:p>
            <a:r>
              <a:rPr lang="en-US" sz="3600" dirty="0"/>
              <a:t>When does Satan attack us? Always, but especially when we’re alone, weak &amp;  tired.  </a:t>
            </a:r>
            <a:r>
              <a:rPr lang="en-US" sz="3600" dirty="0">
                <a:solidFill>
                  <a:schemeClr val="accent3">
                    <a:lumMod val="60000"/>
                    <a:lumOff val="40000"/>
                  </a:schemeClr>
                </a:solidFill>
              </a:rPr>
              <a:t>(Ephesians 6:11; Eccles. 4:9-12; Hebrews 10:23-25) </a:t>
            </a:r>
          </a:p>
        </p:txBody>
      </p:sp>
    </p:spTree>
    <p:extLst>
      <p:ext uri="{BB962C8B-B14F-4D97-AF65-F5344CB8AC3E}">
        <p14:creationId xmlns:p14="http://schemas.microsoft.com/office/powerpoint/2010/main" val="1778224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487" y="2351314"/>
            <a:ext cx="11021784" cy="4000501"/>
          </a:xfrm>
        </p:spPr>
        <p:txBody>
          <a:bodyPr>
            <a:normAutofit/>
          </a:bodyPr>
          <a:lstStyle/>
          <a:p>
            <a:r>
              <a:rPr lang="en-US" sz="3600" b="1" dirty="0"/>
              <a:t>If Jesus can overcome… can we? </a:t>
            </a:r>
          </a:p>
          <a:p>
            <a:r>
              <a:rPr lang="en-US" sz="3600" b="1" dirty="0"/>
              <a:t>Did He overcome or resist in a way that we can’t? </a:t>
            </a:r>
          </a:p>
          <a:p>
            <a:r>
              <a:rPr lang="en-US" sz="3600" dirty="0"/>
              <a:t>What does the command to </a:t>
            </a:r>
            <a:r>
              <a:rPr lang="en-US" sz="3600" b="1" i="1" dirty="0"/>
              <a:t>“follow Me”</a:t>
            </a:r>
            <a:r>
              <a:rPr lang="en-US" sz="3600" dirty="0"/>
              <a:t> (Luke 9:23; John 21:19) imply regarding temptation?</a:t>
            </a:r>
          </a:p>
        </p:txBody>
      </p:sp>
      <p:sp>
        <p:nvSpPr>
          <p:cNvPr id="6" name="Title 1">
            <a:extLst>
              <a:ext uri="{FF2B5EF4-FFF2-40B4-BE49-F238E27FC236}">
                <a16:creationId xmlns:a16="http://schemas.microsoft.com/office/drawing/2014/main" id="{13219997-6FAD-2DA2-633C-AF936515E390}"/>
              </a:ext>
            </a:extLst>
          </p:cNvPr>
          <p:cNvSpPr>
            <a:spLocks noGrp="1"/>
          </p:cNvSpPr>
          <p:nvPr>
            <p:ph type="title"/>
          </p:nvPr>
        </p:nvSpPr>
        <p:spPr>
          <a:xfrm>
            <a:off x="620487" y="467360"/>
            <a:ext cx="11021784" cy="1233424"/>
          </a:xfrm>
        </p:spPr>
        <p:txBody>
          <a:bodyPr>
            <a:normAutofit/>
          </a:bodyPr>
          <a:lstStyle/>
          <a:p>
            <a:r>
              <a:rPr lang="en-US" sz="4800" b="1" dirty="0"/>
              <a:t>Jesus’ Temptations In The Wilderness – </a:t>
            </a:r>
            <a:br>
              <a:rPr lang="en-US" sz="3200" dirty="0"/>
            </a:br>
            <a:r>
              <a:rPr lang="en-US" sz="2400" dirty="0"/>
              <a:t>Matthew 4:1-11; Mark 1:12-13; Luke 4:1-13</a:t>
            </a:r>
            <a:endParaRPr lang="en-US" sz="3200" dirty="0"/>
          </a:p>
        </p:txBody>
      </p:sp>
    </p:spTree>
    <p:extLst>
      <p:ext uri="{BB962C8B-B14F-4D97-AF65-F5344CB8AC3E}">
        <p14:creationId xmlns:p14="http://schemas.microsoft.com/office/powerpoint/2010/main" val="2305669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271" y="0"/>
            <a:ext cx="11005457" cy="1233424"/>
          </a:xfrm>
        </p:spPr>
        <p:txBody>
          <a:bodyPr>
            <a:normAutofit fontScale="90000"/>
          </a:bodyPr>
          <a:lstStyle/>
          <a:p>
            <a:r>
              <a:rPr lang="en-US" sz="4400" b="1" dirty="0"/>
              <a:t>The Significance Of Jesus’ Temptations In The Wilderness – </a:t>
            </a:r>
            <a:r>
              <a:rPr lang="en-US" sz="2400" dirty="0"/>
              <a:t>Matthew 4:1-11; Mark 1:12-13; Luke 4:1-13</a:t>
            </a:r>
            <a:endParaRPr lang="en-US" sz="3200" dirty="0"/>
          </a:p>
        </p:txBody>
      </p:sp>
      <p:sp>
        <p:nvSpPr>
          <p:cNvPr id="3" name="Content Placeholder 2"/>
          <p:cNvSpPr>
            <a:spLocks noGrp="1"/>
          </p:cNvSpPr>
          <p:nvPr>
            <p:ph idx="1"/>
          </p:nvPr>
        </p:nvSpPr>
        <p:spPr>
          <a:xfrm>
            <a:off x="620485" y="1616529"/>
            <a:ext cx="11005457" cy="4637313"/>
          </a:xfrm>
        </p:spPr>
        <p:txBody>
          <a:bodyPr>
            <a:normAutofit/>
          </a:bodyPr>
          <a:lstStyle/>
          <a:p>
            <a:pPr marL="34290" indent="0">
              <a:buNone/>
            </a:pPr>
            <a:r>
              <a:rPr lang="en-US" sz="3300" dirty="0"/>
              <a:t>He had to “</a:t>
            </a:r>
            <a:r>
              <a:rPr lang="en-US" sz="3300" b="1" i="1" dirty="0"/>
              <a:t>share in flesh and blood</a:t>
            </a:r>
            <a:r>
              <a:rPr lang="en-US" sz="3300" dirty="0"/>
              <a:t>” and be “</a:t>
            </a:r>
            <a:r>
              <a:rPr lang="en-US" sz="3300" b="1" i="1" dirty="0"/>
              <a:t>tempted</a:t>
            </a:r>
            <a:r>
              <a:rPr lang="en-US" sz="3300" dirty="0"/>
              <a:t>” in all respects, so that He might d</a:t>
            </a:r>
            <a:r>
              <a:rPr lang="en-US" sz="3300" b="1" dirty="0"/>
              <a:t>efeat the devil</a:t>
            </a:r>
            <a:r>
              <a:rPr lang="en-US" sz="3300" dirty="0"/>
              <a:t>, d</a:t>
            </a:r>
            <a:r>
              <a:rPr lang="en-US" sz="3300" b="1" dirty="0"/>
              <a:t>eliver us from bondage </a:t>
            </a:r>
            <a:r>
              <a:rPr lang="en-US" sz="3300" dirty="0"/>
              <a:t>and “b</a:t>
            </a:r>
            <a:r>
              <a:rPr lang="en-US" sz="3300" b="1" dirty="0"/>
              <a:t>ecome a merciful and faithful high priest</a:t>
            </a:r>
            <a:r>
              <a:rPr lang="en-US" sz="3300" dirty="0"/>
              <a:t>”</a:t>
            </a:r>
            <a:r>
              <a:rPr lang="en-US" sz="3300" dirty="0">
                <a:solidFill>
                  <a:schemeClr val="accent3">
                    <a:lumMod val="60000"/>
                    <a:lumOff val="40000"/>
                  </a:schemeClr>
                </a:solidFill>
              </a:rPr>
              <a:t> (Hebrews 2:14-18)</a:t>
            </a:r>
          </a:p>
          <a:p>
            <a:pPr marL="34290" indent="0">
              <a:buNone/>
            </a:pPr>
            <a:r>
              <a:rPr lang="en-US" sz="3300" dirty="0"/>
              <a:t>He can </a:t>
            </a:r>
            <a:r>
              <a:rPr lang="en-US" sz="3300" b="1" i="1" dirty="0"/>
              <a:t>“sympathize with our weaknesses”</a:t>
            </a:r>
            <a:r>
              <a:rPr lang="en-US" sz="3300" dirty="0"/>
              <a:t> since He was </a:t>
            </a:r>
            <a:r>
              <a:rPr lang="en-US" sz="3300" b="1" i="1" dirty="0"/>
              <a:t>“tempted in all things as we are, yet without sin”</a:t>
            </a:r>
            <a:r>
              <a:rPr lang="en-US" sz="3300" dirty="0"/>
              <a:t>  </a:t>
            </a:r>
            <a:r>
              <a:rPr lang="en-US" sz="3300" dirty="0">
                <a:solidFill>
                  <a:schemeClr val="accent3">
                    <a:lumMod val="60000"/>
                    <a:lumOff val="40000"/>
                  </a:schemeClr>
                </a:solidFill>
              </a:rPr>
              <a:t>(1 John 2:15) </a:t>
            </a:r>
            <a:r>
              <a:rPr lang="en-US" sz="3300" dirty="0"/>
              <a:t>so we can therefore </a:t>
            </a:r>
            <a:r>
              <a:rPr lang="en-US" sz="3300" b="1" i="1" dirty="0"/>
              <a:t>“draw near with confidence to the throne of grace”</a:t>
            </a:r>
            <a:r>
              <a:rPr lang="en-US" sz="3300" dirty="0"/>
              <a:t> to receive “</a:t>
            </a:r>
            <a:r>
              <a:rPr lang="en-US" sz="3300" b="1" i="1" dirty="0"/>
              <a:t>mercy</a:t>
            </a:r>
            <a:r>
              <a:rPr lang="en-US" sz="3300" dirty="0"/>
              <a:t>” and “</a:t>
            </a:r>
            <a:r>
              <a:rPr lang="en-US" sz="3300" b="1" i="1" dirty="0"/>
              <a:t>grace to help in time of need</a:t>
            </a:r>
            <a:r>
              <a:rPr lang="en-US" sz="3300" dirty="0"/>
              <a:t>”. </a:t>
            </a:r>
            <a:r>
              <a:rPr lang="en-US" sz="3300" dirty="0">
                <a:solidFill>
                  <a:schemeClr val="accent3">
                    <a:lumMod val="60000"/>
                    <a:lumOff val="40000"/>
                  </a:schemeClr>
                </a:solidFill>
              </a:rPr>
              <a:t>(Hebrews 4:14-16)</a:t>
            </a:r>
          </a:p>
        </p:txBody>
      </p:sp>
    </p:spTree>
    <p:extLst>
      <p:ext uri="{BB962C8B-B14F-4D97-AF65-F5344CB8AC3E}">
        <p14:creationId xmlns:p14="http://schemas.microsoft.com/office/powerpoint/2010/main" val="3499752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814" y="124460"/>
            <a:ext cx="10956472" cy="1233424"/>
          </a:xfrm>
        </p:spPr>
        <p:txBody>
          <a:bodyPr/>
          <a:lstStyle/>
          <a:p>
            <a:r>
              <a:rPr lang="en-US" sz="4400" b="1" dirty="0"/>
              <a:t>1</a:t>
            </a:r>
            <a:r>
              <a:rPr lang="en-US" sz="4400" b="1" baseline="30000" dirty="0"/>
              <a:t>st</a:t>
            </a:r>
            <a:r>
              <a:rPr lang="en-US" sz="4400" b="1" dirty="0"/>
              <a:t> Temptation – Turning Stones To Bread</a:t>
            </a:r>
            <a:br>
              <a:rPr lang="en-US" dirty="0"/>
            </a:br>
            <a:r>
              <a:rPr lang="en-US" sz="2400" dirty="0"/>
              <a:t>Matthew 4:3</a:t>
            </a:r>
            <a:endParaRPr lang="en-US" dirty="0"/>
          </a:p>
        </p:txBody>
      </p:sp>
      <p:sp>
        <p:nvSpPr>
          <p:cNvPr id="3" name="Content Placeholder 2"/>
          <p:cNvSpPr>
            <a:spLocks noGrp="1"/>
          </p:cNvSpPr>
          <p:nvPr>
            <p:ph idx="1"/>
          </p:nvPr>
        </p:nvSpPr>
        <p:spPr>
          <a:xfrm>
            <a:off x="636814" y="1779814"/>
            <a:ext cx="10956472" cy="4645050"/>
          </a:xfrm>
        </p:spPr>
        <p:txBody>
          <a:bodyPr>
            <a:noAutofit/>
          </a:bodyPr>
          <a:lstStyle/>
          <a:p>
            <a:pPr marL="34290" indent="0">
              <a:buNone/>
            </a:pPr>
            <a:r>
              <a:rPr lang="en-US" sz="3600" b="1" dirty="0"/>
              <a:t>What is the temptation?</a:t>
            </a:r>
          </a:p>
          <a:p>
            <a:pPr marL="34290" indent="0">
              <a:buNone/>
            </a:pPr>
            <a:r>
              <a:rPr lang="en-US" sz="3600" dirty="0"/>
              <a:t>Why is it wrong? Because Satan suggested it? </a:t>
            </a:r>
          </a:p>
          <a:p>
            <a:r>
              <a:rPr lang="en-US" sz="3600" dirty="0"/>
              <a:t>Was it </a:t>
            </a:r>
            <a:r>
              <a:rPr lang="en-US" sz="3600" b="1" dirty="0"/>
              <a:t>immoral</a:t>
            </a:r>
            <a:r>
              <a:rPr lang="en-US" sz="3600" dirty="0"/>
              <a:t>? </a:t>
            </a:r>
          </a:p>
          <a:p>
            <a:r>
              <a:rPr lang="en-US" sz="3600" dirty="0"/>
              <a:t>Was it </a:t>
            </a:r>
            <a:r>
              <a:rPr lang="en-US" sz="3600" b="1" dirty="0"/>
              <a:t>strictly forbidden</a:t>
            </a:r>
            <a:r>
              <a:rPr lang="en-US" sz="3600" dirty="0"/>
              <a:t>? </a:t>
            </a:r>
            <a:r>
              <a:rPr lang="en-US" sz="3200" dirty="0">
                <a:solidFill>
                  <a:schemeClr val="accent3">
                    <a:lumMod val="60000"/>
                    <a:lumOff val="40000"/>
                  </a:schemeClr>
                </a:solidFill>
              </a:rPr>
              <a:t>(1 Corinthians 6:12; 10:23)</a:t>
            </a:r>
          </a:p>
          <a:p>
            <a:r>
              <a:rPr lang="en-US" sz="3600" dirty="0"/>
              <a:t>Was there a </a:t>
            </a:r>
            <a:r>
              <a:rPr lang="en-US" sz="3600" b="1" dirty="0"/>
              <a:t>benefit</a:t>
            </a:r>
            <a:r>
              <a:rPr lang="en-US" sz="3600" dirty="0"/>
              <a:t>? </a:t>
            </a:r>
            <a:r>
              <a:rPr lang="en-US" sz="3200" dirty="0">
                <a:solidFill>
                  <a:schemeClr val="accent3">
                    <a:lumMod val="60000"/>
                    <a:lumOff val="40000"/>
                  </a:schemeClr>
                </a:solidFill>
              </a:rPr>
              <a:t>(1 Samuel 15; Matthew 7:21-23)</a:t>
            </a:r>
            <a:endParaRPr lang="en-US" sz="3600" dirty="0">
              <a:solidFill>
                <a:schemeClr val="accent3">
                  <a:lumMod val="60000"/>
                  <a:lumOff val="40000"/>
                </a:schemeClr>
              </a:solidFill>
            </a:endParaRPr>
          </a:p>
        </p:txBody>
      </p:sp>
    </p:spTree>
    <p:extLst>
      <p:ext uri="{BB962C8B-B14F-4D97-AF65-F5344CB8AC3E}">
        <p14:creationId xmlns:p14="http://schemas.microsoft.com/office/powerpoint/2010/main" val="797160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4543" y="1632857"/>
            <a:ext cx="11767457" cy="5225143"/>
          </a:xfrm>
        </p:spPr>
        <p:txBody>
          <a:bodyPr>
            <a:normAutofit/>
          </a:bodyPr>
          <a:lstStyle/>
          <a:p>
            <a:pPr marL="34290" indent="0">
              <a:buNone/>
            </a:pPr>
            <a:r>
              <a:rPr lang="en-US" sz="3350" dirty="0"/>
              <a:t>Prove who you (still) are! </a:t>
            </a:r>
            <a:r>
              <a:rPr lang="en-US" sz="3350" b="1" i="1" dirty="0"/>
              <a:t>“</a:t>
            </a:r>
            <a:r>
              <a:rPr lang="en-US" sz="3350" b="1" i="1" dirty="0">
                <a:solidFill>
                  <a:schemeClr val="accent3">
                    <a:lumMod val="60000"/>
                    <a:lumOff val="40000"/>
                  </a:schemeClr>
                </a:solidFill>
              </a:rPr>
              <a:t>If you are the Son of God</a:t>
            </a:r>
            <a:r>
              <a:rPr lang="en-US" sz="3350" b="1" i="1" dirty="0"/>
              <a:t>…”</a:t>
            </a:r>
          </a:p>
          <a:p>
            <a:r>
              <a:rPr lang="en-US" sz="3350" dirty="0"/>
              <a:t>Challenging </a:t>
            </a:r>
            <a:r>
              <a:rPr lang="en-US" sz="3350" b="1" dirty="0"/>
              <a:t>the lust of the flesh &amp; the pride of life</a:t>
            </a:r>
            <a:r>
              <a:rPr lang="en-US" sz="3350" dirty="0"/>
              <a:t>. (1 John 2:15)</a:t>
            </a:r>
          </a:p>
          <a:p>
            <a:r>
              <a:rPr lang="en-US" sz="3350" dirty="0"/>
              <a:t>In the flesh, </a:t>
            </a:r>
            <a:r>
              <a:rPr lang="en-US" sz="3350" b="1" dirty="0"/>
              <a:t>are You still God’s son… do You have power</a:t>
            </a:r>
            <a:r>
              <a:rPr lang="en-US" sz="3350" dirty="0"/>
              <a:t>? </a:t>
            </a:r>
          </a:p>
          <a:p>
            <a:pPr marL="171450" lvl="1"/>
            <a:r>
              <a:rPr lang="en-US" sz="3350" dirty="0"/>
              <a:t>Use His divine power for </a:t>
            </a:r>
            <a:r>
              <a:rPr lang="en-US" sz="3350" b="1" dirty="0"/>
              <a:t>His own selfish &amp; personal benefit</a:t>
            </a:r>
            <a:r>
              <a:rPr lang="en-US" sz="3350" dirty="0"/>
              <a:t>… </a:t>
            </a:r>
            <a:br>
              <a:rPr lang="en-US" sz="3350" dirty="0"/>
            </a:br>
            <a:r>
              <a:rPr lang="en-US" sz="3350" b="1" dirty="0"/>
              <a:t>just this once</a:t>
            </a:r>
            <a:r>
              <a:rPr lang="en-US" sz="3350" dirty="0"/>
              <a:t>… what about next time… </a:t>
            </a:r>
            <a:r>
              <a:rPr lang="en-US" sz="3350" b="1" dirty="0"/>
              <a:t>at the cross</a:t>
            </a:r>
            <a:r>
              <a:rPr lang="en-US" sz="3350" dirty="0"/>
              <a:t>?</a:t>
            </a:r>
          </a:p>
          <a:p>
            <a:pPr marL="171450" lvl="1"/>
            <a:r>
              <a:rPr lang="en-US" sz="3350" b="1" dirty="0"/>
              <a:t>What were the purpose of miracles</a:t>
            </a:r>
            <a:r>
              <a:rPr lang="en-US" sz="3350" dirty="0"/>
              <a:t>? (Hebrews 2:3-4)</a:t>
            </a:r>
          </a:p>
          <a:p>
            <a:r>
              <a:rPr lang="en-US" sz="3350" dirty="0"/>
              <a:t>Consider Jesus’ call to </a:t>
            </a:r>
            <a:r>
              <a:rPr lang="en-US" sz="3350" b="1" i="1" dirty="0">
                <a:solidFill>
                  <a:schemeClr val="accent3">
                    <a:lumMod val="60000"/>
                    <a:lumOff val="40000"/>
                  </a:schemeClr>
                </a:solidFill>
              </a:rPr>
              <a:t>“follow Me”</a:t>
            </a:r>
            <a:r>
              <a:rPr lang="en-US" sz="3350" dirty="0"/>
              <a:t>… could we? </a:t>
            </a:r>
            <a:br>
              <a:rPr lang="en-US" sz="3350" dirty="0"/>
            </a:br>
            <a:r>
              <a:rPr lang="en-US" sz="3350" dirty="0"/>
              <a:t>(Luke 9:23; John 21:19)</a:t>
            </a:r>
          </a:p>
        </p:txBody>
      </p:sp>
      <p:sp>
        <p:nvSpPr>
          <p:cNvPr id="6" name="Title 1">
            <a:extLst>
              <a:ext uri="{FF2B5EF4-FFF2-40B4-BE49-F238E27FC236}">
                <a16:creationId xmlns:a16="http://schemas.microsoft.com/office/drawing/2014/main" id="{8AA6C38A-2FCB-36D6-7D2F-2CCB4D17AAE5}"/>
              </a:ext>
            </a:extLst>
          </p:cNvPr>
          <p:cNvSpPr>
            <a:spLocks noGrp="1"/>
          </p:cNvSpPr>
          <p:nvPr>
            <p:ph type="title"/>
          </p:nvPr>
        </p:nvSpPr>
        <p:spPr>
          <a:xfrm>
            <a:off x="636814" y="124460"/>
            <a:ext cx="10956472" cy="1233424"/>
          </a:xfrm>
        </p:spPr>
        <p:txBody>
          <a:bodyPr/>
          <a:lstStyle/>
          <a:p>
            <a:r>
              <a:rPr lang="en-US" sz="4400" b="1" dirty="0"/>
              <a:t>1</a:t>
            </a:r>
            <a:r>
              <a:rPr lang="en-US" sz="4400" b="1" baseline="30000" dirty="0"/>
              <a:t>st</a:t>
            </a:r>
            <a:r>
              <a:rPr lang="en-US" sz="4400" b="1" dirty="0"/>
              <a:t> Temptation – Turning Stones To Bread</a:t>
            </a:r>
            <a:br>
              <a:rPr lang="en-US" dirty="0"/>
            </a:br>
            <a:r>
              <a:rPr lang="en-US" sz="2400" dirty="0"/>
              <a:t>Matthew 4:3</a:t>
            </a:r>
            <a:endParaRPr lang="en-US" dirty="0"/>
          </a:p>
        </p:txBody>
      </p:sp>
    </p:spTree>
    <p:extLst>
      <p:ext uri="{BB962C8B-B14F-4D97-AF65-F5344CB8AC3E}">
        <p14:creationId xmlns:p14="http://schemas.microsoft.com/office/powerpoint/2010/main" val="2113053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814" y="1632857"/>
            <a:ext cx="11555186" cy="5225143"/>
          </a:xfrm>
        </p:spPr>
        <p:txBody>
          <a:bodyPr>
            <a:normAutofit/>
          </a:bodyPr>
          <a:lstStyle/>
          <a:p>
            <a:pPr marL="34290" indent="0">
              <a:buNone/>
            </a:pPr>
            <a:r>
              <a:rPr lang="en-US" sz="3350" dirty="0"/>
              <a:t>First, note each time Jesus’ reply began with </a:t>
            </a:r>
            <a:r>
              <a:rPr lang="en-US" sz="3350" b="1" i="1" dirty="0"/>
              <a:t>“It is written” </a:t>
            </a:r>
            <a:r>
              <a:rPr lang="en-US" sz="3350" dirty="0"/>
              <a:t>.</a:t>
            </a:r>
          </a:p>
          <a:p>
            <a:pPr marL="34290" indent="0">
              <a:buNone/>
            </a:pPr>
            <a:r>
              <a:rPr lang="en-US" sz="3350" dirty="0"/>
              <a:t>We need to be able to </a:t>
            </a:r>
            <a:r>
              <a:rPr lang="en-US" sz="3350" b="1" dirty="0"/>
              <a:t>call scripture to mind</a:t>
            </a:r>
            <a:r>
              <a:rPr lang="en-US" sz="3350" dirty="0"/>
              <a:t>. (2 Peter 1:12-15;    Psalms 119:11)</a:t>
            </a:r>
          </a:p>
          <a:p>
            <a:pPr marL="34290" indent="0">
              <a:buNone/>
            </a:pPr>
            <a:r>
              <a:rPr lang="en-US" sz="3350" dirty="0"/>
              <a:t>To be able to “</a:t>
            </a:r>
            <a:r>
              <a:rPr lang="en-US" sz="3350" b="1" i="1" dirty="0"/>
              <a:t>call these things to mind</a:t>
            </a:r>
            <a:r>
              <a:rPr lang="en-US" sz="3350" dirty="0"/>
              <a:t>”, it takes work – and time. (2 Timothy 2:15; Ezra 7:10)</a:t>
            </a:r>
          </a:p>
          <a:p>
            <a:pPr marL="34290" indent="0">
              <a:buNone/>
            </a:pPr>
            <a:r>
              <a:rPr lang="en-US" sz="3350" dirty="0"/>
              <a:t>Ignorance kills – (Hosea 4:6)</a:t>
            </a:r>
          </a:p>
        </p:txBody>
      </p:sp>
      <p:sp>
        <p:nvSpPr>
          <p:cNvPr id="6" name="Title 1">
            <a:extLst>
              <a:ext uri="{FF2B5EF4-FFF2-40B4-BE49-F238E27FC236}">
                <a16:creationId xmlns:a16="http://schemas.microsoft.com/office/drawing/2014/main" id="{8AA6C38A-2FCB-36D6-7D2F-2CCB4D17AAE5}"/>
              </a:ext>
            </a:extLst>
          </p:cNvPr>
          <p:cNvSpPr>
            <a:spLocks noGrp="1"/>
          </p:cNvSpPr>
          <p:nvPr>
            <p:ph type="title"/>
          </p:nvPr>
        </p:nvSpPr>
        <p:spPr>
          <a:xfrm>
            <a:off x="636814" y="124460"/>
            <a:ext cx="10956472" cy="1233424"/>
          </a:xfrm>
        </p:spPr>
        <p:txBody>
          <a:bodyPr/>
          <a:lstStyle/>
          <a:p>
            <a:r>
              <a:rPr lang="en-US" sz="4400" b="1" dirty="0"/>
              <a:t>1</a:t>
            </a:r>
            <a:r>
              <a:rPr lang="en-US" sz="4400" b="1" baseline="30000" dirty="0"/>
              <a:t>st</a:t>
            </a:r>
            <a:r>
              <a:rPr lang="en-US" sz="4400" b="1" dirty="0"/>
              <a:t> Temptation – Turning Stones To Bread</a:t>
            </a:r>
            <a:br>
              <a:rPr lang="en-US" dirty="0"/>
            </a:br>
            <a:r>
              <a:rPr lang="en-US" sz="2400" dirty="0"/>
              <a:t>Matthew 4:3</a:t>
            </a:r>
            <a:endParaRPr lang="en-US" dirty="0"/>
          </a:p>
        </p:txBody>
      </p:sp>
    </p:spTree>
    <p:extLst>
      <p:ext uri="{BB962C8B-B14F-4D97-AF65-F5344CB8AC3E}">
        <p14:creationId xmlns:p14="http://schemas.microsoft.com/office/powerpoint/2010/main" val="1022193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1632857"/>
            <a:ext cx="11669486" cy="5225143"/>
          </a:xfrm>
        </p:spPr>
        <p:txBody>
          <a:bodyPr>
            <a:normAutofit/>
          </a:bodyPr>
          <a:lstStyle/>
          <a:p>
            <a:pPr marL="34290" indent="0">
              <a:buNone/>
            </a:pPr>
            <a:r>
              <a:rPr lang="en-US" sz="3350" b="1" i="1" dirty="0"/>
              <a:t>“It is written”</a:t>
            </a:r>
            <a:r>
              <a:rPr lang="en-US" sz="3350" dirty="0"/>
              <a:t>. Jesus quotes from </a:t>
            </a:r>
            <a:r>
              <a:rPr lang="en-US" sz="3350" b="1" dirty="0"/>
              <a:t>Deuteronomy 8:3 </a:t>
            </a:r>
            <a:r>
              <a:rPr lang="en-US" sz="3350" dirty="0"/>
              <a:t>– </a:t>
            </a:r>
            <a:r>
              <a:rPr lang="en-US" sz="3200" i="1" dirty="0"/>
              <a:t>“And He humbled you and </a:t>
            </a:r>
            <a:r>
              <a:rPr lang="en-US" sz="3200" b="1" i="1" dirty="0"/>
              <a:t>let you be hungry…</a:t>
            </a:r>
            <a:r>
              <a:rPr lang="en-US" sz="3200" i="1" dirty="0"/>
              <a:t> </a:t>
            </a:r>
            <a:r>
              <a:rPr lang="en-US" sz="3200" b="1" i="1" dirty="0"/>
              <a:t>that He might make you understand</a:t>
            </a:r>
            <a:r>
              <a:rPr lang="en-US" sz="3200" i="1" dirty="0"/>
              <a:t> that </a:t>
            </a:r>
            <a:r>
              <a:rPr lang="en-US" sz="3200" b="1" i="1" dirty="0"/>
              <a:t>man does not live by bread alone</a:t>
            </a:r>
            <a:r>
              <a:rPr lang="en-US" sz="3200" i="1" dirty="0"/>
              <a:t>, but man lives by </a:t>
            </a:r>
            <a:r>
              <a:rPr lang="en-US" sz="3200" b="1" i="1" dirty="0"/>
              <a:t>everything that proceeds out of the mouth of the Lord</a:t>
            </a:r>
            <a:r>
              <a:rPr lang="en-US" sz="3200" i="1" dirty="0"/>
              <a:t>.”</a:t>
            </a:r>
            <a:endParaRPr lang="en-US" sz="3350" i="1" dirty="0"/>
          </a:p>
          <a:p>
            <a:pPr marL="34290" indent="0">
              <a:buNone/>
            </a:pPr>
            <a:r>
              <a:rPr lang="en-US" sz="3350" dirty="0"/>
              <a:t>The Israelites and their need to learn to trust and depend on God. </a:t>
            </a:r>
          </a:p>
          <a:p>
            <a:pPr marL="34290" indent="0">
              <a:buNone/>
            </a:pPr>
            <a:r>
              <a:rPr lang="en-US" sz="3350" dirty="0"/>
              <a:t>God knows what we need… do we trust Him? (Matthew 6:8, 32).</a:t>
            </a:r>
          </a:p>
        </p:txBody>
      </p:sp>
      <p:sp>
        <p:nvSpPr>
          <p:cNvPr id="6" name="Title 1">
            <a:extLst>
              <a:ext uri="{FF2B5EF4-FFF2-40B4-BE49-F238E27FC236}">
                <a16:creationId xmlns:a16="http://schemas.microsoft.com/office/drawing/2014/main" id="{8AA6C38A-2FCB-36D6-7D2F-2CCB4D17AAE5}"/>
              </a:ext>
            </a:extLst>
          </p:cNvPr>
          <p:cNvSpPr>
            <a:spLocks noGrp="1"/>
          </p:cNvSpPr>
          <p:nvPr>
            <p:ph type="title"/>
          </p:nvPr>
        </p:nvSpPr>
        <p:spPr>
          <a:xfrm>
            <a:off x="636814" y="124460"/>
            <a:ext cx="10956472" cy="1233424"/>
          </a:xfrm>
        </p:spPr>
        <p:txBody>
          <a:bodyPr/>
          <a:lstStyle/>
          <a:p>
            <a:r>
              <a:rPr lang="en-US" sz="4400" b="1" dirty="0"/>
              <a:t>1</a:t>
            </a:r>
            <a:r>
              <a:rPr lang="en-US" sz="4400" b="1" baseline="30000" dirty="0"/>
              <a:t>st</a:t>
            </a:r>
            <a:r>
              <a:rPr lang="en-US" sz="4400" b="1" dirty="0"/>
              <a:t> Temptation – Turning Stones To Bread</a:t>
            </a:r>
            <a:br>
              <a:rPr lang="en-US" dirty="0"/>
            </a:br>
            <a:r>
              <a:rPr lang="en-US" sz="2400" dirty="0"/>
              <a:t>Matthew 4:3</a:t>
            </a:r>
            <a:endParaRPr lang="en-US" dirty="0"/>
          </a:p>
        </p:txBody>
      </p:sp>
    </p:spTree>
    <p:extLst>
      <p:ext uri="{BB962C8B-B14F-4D97-AF65-F5344CB8AC3E}">
        <p14:creationId xmlns:p14="http://schemas.microsoft.com/office/powerpoint/2010/main" val="4159090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814" y="1632857"/>
            <a:ext cx="11555186" cy="5225143"/>
          </a:xfrm>
        </p:spPr>
        <p:txBody>
          <a:bodyPr>
            <a:normAutofit/>
          </a:bodyPr>
          <a:lstStyle/>
          <a:p>
            <a:pPr marL="34290" indent="0">
              <a:buNone/>
            </a:pPr>
            <a:r>
              <a:rPr lang="en-US" sz="3350" dirty="0"/>
              <a:t>Jesus’ response... What shall man </a:t>
            </a:r>
            <a:r>
              <a:rPr lang="en-US" sz="3350" b="1" i="1" dirty="0"/>
              <a:t>“live on”</a:t>
            </a:r>
            <a:r>
              <a:rPr lang="en-US" sz="3350" dirty="0"/>
              <a:t>? The fleshly or the spiritual? (John 6:27)</a:t>
            </a:r>
          </a:p>
          <a:p>
            <a:pPr marL="34290" indent="0">
              <a:buNone/>
            </a:pPr>
            <a:r>
              <a:rPr lang="en-US" sz="3350" b="1" dirty="0"/>
              <a:t>The real temptation to walk according to the flesh </a:t>
            </a:r>
            <a:r>
              <a:rPr lang="en-US" sz="3350" dirty="0"/>
              <a:t>and not the Spirit. (Romans 8:4-13; Galatians 5:16-17; 6:7-8)</a:t>
            </a:r>
          </a:p>
          <a:p>
            <a:pPr marL="34290" indent="0">
              <a:buNone/>
            </a:pPr>
            <a:r>
              <a:rPr lang="en-US" sz="3350" dirty="0"/>
              <a:t>What is Satan hoping to accuse Jesus of?</a:t>
            </a:r>
          </a:p>
          <a:p>
            <a:pPr marL="34290" indent="0">
              <a:buNone/>
            </a:pPr>
            <a:r>
              <a:rPr lang="en-US" sz="3350" dirty="0"/>
              <a:t>Every temptation is an opportunity to prove the devil wrong and make Jesus smile.</a:t>
            </a:r>
          </a:p>
        </p:txBody>
      </p:sp>
      <p:sp>
        <p:nvSpPr>
          <p:cNvPr id="6" name="Title 1">
            <a:extLst>
              <a:ext uri="{FF2B5EF4-FFF2-40B4-BE49-F238E27FC236}">
                <a16:creationId xmlns:a16="http://schemas.microsoft.com/office/drawing/2014/main" id="{8AA6C38A-2FCB-36D6-7D2F-2CCB4D17AAE5}"/>
              </a:ext>
            </a:extLst>
          </p:cNvPr>
          <p:cNvSpPr>
            <a:spLocks noGrp="1"/>
          </p:cNvSpPr>
          <p:nvPr>
            <p:ph type="title"/>
          </p:nvPr>
        </p:nvSpPr>
        <p:spPr>
          <a:xfrm>
            <a:off x="636814" y="124460"/>
            <a:ext cx="10956472" cy="1233424"/>
          </a:xfrm>
        </p:spPr>
        <p:txBody>
          <a:bodyPr/>
          <a:lstStyle/>
          <a:p>
            <a:r>
              <a:rPr lang="en-US" sz="4400" b="1" dirty="0"/>
              <a:t>1</a:t>
            </a:r>
            <a:r>
              <a:rPr lang="en-US" sz="4400" b="1" baseline="30000" dirty="0"/>
              <a:t>st</a:t>
            </a:r>
            <a:r>
              <a:rPr lang="en-US" sz="4400" b="1" dirty="0"/>
              <a:t> Temptation – Turning Stones To Bread</a:t>
            </a:r>
            <a:br>
              <a:rPr lang="en-US" dirty="0"/>
            </a:br>
            <a:r>
              <a:rPr lang="en-US" sz="2400" dirty="0"/>
              <a:t>Matthew 4:3</a:t>
            </a:r>
            <a:endParaRPr lang="en-US" dirty="0"/>
          </a:p>
        </p:txBody>
      </p:sp>
    </p:spTree>
    <p:extLst>
      <p:ext uri="{BB962C8B-B14F-4D97-AF65-F5344CB8AC3E}">
        <p14:creationId xmlns:p14="http://schemas.microsoft.com/office/powerpoint/2010/main" val="228507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anded Design Teal 16x9">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BBF5D7C-90AF-408A-B515-5CD5355B6C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Teal banded presentation (widescreen)</Template>
  <TotalTime>129529</TotalTime>
  <Words>3262</Words>
  <Application>Microsoft Office PowerPoint</Application>
  <PresentationFormat>Widescreen</PresentationFormat>
  <Paragraphs>201</Paragraphs>
  <Slides>18</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TimesNewRomanPS-BoldMT</vt:lpstr>
      <vt:lpstr>TimesNewRomanPS-ItalicMT</vt:lpstr>
      <vt:lpstr>TimesNewRomanPSMT</vt:lpstr>
      <vt:lpstr>Times-Roman</vt:lpstr>
      <vt:lpstr>Banded Design Teal 16x9</vt:lpstr>
      <vt:lpstr>The Temptations Of Jesus</vt:lpstr>
      <vt:lpstr>Jesus’ Temptations In The Wilderness –  Matthew 4:1-11; Mark 1:12-13; Luke 4:1-13</vt:lpstr>
      <vt:lpstr>Jesus’ Temptations In The Wilderness –  Matthew 4:1-11; Mark 1:12-13; Luke 4:1-13</vt:lpstr>
      <vt:lpstr>The Significance Of Jesus’ Temptations In The Wilderness – Matthew 4:1-11; Mark 1:12-13; Luke 4:1-13</vt:lpstr>
      <vt:lpstr>1st Temptation – Turning Stones To Bread Matthew 4:3</vt:lpstr>
      <vt:lpstr>1st Temptation – Turning Stones To Bread Matthew 4:3</vt:lpstr>
      <vt:lpstr>1st Temptation – Turning Stones To Bread Matthew 4:3</vt:lpstr>
      <vt:lpstr>1st Temptation – Turning Stones To Bread Matthew 4:3</vt:lpstr>
      <vt:lpstr>1st Temptation – Turning Stones To Bread Matthew 4:3</vt:lpstr>
      <vt:lpstr>2nd Temptation – If You Are The Son of God, Throw Yourself Down…” Matthew 4:5-6</vt:lpstr>
      <vt:lpstr>2nd Temptation – If You Are The Son of God… Matthew 4:5-6</vt:lpstr>
      <vt:lpstr>2nd Temptation – If You Are The Son of God… Matthew 4:5-6</vt:lpstr>
      <vt:lpstr>2nd Temptation – If You Are The Son of God… Matthew 4:5-6</vt:lpstr>
      <vt:lpstr>2nd Temptation – If You Are The Son of God… Matthew 4:5-6</vt:lpstr>
      <vt:lpstr>3rd Temptation – All These Things I Will Give You If You Worship me… Matthew 4:9</vt:lpstr>
      <vt:lpstr>3rd Temptation – All These Things I Will Give You If You Worship me… Matthew 4:9</vt:lpstr>
      <vt:lpstr>3rd Temptation – All These Things I Will Give You If You Worship me… Matthew 4:9</vt:lpstr>
      <vt:lpstr>3rd Temptation – All These Things I Will Give You If You Worship me… Matthew 4:9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Lesson 3</dc:title>
  <dc:creator>Chris Simmons</dc:creator>
  <cp:keywords/>
  <cp:lastModifiedBy>Chris Simmons</cp:lastModifiedBy>
  <cp:revision>162</cp:revision>
  <cp:lastPrinted>2023-01-15T22:05:31Z</cp:lastPrinted>
  <dcterms:created xsi:type="dcterms:W3CDTF">2016-10-11T00:34:15Z</dcterms:created>
  <dcterms:modified xsi:type="dcterms:W3CDTF">2023-03-29T14:57:59Z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TC028952549991</vt:lpwstr>
  </property>
</Properties>
</file>