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87" r:id="rId4"/>
    <p:sldId id="288" r:id="rId5"/>
    <p:sldId id="289" r:id="rId6"/>
    <p:sldId id="290" r:id="rId7"/>
    <p:sldId id="291" r:id="rId8"/>
    <p:sldId id="292"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Cormorant Garamond" panose="020B0604020202020204" charset="0"/>
      <p:bold r:id="rId15"/>
      <p:boldItalic r:id="rId16"/>
    </p:embeddedFon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zjJEXncH9MoKzFHr3SDH+RA2q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8" autoAdjust="0"/>
  </p:normalViewPr>
  <p:slideViewPr>
    <p:cSldViewPr snapToGrid="0">
      <p:cViewPr varScale="1">
        <p:scale>
          <a:sx n="38" d="100"/>
          <a:sy n="38" d="100"/>
        </p:scale>
        <p:origin x="1152" y="72"/>
      </p:cViewPr>
      <p:guideLst>
        <p:guide orient="horz" pos="2160"/>
        <p:guide pos="2880"/>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51" Type="http://schemas.openxmlformats.org/officeDocument/2006/relationships/theme" Target="theme/theme1.xml"/><Relationship Id="rId3" Type="http://schemas.openxmlformats.org/officeDocument/2006/relationships/slide" Target="slides/slide2.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c1439504e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1c1439504e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We groan because of our sins and God delivers us and then we complain about the adversity we have to deal with.</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Ex 6:5-9</a:t>
            </a:r>
          </a:p>
          <a:p>
            <a:pPr marL="0" lvl="0" indent="0" algn="l" rtl="0">
              <a:spcBef>
                <a:spcPts val="0"/>
              </a:spcBef>
              <a:spcAft>
                <a:spcPts val="0"/>
              </a:spcAft>
              <a:buNone/>
            </a:pPr>
            <a:r>
              <a:rPr lang="en-US" sz="1200" dirty="0"/>
              <a:t>"Furthermore I have heard the groaning of the sons of Israel, because the Egyptians are holding them in bondage, and I have remembered My covenant. 6 "Say, therefore, to the sons of Israel, 'I am the Lord, and I will bring you out from under the burdens of the Egyptians, and I will deliver you from their bondage. I will also redeem you with an outstretched arm and with great judgments. 7 'Then I will take you for My people, and I will be your God; and you shall know that I am the Lord your God, who brought you out from under the burdens of the Egyptians. 8 'I will bring you to the land which I swore to give to Abraham, Isaac, and Jacob, and I will give it to you for a possession; I am the Lord.'" 9 </a:t>
            </a:r>
            <a:r>
              <a:rPr lang="en-US" sz="1200" b="1" dirty="0"/>
              <a:t>So Moses spoke thus to the sons of Israel, but they did not listen to Moses on account of their despondency (“broken spirit” ESV or “anguish of spirit” NKJV) and cruel bondage</a:t>
            </a:r>
            <a:r>
              <a:rPr lang="en-US" sz="1200" dirty="0"/>
              <a:t>.” NASU (cf., 4:31; chapter 5 conditions become harsher.)</a:t>
            </a:r>
          </a:p>
          <a:p>
            <a:pPr marL="171450" lvl="0" indent="-171450" algn="l" rtl="0">
              <a:spcBef>
                <a:spcPts val="0"/>
              </a:spcBef>
              <a:spcAft>
                <a:spcPts val="0"/>
              </a:spcAft>
              <a:buFont typeface="Arial" panose="020B0604020202020204" pitchFamily="34" charset="0"/>
              <a:buChar char="•"/>
            </a:pPr>
            <a:r>
              <a:rPr lang="en-US" sz="1200" dirty="0"/>
              <a:t>The pressure of the present conditions caused them to look beyond them, only regretting the immediate and failing to long for the eternal. </a:t>
            </a:r>
          </a:p>
          <a:p>
            <a:pPr marL="171450" lvl="0" indent="-171450" algn="l" rtl="0">
              <a:spcBef>
                <a:spcPts val="0"/>
              </a:spcBef>
              <a:spcAft>
                <a:spcPts val="0"/>
              </a:spcAft>
              <a:buFont typeface="Arial" panose="020B0604020202020204" pitchFamily="34" charset="0"/>
              <a:buChar char="•"/>
            </a:pPr>
            <a:r>
              <a:rPr lang="en-US" sz="1200" dirty="0"/>
              <a:t>Christians to whom John wrote Revelation were so oppressed but they needed to look beyond just the immediate suffering. That’s Satan’s tactic to get us overwhelmed with the (legitimate) cares of this world. </a:t>
            </a:r>
          </a:p>
          <a:p>
            <a:pPr marL="171450" lvl="0" indent="-171450" algn="l" rtl="0">
              <a:spcBef>
                <a:spcPts val="0"/>
              </a:spcBef>
              <a:spcAft>
                <a:spcPts val="0"/>
              </a:spcAft>
              <a:buFont typeface="Arial" panose="020B0604020202020204" pitchFamily="34" charset="0"/>
              <a:buChar char="•"/>
            </a:pPr>
            <a:r>
              <a:rPr lang="en-US" sz="1200" dirty="0"/>
              <a:t>Brings up the idea of “waiting”.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“Stand” - lit. take your stand! Choose to believe in God.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Had God revealed how He would save His people? Salvation would come but now is not the time to doubt.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“speak where the bible is silent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God’s silence is not an invitation for us to speak for Him. God would provide….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Keeping silent - we can’t listen while we’re talking and asserting our ideas.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“At least we’re doing something!”</a:t>
            </a:r>
            <a:endParaRPr lang="en-US" sz="1000"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solidFill>
                  <a:schemeClr val="tx1"/>
                </a:solidFill>
              </a:rPr>
              <a:t>Exodus 14:13</a:t>
            </a:r>
          </a:p>
          <a:p>
            <a:pPr marL="0" lvl="0" indent="0" algn="l" rtl="0">
              <a:spcBef>
                <a:spcPts val="0"/>
              </a:spcBef>
              <a:spcAft>
                <a:spcPts val="0"/>
              </a:spcAft>
              <a:buNone/>
            </a:pPr>
            <a:r>
              <a:rPr lang="en-US" sz="1300" dirty="0">
                <a:solidFill>
                  <a:schemeClr val="tx1"/>
                </a:solidFill>
              </a:rPr>
              <a:t> What is to be done</a:t>
            </a:r>
            <a:r>
              <a:rPr lang="en-US" sz="1300" b="1" dirty="0">
                <a:solidFill>
                  <a:schemeClr val="tx1"/>
                </a:solidFill>
              </a:rPr>
              <a:t>? Faith hears the bidding of her faithful God, and is not willing to be shut up in the iron cage of despair</a:t>
            </a:r>
            <a:r>
              <a:rPr lang="en-US" sz="1300" dirty="0">
                <a:solidFill>
                  <a:schemeClr val="tx1"/>
                </a:solidFill>
              </a:rPr>
              <a:t>; nay, she defies the old giant to put so much as a finger upon her. </a:t>
            </a:r>
            <a:r>
              <a:rPr lang="en-US" sz="1300" b="1" dirty="0">
                <a:solidFill>
                  <a:schemeClr val="tx1"/>
                </a:solidFill>
              </a:rPr>
              <a:t>Lie down and die? </a:t>
            </a:r>
            <a:r>
              <a:rPr lang="en-US" sz="1300" dirty="0">
                <a:solidFill>
                  <a:schemeClr val="tx1"/>
                </a:solidFill>
              </a:rPr>
              <a:t>that she never will while her God bids her stand. </a:t>
            </a:r>
            <a:r>
              <a:rPr lang="en-US" sz="1300" b="1" dirty="0">
                <a:solidFill>
                  <a:schemeClr val="tx1"/>
                </a:solidFill>
              </a:rPr>
              <a:t>See the word "stand</a:t>
            </a:r>
            <a:r>
              <a:rPr lang="en-US" sz="1300" dirty="0">
                <a:solidFill>
                  <a:schemeClr val="tx1"/>
                </a:solidFill>
              </a:rPr>
              <a:t>." What does it mean? </a:t>
            </a:r>
            <a:r>
              <a:rPr lang="en-US" sz="1300" b="1" dirty="0">
                <a:solidFill>
                  <a:schemeClr val="tx1"/>
                </a:solidFill>
              </a:rPr>
              <a:t>Keep the posture of an upright man, ready for action, expecting further orders, cheerfully and patiently awaiting the directing voice</a:t>
            </a:r>
            <a:r>
              <a:rPr lang="en-US" sz="1300" dirty="0">
                <a:solidFill>
                  <a:schemeClr val="tx1"/>
                </a:solidFill>
              </a:rPr>
              <a:t>. But in what way are we to "stand still"? Surely it means, among other things, </a:t>
            </a:r>
            <a:r>
              <a:rPr lang="en-US" sz="1300" b="1" dirty="0">
                <a:solidFill>
                  <a:schemeClr val="tx1"/>
                </a:solidFill>
              </a:rPr>
              <a:t>that we are to wait awhile</a:t>
            </a:r>
            <a:r>
              <a:rPr lang="en-US" sz="1300" dirty="0">
                <a:solidFill>
                  <a:schemeClr val="tx1"/>
                </a:solidFill>
              </a:rPr>
              <a:t>. Time is precious, but there are occasions when the best use we can make of it is to let it run on. A man who would ride posthaste had better wait till he is perfectly mounted, or he may slip from the saddle. </a:t>
            </a:r>
            <a:r>
              <a:rPr lang="en-US" sz="1300" b="1" dirty="0">
                <a:solidFill>
                  <a:schemeClr val="tx1"/>
                </a:solidFill>
              </a:rPr>
              <a:t>He who glorifies God by standing still is better employed than he who diligently serves his own self-will</a:t>
            </a:r>
            <a:r>
              <a:rPr lang="en-US" sz="1300" dirty="0">
                <a:solidFill>
                  <a:schemeClr val="tx1"/>
                </a:solidFill>
              </a:rPr>
              <a:t>.</a:t>
            </a:r>
          </a:p>
          <a:p>
            <a:pPr marL="171450" lvl="0" indent="-171450" algn="l" rtl="0">
              <a:spcBef>
                <a:spcPts val="0"/>
              </a:spcBef>
              <a:spcAft>
                <a:spcPts val="0"/>
              </a:spcAft>
              <a:buFont typeface="Arial" panose="020B0604020202020204" pitchFamily="34" charset="0"/>
              <a:buChar char="•"/>
            </a:pPr>
            <a:r>
              <a:rPr lang="en-US" sz="1300" b="1" dirty="0">
                <a:solidFill>
                  <a:schemeClr val="tx1"/>
                </a:solidFill>
              </a:rPr>
              <a:t>Wait while praying</a:t>
            </a:r>
          </a:p>
          <a:p>
            <a:pPr marL="171450" lvl="0" indent="-171450" algn="l" rtl="0">
              <a:spcBef>
                <a:spcPts val="0"/>
              </a:spcBef>
              <a:spcAft>
                <a:spcPts val="0"/>
              </a:spcAft>
              <a:buFont typeface="Arial" panose="020B0604020202020204" pitchFamily="34" charset="0"/>
              <a:buChar char="•"/>
            </a:pPr>
            <a:r>
              <a:rPr lang="en-US" sz="1300" b="1" dirty="0">
                <a:solidFill>
                  <a:schemeClr val="tx1"/>
                </a:solidFill>
              </a:rPr>
              <a:t>Wait while working </a:t>
            </a:r>
          </a:p>
          <a:p>
            <a:pPr marL="171450" lvl="0" indent="-171450" algn="l" rtl="0">
              <a:spcBef>
                <a:spcPts val="0"/>
              </a:spcBef>
              <a:spcAft>
                <a:spcPts val="0"/>
              </a:spcAft>
              <a:buFont typeface="Arial" panose="020B0604020202020204" pitchFamily="34" charset="0"/>
              <a:buChar char="•"/>
            </a:pPr>
            <a:r>
              <a:rPr lang="en-US" sz="1300" b="1" dirty="0">
                <a:solidFill>
                  <a:schemeClr val="tx1"/>
                </a:solidFill>
              </a:rPr>
              <a:t>Wait while trusting</a:t>
            </a:r>
          </a:p>
          <a:p>
            <a:pPr marL="0" lvl="0" indent="0" algn="l" rtl="0">
              <a:spcBef>
                <a:spcPts val="0"/>
              </a:spcBef>
              <a:spcAft>
                <a:spcPts val="0"/>
              </a:spcAft>
              <a:buNone/>
            </a:pPr>
            <a:r>
              <a:rPr lang="en-US" dirty="0"/>
              <a:t>(from The Biblical Illustrator Copyright © 2002, 2003, 2006 Ages Software, Inc. and Biblesoft, Inc.)</a:t>
            </a:r>
          </a:p>
          <a:p>
            <a:pPr marL="0" lvl="0" indent="0" algn="l" rtl="0">
              <a:spcBef>
                <a:spcPts val="0"/>
              </a:spcBef>
              <a:spcAft>
                <a:spcPts val="0"/>
              </a:spcAft>
              <a:buNone/>
            </a:pP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7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“speak where the bible is silent .”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“In His time”</a:t>
            </a:r>
            <a:r>
              <a:rPr lang="en-US" sz="1100" dirty="0"/>
              <a:t> (Romans 5:6; Galatians 4:4)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did the Israelites need to do? Wait and keep focused on God’s promises.</a:t>
            </a: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52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“speak where the bible is silent .”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“In His time”</a:t>
            </a:r>
            <a:r>
              <a:rPr lang="en-US" sz="1100" dirty="0"/>
              <a:t> (Romans 5:6; Galatians 4:4)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did the Israelites need to do? Wait and keep focused on God’s promises.</a:t>
            </a: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1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“speak where the bible is silent .”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“In His time”</a:t>
            </a:r>
            <a:r>
              <a:rPr lang="en-US" sz="1100" dirty="0"/>
              <a:t> (Romans 5:6; Galatians 4:4)</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did the Israelites need to do? Wait and keep focused on God’s promises.</a:t>
            </a: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801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151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6" name="Google Shape;1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9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en/photo/60211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58"/>
        <p:cNvGrpSpPr/>
        <p:nvPr/>
      </p:nvGrpSpPr>
      <p:grpSpPr>
        <a:xfrm>
          <a:off x="0" y="0"/>
          <a:ext cx="0" cy="0"/>
          <a:chOff x="0" y="0"/>
          <a:chExt cx="0" cy="0"/>
        </a:xfrm>
      </p:grpSpPr>
      <p:pic>
        <p:nvPicPr>
          <p:cNvPr id="159" name="Google Shape;159;g1c1439504ed_1_1"/>
          <p:cNvPicPr preferRelativeResize="0"/>
          <p:nvPr/>
        </p:nvPicPr>
        <p:blipFill>
          <a:blip r:embed="rId3">
            <a:extLst>
              <a:ext uri="{837473B0-CC2E-450A-ABE3-18F120FF3D39}">
                <a1611:picAttrSrcUrl xmlns:a1611="http://schemas.microsoft.com/office/drawing/2016/11/main" r:id="rId4"/>
              </a:ext>
            </a:extLst>
          </a:blip>
          <a:srcRect l="20973" r="20973"/>
          <a:stretch/>
        </p:blipFill>
        <p:spPr>
          <a:xfrm>
            <a:off x="14395117" y="4338203"/>
            <a:ext cx="3912108" cy="3573776"/>
          </a:xfrm>
          <a:prstGeom prst="ellipse">
            <a:avLst/>
          </a:prstGeom>
          <a:noFill/>
          <a:ln>
            <a:noFill/>
          </a:ln>
        </p:spPr>
      </p:pic>
      <p:grpSp>
        <p:nvGrpSpPr>
          <p:cNvPr id="163" name="Google Shape;163;g1c1439504ed_1_1"/>
          <p:cNvGrpSpPr/>
          <p:nvPr/>
        </p:nvGrpSpPr>
        <p:grpSpPr>
          <a:xfrm>
            <a:off x="-3735219" y="1695215"/>
            <a:ext cx="6865833" cy="6896608"/>
            <a:chOff x="1813" y="0"/>
            <a:chExt cx="809173" cy="812800"/>
          </a:xfrm>
        </p:grpSpPr>
        <p:sp>
          <p:nvSpPr>
            <p:cNvPr id="164" name="Google Shape;164;g1c1439504ed_1_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1c1439504ed_1_1"/>
            <p:cNvSpPr txBox="1"/>
            <p:nvPr/>
          </p:nvSpPr>
          <p:spPr>
            <a:xfrm>
              <a:off x="76200" y="28575"/>
              <a:ext cx="660300" cy="708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1" name="Google Shape;171;g1c1439504ed_1_1"/>
          <p:cNvGrpSpPr/>
          <p:nvPr/>
        </p:nvGrpSpPr>
        <p:grpSpPr>
          <a:xfrm>
            <a:off x="697826" y="1181209"/>
            <a:ext cx="11220300" cy="9105791"/>
            <a:chOff x="0" y="0"/>
            <a:chExt cx="14960400" cy="10971050"/>
          </a:xfrm>
        </p:grpSpPr>
        <p:sp>
          <p:nvSpPr>
            <p:cNvPr id="172" name="Google Shape;172;g1c1439504ed_1_1"/>
            <p:cNvSpPr txBox="1"/>
            <p:nvPr/>
          </p:nvSpPr>
          <p:spPr>
            <a:xfrm>
              <a:off x="0" y="942156"/>
              <a:ext cx="14960400" cy="100288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3025" b="1" i="0" u="none" strike="noStrike" cap="none" dirty="0">
                  <a:solidFill>
                    <a:srgbClr val="2E3F42"/>
                  </a:solidFill>
                  <a:latin typeface="Cormorant Garamond"/>
                  <a:ea typeface="Cormorant Garamond"/>
                  <a:cs typeface="Cormorant Garamond"/>
                  <a:sym typeface="Cormorant Garamond"/>
                </a:rPr>
                <a:t>When To Stand </a:t>
              </a:r>
              <a:br>
                <a:rPr lang="en-US" sz="13025" b="1" i="0" u="none" strike="noStrike" cap="none" dirty="0">
                  <a:solidFill>
                    <a:srgbClr val="2E3F42"/>
                  </a:solidFill>
                  <a:latin typeface="Cormorant Garamond"/>
                  <a:ea typeface="Cormorant Garamond"/>
                  <a:cs typeface="Cormorant Garamond"/>
                  <a:sym typeface="Cormorant Garamond"/>
                </a:rPr>
              </a:br>
              <a:r>
                <a:rPr lang="en-US" sz="13025" b="1" i="0" u="none" strike="noStrike" cap="none" dirty="0">
                  <a:solidFill>
                    <a:srgbClr val="2E3F42"/>
                  </a:solidFill>
                  <a:latin typeface="Cormorant Garamond"/>
                  <a:ea typeface="Cormorant Garamond"/>
                  <a:cs typeface="Cormorant Garamond"/>
                  <a:sym typeface="Cormorant Garamond"/>
                </a:rPr>
                <a:t>&amp; </a:t>
              </a:r>
              <a:br>
                <a:rPr lang="en-US" sz="13025" b="1" i="0" u="none" strike="noStrike" cap="none" dirty="0">
                  <a:solidFill>
                    <a:srgbClr val="2E3F42"/>
                  </a:solidFill>
                  <a:latin typeface="Cormorant Garamond"/>
                  <a:ea typeface="Cormorant Garamond"/>
                  <a:cs typeface="Cormorant Garamond"/>
                  <a:sym typeface="Cormorant Garamond"/>
                </a:rPr>
              </a:br>
              <a:r>
                <a:rPr lang="en-US" sz="13025" b="1" i="0" u="none" strike="noStrike" cap="none" dirty="0">
                  <a:solidFill>
                    <a:srgbClr val="2E3F42"/>
                  </a:solidFill>
                  <a:latin typeface="Cormorant Garamond"/>
                  <a:ea typeface="Cormorant Garamond"/>
                  <a:cs typeface="Cormorant Garamond"/>
                  <a:sym typeface="Cormorant Garamond"/>
                </a:rPr>
                <a:t>When To Go Forward</a:t>
              </a:r>
            </a:p>
            <a:p>
              <a:pPr marL="0" marR="0" lvl="0" indent="0" algn="l" rtl="0">
                <a:lnSpc>
                  <a:spcPct val="90000"/>
                </a:lnSpc>
                <a:spcBef>
                  <a:spcPts val="0"/>
                </a:spcBef>
                <a:spcAft>
                  <a:spcPts val="0"/>
                </a:spcAft>
                <a:buNone/>
              </a:pPr>
              <a:r>
                <a:rPr lang="en-US" sz="6000" i="1" dirty="0">
                  <a:solidFill>
                    <a:srgbClr val="2E3F42"/>
                  </a:solidFill>
                  <a:latin typeface="Cormorant Garamond"/>
                  <a:ea typeface="Cormorant Garamond"/>
                  <a:sym typeface="Cormorant Garamond"/>
                </a:rPr>
                <a:t>A study in Bible Authority</a:t>
              </a:r>
              <a:endParaRPr sz="700" i="1" dirty="0"/>
            </a:p>
          </p:txBody>
        </p:sp>
        <p:sp>
          <p:nvSpPr>
            <p:cNvPr id="173" name="Google Shape;173;g1c1439504ed_1_1"/>
            <p:cNvSpPr txBox="1"/>
            <p:nvPr/>
          </p:nvSpPr>
          <p:spPr>
            <a:xfrm>
              <a:off x="0" y="0"/>
              <a:ext cx="14960400" cy="8125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1" i="0" u="none" strike="noStrike" cap="none" dirty="0">
                  <a:solidFill>
                    <a:srgbClr val="2E3F42"/>
                  </a:solidFill>
                  <a:latin typeface="Lato"/>
                  <a:ea typeface="Lato"/>
                  <a:cs typeface="Lato"/>
                  <a:sym typeface="Lato"/>
                </a:rPr>
                <a:t>Exodus 14:13-18</a:t>
              </a:r>
              <a:endParaRPr b="1"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1606594"/>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9000" b="1" dirty="0">
                <a:solidFill>
                  <a:srgbClr val="2E3F42"/>
                </a:solidFill>
                <a:latin typeface="Cormorant Garamond"/>
                <a:ea typeface="Cormorant Garamond"/>
                <a:sym typeface="Cormorant Garamond"/>
              </a:rPr>
              <a:t>Context of Exodus 14</a:t>
            </a:r>
            <a:endParaRPr dirty="0"/>
          </a:p>
        </p:txBody>
      </p:sp>
      <p:sp>
        <p:nvSpPr>
          <p:cNvPr id="2" name="TextBox 1">
            <a:extLst>
              <a:ext uri="{FF2B5EF4-FFF2-40B4-BE49-F238E27FC236}">
                <a16:creationId xmlns:a16="http://schemas.microsoft.com/office/drawing/2014/main" id="{E935C498-B7AD-CD3B-8D84-7B9D98B3D4BC}"/>
              </a:ext>
            </a:extLst>
          </p:cNvPr>
          <p:cNvSpPr txBox="1"/>
          <p:nvPr/>
        </p:nvSpPr>
        <p:spPr>
          <a:xfrm>
            <a:off x="1668780" y="2148840"/>
            <a:ext cx="15681960" cy="7648248"/>
          </a:xfrm>
          <a:prstGeom prst="rect">
            <a:avLst/>
          </a:prstGeom>
          <a:noFill/>
        </p:spPr>
        <p:txBody>
          <a:bodyPr wrap="square" rtlCol="0">
            <a:spAutoFit/>
          </a:bodyPr>
          <a:lstStyle/>
          <a:p>
            <a:pPr>
              <a:spcBef>
                <a:spcPts val="600"/>
              </a:spcBef>
              <a:spcAft>
                <a:spcPts val="600"/>
              </a:spcAft>
            </a:pPr>
            <a:r>
              <a:rPr lang="en-US" sz="4800" dirty="0"/>
              <a:t>Israelites have just fled from Egypt after God had showed His power in the plagues.</a:t>
            </a:r>
          </a:p>
          <a:p>
            <a:pPr marL="571500" indent="-571500">
              <a:spcBef>
                <a:spcPts val="600"/>
              </a:spcBef>
              <a:spcAft>
                <a:spcPts val="600"/>
              </a:spcAft>
              <a:buFont typeface="Arial" panose="020B0604020202020204" pitchFamily="34" charset="0"/>
              <a:buChar char="•"/>
            </a:pPr>
            <a:r>
              <a:rPr lang="en-US" sz="4800" b="1" dirty="0"/>
              <a:t>Pharaoh and his army are in pursuit</a:t>
            </a:r>
            <a:r>
              <a:rPr lang="en-US" sz="4800" dirty="0"/>
              <a:t>. (vs. 5-9)</a:t>
            </a:r>
          </a:p>
          <a:p>
            <a:pPr marL="571500" indent="-571500">
              <a:spcBef>
                <a:spcPts val="600"/>
              </a:spcBef>
              <a:spcAft>
                <a:spcPts val="600"/>
              </a:spcAft>
              <a:buFont typeface="Arial" panose="020B0604020202020204" pitchFamily="34" charset="0"/>
              <a:buChar char="•"/>
            </a:pPr>
            <a:r>
              <a:rPr lang="en-US" sz="4800" b="1" dirty="0"/>
              <a:t>Question</a:t>
            </a:r>
            <a:r>
              <a:rPr lang="en-US" sz="4800" dirty="0"/>
              <a:t>: why do we turn against God in times of adversity? (vs. 10-12)</a:t>
            </a:r>
          </a:p>
          <a:p>
            <a:pPr marL="571500" indent="-571500">
              <a:spcBef>
                <a:spcPts val="600"/>
              </a:spcBef>
              <a:spcAft>
                <a:spcPts val="600"/>
              </a:spcAft>
              <a:buFont typeface="Arial" panose="020B0604020202020204" pitchFamily="34" charset="0"/>
              <a:buChar char="•"/>
            </a:pPr>
            <a:r>
              <a:rPr lang="en-US" sz="4800" b="1" dirty="0"/>
              <a:t>Question</a:t>
            </a:r>
            <a:r>
              <a:rPr lang="en-US" sz="4800" dirty="0"/>
              <a:t>: how do we prevent ourselves from becoming so short-sighted? Are we listening? Do we believe? (Exodus 4:29-31; 6:5-9; 2 Peter 1:8-10)</a:t>
            </a:r>
          </a:p>
          <a:p>
            <a:pPr marL="571500" indent="-571500">
              <a:spcBef>
                <a:spcPts val="600"/>
              </a:spcBef>
              <a:spcAft>
                <a:spcPts val="600"/>
              </a:spcAft>
              <a:buFont typeface="Arial" panose="020B0604020202020204" pitchFamily="34" charset="0"/>
              <a:buChar char="•"/>
            </a:pPr>
            <a:endParaRPr lang="en-US" sz="4800"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206210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0" b="1" dirty="0">
                <a:solidFill>
                  <a:srgbClr val="2E3F42"/>
                </a:solidFill>
                <a:latin typeface="Cormorant Garamond"/>
                <a:ea typeface="Cormorant Garamond"/>
                <a:sym typeface="Cormorant Garamond"/>
              </a:rPr>
              <a:t>“Stand by &amp; See the Salvation”</a:t>
            </a:r>
          </a:p>
          <a:p>
            <a:pPr marL="0" marR="0" lvl="0" indent="0" algn="ctr" rtl="0">
              <a:spcBef>
                <a:spcPts val="0"/>
              </a:spcBef>
              <a:spcAft>
                <a:spcPts val="0"/>
              </a:spcAft>
              <a:buNone/>
            </a:pPr>
            <a:r>
              <a:rPr lang="en-US" sz="4400" b="1" dirty="0">
                <a:solidFill>
                  <a:srgbClr val="2E3F42"/>
                </a:solidFill>
                <a:latin typeface="Cormorant Garamond"/>
                <a:ea typeface="Cormorant Garamond"/>
                <a:sym typeface="Cormorant Garamond"/>
              </a:rPr>
              <a:t>Exodus 14:13</a:t>
            </a:r>
            <a:endParaRPr sz="600" dirty="0"/>
          </a:p>
        </p:txBody>
      </p:sp>
      <p:sp>
        <p:nvSpPr>
          <p:cNvPr id="2" name="TextBox 1">
            <a:extLst>
              <a:ext uri="{FF2B5EF4-FFF2-40B4-BE49-F238E27FC236}">
                <a16:creationId xmlns:a16="http://schemas.microsoft.com/office/drawing/2014/main" id="{E935C498-B7AD-CD3B-8D84-7B9D98B3D4BC}"/>
              </a:ext>
            </a:extLst>
          </p:cNvPr>
          <p:cNvSpPr txBox="1"/>
          <p:nvPr/>
        </p:nvSpPr>
        <p:spPr>
          <a:xfrm>
            <a:off x="1303020" y="2341768"/>
            <a:ext cx="15681960" cy="7509748"/>
          </a:xfrm>
          <a:prstGeom prst="rect">
            <a:avLst/>
          </a:prstGeom>
          <a:noFill/>
        </p:spPr>
        <p:txBody>
          <a:bodyPr wrap="square" rtlCol="0">
            <a:spAutoFit/>
          </a:bodyPr>
          <a:lstStyle/>
          <a:p>
            <a:pPr>
              <a:spcBef>
                <a:spcPts val="600"/>
              </a:spcBef>
              <a:spcAft>
                <a:spcPts val="600"/>
              </a:spcAft>
            </a:pPr>
            <a:r>
              <a:rPr lang="en-US" sz="4800" b="1" dirty="0"/>
              <a:t>When God has not spoken… we must wait for Him to reveal Himself. </a:t>
            </a:r>
            <a:r>
              <a:rPr lang="en-US" sz="4800" dirty="0"/>
              <a:t>(Matthew 7:21-23)</a:t>
            </a:r>
          </a:p>
          <a:p>
            <a:pPr>
              <a:spcBef>
                <a:spcPts val="600"/>
              </a:spcBef>
              <a:spcAft>
                <a:spcPts val="600"/>
              </a:spcAft>
            </a:pPr>
            <a:r>
              <a:rPr lang="en-US" sz="4800" b="1" i="1" dirty="0"/>
              <a:t>“Behold I thought…” </a:t>
            </a:r>
            <a:r>
              <a:rPr lang="en-US" sz="4800" dirty="0"/>
              <a:t>(2 Kings 5:11; Acts 15:1, 7, 24; Jeremiah 10:23)</a:t>
            </a:r>
          </a:p>
          <a:p>
            <a:pPr>
              <a:spcBef>
                <a:spcPts val="600"/>
              </a:spcBef>
              <a:spcAft>
                <a:spcPts val="600"/>
              </a:spcAft>
            </a:pPr>
            <a:r>
              <a:rPr lang="en-US" sz="4800" b="1" i="1" dirty="0"/>
              <a:t>“While you keep silent” </a:t>
            </a:r>
            <a:r>
              <a:rPr lang="en-US" sz="4800" dirty="0"/>
              <a:t>(vs. 14; cf., 1 Peter 4:11)</a:t>
            </a:r>
          </a:p>
          <a:p>
            <a:pPr>
              <a:spcBef>
                <a:spcPts val="600"/>
              </a:spcBef>
              <a:spcAft>
                <a:spcPts val="600"/>
              </a:spcAft>
            </a:pPr>
            <a:r>
              <a:rPr lang="en-US" sz="4800" dirty="0"/>
              <a:t>God expects His servants to </a:t>
            </a:r>
            <a:r>
              <a:rPr lang="en-US" sz="4800" b="1" dirty="0"/>
              <a:t>wait and listen </a:t>
            </a:r>
            <a:r>
              <a:rPr lang="en-US" sz="4800" dirty="0"/>
              <a:t>for His instructions. (1 Samuel 3:10)</a:t>
            </a:r>
          </a:p>
          <a:p>
            <a:pPr marL="685800" indent="-685800">
              <a:spcBef>
                <a:spcPts val="600"/>
              </a:spcBef>
              <a:spcAft>
                <a:spcPts val="600"/>
              </a:spcAft>
              <a:buFont typeface="Arial" panose="020B0604020202020204" pitchFamily="34" charset="0"/>
              <a:buChar char="•"/>
            </a:pPr>
            <a:r>
              <a:rPr lang="en-US" sz="4800" dirty="0"/>
              <a:t>King Saul couldn’t wait. (1 Samuel 13)</a:t>
            </a:r>
          </a:p>
          <a:p>
            <a:pPr marL="685800" indent="-685800">
              <a:spcBef>
                <a:spcPts val="600"/>
              </a:spcBef>
              <a:spcAft>
                <a:spcPts val="600"/>
              </a:spcAft>
              <a:buFont typeface="Arial" panose="020B0604020202020204" pitchFamily="34" charset="0"/>
              <a:buChar char="•"/>
            </a:pPr>
            <a:r>
              <a:rPr lang="en-US" sz="4800" dirty="0"/>
              <a:t>Noah, Abraham, Joseph, Moses, etc. waited.</a:t>
            </a:r>
          </a:p>
        </p:txBody>
      </p:sp>
    </p:spTree>
    <p:extLst>
      <p:ext uri="{BB962C8B-B14F-4D97-AF65-F5344CB8AC3E}">
        <p14:creationId xmlns:p14="http://schemas.microsoft.com/office/powerpoint/2010/main" val="265566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1606594"/>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9000" b="1" dirty="0">
                <a:solidFill>
                  <a:srgbClr val="2E3F42"/>
                </a:solidFill>
                <a:latin typeface="Cormorant Garamond"/>
                <a:ea typeface="Cormorant Garamond"/>
                <a:sym typeface="Cormorant Garamond"/>
              </a:rPr>
              <a:t>“Stand by &amp; See the Salvation”</a:t>
            </a:r>
            <a:endParaRPr dirty="0"/>
          </a:p>
        </p:txBody>
      </p:sp>
      <p:sp>
        <p:nvSpPr>
          <p:cNvPr id="2" name="TextBox 1">
            <a:extLst>
              <a:ext uri="{FF2B5EF4-FFF2-40B4-BE49-F238E27FC236}">
                <a16:creationId xmlns:a16="http://schemas.microsoft.com/office/drawing/2014/main" id="{E935C498-B7AD-CD3B-8D84-7B9D98B3D4BC}"/>
              </a:ext>
            </a:extLst>
          </p:cNvPr>
          <p:cNvSpPr txBox="1"/>
          <p:nvPr/>
        </p:nvSpPr>
        <p:spPr>
          <a:xfrm>
            <a:off x="1668780" y="2148840"/>
            <a:ext cx="16050330" cy="7201972"/>
          </a:xfrm>
          <a:prstGeom prst="rect">
            <a:avLst/>
          </a:prstGeom>
          <a:noFill/>
        </p:spPr>
        <p:txBody>
          <a:bodyPr wrap="square" rtlCol="0">
            <a:spAutoFit/>
          </a:bodyPr>
          <a:lstStyle/>
          <a:p>
            <a:pPr>
              <a:spcBef>
                <a:spcPts val="1200"/>
              </a:spcBef>
              <a:spcAft>
                <a:spcPts val="600"/>
              </a:spcAft>
            </a:pPr>
            <a:r>
              <a:rPr lang="en-US" sz="5400" dirty="0"/>
              <a:t>We must wait through </a:t>
            </a:r>
            <a:r>
              <a:rPr lang="en-US" sz="5400" b="1" dirty="0"/>
              <a:t>trials and tribulations </a:t>
            </a:r>
            <a:r>
              <a:rPr lang="en-US" sz="5400" dirty="0"/>
              <a:t>for our hope. (Psalms 27; Job 12:3, 15; 23:3-5; 40:4; 42:1-6)</a:t>
            </a:r>
          </a:p>
          <a:p>
            <a:pPr>
              <a:spcBef>
                <a:spcPts val="1200"/>
              </a:spcBef>
              <a:spcAft>
                <a:spcPts val="600"/>
              </a:spcAft>
            </a:pPr>
            <a:r>
              <a:rPr lang="en-US" sz="5400" dirty="0"/>
              <a:t>While we are </a:t>
            </a:r>
            <a:r>
              <a:rPr lang="en-US" sz="5400" b="1" dirty="0"/>
              <a:t>waiting</a:t>
            </a:r>
            <a:r>
              <a:rPr lang="en-US" sz="5400" dirty="0"/>
              <a:t>, we are to be </a:t>
            </a:r>
            <a:r>
              <a:rPr lang="en-US" sz="5400" b="1" dirty="0"/>
              <a:t>learning</a:t>
            </a:r>
            <a:r>
              <a:rPr lang="en-US" sz="5400" dirty="0"/>
              <a:t>, </a:t>
            </a:r>
            <a:r>
              <a:rPr lang="en-US" sz="5400" b="1" dirty="0"/>
              <a:t>growing</a:t>
            </a:r>
            <a:r>
              <a:rPr lang="en-US" sz="5400" dirty="0"/>
              <a:t>, </a:t>
            </a:r>
            <a:r>
              <a:rPr lang="en-US" sz="5400" b="1" dirty="0"/>
              <a:t>working</a:t>
            </a:r>
            <a:r>
              <a:rPr lang="en-US" sz="5400" dirty="0"/>
              <a:t>… (Psalms 25:1-5; 37:27-34; </a:t>
            </a:r>
            <a:br>
              <a:rPr lang="en-US" sz="5400" dirty="0"/>
            </a:br>
            <a:r>
              <a:rPr lang="en-US" sz="5400" dirty="0"/>
              <a:t>2 Peter 3:10-15; 2 Thessalonians 3:10-15)</a:t>
            </a:r>
          </a:p>
          <a:p>
            <a:pPr>
              <a:spcBef>
                <a:spcPts val="1200"/>
              </a:spcBef>
              <a:spcAft>
                <a:spcPts val="600"/>
              </a:spcAft>
            </a:pPr>
            <a:r>
              <a:rPr lang="en-US" sz="5400" b="1" dirty="0"/>
              <a:t>“Stand” </a:t>
            </a:r>
            <a:r>
              <a:rPr lang="en-US" sz="5400" dirty="0"/>
              <a:t>- ready to act, awaiting further instructions. (1 Peter 1:13)</a:t>
            </a:r>
            <a:endParaRPr lang="en-US" dirty="0"/>
          </a:p>
        </p:txBody>
      </p:sp>
    </p:spTree>
    <p:extLst>
      <p:ext uri="{BB962C8B-B14F-4D97-AF65-F5344CB8AC3E}">
        <p14:creationId xmlns:p14="http://schemas.microsoft.com/office/powerpoint/2010/main" val="210509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1606594"/>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9000" b="1" dirty="0">
                <a:solidFill>
                  <a:srgbClr val="2E3F42"/>
                </a:solidFill>
                <a:latin typeface="Cormorant Garamond"/>
                <a:ea typeface="Cormorant Garamond"/>
                <a:sym typeface="Cormorant Garamond"/>
              </a:rPr>
              <a:t>“Go Forward”</a:t>
            </a:r>
            <a:endParaRPr dirty="0"/>
          </a:p>
        </p:txBody>
      </p:sp>
      <p:sp>
        <p:nvSpPr>
          <p:cNvPr id="2" name="TextBox 1">
            <a:extLst>
              <a:ext uri="{FF2B5EF4-FFF2-40B4-BE49-F238E27FC236}">
                <a16:creationId xmlns:a16="http://schemas.microsoft.com/office/drawing/2014/main" id="{E935C498-B7AD-CD3B-8D84-7B9D98B3D4BC}"/>
              </a:ext>
            </a:extLst>
          </p:cNvPr>
          <p:cNvSpPr txBox="1"/>
          <p:nvPr/>
        </p:nvSpPr>
        <p:spPr>
          <a:xfrm>
            <a:off x="1668780" y="2148840"/>
            <a:ext cx="16050330" cy="5539978"/>
          </a:xfrm>
          <a:prstGeom prst="rect">
            <a:avLst/>
          </a:prstGeom>
          <a:noFill/>
        </p:spPr>
        <p:txBody>
          <a:bodyPr wrap="square" rtlCol="0">
            <a:spAutoFit/>
          </a:bodyPr>
          <a:lstStyle/>
          <a:p>
            <a:pPr>
              <a:spcBef>
                <a:spcPts val="1200"/>
              </a:spcBef>
              <a:spcAft>
                <a:spcPts val="600"/>
              </a:spcAft>
            </a:pPr>
            <a:r>
              <a:rPr lang="en-US" sz="5400" b="1" dirty="0"/>
              <a:t>When God directs or commands</a:t>
            </a:r>
            <a:r>
              <a:rPr lang="en-US" sz="5400" dirty="0"/>
              <a:t>, we must be ready to respond by faith. </a:t>
            </a:r>
          </a:p>
          <a:p>
            <a:pPr marL="685800" indent="-685800">
              <a:spcBef>
                <a:spcPts val="1200"/>
              </a:spcBef>
              <a:spcAft>
                <a:spcPts val="600"/>
              </a:spcAft>
              <a:buFont typeface="Arial" panose="020B0604020202020204" pitchFamily="34" charset="0"/>
              <a:buChar char="•"/>
            </a:pPr>
            <a:r>
              <a:rPr lang="en-US" sz="5400" b="1" dirty="0"/>
              <a:t>Don’t be like the Israelites</a:t>
            </a:r>
            <a:r>
              <a:rPr lang="en-US" sz="5400" dirty="0"/>
              <a:t>. (Deuteronomy 1:21-32; 1 Samuel 17)</a:t>
            </a:r>
          </a:p>
          <a:p>
            <a:pPr marL="685800" indent="-685800">
              <a:spcBef>
                <a:spcPts val="1200"/>
              </a:spcBef>
              <a:spcAft>
                <a:spcPts val="600"/>
              </a:spcAft>
              <a:buFont typeface="Arial" panose="020B0604020202020204" pitchFamily="34" charset="0"/>
              <a:buChar char="•"/>
            </a:pPr>
            <a:r>
              <a:rPr lang="en-US" sz="5400" b="1" dirty="0"/>
              <a:t>Don’t be like Balaam </a:t>
            </a:r>
            <a:r>
              <a:rPr lang="en-US" sz="5400" dirty="0"/>
              <a:t>hoping for a different answer! (Numbers 22:19, 34)</a:t>
            </a:r>
          </a:p>
        </p:txBody>
      </p:sp>
    </p:spTree>
    <p:extLst>
      <p:ext uri="{BB962C8B-B14F-4D97-AF65-F5344CB8AC3E}">
        <p14:creationId xmlns:p14="http://schemas.microsoft.com/office/powerpoint/2010/main" val="402899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1606594"/>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9000" b="1" dirty="0">
                <a:solidFill>
                  <a:srgbClr val="2E3F42"/>
                </a:solidFill>
                <a:latin typeface="Cormorant Garamond"/>
                <a:ea typeface="Cormorant Garamond"/>
                <a:sym typeface="Cormorant Garamond"/>
              </a:rPr>
              <a:t>“Go Forward”</a:t>
            </a:r>
            <a:endParaRPr dirty="0"/>
          </a:p>
        </p:txBody>
      </p:sp>
      <p:sp>
        <p:nvSpPr>
          <p:cNvPr id="2" name="TextBox 1">
            <a:extLst>
              <a:ext uri="{FF2B5EF4-FFF2-40B4-BE49-F238E27FC236}">
                <a16:creationId xmlns:a16="http://schemas.microsoft.com/office/drawing/2014/main" id="{E935C498-B7AD-CD3B-8D84-7B9D98B3D4BC}"/>
              </a:ext>
            </a:extLst>
          </p:cNvPr>
          <p:cNvSpPr txBox="1"/>
          <p:nvPr/>
        </p:nvSpPr>
        <p:spPr>
          <a:xfrm>
            <a:off x="1668780" y="2148840"/>
            <a:ext cx="16619220" cy="7432804"/>
          </a:xfrm>
          <a:prstGeom prst="rect">
            <a:avLst/>
          </a:prstGeom>
          <a:noFill/>
        </p:spPr>
        <p:txBody>
          <a:bodyPr wrap="square" rtlCol="0">
            <a:spAutoFit/>
          </a:bodyPr>
          <a:lstStyle/>
          <a:p>
            <a:pPr>
              <a:spcBef>
                <a:spcPts val="1200"/>
              </a:spcBef>
              <a:spcAft>
                <a:spcPts val="600"/>
              </a:spcAft>
            </a:pPr>
            <a:r>
              <a:rPr lang="en-US" sz="5400" dirty="0"/>
              <a:t>How does God tell us to “go forward”?</a:t>
            </a:r>
          </a:p>
          <a:p>
            <a:pPr marL="685800" indent="-685800">
              <a:spcBef>
                <a:spcPts val="1200"/>
              </a:spcBef>
              <a:spcAft>
                <a:spcPts val="600"/>
              </a:spcAft>
              <a:buFont typeface="Arial" panose="020B0604020202020204" pitchFamily="34" charset="0"/>
              <a:buChar char="•"/>
            </a:pPr>
            <a:r>
              <a:rPr lang="en-US" sz="5400" dirty="0"/>
              <a:t>Respond to God’s </a:t>
            </a:r>
            <a:r>
              <a:rPr lang="en-US" sz="5400" b="1" dirty="0"/>
              <a:t>direct (imperative) commands</a:t>
            </a:r>
            <a:r>
              <a:rPr lang="en-US" sz="5400" dirty="0"/>
              <a:t>. (Note the word </a:t>
            </a:r>
            <a:r>
              <a:rPr lang="en-US" sz="5400" b="1" i="1" dirty="0"/>
              <a:t>“Let”… </a:t>
            </a:r>
            <a:r>
              <a:rPr lang="en-US" sz="5400" dirty="0"/>
              <a:t>means “</a:t>
            </a:r>
            <a:r>
              <a:rPr lang="en-US" sz="5400" b="1" dirty="0"/>
              <a:t>Must</a:t>
            </a:r>
            <a:r>
              <a:rPr lang="en-US" sz="5400" dirty="0"/>
              <a:t>”; </a:t>
            </a:r>
            <a:br>
              <a:rPr lang="en-US" sz="5400" dirty="0"/>
            </a:br>
            <a:r>
              <a:rPr lang="en-US" sz="5400" dirty="0"/>
              <a:t>cf., Ephesians 4:28; 1 Thess. 5:6-8; Heb. 4:11; 6:1)</a:t>
            </a:r>
          </a:p>
          <a:p>
            <a:pPr marL="685800" indent="-685800">
              <a:spcBef>
                <a:spcPts val="1200"/>
              </a:spcBef>
              <a:spcAft>
                <a:spcPts val="600"/>
              </a:spcAft>
              <a:buFont typeface="Arial" panose="020B0604020202020204" pitchFamily="34" charset="0"/>
              <a:buChar char="•"/>
            </a:pPr>
            <a:r>
              <a:rPr lang="en-US" sz="5400" dirty="0"/>
              <a:t>Follow </a:t>
            </a:r>
            <a:r>
              <a:rPr lang="en-US" sz="5400" b="1" dirty="0"/>
              <a:t>scriptural examples</a:t>
            </a:r>
            <a:r>
              <a:rPr lang="en-US" sz="5400" dirty="0"/>
              <a:t>… (Philippians 4:9; </a:t>
            </a:r>
            <a:br>
              <a:rPr lang="en-US" sz="5400" dirty="0"/>
            </a:br>
            <a:r>
              <a:rPr lang="en-US" sz="5400" dirty="0"/>
              <a:t>1 Thessalonians 2:13; 2 Peter 3:2)</a:t>
            </a:r>
          </a:p>
          <a:p>
            <a:pPr marL="685800" indent="-685800">
              <a:spcBef>
                <a:spcPts val="1200"/>
              </a:spcBef>
              <a:spcAft>
                <a:spcPts val="600"/>
              </a:spcAft>
              <a:buFont typeface="Arial" panose="020B0604020202020204" pitchFamily="34" charset="0"/>
              <a:buChar char="•"/>
            </a:pPr>
            <a:r>
              <a:rPr lang="en-US" sz="5400" dirty="0"/>
              <a:t>Respond to </a:t>
            </a:r>
            <a:r>
              <a:rPr lang="en-US" sz="5400" b="1" dirty="0"/>
              <a:t>necessary conclusions</a:t>
            </a:r>
            <a:r>
              <a:rPr lang="en-US" sz="5400" dirty="0"/>
              <a:t>. (Acts 20:7; Exodus 20:8)</a:t>
            </a:r>
          </a:p>
        </p:txBody>
      </p:sp>
    </p:spTree>
    <p:extLst>
      <p:ext uri="{BB962C8B-B14F-4D97-AF65-F5344CB8AC3E}">
        <p14:creationId xmlns:p14="http://schemas.microsoft.com/office/powerpoint/2010/main" val="57486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1606594"/>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9000" b="1" dirty="0">
                <a:solidFill>
                  <a:srgbClr val="2E3F42"/>
                </a:solidFill>
                <a:latin typeface="Cormorant Garamond"/>
                <a:ea typeface="Cormorant Garamond"/>
                <a:sym typeface="Cormorant Garamond"/>
              </a:rPr>
              <a:t>“Go Forward”</a:t>
            </a:r>
            <a:endParaRPr dirty="0"/>
          </a:p>
        </p:txBody>
      </p:sp>
      <p:sp>
        <p:nvSpPr>
          <p:cNvPr id="2" name="TextBox 1">
            <a:extLst>
              <a:ext uri="{FF2B5EF4-FFF2-40B4-BE49-F238E27FC236}">
                <a16:creationId xmlns:a16="http://schemas.microsoft.com/office/drawing/2014/main" id="{E935C498-B7AD-CD3B-8D84-7B9D98B3D4BC}"/>
              </a:ext>
            </a:extLst>
          </p:cNvPr>
          <p:cNvSpPr txBox="1"/>
          <p:nvPr/>
        </p:nvSpPr>
        <p:spPr>
          <a:xfrm>
            <a:off x="568890" y="1647240"/>
            <a:ext cx="17719105" cy="7663636"/>
          </a:xfrm>
          <a:prstGeom prst="rect">
            <a:avLst/>
          </a:prstGeom>
          <a:noFill/>
        </p:spPr>
        <p:txBody>
          <a:bodyPr wrap="square" rtlCol="0">
            <a:spAutoFit/>
          </a:bodyPr>
          <a:lstStyle/>
          <a:p>
            <a:pPr>
              <a:spcBef>
                <a:spcPts val="1200"/>
              </a:spcBef>
              <a:spcAft>
                <a:spcPts val="600"/>
              </a:spcAft>
            </a:pPr>
            <a:r>
              <a:rPr lang="en-US" sz="5400" dirty="0"/>
              <a:t>The role of endurance in “going forward”.</a:t>
            </a:r>
          </a:p>
          <a:p>
            <a:pPr marL="685800" indent="-685800">
              <a:spcBef>
                <a:spcPts val="1200"/>
              </a:spcBef>
              <a:spcAft>
                <a:spcPts val="600"/>
              </a:spcAft>
              <a:buFont typeface="Arial" panose="020B0604020202020204" pitchFamily="34" charset="0"/>
              <a:buChar char="•"/>
            </a:pPr>
            <a:r>
              <a:rPr lang="en-US" sz="5400" b="1" dirty="0"/>
              <a:t>We will suffer persecution</a:t>
            </a:r>
            <a:r>
              <a:rPr lang="en-US" sz="5400" dirty="0"/>
              <a:t>. (2 Timothy 3:12; </a:t>
            </a:r>
            <a:br>
              <a:rPr lang="en-US" sz="5400" dirty="0"/>
            </a:br>
            <a:r>
              <a:rPr lang="en-US" sz="5400" dirty="0"/>
              <a:t>1 Peter 4:12)</a:t>
            </a:r>
          </a:p>
          <a:p>
            <a:pPr marL="685800" indent="-685800">
              <a:spcBef>
                <a:spcPts val="1200"/>
              </a:spcBef>
              <a:spcAft>
                <a:spcPts val="600"/>
              </a:spcAft>
              <a:buFont typeface="Arial" panose="020B0604020202020204" pitchFamily="34" charset="0"/>
              <a:buChar char="•"/>
            </a:pPr>
            <a:r>
              <a:rPr lang="en-US" sz="5400" dirty="0"/>
              <a:t>We are </a:t>
            </a:r>
            <a:r>
              <a:rPr lang="en-US" sz="5400" b="1" dirty="0"/>
              <a:t>saved through endurance</a:t>
            </a:r>
            <a:r>
              <a:rPr lang="en-US" sz="5400" dirty="0"/>
              <a:t>. (Luke 21:19; Hebrews 10:36; James 1:3-4)</a:t>
            </a:r>
          </a:p>
          <a:p>
            <a:pPr marL="685800" indent="-685800">
              <a:spcBef>
                <a:spcPts val="1200"/>
              </a:spcBef>
              <a:spcAft>
                <a:spcPts val="600"/>
              </a:spcAft>
              <a:buFont typeface="Arial" panose="020B0604020202020204" pitchFamily="34" charset="0"/>
              <a:buChar char="•"/>
            </a:pPr>
            <a:r>
              <a:rPr lang="en-US" sz="5400" b="1" dirty="0"/>
              <a:t>Depend on/ Trust in God</a:t>
            </a:r>
            <a:r>
              <a:rPr lang="en-US" sz="5400" dirty="0"/>
              <a:t>. (Deuteronomy 8:2ff; Proverbs 3:5; 2 Corinthians 12:9-10)</a:t>
            </a:r>
          </a:p>
          <a:p>
            <a:pPr marL="685800" indent="-685800">
              <a:spcBef>
                <a:spcPts val="1200"/>
              </a:spcBef>
              <a:spcAft>
                <a:spcPts val="600"/>
              </a:spcAft>
              <a:buFont typeface="Arial" panose="020B0604020202020204" pitchFamily="34" charset="0"/>
              <a:buChar char="•"/>
            </a:pPr>
            <a:r>
              <a:rPr lang="en-US" sz="5400" b="1" dirty="0"/>
              <a:t>How long?</a:t>
            </a:r>
            <a:r>
              <a:rPr lang="en-US" sz="5400" dirty="0"/>
              <a:t> (Psalms 13:1-2; 35:17; Revelation 6:10)</a:t>
            </a:r>
          </a:p>
        </p:txBody>
      </p:sp>
    </p:spTree>
    <p:extLst>
      <p:ext uri="{BB962C8B-B14F-4D97-AF65-F5344CB8AC3E}">
        <p14:creationId xmlns:p14="http://schemas.microsoft.com/office/powerpoint/2010/main" val="26823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DEDF"/>
        </a:solidFill>
        <a:effectLst/>
      </p:bgPr>
    </p:bg>
    <p:spTree>
      <p:nvGrpSpPr>
        <p:cNvPr id="1" name="Shape 177"/>
        <p:cNvGrpSpPr/>
        <p:nvPr/>
      </p:nvGrpSpPr>
      <p:grpSpPr>
        <a:xfrm>
          <a:off x="0" y="0"/>
          <a:ext cx="0" cy="0"/>
          <a:chOff x="0" y="0"/>
          <a:chExt cx="0" cy="0"/>
        </a:xfrm>
      </p:grpSpPr>
      <p:cxnSp>
        <p:nvCxnSpPr>
          <p:cNvPr id="178" name="Google Shape;178;p2"/>
          <p:cNvCxnSpPr/>
          <p:nvPr/>
        </p:nvCxnSpPr>
        <p:spPr>
          <a:xfrm>
            <a:off x="0" y="315973"/>
            <a:ext cx="18288000" cy="0"/>
          </a:xfrm>
          <a:prstGeom prst="straightConnector1">
            <a:avLst/>
          </a:prstGeom>
          <a:noFill/>
          <a:ln w="38100" cap="flat" cmpd="sng">
            <a:solidFill>
              <a:srgbClr val="2E3F42"/>
            </a:solidFill>
            <a:prstDash val="solid"/>
            <a:round/>
            <a:headEnd type="none" w="sm" len="sm"/>
            <a:tailEnd type="none" w="sm" len="sm"/>
          </a:ln>
        </p:spPr>
      </p:cxnSp>
      <p:cxnSp>
        <p:nvCxnSpPr>
          <p:cNvPr id="179" name="Google Shape;179;p2"/>
          <p:cNvCxnSpPr/>
          <p:nvPr/>
        </p:nvCxnSpPr>
        <p:spPr>
          <a:xfrm>
            <a:off x="0" y="9932927"/>
            <a:ext cx="18288000" cy="0"/>
          </a:xfrm>
          <a:prstGeom prst="straightConnector1">
            <a:avLst/>
          </a:prstGeom>
          <a:noFill/>
          <a:ln w="38100" cap="flat" cmpd="sng">
            <a:solidFill>
              <a:srgbClr val="2E3F42"/>
            </a:solidFill>
            <a:prstDash val="solid"/>
            <a:round/>
            <a:headEnd type="none" w="sm" len="sm"/>
            <a:tailEnd type="none" w="sm" len="sm"/>
          </a:ln>
        </p:spPr>
      </p:cxnSp>
      <p:grpSp>
        <p:nvGrpSpPr>
          <p:cNvPr id="180" name="Google Shape;180;p2"/>
          <p:cNvGrpSpPr/>
          <p:nvPr/>
        </p:nvGrpSpPr>
        <p:grpSpPr>
          <a:xfrm>
            <a:off x="14855098" y="1695215"/>
            <a:ext cx="6865795" cy="6896570"/>
            <a:chOff x="1813" y="0"/>
            <a:chExt cx="809173" cy="812800"/>
          </a:xfrm>
        </p:grpSpPr>
        <p:sp>
          <p:nvSpPr>
            <p:cNvPr id="181" name="Google Shape;181;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2"/>
          <p:cNvGrpSpPr/>
          <p:nvPr/>
        </p:nvGrpSpPr>
        <p:grpSpPr>
          <a:xfrm>
            <a:off x="-3735219" y="1695215"/>
            <a:ext cx="6865795" cy="6896570"/>
            <a:chOff x="1813" y="0"/>
            <a:chExt cx="809173" cy="812800"/>
          </a:xfrm>
        </p:grpSpPr>
        <p:sp>
          <p:nvSpPr>
            <p:cNvPr id="184" name="Google Shape;184;p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8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p:nvPr/>
          </p:nvSpPr>
          <p:spPr>
            <a:xfrm>
              <a:off x="76200" y="28575"/>
              <a:ext cx="660400" cy="70802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2"/>
          <p:cNvSpPr txBox="1"/>
          <p:nvPr/>
        </p:nvSpPr>
        <p:spPr>
          <a:xfrm>
            <a:off x="568890" y="287686"/>
            <a:ext cx="17150220" cy="1606594"/>
          </a:xfrm>
          <a:prstGeom prst="rect">
            <a:avLst/>
          </a:prstGeom>
          <a:noFill/>
          <a:ln>
            <a:noFill/>
          </a:ln>
        </p:spPr>
        <p:txBody>
          <a:bodyPr spcFirstLastPara="1" wrap="square" lIns="0" tIns="0" rIns="0" bIns="0" anchor="t" anchorCtr="0">
            <a:spAutoFit/>
          </a:bodyPr>
          <a:lstStyle/>
          <a:p>
            <a:pPr marL="0" marR="0" lvl="0" indent="0" algn="ctr" rtl="0">
              <a:lnSpc>
                <a:spcPct val="116000"/>
              </a:lnSpc>
              <a:spcBef>
                <a:spcPts val="0"/>
              </a:spcBef>
              <a:spcAft>
                <a:spcPts val="0"/>
              </a:spcAft>
              <a:buNone/>
            </a:pPr>
            <a:r>
              <a:rPr lang="en-US" sz="9000" b="1" dirty="0">
                <a:solidFill>
                  <a:srgbClr val="2E3F42"/>
                </a:solidFill>
                <a:latin typeface="Cormorant Garamond"/>
                <a:ea typeface="Cormorant Garamond"/>
                <a:sym typeface="Cormorant Garamond"/>
              </a:rPr>
              <a:t>Stand Still or Go Forward?</a:t>
            </a:r>
            <a:endParaRPr dirty="0"/>
          </a:p>
        </p:txBody>
      </p:sp>
      <p:sp>
        <p:nvSpPr>
          <p:cNvPr id="2" name="TextBox 1">
            <a:extLst>
              <a:ext uri="{FF2B5EF4-FFF2-40B4-BE49-F238E27FC236}">
                <a16:creationId xmlns:a16="http://schemas.microsoft.com/office/drawing/2014/main" id="{E935C498-B7AD-CD3B-8D84-7B9D98B3D4BC}"/>
              </a:ext>
            </a:extLst>
          </p:cNvPr>
          <p:cNvSpPr txBox="1"/>
          <p:nvPr/>
        </p:nvSpPr>
        <p:spPr>
          <a:xfrm>
            <a:off x="284447" y="2136738"/>
            <a:ext cx="17719105" cy="7432804"/>
          </a:xfrm>
          <a:prstGeom prst="rect">
            <a:avLst/>
          </a:prstGeom>
          <a:noFill/>
        </p:spPr>
        <p:txBody>
          <a:bodyPr wrap="square" rtlCol="0">
            <a:spAutoFit/>
          </a:bodyPr>
          <a:lstStyle/>
          <a:p>
            <a:pPr>
              <a:spcBef>
                <a:spcPts val="1200"/>
              </a:spcBef>
              <a:spcAft>
                <a:spcPts val="600"/>
              </a:spcAft>
            </a:pPr>
            <a:r>
              <a:rPr lang="en-US" sz="5400" dirty="0"/>
              <a:t>We need to wait to listen to God and do His will and not our own!</a:t>
            </a:r>
          </a:p>
          <a:p>
            <a:pPr>
              <a:spcBef>
                <a:spcPts val="1200"/>
              </a:spcBef>
              <a:spcAft>
                <a:spcPts val="600"/>
              </a:spcAft>
            </a:pPr>
            <a:r>
              <a:rPr lang="en-US" sz="5400" dirty="0"/>
              <a:t>We need to respect the silence of God’s word as much as what He revealed.</a:t>
            </a:r>
          </a:p>
          <a:p>
            <a:pPr>
              <a:spcBef>
                <a:spcPts val="1200"/>
              </a:spcBef>
              <a:spcAft>
                <a:spcPts val="600"/>
              </a:spcAft>
            </a:pPr>
            <a:r>
              <a:rPr lang="en-US" sz="5400" dirty="0"/>
              <a:t>We need to keep working, learning and growing while we wait for Him to come again.</a:t>
            </a:r>
          </a:p>
          <a:p>
            <a:pPr>
              <a:spcBef>
                <a:spcPts val="1200"/>
              </a:spcBef>
              <a:spcAft>
                <a:spcPts val="600"/>
              </a:spcAft>
            </a:pPr>
            <a:r>
              <a:rPr lang="en-US" sz="5400" dirty="0"/>
              <a:t>We need to respect the authority of His word and walk by faith.</a:t>
            </a:r>
          </a:p>
        </p:txBody>
      </p:sp>
    </p:spTree>
    <p:extLst>
      <p:ext uri="{BB962C8B-B14F-4D97-AF65-F5344CB8AC3E}">
        <p14:creationId xmlns:p14="http://schemas.microsoft.com/office/powerpoint/2010/main" val="29184884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3557</TotalTime>
  <Words>1286</Words>
  <Application>Microsoft Office PowerPoint</Application>
  <PresentationFormat>Custom</PresentationFormat>
  <Paragraphs>79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Lato</vt:lpstr>
      <vt:lpstr>Calibri</vt:lpstr>
      <vt:lpstr>Cormorant Garamond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Simmons</dc:creator>
  <cp:lastModifiedBy>Chris Simmons</cp:lastModifiedBy>
  <cp:revision>8</cp:revision>
  <dcterms:created xsi:type="dcterms:W3CDTF">2006-08-16T00:00:00Z</dcterms:created>
  <dcterms:modified xsi:type="dcterms:W3CDTF">2023-03-29T18:01:57Z</dcterms:modified>
</cp:coreProperties>
</file>