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8" r:id="rId5"/>
    <p:sldId id="271" r:id="rId6"/>
    <p:sldId id="272" r:id="rId7"/>
    <p:sldId id="258" r:id="rId8"/>
    <p:sldId id="259" r:id="rId9"/>
    <p:sldId id="273" r:id="rId10"/>
    <p:sldId id="260" r:id="rId11"/>
    <p:sldId id="275" r:id="rId12"/>
    <p:sldId id="261" r:id="rId13"/>
    <p:sldId id="274" r:id="rId14"/>
    <p:sldId id="263" r:id="rId15"/>
    <p:sldId id="265" r:id="rId16"/>
    <p:sldId id="266" r:id="rId17"/>
    <p:sldId id="269" r:id="rId18"/>
    <p:sldId id="270" r:id="rId1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397" autoAdjust="0"/>
  </p:normalViewPr>
  <p:slideViewPr>
    <p:cSldViewPr>
      <p:cViewPr varScale="1">
        <p:scale>
          <a:sx n="59" d="100"/>
          <a:sy n="59" d="100"/>
        </p:scale>
        <p:origin x="3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D4A936-DED8-7399-AF66-C54BFCD51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D1ECF-A203-0E2B-973D-31947767B5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12/11/2022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DAC50-C93D-6143-E8B6-DD66C27DC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Consider Your 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F5532-A037-3165-8F05-50AEE08D4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7494D5B-1C9F-4875-990D-8C1DF2A0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426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12/11/2022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Consider Your Ways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1F397A5-C11E-433D-BB56-55DE10EC5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72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“Stirred up” - “the idea of opening the eyes; to wake.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DD32-7E19-4949-6BF2-C783F0CDE9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79D6D-4F39-018E-E1D8-1815D67E42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265169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/>
            <a:r>
              <a:rPr lang="en-US" sz="2500" dirty="0"/>
              <a:t>Are we convinced that the best is yet to come? </a:t>
            </a:r>
            <a:endParaRPr lang="en-US" sz="37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B76AD-DAFC-DE92-2896-FE49A30925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53F38-FA86-AD78-C1C3-61858BAE71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427454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0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2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69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4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0A62-FD96-3F9B-5A31-2BA0847774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36CFA-907F-FCA6-CE35-BEE5D7355A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316634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r>
              <a:rPr lang="en-US" dirty="0"/>
              <a:t>The Temple was completed five years later, about 515 B.C.</a:t>
            </a:r>
          </a:p>
          <a:p>
            <a:endParaRPr lang="en-US" dirty="0"/>
          </a:p>
          <a:p>
            <a:r>
              <a:rPr lang="en-US" dirty="0"/>
              <a:t>Haggai 1:3</a:t>
            </a:r>
          </a:p>
          <a:p>
            <a:r>
              <a:rPr lang="en-US" dirty="0"/>
              <a:t>There are three influences producing in us this injurious spirit of procrastination.</a:t>
            </a:r>
          </a:p>
          <a:p>
            <a:endParaRPr lang="en-US" dirty="0"/>
          </a:p>
          <a:p>
            <a:r>
              <a:rPr lang="en-US" dirty="0"/>
              <a:t>(1)	We exaggerate the difficulties.</a:t>
            </a:r>
          </a:p>
          <a:p>
            <a:r>
              <a:rPr lang="en-US" dirty="0"/>
              <a:t>(2)	Our covetousness.</a:t>
            </a:r>
          </a:p>
          <a:p>
            <a:r>
              <a:rPr lang="en-US" dirty="0"/>
              <a:t>(3)	A disposition to wait until all things are ready.</a:t>
            </a:r>
          </a:p>
          <a:p>
            <a:r>
              <a:rPr lang="en-US" dirty="0"/>
              <a:t>(from The Biblical Illustrator Copyright © 2002, 2003, 2006 Ages Software, Inc. and Biblesoft, Inc.)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4A29A-2B1D-8A7B-B24F-CF1C4B1A08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B4891-888C-4896-F7B1-2002CDE2C5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411224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r>
              <a:rPr lang="en-US" dirty="0"/>
              <a:t>The Temple was completed five years later, about 515 B.C.</a:t>
            </a:r>
          </a:p>
          <a:p>
            <a:endParaRPr lang="en-US" dirty="0"/>
          </a:p>
          <a:p>
            <a:pPr defTabSz="942289"/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We need to see ourselves in this picture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If you know Christ, there was a time when you made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a personal commitment to Him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decided to follow Jesus, as the chorus goes. At first, you were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zealous for spiritual things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read your Bible every day. You got involved... You got involved serving in a local church. But perhaps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your efforts met with difficulties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had a personality clash with another Christian, or you were disillusioned with the disappointing results, or you encountered personal trials that God didn’t remove, even after much prayer.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Note one of the first things they did was erect an altar to offer sacrifices. Ezra 3:2-6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F43AA-881D-41C6-B2E0-DD5263FB17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F6F73-8102-8EEB-65FD-0ABD12AA4F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251413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r>
              <a:rPr lang="en-US" dirty="0"/>
              <a:t>The Temple was completed five years later, about 515 B.C.</a:t>
            </a:r>
          </a:p>
          <a:p>
            <a:endParaRPr lang="en-US" dirty="0"/>
          </a:p>
          <a:p>
            <a:pPr defTabSz="942289">
              <a:defRPr/>
            </a:pP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We need to see ourselves in this picture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If you know Christ, there was a time when you made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a personal commitment to Him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decided to follow Jesus, as the chorus goes. At first, you were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zealous for spiritual things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read your Bible every day. You got involved... You got involved serving in a local church. But perhaps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your efforts met with difficulties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had a personality clash with another Christian, or you were disillusioned with the disappointing results, or you encountered personal trials that God didn’t remove, even after much prayer.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Note one of the first things they did was erect an altar to offer sacrifices. Ezra 3:2-6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F38D8-410F-FC50-973A-BD79A9C6BD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ED6F3-3643-30B6-06A3-F0E7D9FEAE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124574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r>
              <a:rPr lang="en-US" dirty="0"/>
              <a:t>The Temple was completed five years later, about 515 B.C.</a:t>
            </a:r>
          </a:p>
          <a:p>
            <a:endParaRPr lang="en-US" dirty="0"/>
          </a:p>
          <a:p>
            <a:pPr defTabSz="942289">
              <a:defRPr/>
            </a:pP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We need to see ourselves in this picture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If you know Christ, there was a time when you made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a personal commitment to Him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decided to follow Jesus, as the chorus goes. At first, you were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zealous for spiritual things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read your Bible every day. You got involved... You got involved serving in a local church. But perhaps </a:t>
            </a:r>
            <a:r>
              <a:rPr lang="en-US" sz="19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your efforts met with difficulties</a:t>
            </a:r>
            <a:r>
              <a:rPr lang="en-US" sz="19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. You had a personality clash with another Christian, or you were disillusioned with the disappointing results, or you encountered personal trials that God didn’t remove, even after much prayer.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Note one of the first things they did was erect an altar to offer sacrifices. Ezra 3:2-6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1E844-B388-8AAF-62D7-A60BFFEDBB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F56BA-DE6C-9E90-77C4-AB7D4F7DCB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105429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Consider - to set your heart upon something.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0566D-48AD-7300-8CF9-A6B7E0518C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13A2-5D54-076D-2BEF-148E524258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213699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about our energy?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6C853-A66D-13B3-88F7-BD284C20D4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8E307-2541-8147-D103-ED74FAD653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309583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about our energy?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97A5-C11E-433D-BB56-55DE10EC5B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3C74A-F833-BF76-5F0A-5A87E8624C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12/11/2022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68F28-4ABE-358E-EF99-9C4B86D764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Consider Your Ways</a:t>
            </a:r>
          </a:p>
        </p:txBody>
      </p:sp>
    </p:spTree>
    <p:extLst>
      <p:ext uri="{BB962C8B-B14F-4D97-AF65-F5344CB8AC3E}">
        <p14:creationId xmlns:p14="http://schemas.microsoft.com/office/powerpoint/2010/main" val="124779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38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5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5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317B1F-2554-4C12-8E1F-4721AF1D984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901F75-8D36-4DB2-8FAC-07D3583D2C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igC6adX71MUwVM&amp;tbnid=TJtu5nEDm0vJNM:&amp;ved=0CAUQjRw&amp;url=http://edgewoodbaptistchurch.org/consider-your-ways.php&amp;ei=xxCdU_-DEoKAogSG0oI4&amp;bvm=bv.68911936,d.cGU&amp;psig=AFQjCNE0mm1f0bZUJ9HvVgqYCVeKzeCu1A&amp;ust=14028886394200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971801"/>
            <a:ext cx="10058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Lessons From The Prophet Haggai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Haggai 1:5</a:t>
            </a:r>
          </a:p>
        </p:txBody>
      </p:sp>
      <p:pic>
        <p:nvPicPr>
          <p:cNvPr id="1026" name="Picture 2" descr="http://edgewoodbaptistchurch.org/~edgewood/cms-assets/images/272018.consider-your-ways-media-01.png?rand=0.120459586466861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/>
          </a:bodyPr>
          <a:lstStyle/>
          <a:p>
            <a:r>
              <a:rPr lang="en-US" sz="6000" b="1" dirty="0"/>
              <a:t>Consider Your Priorities - 1:1-15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5000"/>
            <a:ext cx="1086612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They needed </a:t>
            </a:r>
            <a:r>
              <a:rPr lang="en-US" sz="3200" b="1" i="1" dirty="0"/>
              <a:t>“stirred up”</a:t>
            </a:r>
            <a:r>
              <a:rPr lang="en-US" sz="3200" dirty="0"/>
              <a:t> (1:14) which comes from God’s message. </a:t>
            </a:r>
            <a:r>
              <a:rPr lang="en-US" sz="3200" b="1" dirty="0">
                <a:solidFill>
                  <a:srgbClr val="002060"/>
                </a:solidFill>
              </a:rPr>
              <a:t>(2 Peter 1:12-13; 3:1)</a:t>
            </a:r>
          </a:p>
          <a:p>
            <a:r>
              <a:rPr lang="en-US" sz="3200" dirty="0"/>
              <a:t>Our challenge to build the Lord’s house – not physical but spiritual. (</a:t>
            </a:r>
            <a:r>
              <a:rPr lang="en-US" sz="3200" b="1" dirty="0">
                <a:solidFill>
                  <a:srgbClr val="002060"/>
                </a:solidFill>
              </a:rPr>
              <a:t>1 Corinthians 3:6-17; Ephesians 2:19-22; 4:15-16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Our responsibility is to seek &amp; teach, to worship &amp; to serve –not allow our personal pleasures take 1</a:t>
            </a:r>
            <a:r>
              <a:rPr lang="en-US" sz="3200" baseline="30000" dirty="0"/>
              <a:t>st</a:t>
            </a:r>
            <a:r>
              <a:rPr lang="en-US" sz="3200" dirty="0"/>
              <a:t>  place. (</a:t>
            </a:r>
            <a:r>
              <a:rPr lang="en-US" sz="3200" b="1" dirty="0">
                <a:solidFill>
                  <a:srgbClr val="002060"/>
                </a:solidFill>
              </a:rPr>
              <a:t>Matt. 6:33-34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Sinful or not! (</a:t>
            </a:r>
            <a:r>
              <a:rPr lang="en-US" sz="3200" b="1" dirty="0">
                <a:solidFill>
                  <a:srgbClr val="002060"/>
                </a:solidFill>
              </a:rPr>
              <a:t>Luke 14:16ff; Hebrews 12:1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/>
          </a:bodyPr>
          <a:lstStyle/>
          <a:p>
            <a:r>
              <a:rPr lang="en-US" sz="6000" b="1" dirty="0"/>
              <a:t>Consider Your Priorities - 1:1-15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5000"/>
            <a:ext cx="108661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did God expect? </a:t>
            </a:r>
            <a:r>
              <a:rPr lang="en-US" sz="3200" b="1" dirty="0">
                <a:solidFill>
                  <a:srgbClr val="002060"/>
                </a:solidFill>
              </a:rPr>
              <a:t>(1:8) 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/>
              <a:t>Put Me first and get to work! 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/>
              <a:t>Depend on Him, look to Him and trust Him! </a:t>
            </a:r>
            <a:r>
              <a:rPr lang="en-US" sz="3200" b="1" dirty="0">
                <a:solidFill>
                  <a:srgbClr val="002060"/>
                </a:solidFill>
              </a:rPr>
              <a:t>(Zechariah 4:6; 8:6; Malachi 3:10; Psalms 37:1-6)</a:t>
            </a:r>
          </a:p>
          <a:p>
            <a:pPr marL="0" indent="0">
              <a:buNone/>
            </a:pPr>
            <a:r>
              <a:rPr lang="en-US" sz="3200" b="1" dirty="0"/>
              <a:t>How will God respond? </a:t>
            </a:r>
            <a:r>
              <a:rPr lang="en-US" sz="3200" b="1" dirty="0">
                <a:solidFill>
                  <a:srgbClr val="002060"/>
                </a:solidFill>
              </a:rPr>
              <a:t>(1:8)</a:t>
            </a:r>
            <a:r>
              <a:rPr lang="en-US" sz="3200" b="1" dirty="0"/>
              <a:t> 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/>
              <a:t>He will be pleased and glorified! </a:t>
            </a:r>
            <a:br>
              <a:rPr lang="en-US" sz="3200" b="1" dirty="0"/>
            </a:br>
            <a:r>
              <a:rPr lang="en-US" sz="3200" b="1" dirty="0">
                <a:solidFill>
                  <a:srgbClr val="002060"/>
                </a:solidFill>
              </a:rPr>
              <a:t>(2 Timothy 2:4; Colossians 1:10) </a:t>
            </a:r>
          </a:p>
        </p:txBody>
      </p:sp>
    </p:spTree>
    <p:extLst>
      <p:ext uri="{BB962C8B-B14F-4D97-AF65-F5344CB8AC3E}">
        <p14:creationId xmlns:p14="http://schemas.microsoft.com/office/powerpoint/2010/main" val="30297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lvl="0"/>
            <a:r>
              <a:rPr lang="en-US" sz="6000" b="1" dirty="0"/>
              <a:t>Their Response – 1:12-14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851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“</a:t>
            </a:r>
            <a:r>
              <a:rPr lang="en-US" sz="3200" b="1" i="1" dirty="0"/>
              <a:t>All the remnant </a:t>
            </a:r>
            <a:r>
              <a:rPr lang="en-US" sz="3200" i="1" dirty="0"/>
              <a:t>of the people </a:t>
            </a:r>
            <a:r>
              <a:rPr lang="en-US" sz="3200" b="1" i="1" dirty="0"/>
              <a:t>obeyed the voice of the Lord </a:t>
            </a:r>
            <a:r>
              <a:rPr lang="en-US" sz="3200" i="1" dirty="0"/>
              <a:t>their God… and </a:t>
            </a:r>
            <a:r>
              <a:rPr lang="en-US" sz="3200" b="1" i="1" dirty="0"/>
              <a:t>the people showed reverence</a:t>
            </a:r>
            <a:r>
              <a:rPr lang="en-US" sz="3200" i="1" dirty="0"/>
              <a:t>.”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Faithful obedience. 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Humble reverence. </a:t>
            </a:r>
            <a:r>
              <a:rPr lang="en-US" sz="3200" b="1" dirty="0">
                <a:solidFill>
                  <a:srgbClr val="002060"/>
                </a:solidFill>
              </a:rPr>
              <a:t>(Proverbs 9:10; 19:23; Hebrews 12:28)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Zealous, 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“stirred up”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again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3200" b="1" dirty="0">
                <a:solidFill>
                  <a:srgbClr val="002060"/>
                </a:solidFill>
              </a:rPr>
              <a:t>(Ezra 1:5; Zephaniah 1:12; Amos 6:1; Titus 2:14; 2 Peter 1:12-15)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lvl="0"/>
            <a:r>
              <a:rPr lang="en-US" sz="6000" b="1" dirty="0"/>
              <a:t>The best is yet to come –2:1-9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Don’t dwell on: “</a:t>
            </a:r>
            <a:r>
              <a:rPr lang="en-US" sz="3200" b="1" i="1" dirty="0"/>
              <a:t>The temple in its’ former glory</a:t>
            </a:r>
            <a:r>
              <a:rPr lang="en-US" sz="3200" dirty="0"/>
              <a:t>” </a:t>
            </a:r>
            <a:r>
              <a:rPr lang="en-US" sz="3200" dirty="0">
                <a:solidFill>
                  <a:srgbClr val="002060"/>
                </a:solidFill>
              </a:rPr>
              <a:t>(2:3) </a:t>
            </a:r>
            <a:r>
              <a:rPr lang="en-US" sz="3200" dirty="0"/>
              <a:t>…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The </a:t>
            </a:r>
            <a:r>
              <a:rPr lang="en-US" sz="3200" b="1" dirty="0"/>
              <a:t>physical</a:t>
            </a:r>
            <a:r>
              <a:rPr lang="en-US" sz="3200" dirty="0"/>
              <a:t> </a:t>
            </a:r>
            <a:r>
              <a:rPr lang="en-US" sz="3200" b="1" dirty="0"/>
              <a:t>past</a:t>
            </a:r>
            <a:r>
              <a:rPr lang="en-US" sz="3200" dirty="0"/>
              <a:t>. (It didn’t last!)</a:t>
            </a:r>
          </a:p>
          <a:p>
            <a:pPr marL="0" indent="0">
              <a:buNone/>
            </a:pPr>
            <a:r>
              <a:rPr lang="en-US" sz="3200" dirty="0"/>
              <a:t>“</a:t>
            </a:r>
            <a:r>
              <a:rPr lang="en-US" sz="3200" b="1" i="1" dirty="0"/>
              <a:t>The latter glory of this house will be greater than the former</a:t>
            </a:r>
            <a:r>
              <a:rPr lang="en-US" sz="3200" dirty="0"/>
              <a:t>…” </a:t>
            </a:r>
            <a:r>
              <a:rPr lang="en-US" sz="3200" dirty="0">
                <a:solidFill>
                  <a:srgbClr val="002060"/>
                </a:solidFill>
              </a:rPr>
              <a:t>(vs. 9)</a:t>
            </a:r>
          </a:p>
          <a:p>
            <a:pPr marL="463550" indent="-463550">
              <a:buClrTx/>
              <a:buFont typeface="Wingdings" panose="05000000000000000000" pitchFamily="2" charset="2"/>
              <a:buChar char="§"/>
            </a:pPr>
            <a:r>
              <a:rPr lang="en-US" sz="3200" b="1" dirty="0"/>
              <a:t>The spiritual house which is the church and its’ future. </a:t>
            </a:r>
            <a:r>
              <a:rPr lang="en-US" sz="3200" b="1" dirty="0">
                <a:solidFill>
                  <a:srgbClr val="002060"/>
                </a:solidFill>
              </a:rPr>
              <a:t>(Hebrews 3:4-6; 1 Peter 2:4-5)</a:t>
            </a:r>
          </a:p>
          <a:p>
            <a:pPr marL="0" indent="0">
              <a:buClrTx/>
              <a:buNone/>
            </a:pPr>
            <a:r>
              <a:rPr lang="en-US" sz="3200" b="1" dirty="0"/>
              <a:t>Where is our focus? </a:t>
            </a:r>
            <a:r>
              <a:rPr lang="en-US" sz="3200" b="1" dirty="0">
                <a:solidFill>
                  <a:srgbClr val="002060"/>
                </a:solidFill>
              </a:rPr>
              <a:t>(Romans 8:18-25; Ecclesiastes 7:8-10)</a:t>
            </a:r>
          </a:p>
        </p:txBody>
      </p:sp>
    </p:spTree>
    <p:extLst>
      <p:ext uri="{BB962C8B-B14F-4D97-AF65-F5344CB8AC3E}">
        <p14:creationId xmlns:p14="http://schemas.microsoft.com/office/powerpoint/2010/main" val="22464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From this day onward</a:t>
            </a:r>
            <a:r>
              <a:rPr lang="en-US" dirty="0"/>
              <a:t> – </a:t>
            </a:r>
            <a:r>
              <a:rPr lang="en-US" b="1" dirty="0"/>
              <a:t>2:15-18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 can’t change or undo the past (and all of its’ disappointments) </a:t>
            </a:r>
            <a:r>
              <a:rPr lang="en-US" sz="3600" dirty="0"/>
              <a:t>but we can alter our future.</a:t>
            </a:r>
          </a:p>
          <a:p>
            <a:r>
              <a:rPr lang="en-US" sz="3600" b="1" dirty="0"/>
              <a:t>From this day onward, if they put God first, will see how blessed we will be! </a:t>
            </a:r>
            <a:r>
              <a:rPr lang="en-US" sz="3600" b="1" dirty="0">
                <a:solidFill>
                  <a:srgbClr val="002060"/>
                </a:solidFill>
              </a:rPr>
              <a:t>(Acts 5:40-42)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/>
              <a:t>We can </a:t>
            </a:r>
            <a:r>
              <a:rPr lang="en-US" sz="3600" b="1" dirty="0"/>
              <a:t>press forward </a:t>
            </a:r>
            <a:r>
              <a:rPr lang="en-US" sz="3600" dirty="0"/>
              <a:t>with </a:t>
            </a:r>
            <a:r>
              <a:rPr lang="en-US" sz="3600" b="1" dirty="0"/>
              <a:t>resolve to keep our priorities straight and work</a:t>
            </a:r>
            <a:r>
              <a:rPr lang="en-US" sz="3600" dirty="0"/>
              <a:t>. </a:t>
            </a:r>
            <a:r>
              <a:rPr lang="en-US" sz="3600" b="1" dirty="0">
                <a:solidFill>
                  <a:srgbClr val="002060"/>
                </a:solidFill>
              </a:rPr>
              <a:t>(Philippians 3:7-16; Ephesians 4:17ff; 1 Peter 4:1-4)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Rules &amp; Is In Control – 2:20-23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/>
              <a:t>God reminds us all that </a:t>
            </a:r>
            <a:r>
              <a:rPr lang="en-US" sz="3600" b="1" dirty="0"/>
              <a:t>He will always rule </a:t>
            </a:r>
            <a:r>
              <a:rPr lang="en-US" sz="3600" dirty="0"/>
              <a:t>in the realm of mankind. (So don’t worry about the threats of man. </a:t>
            </a:r>
            <a:r>
              <a:rPr lang="en-US" sz="3600" b="1" dirty="0">
                <a:solidFill>
                  <a:srgbClr val="002060"/>
                </a:solidFill>
              </a:rPr>
              <a:t>Matthew 10:26-31; 1 Peter 3:13-15</a:t>
            </a:r>
            <a:r>
              <a:rPr lang="en-US" sz="3600" dirty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b="1" dirty="0"/>
              <a:t>He alone can overthrow thrones or kingdoms </a:t>
            </a:r>
            <a:r>
              <a:rPr lang="en-US" sz="3600" dirty="0"/>
              <a:t>render the power of nations powerless.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b="1" dirty="0">
                <a:solidFill>
                  <a:srgbClr val="002060"/>
                </a:solidFill>
              </a:rPr>
              <a:t>Daniel 4:17, 25, 32)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b="1" dirty="0"/>
              <a:t>We are part of the kingdom which cannot be shaken! </a:t>
            </a:r>
            <a:r>
              <a:rPr lang="en-US" sz="3600" b="1" dirty="0">
                <a:solidFill>
                  <a:srgbClr val="002060"/>
                </a:solidFill>
              </a:rPr>
              <a:t>(Hebrews 12:28)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Rules &amp; Is In Control – 2:20-23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Does he rule in my life? Is Jesus my Lord?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b="1" dirty="0">
                <a:solidFill>
                  <a:srgbClr val="002060"/>
                </a:solidFill>
              </a:rPr>
              <a:t>Matthew 7:21-23)</a:t>
            </a:r>
          </a:p>
          <a:p>
            <a:r>
              <a:rPr lang="en-US" sz="3600" dirty="0"/>
              <a:t>Am I His disciple? (</a:t>
            </a:r>
            <a:r>
              <a:rPr lang="en-US" sz="3600" b="1" dirty="0">
                <a:solidFill>
                  <a:srgbClr val="002060"/>
                </a:solidFill>
              </a:rPr>
              <a:t>Matthew 10:24-25)</a:t>
            </a:r>
          </a:p>
          <a:p>
            <a:r>
              <a:rPr lang="en-US" sz="3600" dirty="0"/>
              <a:t>Have we taken the yoke of Jesus upon us?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b="1" dirty="0">
                <a:solidFill>
                  <a:srgbClr val="002060"/>
                </a:solidFill>
              </a:rPr>
              <a:t>Matthew 11:28)</a:t>
            </a:r>
          </a:p>
          <a:p>
            <a:r>
              <a:rPr lang="en-US" sz="3600" dirty="0"/>
              <a:t>Have we decided to truly follow Him? (</a:t>
            </a:r>
            <a:r>
              <a:rPr lang="en-US" sz="3600" b="1" dirty="0">
                <a:solidFill>
                  <a:srgbClr val="002060"/>
                </a:solidFill>
              </a:rPr>
              <a:t>Luke 9:57-62)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9A5F-4E44-F84D-ED7C-9176199C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3882-09B7-9B9B-A064-759D8231A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55F95-98A7-4CC2-B2FE-B950BAB9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9A5F-4E44-F84D-ED7C-9176199C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3882-09B7-9B9B-A064-759D8231A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BE849-BACE-18A3-AA5E-699FB606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r>
              <a:rPr lang="en-US" sz="5400" b="1" dirty="0"/>
              <a:t>Background of Haggai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11201400" cy="4648200"/>
          </a:xfrm>
        </p:spPr>
        <p:txBody>
          <a:bodyPr>
            <a:normAutofit/>
          </a:bodyPr>
          <a:lstStyle/>
          <a:p>
            <a:r>
              <a:rPr lang="en-US" sz="3200" dirty="0"/>
              <a:t>Judah taken into Babylonian captivity - 606 B.C.</a:t>
            </a:r>
          </a:p>
          <a:p>
            <a:r>
              <a:rPr lang="en-US" sz="3200" dirty="0"/>
              <a:t>After 70 years </a:t>
            </a:r>
            <a:r>
              <a:rPr lang="en-US" sz="2800" dirty="0"/>
              <a:t>(Jeremiah 25:11-12) </a:t>
            </a:r>
            <a:r>
              <a:rPr lang="en-US" sz="3200" dirty="0"/>
              <a:t>God used Cyrus </a:t>
            </a:r>
            <a:r>
              <a:rPr lang="en-US" sz="2800" dirty="0"/>
              <a:t>(Isaiah 44:28; </a:t>
            </a:r>
            <a:br>
              <a:rPr lang="en-US" sz="2800" dirty="0"/>
            </a:br>
            <a:r>
              <a:rPr lang="en-US" sz="2800" dirty="0"/>
              <a:t>Ezra 1:1-5) </a:t>
            </a:r>
            <a:r>
              <a:rPr lang="en-US" sz="3200" dirty="0"/>
              <a:t>to allow them to return to the land &amp; rebuild the temple. </a:t>
            </a:r>
          </a:p>
          <a:p>
            <a:r>
              <a:rPr lang="en-US" sz="3200" dirty="0"/>
              <a:t>This work started shortly after the exiles returned from Babylon in </a:t>
            </a:r>
            <a:r>
              <a:rPr lang="en-US" sz="3200" b="1" dirty="0"/>
              <a:t>536 B.C.</a:t>
            </a:r>
            <a:r>
              <a:rPr lang="en-US" sz="3200" dirty="0"/>
              <a:t> by laying the foundation (led by Zerubbabel). </a:t>
            </a:r>
            <a:r>
              <a:rPr lang="en-US" sz="2800" dirty="0"/>
              <a:t>(Ezra 3:8ff; Zechariah 4:9-10)</a:t>
            </a:r>
          </a:p>
          <a:p>
            <a:r>
              <a:rPr lang="en-US" sz="3200" dirty="0"/>
              <a:t>The building activity was soon abandoned because of discouragement and oppression </a:t>
            </a:r>
            <a:r>
              <a:rPr lang="en-US" sz="2800" dirty="0"/>
              <a:t>(Ezra 4:4-6, 21-24).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Who Was Haggai?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381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The Lord’s messenger. </a:t>
            </a:r>
            <a:r>
              <a:rPr lang="en-US" sz="3200" b="1" dirty="0">
                <a:solidFill>
                  <a:srgbClr val="002060"/>
                </a:solidFill>
              </a:rPr>
              <a:t>(1:13)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The expression, </a:t>
            </a:r>
            <a:r>
              <a:rPr lang="en-US" sz="3200" b="1" i="1" dirty="0"/>
              <a:t>“Thus says the Lord…”</a:t>
            </a:r>
            <a:r>
              <a:rPr lang="en-US" sz="3200" dirty="0"/>
              <a:t>, or similar used 35 times. </a:t>
            </a:r>
            <a:r>
              <a:rPr lang="en-US" sz="3200" b="1" dirty="0">
                <a:solidFill>
                  <a:srgbClr val="002060"/>
                </a:solidFill>
              </a:rPr>
              <a:t>(1 Thessalonians 2:13)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Little else known about him.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 He was faithful in his mission!</a:t>
            </a:r>
          </a:p>
        </p:txBody>
      </p:sp>
    </p:spTree>
    <p:extLst>
      <p:ext uri="{BB962C8B-B14F-4D97-AF65-F5344CB8AC3E}">
        <p14:creationId xmlns:p14="http://schemas.microsoft.com/office/powerpoint/2010/main" val="38841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r>
              <a:rPr lang="en-US" sz="5400" b="1" dirty="0"/>
              <a:t>Who Was His Audience?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2617"/>
            <a:ext cx="10332720" cy="4648200"/>
          </a:xfrm>
        </p:spPr>
        <p:txBody>
          <a:bodyPr>
            <a:normAutofit/>
          </a:bodyPr>
          <a:lstStyle/>
          <a:p>
            <a:r>
              <a:rPr lang="en-US" sz="3200" b="1" dirty="0"/>
              <a:t>Not idolators </a:t>
            </a:r>
            <a:r>
              <a:rPr lang="en-US" sz="3200" dirty="0"/>
              <a:t>but </a:t>
            </a:r>
            <a:r>
              <a:rPr lang="en-US" sz="3200" b="1" dirty="0"/>
              <a:t>believers &amp; worshippers of the one true God </a:t>
            </a:r>
            <a:r>
              <a:rPr lang="en-US" sz="3200" dirty="0"/>
              <a:t>of Israel. </a:t>
            </a:r>
          </a:p>
          <a:p>
            <a:r>
              <a:rPr lang="en-US" sz="3200" dirty="0"/>
              <a:t>People who had </a:t>
            </a:r>
            <a:r>
              <a:rPr lang="en-US" sz="3200" b="1" dirty="0"/>
              <a:t>sacrificed much</a:t>
            </a:r>
            <a:r>
              <a:rPr lang="en-US" sz="3200" dirty="0"/>
              <a:t>, and </a:t>
            </a:r>
            <a:r>
              <a:rPr lang="en-US" sz="3200" b="1" dirty="0"/>
              <a:t>faced great danger </a:t>
            </a:r>
            <a:r>
              <a:rPr lang="en-US" sz="3200" dirty="0"/>
              <a:t>to return to a very </a:t>
            </a:r>
            <a:r>
              <a:rPr lang="en-US" sz="3200" b="1" dirty="0"/>
              <a:t>difficult and challenging situation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People </a:t>
            </a:r>
            <a:r>
              <a:rPr lang="en-US" sz="3200" b="1" dirty="0"/>
              <a:t>wanted to do right</a:t>
            </a:r>
            <a:r>
              <a:rPr lang="en-US" sz="3200" dirty="0"/>
              <a:t>! </a:t>
            </a:r>
            <a:r>
              <a:rPr lang="en-US" sz="3200" b="1" dirty="0">
                <a:solidFill>
                  <a:srgbClr val="002060"/>
                </a:solidFill>
              </a:rPr>
              <a:t>(Ezra 1:1-5; 3:1-7)</a:t>
            </a:r>
          </a:p>
          <a:p>
            <a:r>
              <a:rPr lang="en-US" sz="3200" b="1" dirty="0"/>
              <a:t>Do we see ourselves in them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00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r>
              <a:rPr lang="en-US" sz="5400" b="1" dirty="0"/>
              <a:t>Who Was His Audience?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2617"/>
            <a:ext cx="10332720" cy="4648200"/>
          </a:xfrm>
        </p:spPr>
        <p:txBody>
          <a:bodyPr>
            <a:normAutofit/>
          </a:bodyPr>
          <a:lstStyle/>
          <a:p>
            <a:r>
              <a:rPr lang="en-US" sz="3200" dirty="0"/>
              <a:t>People who became </a:t>
            </a:r>
            <a:r>
              <a:rPr lang="en-US" sz="3200" b="1" dirty="0"/>
              <a:t>discouraged, frightened &amp; frustrated </a:t>
            </a:r>
            <a:r>
              <a:rPr lang="en-US" sz="3200" dirty="0"/>
              <a:t>by their opponents &amp; their overall circumstances </a:t>
            </a:r>
            <a:r>
              <a:rPr lang="en-US" sz="3200" b="1" dirty="0">
                <a:solidFill>
                  <a:srgbClr val="002060"/>
                </a:solidFill>
              </a:rPr>
              <a:t>(Haggai 1:6) </a:t>
            </a:r>
          </a:p>
          <a:p>
            <a:r>
              <a:rPr lang="en-US" sz="3200" dirty="0"/>
              <a:t>People who became </a:t>
            </a:r>
            <a:r>
              <a:rPr lang="en-US" sz="3200" b="1" dirty="0"/>
              <a:t>focused on the temporal things of life</a:t>
            </a:r>
            <a:r>
              <a:rPr lang="en-US" sz="3200" dirty="0"/>
              <a:t>.  </a:t>
            </a:r>
          </a:p>
          <a:p>
            <a:r>
              <a:rPr lang="en-US" sz="3200" dirty="0"/>
              <a:t>People who </a:t>
            </a:r>
            <a:r>
              <a:rPr lang="en-US" sz="3200" b="1" dirty="0"/>
              <a:t>became complacent </a:t>
            </a:r>
            <a:r>
              <a:rPr lang="en-US" sz="3200" dirty="0"/>
              <a:t>with their current situation. </a:t>
            </a:r>
            <a:r>
              <a:rPr lang="en-US" sz="3200" b="1" dirty="0">
                <a:solidFill>
                  <a:srgbClr val="002060"/>
                </a:solidFill>
              </a:rPr>
              <a:t>(Ezra 4:4)</a:t>
            </a:r>
          </a:p>
          <a:p>
            <a:r>
              <a:rPr lang="en-US" sz="3200" b="1" dirty="0"/>
              <a:t>Do we </a:t>
            </a:r>
            <a:r>
              <a:rPr lang="en-US" sz="3200" b="1" dirty="0" err="1"/>
              <a:t>stil</a:t>
            </a:r>
            <a:r>
              <a:rPr lang="en-US" sz="3200" b="1" dirty="0"/>
              <a:t> see ourselves in them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39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r>
              <a:rPr lang="en-US" sz="5400" b="1" dirty="0"/>
              <a:t>What Did The People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2617"/>
            <a:ext cx="10866120" cy="4648200"/>
          </a:xfrm>
        </p:spPr>
        <p:txBody>
          <a:bodyPr>
            <a:normAutofit/>
          </a:bodyPr>
          <a:lstStyle/>
          <a:p>
            <a:r>
              <a:rPr lang="en-US" sz="3200" i="1" dirty="0"/>
              <a:t>“</a:t>
            </a:r>
            <a:r>
              <a:rPr lang="en-US" sz="3200" b="1" i="1" dirty="0"/>
              <a:t>The time has not come</a:t>
            </a:r>
            <a:r>
              <a:rPr lang="en-US" sz="3200" i="1" dirty="0"/>
              <a:t>, even the time </a:t>
            </a:r>
            <a:r>
              <a:rPr lang="en-US" sz="3200" b="1" i="1" dirty="0"/>
              <a:t>for the house of the Lord to be rebuilt</a:t>
            </a:r>
            <a:r>
              <a:rPr lang="en-US" sz="3200" i="1" dirty="0"/>
              <a:t>.” </a:t>
            </a:r>
            <a:r>
              <a:rPr lang="en-US" sz="3200" b="1" dirty="0">
                <a:solidFill>
                  <a:srgbClr val="002060"/>
                </a:solidFill>
              </a:rPr>
              <a:t>(1:2, 4)</a:t>
            </a:r>
          </a:p>
          <a:p>
            <a:pPr marL="463550" indent="-4635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The foundation had been laid. </a:t>
            </a:r>
            <a:r>
              <a:rPr lang="en-US" sz="3200" b="1" dirty="0">
                <a:solidFill>
                  <a:srgbClr val="002060"/>
                </a:solidFill>
              </a:rPr>
              <a:t>(Ezra 3:8ff; Zechariah 4:9-10)</a:t>
            </a:r>
          </a:p>
          <a:p>
            <a:pPr marL="463550" indent="-4635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Granted, </a:t>
            </a:r>
            <a:r>
              <a:rPr lang="en-US" sz="3200" b="1" dirty="0"/>
              <a:t>there was opposition </a:t>
            </a:r>
            <a:r>
              <a:rPr lang="en-US" sz="3200" dirty="0"/>
              <a:t>but they then found the time to work on lavishly building their own homes. </a:t>
            </a:r>
          </a:p>
          <a:p>
            <a:pPr marL="463550" indent="-4635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Service and labor in God’s kingdom must be based on </a:t>
            </a:r>
            <a:r>
              <a:rPr lang="en-US" sz="3200" b="1" dirty="0"/>
              <a:t>conviction and not convenience</a:t>
            </a:r>
            <a:r>
              <a:rPr lang="en-US" sz="3200" dirty="0"/>
              <a:t>. </a:t>
            </a:r>
            <a:r>
              <a:rPr lang="en-US" sz="3200" b="1" dirty="0">
                <a:solidFill>
                  <a:srgbClr val="002060"/>
                </a:solidFill>
              </a:rPr>
              <a:t>(Acts 24:25; 2 Timothy 3:14)</a:t>
            </a:r>
          </a:p>
          <a:p>
            <a:pPr marL="463550" indent="-4635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b="1" dirty="0"/>
              <a:t>It was “</a:t>
            </a:r>
            <a:r>
              <a:rPr lang="en-US" sz="3200" b="1" i="1" dirty="0"/>
              <a:t>time</a:t>
            </a:r>
            <a:r>
              <a:rPr lang="en-US" sz="3200" b="1" dirty="0"/>
              <a:t>” </a:t>
            </a:r>
            <a:r>
              <a:rPr lang="en-US" sz="3200" dirty="0"/>
              <a:t>for something! </a:t>
            </a:r>
            <a:r>
              <a:rPr lang="en-US" sz="3200" b="1" dirty="0">
                <a:solidFill>
                  <a:srgbClr val="002060"/>
                </a:solidFill>
              </a:rPr>
              <a:t>(vs. 4)</a:t>
            </a:r>
          </a:p>
        </p:txBody>
      </p:sp>
    </p:spTree>
    <p:extLst>
      <p:ext uri="{BB962C8B-B14F-4D97-AF65-F5344CB8AC3E}">
        <p14:creationId xmlns:p14="http://schemas.microsoft.com/office/powerpoint/2010/main" val="154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161197"/>
          </a:xfrm>
        </p:spPr>
        <p:txBody>
          <a:bodyPr>
            <a:normAutofit/>
          </a:bodyPr>
          <a:lstStyle/>
          <a:p>
            <a:r>
              <a:rPr lang="en-US" sz="5400" b="1" dirty="0"/>
              <a:t>Haggai’s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10287000" cy="4724400"/>
          </a:xfrm>
        </p:spPr>
        <p:txBody>
          <a:bodyPr>
            <a:normAutofit/>
          </a:bodyPr>
          <a:lstStyle/>
          <a:p>
            <a:r>
              <a:rPr lang="en-US" sz="3200" b="1" dirty="0"/>
              <a:t>520 B.C., after 16 years of idleness, Haggai and his fellow prophet, Zechariah, were given the responsibility to speak a message from God</a:t>
            </a:r>
            <a:r>
              <a:rPr lang="en-US" sz="3200" dirty="0"/>
              <a:t>. What was their message? </a:t>
            </a:r>
          </a:p>
          <a:p>
            <a:r>
              <a:rPr lang="en-US" sz="4000" b="1" i="1" dirty="0">
                <a:solidFill>
                  <a:srgbClr val="002060"/>
                </a:solidFill>
              </a:rPr>
              <a:t>“Consider your ways!”; Lit. “Set your heart on…”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(Haggai 1:5, 7; note 2:15 &amp; 2:18; Malachi 2:2;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cf., 2 Corinthians 13:5; James 1:23-24)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/>
          </a:bodyPr>
          <a:lstStyle/>
          <a:p>
            <a:r>
              <a:rPr lang="en-US" sz="5800" b="1" dirty="0"/>
              <a:t>Consider Your Priorities - 1:1-15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7360"/>
            <a:ext cx="11049000" cy="4388804"/>
          </a:xfrm>
        </p:spPr>
        <p:txBody>
          <a:bodyPr>
            <a:normAutofit/>
          </a:bodyPr>
          <a:lstStyle/>
          <a:p>
            <a:r>
              <a:rPr lang="en-US" sz="3200" b="1" dirty="0"/>
              <a:t>Is it time? It was time to focus on self. </a:t>
            </a:r>
            <a:r>
              <a:rPr lang="en-US" sz="3200" b="1" dirty="0">
                <a:solidFill>
                  <a:srgbClr val="002060"/>
                </a:solidFill>
              </a:rPr>
              <a:t>(1:2, 4)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 </a:t>
            </a:r>
            <a:r>
              <a:rPr lang="en-US" sz="3200" b="1" dirty="0"/>
              <a:t>lack of time for God </a:t>
            </a:r>
            <a:r>
              <a:rPr lang="en-US" sz="3200" dirty="0"/>
              <a:t>is </a:t>
            </a:r>
            <a:r>
              <a:rPr lang="en-US" sz="3200" b="1" dirty="0"/>
              <a:t>“</a:t>
            </a:r>
            <a:r>
              <a:rPr lang="en-US" sz="3200" b="1" i="1" dirty="0"/>
              <a:t>displeasing</a:t>
            </a:r>
            <a:r>
              <a:rPr lang="en-US" sz="3200" b="1" dirty="0"/>
              <a:t>” </a:t>
            </a:r>
            <a:r>
              <a:rPr lang="en-US" sz="3200" b="1" dirty="0">
                <a:solidFill>
                  <a:srgbClr val="002060"/>
                </a:solidFill>
              </a:rPr>
              <a:t>(1:8)</a:t>
            </a:r>
            <a:r>
              <a:rPr lang="en-US" sz="3200" dirty="0"/>
              <a:t> &amp; </a:t>
            </a:r>
            <a:r>
              <a:rPr lang="en-US" sz="3200" b="1" dirty="0"/>
              <a:t>“</a:t>
            </a:r>
            <a:r>
              <a:rPr lang="en-US" sz="3200" b="1" i="1" dirty="0"/>
              <a:t>irreverent</a:t>
            </a:r>
            <a:r>
              <a:rPr lang="en-US" sz="3200" b="1" dirty="0"/>
              <a:t>”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2060"/>
                </a:solidFill>
              </a:rPr>
              <a:t>(1:12)</a:t>
            </a:r>
          </a:p>
          <a:p>
            <a:r>
              <a:rPr lang="en-US" sz="3200" b="1" dirty="0"/>
              <a:t>How do we use our time</a:t>
            </a:r>
            <a:r>
              <a:rPr lang="en-US" sz="3200" dirty="0"/>
              <a:t>? Perhaps the clearest and most honest means of reflecting our priorities. </a:t>
            </a:r>
            <a:r>
              <a:rPr lang="en-US" sz="3200" b="1" dirty="0">
                <a:solidFill>
                  <a:srgbClr val="002060"/>
                </a:solidFill>
              </a:rPr>
              <a:t>(Matthew 6:33)</a:t>
            </a:r>
          </a:p>
          <a:p>
            <a:r>
              <a:rPr lang="en-US" sz="3200" b="1" dirty="0"/>
              <a:t>Lack of sense of urgency</a:t>
            </a:r>
            <a:r>
              <a:rPr lang="en-US" sz="3200" dirty="0"/>
              <a:t>. </a:t>
            </a:r>
            <a:r>
              <a:rPr lang="en-US" sz="3200" b="1" dirty="0">
                <a:solidFill>
                  <a:srgbClr val="002060"/>
                </a:solidFill>
              </a:rPr>
              <a:t>(Psalms 119:60)</a:t>
            </a:r>
          </a:p>
          <a:p>
            <a:r>
              <a:rPr lang="en-US" sz="3200" dirty="0"/>
              <a:t>What Is it that we “</a:t>
            </a:r>
            <a:r>
              <a:rPr lang="en-US" sz="3200" b="1" i="1" dirty="0"/>
              <a:t>care</a:t>
            </a:r>
            <a:r>
              <a:rPr lang="en-US" sz="3200" dirty="0"/>
              <a:t>” (more) about or are “</a:t>
            </a:r>
            <a:r>
              <a:rPr lang="en-US" sz="3200" b="1" i="1" dirty="0"/>
              <a:t>diligent</a:t>
            </a:r>
            <a:r>
              <a:rPr lang="en-US" sz="3200" dirty="0"/>
              <a:t>” about? </a:t>
            </a:r>
            <a:br>
              <a:rPr lang="en-US" sz="3200" dirty="0"/>
            </a:br>
            <a:r>
              <a:rPr lang="en-US" sz="3200" b="1" dirty="0">
                <a:solidFill>
                  <a:srgbClr val="002060"/>
                </a:solidFill>
              </a:rPr>
              <a:t>(Ezra 5:8; 6:12-13)</a:t>
            </a:r>
          </a:p>
          <a:p>
            <a:r>
              <a:rPr lang="en-US" sz="3200" dirty="0"/>
              <a:t>Are we concerned about “</a:t>
            </a:r>
            <a:r>
              <a:rPr lang="en-US" sz="3200" b="1" i="1" dirty="0"/>
              <a:t>the work of the Lord</a:t>
            </a:r>
            <a:r>
              <a:rPr lang="en-US" sz="3200" dirty="0"/>
              <a:t>?” </a:t>
            </a:r>
            <a:r>
              <a:rPr lang="en-US" sz="3200" b="1" dirty="0">
                <a:solidFill>
                  <a:srgbClr val="002060"/>
                </a:solidFill>
              </a:rPr>
              <a:t>(1 Cor. 15:58)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/>
          </a:bodyPr>
          <a:lstStyle/>
          <a:p>
            <a:r>
              <a:rPr lang="en-US" sz="5800" b="1" dirty="0"/>
              <a:t>Consider Your Priorities - 1:1-15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7360"/>
            <a:ext cx="10088880" cy="4388804"/>
          </a:xfrm>
        </p:spPr>
        <p:txBody>
          <a:bodyPr>
            <a:normAutofit/>
          </a:bodyPr>
          <a:lstStyle/>
          <a:p>
            <a:r>
              <a:rPr lang="en-US" sz="3200" b="1" dirty="0"/>
              <a:t>What had their misplaced priorities brought them? </a:t>
            </a:r>
            <a:r>
              <a:rPr lang="en-US" sz="3200" b="1" dirty="0">
                <a:solidFill>
                  <a:srgbClr val="002060"/>
                </a:solidFill>
              </a:rPr>
              <a:t>(vs. 6) </a:t>
            </a:r>
            <a:r>
              <a:rPr lang="en-US" sz="3200" dirty="0"/>
              <a:t>A life of emptiness and a lack of contentment &amp; fulfillment! </a:t>
            </a:r>
          </a:p>
          <a:p>
            <a:r>
              <a:rPr lang="en-US" sz="3200" b="1" dirty="0"/>
              <a:t>Hunger that isn’t met </a:t>
            </a:r>
            <a:r>
              <a:rPr lang="en-US" sz="3200" dirty="0"/>
              <a:t>and a thirst that isn’t quenched. </a:t>
            </a:r>
          </a:p>
          <a:p>
            <a:r>
              <a:rPr lang="en-US" sz="3200" dirty="0"/>
              <a:t>Solomon described such a life without God as the priority. </a:t>
            </a:r>
            <a:r>
              <a:rPr lang="en-US" sz="3200" b="1" dirty="0">
                <a:solidFill>
                  <a:srgbClr val="002060"/>
                </a:solidFill>
              </a:rPr>
              <a:t>(Ecclesiastes 2:24-25; 4:19-20)</a:t>
            </a:r>
          </a:p>
          <a:p>
            <a:r>
              <a:rPr lang="en-US" sz="3200" b="1" dirty="0"/>
              <a:t>God was displeased </a:t>
            </a:r>
            <a:r>
              <a:rPr lang="en-US" sz="3200" dirty="0"/>
              <a:t>with them and </a:t>
            </a:r>
            <a:r>
              <a:rPr lang="en-US" sz="3200" b="1" dirty="0"/>
              <a:t>disciplined them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b="1" dirty="0">
                <a:solidFill>
                  <a:srgbClr val="002060"/>
                </a:solidFill>
              </a:rPr>
              <a:t>(vs. 9-11; cf., Hebrews 12:7-13; Ecclesiastes 7:13-14) </a:t>
            </a:r>
          </a:p>
        </p:txBody>
      </p:sp>
    </p:spTree>
    <p:extLst>
      <p:ext uri="{BB962C8B-B14F-4D97-AF65-F5344CB8AC3E}">
        <p14:creationId xmlns:p14="http://schemas.microsoft.com/office/powerpoint/2010/main" val="36583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10586</TotalTime>
  <Words>1817</Words>
  <Application>Microsoft Office PowerPoint</Application>
  <PresentationFormat>Widescreen</PresentationFormat>
  <Paragraphs>161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Times New Roman</vt:lpstr>
      <vt:lpstr>Wingdings</vt:lpstr>
      <vt:lpstr>Retrospect</vt:lpstr>
      <vt:lpstr>Lessons From The Prophet Haggai</vt:lpstr>
      <vt:lpstr>Background of Haggai</vt:lpstr>
      <vt:lpstr>Who Was Haggai?</vt:lpstr>
      <vt:lpstr>Who Was His Audience?</vt:lpstr>
      <vt:lpstr>Who Was His Audience?</vt:lpstr>
      <vt:lpstr>What Did The People Say?</vt:lpstr>
      <vt:lpstr>Haggai’s Words</vt:lpstr>
      <vt:lpstr>Consider Your Priorities - 1:1-15 </vt:lpstr>
      <vt:lpstr>Consider Your Priorities - 1:1-15 </vt:lpstr>
      <vt:lpstr>Consider Your Priorities - 1:1-15 </vt:lpstr>
      <vt:lpstr>Consider Your Priorities - 1:1-15 </vt:lpstr>
      <vt:lpstr>Their Response – 1:12-14</vt:lpstr>
      <vt:lpstr>The best is yet to come –2:1-9</vt:lpstr>
      <vt:lpstr>From this day onward – 2:15-18</vt:lpstr>
      <vt:lpstr>God Rules &amp; Is In Control – 2:20-23</vt:lpstr>
      <vt:lpstr>God Rules &amp; Is In Control – 2:20-23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The Prophet Haggai</dc:title>
  <dc:creator>Chris</dc:creator>
  <cp:lastModifiedBy>Chris Simmons</cp:lastModifiedBy>
  <cp:revision>13</cp:revision>
  <cp:lastPrinted>2022-12-11T14:17:22Z</cp:lastPrinted>
  <dcterms:created xsi:type="dcterms:W3CDTF">2014-06-15T03:16:34Z</dcterms:created>
  <dcterms:modified xsi:type="dcterms:W3CDTF">2023-03-19T02:06:02Z</dcterms:modified>
</cp:coreProperties>
</file>