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6"/>
  </p:notesMasterIdLst>
  <p:handoutMasterIdLst>
    <p:handoutMasterId r:id="rId17"/>
  </p:handoutMasterIdLst>
  <p:sldIdLst>
    <p:sldId id="256" r:id="rId2"/>
    <p:sldId id="261" r:id="rId3"/>
    <p:sldId id="287" r:id="rId4"/>
    <p:sldId id="285" r:id="rId5"/>
    <p:sldId id="288" r:id="rId6"/>
    <p:sldId id="291" r:id="rId7"/>
    <p:sldId id="290" r:id="rId8"/>
    <p:sldId id="293" r:id="rId9"/>
    <p:sldId id="294" r:id="rId10"/>
    <p:sldId id="300" r:id="rId11"/>
    <p:sldId id="296" r:id="rId12"/>
    <p:sldId id="297" r:id="rId13"/>
    <p:sldId id="298" r:id="rId14"/>
    <p:sldId id="299" r:id="rId15"/>
  </p:sldIdLst>
  <p:sldSz cx="9144000" cy="5143500" type="screen16x9"/>
  <p:notesSz cx="7102475" cy="9388475"/>
  <p:embeddedFontLst>
    <p:embeddedFont>
      <p:font typeface="Georgia" panose="02040502050405020303" pitchFamily="18" charset="0"/>
      <p:regular r:id="rId18"/>
      <p:bold r:id="rId19"/>
      <p:italic r:id="rId20"/>
      <p:boldItalic r:id="rId21"/>
    </p:embeddedFont>
    <p:embeddedFont>
      <p:font typeface="Playfair Display" panose="00000500000000000000" pitchFamily="2" charset="0"/>
      <p:regular r:id="rId22"/>
      <p:bold r:id="rId23"/>
      <p:italic r:id="rId24"/>
      <p:boldItalic r:id="rId25"/>
    </p:embeddedFont>
    <p:embeddedFont>
      <p:font typeface="PT Serif" panose="020A0603040505020204" pitchFamily="18"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D536A7-2454-4AA0-99DB-6277B930CCB3}">
  <a:tblStyle styleId="{CED536A7-2454-4AA0-99DB-6277B930CCB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8" autoAdjust="0"/>
    <p:restoredTop sz="77532" autoAdjust="0"/>
  </p:normalViewPr>
  <p:slideViewPr>
    <p:cSldViewPr snapToGrid="0">
      <p:cViewPr varScale="1">
        <p:scale>
          <a:sx n="69" d="100"/>
          <a:sy n="69" d="100"/>
        </p:scale>
        <p:origin x="13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25491B-AE31-0FC6-72B6-CA8C1533E11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A8A3D4F-10E4-BBDF-3F99-80E1212F452D}"/>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r>
              <a:rPr lang="en-US"/>
              <a:t>12/18/22 a.m.</a:t>
            </a:r>
          </a:p>
        </p:txBody>
      </p:sp>
      <p:sp>
        <p:nvSpPr>
          <p:cNvPr id="4" name="Footer Placeholder 3">
            <a:extLst>
              <a:ext uri="{FF2B5EF4-FFF2-40B4-BE49-F238E27FC236}">
                <a16:creationId xmlns:a16="http://schemas.microsoft.com/office/drawing/2014/main" id="{D4DE8587-4F0F-FB73-674C-B993ACF3E8F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r>
              <a:rPr lang="en-US"/>
              <a:t>Lessons Learned From The 7 Churches of Asia</a:t>
            </a:r>
          </a:p>
        </p:txBody>
      </p:sp>
      <p:sp>
        <p:nvSpPr>
          <p:cNvPr id="5" name="Slide Number Placeholder 4">
            <a:extLst>
              <a:ext uri="{FF2B5EF4-FFF2-40B4-BE49-F238E27FC236}">
                <a16:creationId xmlns:a16="http://schemas.microsoft.com/office/drawing/2014/main" id="{73A28194-7AA1-F024-3B0B-CCB6543A631E}"/>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334C64C2-E55F-499E-A2EC-09A117C5FE55}" type="slidenum">
              <a:rPr lang="en-US" smtClean="0"/>
              <a:t>‹#›</a:t>
            </a:fld>
            <a:endParaRPr lang="en-US"/>
          </a:p>
        </p:txBody>
      </p:sp>
    </p:spTree>
    <p:extLst>
      <p:ext uri="{BB962C8B-B14F-4D97-AF65-F5344CB8AC3E}">
        <p14:creationId xmlns:p14="http://schemas.microsoft.com/office/powerpoint/2010/main" val="350163736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hf hd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35f391192_0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35f391192_0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dirty="0"/>
              <a:t>The book of Revelation can seem intimidating but a brief consideration of the context will help us glean some important lessons. </a:t>
            </a:r>
          </a:p>
          <a:p>
            <a:pPr marL="0" indent="0">
              <a:buNone/>
            </a:pPr>
            <a:r>
              <a:rPr lang="en-US" dirty="0"/>
              <a:t>“Revelation” simply means “to take the cover off”</a:t>
            </a:r>
          </a:p>
          <a:p>
            <a:pPr marL="0" indent="0">
              <a:buNone/>
            </a:pPr>
            <a:r>
              <a:rPr lang="en-US" dirty="0"/>
              <a:t>Rev. 1:1 - “the things which must shortly take place… and He sent and communicated (signified)” Signified, think John 12:33; 21:19</a:t>
            </a:r>
          </a:p>
          <a:p>
            <a:pPr marL="0" indent="0">
              <a:buNone/>
            </a:pPr>
            <a:endParaRPr lang="en-US" dirty="0"/>
          </a:p>
          <a:p>
            <a:pPr algn="l"/>
            <a:r>
              <a:rPr lang="en-US" sz="1900" dirty="0">
                <a:latin typeface="TimesNewRomanPSMT"/>
              </a:rPr>
              <a:t>Likely written during the reign of Caesar Domitian A.D. 81-96 2nd persecutor of Christians. Or else during the first roman persecution of Christians (though less wide spread) around 68 ad just prior to the destruction of Jerusalem.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extLst>
      <p:ext uri="{BB962C8B-B14F-4D97-AF65-F5344CB8AC3E}">
        <p14:creationId xmlns:p14="http://schemas.microsoft.com/office/powerpoint/2010/main" val="468991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extLst>
      <p:ext uri="{BB962C8B-B14F-4D97-AF65-F5344CB8AC3E}">
        <p14:creationId xmlns:p14="http://schemas.microsoft.com/office/powerpoint/2010/main" val="3257022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extLst>
      <p:ext uri="{BB962C8B-B14F-4D97-AF65-F5344CB8AC3E}">
        <p14:creationId xmlns:p14="http://schemas.microsoft.com/office/powerpoint/2010/main" val="1742896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extLst>
      <p:ext uri="{BB962C8B-B14F-4D97-AF65-F5344CB8AC3E}">
        <p14:creationId xmlns:p14="http://schemas.microsoft.com/office/powerpoint/2010/main" val="2076800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extLst>
      <p:ext uri="{BB962C8B-B14F-4D97-AF65-F5344CB8AC3E}">
        <p14:creationId xmlns:p14="http://schemas.microsoft.com/office/powerpoint/2010/main" val="3177444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extLst>
      <p:ext uri="{BB962C8B-B14F-4D97-AF65-F5344CB8AC3E}">
        <p14:creationId xmlns:p14="http://schemas.microsoft.com/office/powerpoint/2010/main" val="1192942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lgn="l"/>
            <a:r>
              <a:rPr lang="en-US" sz="1400" dirty="0">
                <a:latin typeface="Times-Roman"/>
              </a:rPr>
              <a:t>4. “To show unto His servants” – Because God cared for His servants and to comfort them in affliction and persecutions and death, God gave this message. He declared within the book that He is greater than “Devil, Caesar, or Rome”. That His power is supreme, and that none can withstand or resist Him without defeat. (Rev. 12:7) This book was written to show them that God is actually on the throne, and that He has perfect control of Destiny, Human government, His people, and all things. This gave His people (church) confidence to trust completely in God (die for Him). </a:t>
            </a:r>
          </a:p>
          <a:p>
            <a:pPr algn="l"/>
            <a:endParaRPr lang="en-US" sz="1400" dirty="0">
              <a:latin typeface="Times-Roman"/>
            </a:endParaRPr>
          </a:p>
          <a:p>
            <a:pPr algn="l"/>
            <a:r>
              <a:rPr lang="en-US" dirty="0"/>
              <a:t>(Troas, Acts 20:5-7; </a:t>
            </a:r>
            <a:r>
              <a:rPr lang="en-US" dirty="0" err="1"/>
              <a:t>Hieropolis</a:t>
            </a:r>
            <a:r>
              <a:rPr lang="en-US" dirty="0"/>
              <a:t>, Colossians 4:13; Colossae, Colossians 1:2)</a:t>
            </a:r>
          </a:p>
          <a:p>
            <a:pPr algn="l"/>
            <a:endParaRPr lang="en-US" sz="1200" dirty="0"/>
          </a:p>
          <a:p>
            <a:pPr algn="l"/>
            <a:r>
              <a:rPr lang="en-US" sz="1200" dirty="0">
                <a:latin typeface="Times-Roman"/>
              </a:rPr>
              <a:t>1. God is writing to the “7” churches in Asia – Since this number (7) stands for “perfection” or “completion”, and since Revelation has been preserved for us by God’s providence, it is to be understood that these churches and their situations and circumstances are representative of the LORD’S CHURCH in its entirety from Pentecost until the end of time. God is using these churches to represent a </a:t>
            </a:r>
            <a:r>
              <a:rPr lang="en-US" sz="1200" dirty="0" err="1">
                <a:latin typeface="Times-Roman"/>
              </a:rPr>
              <a:t>crosssection</a:t>
            </a:r>
            <a:r>
              <a:rPr lang="en-US" sz="1200" dirty="0">
                <a:latin typeface="Times-Roman"/>
              </a:rPr>
              <a:t> of the CHURCH. These churches represent the CHURCH in every stage of spiritual growth, and spiritual malnutrition.</a:t>
            </a:r>
          </a:p>
          <a:p>
            <a:pPr algn="l"/>
            <a:endParaRPr lang="en-US" sz="1200" dirty="0">
              <a:latin typeface="Times-Roman"/>
            </a:endParaRPr>
          </a:p>
          <a:p>
            <a:pPr marL="575843" indent="-471145">
              <a:buAutoNum type="arabicPeriod"/>
            </a:pPr>
            <a:r>
              <a:rPr lang="en-US" sz="1200" dirty="0">
                <a:solidFill>
                  <a:srgbClr val="333333"/>
                </a:solidFill>
                <a:latin typeface="Georgia" panose="02040502050405020303" pitchFamily="18" charset="0"/>
              </a:rPr>
              <a:t>Salutation</a:t>
            </a:r>
          </a:p>
          <a:p>
            <a:pPr marL="575843" indent="-471145">
              <a:buAutoNum type="arabicPeriod"/>
            </a:pPr>
            <a:r>
              <a:rPr lang="en-US" sz="1200" dirty="0">
                <a:solidFill>
                  <a:srgbClr val="333333"/>
                </a:solidFill>
                <a:latin typeface="Georgia" panose="02040502050405020303" pitchFamily="18" charset="0"/>
              </a:rPr>
              <a:t>Self-designation of the Lord</a:t>
            </a:r>
          </a:p>
          <a:p>
            <a:pPr marL="575843" indent="-471145">
              <a:buAutoNum type="arabicPeriod"/>
            </a:pPr>
            <a:r>
              <a:rPr lang="en-US" sz="1200" dirty="0">
                <a:solidFill>
                  <a:srgbClr val="333333"/>
                </a:solidFill>
                <a:latin typeface="Georgia" panose="02040502050405020303" pitchFamily="18" charset="0"/>
              </a:rPr>
              <a:t>Commendation</a:t>
            </a:r>
          </a:p>
          <a:p>
            <a:pPr marL="575843" indent="-471145">
              <a:buAutoNum type="arabicPeriod"/>
            </a:pPr>
            <a:r>
              <a:rPr lang="en-US" sz="1200" dirty="0">
                <a:solidFill>
                  <a:srgbClr val="333333"/>
                </a:solidFill>
                <a:latin typeface="Georgia" panose="02040502050405020303" pitchFamily="18" charset="0"/>
              </a:rPr>
              <a:t>Criticism/Rebuke</a:t>
            </a:r>
          </a:p>
          <a:p>
            <a:pPr marL="575843" indent="-471145">
              <a:buAutoNum type="arabicPeriod"/>
            </a:pPr>
            <a:r>
              <a:rPr lang="en-US" sz="1200" dirty="0">
                <a:solidFill>
                  <a:srgbClr val="333333"/>
                </a:solidFill>
                <a:latin typeface="Georgia" panose="02040502050405020303" pitchFamily="18" charset="0"/>
              </a:rPr>
              <a:t>Counsel/Warning/Exhortation</a:t>
            </a:r>
          </a:p>
          <a:p>
            <a:pPr marL="575843" indent="-471145">
              <a:buAutoNum type="arabicPeriod"/>
            </a:pPr>
            <a:r>
              <a:rPr lang="en-US" sz="1200" dirty="0">
                <a:solidFill>
                  <a:srgbClr val="333333"/>
                </a:solidFill>
                <a:latin typeface="Georgia" panose="02040502050405020303" pitchFamily="18" charset="0"/>
              </a:rPr>
              <a:t>Promises of reward to the faithful</a:t>
            </a:r>
          </a:p>
          <a:p>
            <a:pPr marL="575843" indent="-471145">
              <a:buAutoNum type="arabicPeriod"/>
            </a:pPr>
            <a:r>
              <a:rPr lang="en-US" sz="1200" dirty="0">
                <a:solidFill>
                  <a:srgbClr val="333333"/>
                </a:solidFill>
                <a:latin typeface="Georgia" panose="02040502050405020303" pitchFamily="18" charset="0"/>
              </a:rPr>
              <a:t>Invitation to hear/heed</a:t>
            </a:r>
          </a:p>
          <a:p>
            <a:pPr algn="l"/>
            <a:endParaRPr sz="1200" dirty="0"/>
          </a:p>
        </p:txBody>
      </p:sp>
    </p:spTree>
    <p:extLst>
      <p:ext uri="{BB962C8B-B14F-4D97-AF65-F5344CB8AC3E}">
        <p14:creationId xmlns:p14="http://schemas.microsoft.com/office/powerpoint/2010/main" val="2094926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lgn="l"/>
            <a:endParaRPr sz="1200" dirty="0"/>
          </a:p>
        </p:txBody>
      </p:sp>
    </p:spTree>
    <p:extLst>
      <p:ext uri="{BB962C8B-B14F-4D97-AF65-F5344CB8AC3E}">
        <p14:creationId xmlns:p14="http://schemas.microsoft.com/office/powerpoint/2010/main" val="3381138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lgn="l">
              <a:spcAft>
                <a:spcPts val="600"/>
              </a:spcAft>
              <a:buNone/>
            </a:pPr>
            <a:r>
              <a:rPr lang="en-US" sz="1100" b="1" i="0" dirty="0">
                <a:solidFill>
                  <a:srgbClr val="333333"/>
                </a:solidFill>
                <a:effectLst/>
                <a:latin typeface="Georgia" panose="02040502050405020303" pitchFamily="18" charset="0"/>
              </a:rPr>
              <a:t>Actually, most have both commendable qualities as well as that which needs to be repented of. </a:t>
            </a:r>
          </a:p>
          <a:p>
            <a:pPr indent="-457200" algn="l">
              <a:spcAft>
                <a:spcPts val="600"/>
              </a:spcAft>
              <a:buFont typeface="Arial" panose="020B0604020202020204" pitchFamily="34" charset="0"/>
              <a:buChar char="•"/>
            </a:pPr>
            <a:r>
              <a:rPr lang="en-US" sz="1100" dirty="0">
                <a:solidFill>
                  <a:srgbClr val="333333"/>
                </a:solidFill>
                <a:latin typeface="Georgia" panose="02040502050405020303" pitchFamily="18" charset="0"/>
              </a:rPr>
              <a:t>In </a:t>
            </a:r>
            <a:r>
              <a:rPr lang="en-US" sz="1100" b="1" dirty="0">
                <a:solidFill>
                  <a:srgbClr val="333333"/>
                </a:solidFill>
                <a:latin typeface="Georgia" panose="02040502050405020303" pitchFamily="18" charset="0"/>
              </a:rPr>
              <a:t>Smyrna</a:t>
            </a:r>
            <a:r>
              <a:rPr lang="en-US" sz="1100" dirty="0">
                <a:solidFill>
                  <a:srgbClr val="333333"/>
                </a:solidFill>
                <a:latin typeface="Georgia" panose="02040502050405020303" pitchFamily="18" charset="0"/>
              </a:rPr>
              <a:t> and </a:t>
            </a:r>
            <a:r>
              <a:rPr lang="en-US" sz="1100" b="1" dirty="0">
                <a:solidFill>
                  <a:srgbClr val="333333"/>
                </a:solidFill>
                <a:latin typeface="Georgia" panose="02040502050405020303" pitchFamily="18" charset="0"/>
              </a:rPr>
              <a:t>Philadelphia</a:t>
            </a:r>
            <a:r>
              <a:rPr lang="en-US" sz="1100" dirty="0">
                <a:solidFill>
                  <a:srgbClr val="333333"/>
                </a:solidFill>
                <a:latin typeface="Georgia" panose="02040502050405020303" pitchFamily="18" charset="0"/>
              </a:rPr>
              <a:t>, no specific rebuke is given but needed to watchful.</a:t>
            </a:r>
          </a:p>
          <a:p>
            <a:pPr indent="-457200" algn="l">
              <a:spcAft>
                <a:spcPts val="600"/>
              </a:spcAft>
              <a:buFont typeface="Arial" panose="020B0604020202020204" pitchFamily="34" charset="0"/>
              <a:buChar char="•"/>
            </a:pPr>
            <a:r>
              <a:rPr lang="en-US" sz="1100" dirty="0">
                <a:solidFill>
                  <a:srgbClr val="333333"/>
                </a:solidFill>
                <a:effectLst/>
                <a:latin typeface="Georgia" panose="02040502050405020303" pitchFamily="18" charset="0"/>
              </a:rPr>
              <a:t>In </a:t>
            </a:r>
            <a:r>
              <a:rPr lang="en-US" sz="1100" b="1" dirty="0">
                <a:solidFill>
                  <a:srgbClr val="333333"/>
                </a:solidFill>
                <a:effectLst/>
                <a:latin typeface="Georgia" panose="02040502050405020303" pitchFamily="18" charset="0"/>
              </a:rPr>
              <a:t>Laodicea</a:t>
            </a:r>
            <a:r>
              <a:rPr lang="en-US" sz="1100" dirty="0">
                <a:solidFill>
                  <a:srgbClr val="333333"/>
                </a:solidFill>
                <a:effectLst/>
                <a:latin typeface="Georgia" panose="02040502050405020303" pitchFamily="18" charset="0"/>
              </a:rPr>
              <a:t>, no specific comm</a:t>
            </a:r>
            <a:r>
              <a:rPr lang="en-US" sz="1100" dirty="0">
                <a:solidFill>
                  <a:srgbClr val="333333"/>
                </a:solidFill>
                <a:latin typeface="Georgia" panose="02040502050405020303" pitchFamily="18" charset="0"/>
              </a:rPr>
              <a:t>endation is given but like all, an opportunity to return. (Genesis 4:7)</a:t>
            </a:r>
            <a:endParaRPr lang="en-US" sz="1100" dirty="0">
              <a:solidFill>
                <a:srgbClr val="333333"/>
              </a:solidFill>
              <a:effectLst/>
              <a:latin typeface="Georgia" panose="02040502050405020303" pitchFamily="18" charset="0"/>
            </a:endParaRPr>
          </a:p>
          <a:p>
            <a:pPr marL="0" indent="0">
              <a:buNone/>
            </a:pPr>
            <a:endParaRPr dirty="0"/>
          </a:p>
        </p:txBody>
      </p:sp>
    </p:spTree>
    <p:extLst>
      <p:ext uri="{BB962C8B-B14F-4D97-AF65-F5344CB8AC3E}">
        <p14:creationId xmlns:p14="http://schemas.microsoft.com/office/powerpoint/2010/main" val="2997649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extLst>
      <p:ext uri="{BB962C8B-B14F-4D97-AF65-F5344CB8AC3E}">
        <p14:creationId xmlns:p14="http://schemas.microsoft.com/office/powerpoint/2010/main" val="2217411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extLst>
      <p:ext uri="{BB962C8B-B14F-4D97-AF65-F5344CB8AC3E}">
        <p14:creationId xmlns:p14="http://schemas.microsoft.com/office/powerpoint/2010/main" val="1944379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extLst>
      <p:ext uri="{BB962C8B-B14F-4D97-AF65-F5344CB8AC3E}">
        <p14:creationId xmlns:p14="http://schemas.microsoft.com/office/powerpoint/2010/main" val="3419789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0000"/>
        </a:solid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768800" y="1991813"/>
            <a:ext cx="56064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FFFFF"/>
              </a:buClr>
              <a:buSzPts val="3600"/>
              <a:buNone/>
              <a:defRPr sz="3600">
                <a:solidFill>
                  <a:srgbClr val="FFFFFF"/>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highlight>
                  <a:srgbClr val="F3F3F3"/>
                </a:highlight>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24" name="Google Shape;24;p5"/>
          <p:cNvSpPr txBox="1">
            <a:spLocks noGrp="1"/>
          </p:cNvSpPr>
          <p:nvPr>
            <p:ph type="body" idx="1"/>
          </p:nvPr>
        </p:nvSpPr>
        <p:spPr>
          <a:xfrm>
            <a:off x="1251600" y="1272975"/>
            <a:ext cx="6640800" cy="3067500"/>
          </a:xfrm>
          <a:prstGeom prst="rect">
            <a:avLst/>
          </a:prstGeom>
        </p:spPr>
        <p:txBody>
          <a:bodyPr spcFirstLastPara="1" wrap="square" lIns="91425" tIns="91425" rIns="91425" bIns="91425" anchor="ctr"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25" name="Google Shape;25;p5"/>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222625" y="226575"/>
            <a:ext cx="8698800" cy="4690200"/>
          </a:xfrm>
          <a:prstGeom prst="rect">
            <a:avLst/>
          </a:prstGeom>
          <a:noFill/>
          <a:ln w="28575" cap="flat" cmpd="sng">
            <a:solidFill>
              <a:srgbClr val="D9D9D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p:nvPr/>
        </p:nvSpPr>
        <p:spPr>
          <a:xfrm>
            <a:off x="288000" y="288125"/>
            <a:ext cx="8567700" cy="4567200"/>
          </a:xfrm>
          <a:prstGeom prst="rect">
            <a:avLst/>
          </a:prstGeom>
          <a:noFill/>
          <a:ln w="9525" cap="flat" cmpd="sng">
            <a:solidFill>
              <a:srgbClr val="D9D9D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txBox="1">
            <a:spLocks noGrp="1"/>
          </p:cNvSpPr>
          <p:nvPr>
            <p:ph type="title"/>
          </p:nvPr>
        </p:nvSpPr>
        <p:spPr>
          <a:xfrm>
            <a:off x="388955" y="338306"/>
            <a:ext cx="8366100" cy="762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1pPr>
            <a:lvl2pPr lvl="1"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2pPr>
            <a:lvl3pPr lvl="2"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3pPr>
            <a:lvl4pPr lvl="3"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4pPr>
            <a:lvl5pPr lvl="4"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5pPr>
            <a:lvl6pPr lvl="5"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6pPr>
            <a:lvl7pPr lvl="6"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7pPr>
            <a:lvl8pPr lvl="7"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8pPr>
            <a:lvl9pPr lvl="8"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9pPr>
          </a:lstStyle>
          <a:p>
            <a:endParaRPr/>
          </a:p>
        </p:txBody>
      </p:sp>
      <p:sp>
        <p:nvSpPr>
          <p:cNvPr id="9" name="Google Shape;9;p1"/>
          <p:cNvSpPr txBox="1">
            <a:spLocks noGrp="1"/>
          </p:cNvSpPr>
          <p:nvPr>
            <p:ph type="body" idx="1"/>
          </p:nvPr>
        </p:nvSpPr>
        <p:spPr>
          <a:xfrm>
            <a:off x="1251600" y="1272975"/>
            <a:ext cx="6640800" cy="30675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1pPr>
            <a:lvl2pPr marL="914400" lvl="1"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2pPr>
            <a:lvl3pPr marL="1371600" lvl="2"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3pPr>
            <a:lvl4pPr marL="1828800" lvl="3"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4pPr>
            <a:lvl5pPr marL="2286000" lvl="4"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5pPr>
            <a:lvl6pPr marL="2743200" lvl="5"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6pPr>
            <a:lvl7pPr marL="3200400" lvl="6"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7pPr>
            <a:lvl8pPr marL="3657600" lvl="7"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8pPr>
            <a:lvl9pPr marL="4114800" lvl="8"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9pPr>
          </a:lstStyle>
          <a:p>
            <a:endParaRPr/>
          </a:p>
        </p:txBody>
      </p:sp>
      <p:sp>
        <p:nvSpPr>
          <p:cNvPr id="10" name="Google Shape;10;p1"/>
          <p:cNvSpPr txBox="1">
            <a:spLocks noGrp="1"/>
          </p:cNvSpPr>
          <p:nvPr>
            <p:ph type="sldNum" idx="12"/>
          </p:nvPr>
        </p:nvSpPr>
        <p:spPr>
          <a:xfrm>
            <a:off x="4297650" y="4419838"/>
            <a:ext cx="548700" cy="393600"/>
          </a:xfrm>
          <a:prstGeom prst="rect">
            <a:avLst/>
          </a:prstGeom>
          <a:noFill/>
          <a:ln>
            <a:noFill/>
          </a:ln>
        </p:spPr>
        <p:txBody>
          <a:bodyPr spcFirstLastPara="1" wrap="square" lIns="91425" tIns="91425" rIns="91425" bIns="91425" anchor="b" anchorCtr="0">
            <a:noAutofit/>
          </a:bodyPr>
          <a:lstStyle>
            <a:lvl1pPr lvl="0" algn="ctr">
              <a:buNone/>
              <a:defRPr sz="1100">
                <a:solidFill>
                  <a:schemeClr val="accent3"/>
                </a:solidFill>
                <a:latin typeface="PT Serif"/>
                <a:ea typeface="PT Serif"/>
                <a:cs typeface="PT Serif"/>
                <a:sym typeface="PT Serif"/>
              </a:defRPr>
            </a:lvl1pPr>
            <a:lvl2pPr lvl="1" algn="ctr">
              <a:buNone/>
              <a:defRPr sz="1100">
                <a:solidFill>
                  <a:schemeClr val="accent3"/>
                </a:solidFill>
                <a:latin typeface="PT Serif"/>
                <a:ea typeface="PT Serif"/>
                <a:cs typeface="PT Serif"/>
                <a:sym typeface="PT Serif"/>
              </a:defRPr>
            </a:lvl2pPr>
            <a:lvl3pPr lvl="2" algn="ctr">
              <a:buNone/>
              <a:defRPr sz="1100">
                <a:solidFill>
                  <a:schemeClr val="accent3"/>
                </a:solidFill>
                <a:latin typeface="PT Serif"/>
                <a:ea typeface="PT Serif"/>
                <a:cs typeface="PT Serif"/>
                <a:sym typeface="PT Serif"/>
              </a:defRPr>
            </a:lvl3pPr>
            <a:lvl4pPr lvl="3" algn="ctr">
              <a:buNone/>
              <a:defRPr sz="1100">
                <a:solidFill>
                  <a:schemeClr val="accent3"/>
                </a:solidFill>
                <a:latin typeface="PT Serif"/>
                <a:ea typeface="PT Serif"/>
                <a:cs typeface="PT Serif"/>
                <a:sym typeface="PT Serif"/>
              </a:defRPr>
            </a:lvl4pPr>
            <a:lvl5pPr lvl="4" algn="ctr">
              <a:buNone/>
              <a:defRPr sz="1100">
                <a:solidFill>
                  <a:schemeClr val="accent3"/>
                </a:solidFill>
                <a:latin typeface="PT Serif"/>
                <a:ea typeface="PT Serif"/>
                <a:cs typeface="PT Serif"/>
                <a:sym typeface="PT Serif"/>
              </a:defRPr>
            </a:lvl5pPr>
            <a:lvl6pPr lvl="5" algn="ctr">
              <a:buNone/>
              <a:defRPr sz="1100">
                <a:solidFill>
                  <a:schemeClr val="accent3"/>
                </a:solidFill>
                <a:latin typeface="PT Serif"/>
                <a:ea typeface="PT Serif"/>
                <a:cs typeface="PT Serif"/>
                <a:sym typeface="PT Serif"/>
              </a:defRPr>
            </a:lvl6pPr>
            <a:lvl7pPr lvl="6" algn="ctr">
              <a:buNone/>
              <a:defRPr sz="1100">
                <a:solidFill>
                  <a:schemeClr val="accent3"/>
                </a:solidFill>
                <a:latin typeface="PT Serif"/>
                <a:ea typeface="PT Serif"/>
                <a:cs typeface="PT Serif"/>
                <a:sym typeface="PT Serif"/>
              </a:defRPr>
            </a:lvl7pPr>
            <a:lvl8pPr lvl="7" algn="ctr">
              <a:buNone/>
              <a:defRPr sz="1100">
                <a:solidFill>
                  <a:schemeClr val="accent3"/>
                </a:solidFill>
                <a:latin typeface="PT Serif"/>
                <a:ea typeface="PT Serif"/>
                <a:cs typeface="PT Serif"/>
                <a:sym typeface="PT Serif"/>
              </a:defRPr>
            </a:lvl8pPr>
            <a:lvl9pPr lvl="8" algn="ctr">
              <a:buNone/>
              <a:defRPr sz="1100">
                <a:solidFill>
                  <a:schemeClr val="accent3"/>
                </a:solidFill>
                <a:latin typeface="PT Serif"/>
                <a:ea typeface="PT Serif"/>
                <a:cs typeface="PT Serif"/>
                <a:sym typeface="PT Serif"/>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2"/>
          <p:cNvSpPr txBox="1">
            <a:spLocks noGrp="1"/>
          </p:cNvSpPr>
          <p:nvPr>
            <p:ph type="ctrTitle"/>
          </p:nvPr>
        </p:nvSpPr>
        <p:spPr>
          <a:xfrm>
            <a:off x="1636889" y="1659853"/>
            <a:ext cx="5870222" cy="182379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b="1" dirty="0"/>
              <a:t>Lessons Learned From Letters To Seven Churches</a:t>
            </a:r>
            <a:br>
              <a:rPr lang="en-US" dirty="0"/>
            </a:br>
            <a:r>
              <a:rPr lang="en-US" sz="2400" dirty="0"/>
              <a:t>Revelation Chapters 2 &amp; 3</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282222" y="338306"/>
            <a:ext cx="8568267" cy="762600"/>
          </a:xfrm>
          <a:prstGeom prst="rect">
            <a:avLst/>
          </a:prstGeom>
        </p:spPr>
        <p:txBody>
          <a:bodyPr spcFirstLastPara="1" wrap="square" lIns="91425" tIns="91425" rIns="91425" bIns="91425" anchor="ctr" anchorCtr="0">
            <a:noAutofit/>
          </a:bodyPr>
          <a:lstStyle/>
          <a:p>
            <a:pPr marL="844550" indent="-742950" algn="l">
              <a:spcBef>
                <a:spcPts val="0"/>
              </a:spcBef>
              <a:buFont typeface="+mj-lt"/>
              <a:buAutoNum type="arabicPeriod" startAt="3"/>
            </a:pPr>
            <a:r>
              <a:rPr lang="en-US" sz="3600" b="1" i="0" dirty="0">
                <a:solidFill>
                  <a:srgbClr val="333333"/>
                </a:solidFill>
                <a:effectLst/>
                <a:latin typeface="Georgia" panose="02040502050405020303" pitchFamily="18" charset="0"/>
              </a:rPr>
              <a:t>The need for moral purity</a:t>
            </a:r>
            <a:r>
              <a:rPr lang="en-US" sz="3600" b="0" i="0" dirty="0">
                <a:solidFill>
                  <a:srgbClr val="333333"/>
                </a:solidFill>
                <a:effectLst/>
                <a:latin typeface="Georgia" panose="02040502050405020303" pitchFamily="18" charset="0"/>
              </a:rPr>
              <a:t>!</a:t>
            </a:r>
          </a:p>
        </p:txBody>
      </p:sp>
      <p:sp>
        <p:nvSpPr>
          <p:cNvPr id="88" name="Google Shape;88;p17"/>
          <p:cNvSpPr txBox="1">
            <a:spLocks noGrp="1"/>
          </p:cNvSpPr>
          <p:nvPr>
            <p:ph type="body" idx="1"/>
          </p:nvPr>
        </p:nvSpPr>
        <p:spPr>
          <a:xfrm>
            <a:off x="474131" y="966952"/>
            <a:ext cx="8376358" cy="4000159"/>
          </a:xfrm>
          <a:prstGeom prst="rect">
            <a:avLst/>
          </a:prstGeom>
        </p:spPr>
        <p:txBody>
          <a:bodyPr spcFirstLastPara="1" wrap="square" lIns="91425" tIns="91425" rIns="91425" bIns="91425" anchor="ctr" anchorCtr="0">
            <a:noAutofit/>
          </a:bodyPr>
          <a:lstStyle/>
          <a:p>
            <a:pPr marL="101600" indent="0" algn="l">
              <a:buNone/>
            </a:pPr>
            <a:r>
              <a:rPr lang="en-US" sz="2600" dirty="0">
                <a:solidFill>
                  <a:srgbClr val="333333"/>
                </a:solidFill>
                <a:latin typeface="Georgia" panose="02040502050405020303" pitchFamily="18" charset="0"/>
              </a:rPr>
              <a:t>The churches in both Pergamum and Thyatira had succumbed to </a:t>
            </a:r>
            <a:r>
              <a:rPr lang="en-US" sz="2600" b="1" dirty="0">
                <a:solidFill>
                  <a:srgbClr val="333333"/>
                </a:solidFill>
                <a:latin typeface="Georgia" panose="02040502050405020303" pitchFamily="18" charset="0"/>
              </a:rPr>
              <a:t>the lack of moral restraints </a:t>
            </a:r>
            <a:r>
              <a:rPr lang="en-US" sz="2600" dirty="0">
                <a:solidFill>
                  <a:srgbClr val="333333"/>
                </a:solidFill>
                <a:latin typeface="Georgia" panose="02040502050405020303" pitchFamily="18" charset="0"/>
              </a:rPr>
              <a:t>exhibited in the world they lived in. (2:14; 2:20) </a:t>
            </a:r>
          </a:p>
          <a:p>
            <a:pPr marL="101600" indent="0" algn="l">
              <a:buNone/>
            </a:pPr>
            <a:r>
              <a:rPr lang="en-US" sz="2600" dirty="0">
                <a:solidFill>
                  <a:srgbClr val="333333"/>
                </a:solidFill>
                <a:latin typeface="Georgia" panose="02040502050405020303" pitchFamily="18" charset="0"/>
              </a:rPr>
              <a:t>The call to </a:t>
            </a:r>
            <a:r>
              <a:rPr lang="en-US" sz="2600" b="1" i="1" dirty="0">
                <a:solidFill>
                  <a:srgbClr val="333333"/>
                </a:solidFill>
                <a:latin typeface="Georgia" panose="02040502050405020303" pitchFamily="18" charset="0"/>
              </a:rPr>
              <a:t>not “soil our garments</a:t>
            </a:r>
            <a:r>
              <a:rPr lang="en-US" sz="2600" dirty="0">
                <a:solidFill>
                  <a:srgbClr val="333333"/>
                </a:solidFill>
                <a:latin typeface="Georgia" panose="02040502050405020303" pitchFamily="18" charset="0"/>
              </a:rPr>
              <a:t>”. (3:4)</a:t>
            </a:r>
          </a:p>
          <a:p>
            <a:pPr marL="101600" indent="0" algn="l">
              <a:buNone/>
            </a:pPr>
            <a:r>
              <a:rPr lang="en-US" sz="2600" dirty="0">
                <a:solidFill>
                  <a:srgbClr val="333333"/>
                </a:solidFill>
                <a:latin typeface="Georgia" panose="02040502050405020303" pitchFamily="18" charset="0"/>
              </a:rPr>
              <a:t>Even those who are “</a:t>
            </a:r>
            <a:r>
              <a:rPr lang="en-US" sz="2600" i="1" dirty="0">
                <a:solidFill>
                  <a:srgbClr val="333333"/>
                </a:solidFill>
                <a:latin typeface="Georgia" panose="02040502050405020303" pitchFamily="18" charset="0"/>
              </a:rPr>
              <a:t>walking and pleasing God</a:t>
            </a:r>
            <a:r>
              <a:rPr lang="en-US" sz="2600" dirty="0">
                <a:solidFill>
                  <a:srgbClr val="333333"/>
                </a:solidFill>
                <a:latin typeface="Georgia" panose="02040502050405020303" pitchFamily="18" charset="0"/>
              </a:rPr>
              <a:t>” need reminded to “</a:t>
            </a:r>
            <a:r>
              <a:rPr lang="en-US" sz="2600" b="1" i="1" dirty="0">
                <a:solidFill>
                  <a:srgbClr val="333333"/>
                </a:solidFill>
                <a:latin typeface="Georgia" panose="02040502050405020303" pitchFamily="18" charset="0"/>
              </a:rPr>
              <a:t>possess his own vessel in sanctification and honor</a:t>
            </a:r>
            <a:r>
              <a:rPr lang="en-US" sz="2600" dirty="0">
                <a:solidFill>
                  <a:srgbClr val="333333"/>
                </a:solidFill>
                <a:latin typeface="Georgia" panose="02040502050405020303" pitchFamily="18" charset="0"/>
              </a:rPr>
              <a:t>”. (1 Thessalonians 4:1-7)</a:t>
            </a:r>
          </a:p>
        </p:txBody>
      </p:sp>
      <p:sp>
        <p:nvSpPr>
          <p:cNvPr id="89" name="Google Shape;89;p17"/>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10</a:t>
            </a:fld>
            <a:endParaRPr dirty="0"/>
          </a:p>
        </p:txBody>
      </p:sp>
    </p:spTree>
    <p:extLst>
      <p:ext uri="{BB962C8B-B14F-4D97-AF65-F5344CB8AC3E}">
        <p14:creationId xmlns:p14="http://schemas.microsoft.com/office/powerpoint/2010/main" val="60974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
                                            <p:txEl>
                                              <p:pRg st="0" end="0"/>
                                            </p:txEl>
                                          </p:spTgt>
                                        </p:tgtEl>
                                        <p:attrNameLst>
                                          <p:attrName>style.visibility</p:attrName>
                                        </p:attrNameLst>
                                      </p:cBhvr>
                                      <p:to>
                                        <p:strVal val="visible"/>
                                      </p:to>
                                    </p:set>
                                    <p:animEffect transition="in" filter="fade">
                                      <p:cBhvr>
                                        <p:cTn id="12" dur="500"/>
                                        <p:tgtEl>
                                          <p:spTgt spid="8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8">
                                            <p:txEl>
                                              <p:pRg st="1" end="1"/>
                                            </p:txEl>
                                          </p:spTgt>
                                        </p:tgtEl>
                                        <p:attrNameLst>
                                          <p:attrName>style.visibility</p:attrName>
                                        </p:attrNameLst>
                                      </p:cBhvr>
                                      <p:to>
                                        <p:strVal val="visible"/>
                                      </p:to>
                                    </p:set>
                                    <p:animEffect transition="in" filter="fade">
                                      <p:cBhvr>
                                        <p:cTn id="17" dur="500"/>
                                        <p:tgtEl>
                                          <p:spTgt spid="8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8">
                                            <p:txEl>
                                              <p:pRg st="2" end="2"/>
                                            </p:txEl>
                                          </p:spTgt>
                                        </p:tgtEl>
                                        <p:attrNameLst>
                                          <p:attrName>style.visibility</p:attrName>
                                        </p:attrNameLst>
                                      </p:cBhvr>
                                      <p:to>
                                        <p:strVal val="visible"/>
                                      </p:to>
                                    </p:set>
                                    <p:animEffect transition="in" filter="fade">
                                      <p:cBhvr>
                                        <p:cTn id="22" dur="500"/>
                                        <p:tgtEl>
                                          <p:spTgt spid="8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282222" y="338306"/>
            <a:ext cx="8568267" cy="76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t>Commonalities</a:t>
            </a:r>
          </a:p>
        </p:txBody>
      </p:sp>
      <p:sp>
        <p:nvSpPr>
          <p:cNvPr id="88" name="Google Shape;88;p17"/>
          <p:cNvSpPr txBox="1">
            <a:spLocks noGrp="1"/>
          </p:cNvSpPr>
          <p:nvPr>
            <p:ph type="body" idx="1"/>
          </p:nvPr>
        </p:nvSpPr>
        <p:spPr>
          <a:xfrm>
            <a:off x="293511" y="966952"/>
            <a:ext cx="8850489" cy="4000159"/>
          </a:xfrm>
          <a:prstGeom prst="rect">
            <a:avLst/>
          </a:prstGeom>
        </p:spPr>
        <p:txBody>
          <a:bodyPr spcFirstLastPara="1" wrap="square" lIns="91425" tIns="91425" rIns="91425" bIns="91425" anchor="ctr" anchorCtr="0">
            <a:noAutofit/>
          </a:bodyPr>
          <a:lstStyle/>
          <a:p>
            <a:pPr marL="844550" indent="-742950" algn="l">
              <a:spcBef>
                <a:spcPts val="0"/>
              </a:spcBef>
              <a:buFont typeface="+mj-lt"/>
              <a:buAutoNum type="arabicPeriod" startAt="4"/>
            </a:pPr>
            <a:r>
              <a:rPr lang="en-US" sz="3600" b="1" i="0" dirty="0">
                <a:solidFill>
                  <a:srgbClr val="333333"/>
                </a:solidFill>
                <a:effectLst/>
                <a:latin typeface="Georgia" panose="02040502050405020303" pitchFamily="18" charset="0"/>
              </a:rPr>
              <a:t>The need for repentance</a:t>
            </a:r>
            <a:r>
              <a:rPr lang="en-US" sz="3600" b="0" i="0" dirty="0">
                <a:solidFill>
                  <a:srgbClr val="333333"/>
                </a:solidFill>
                <a:effectLst/>
                <a:latin typeface="Georgia" panose="02040502050405020303" pitchFamily="18" charset="0"/>
              </a:rPr>
              <a:t>!</a:t>
            </a:r>
          </a:p>
          <a:p>
            <a:pPr algn="l">
              <a:buFont typeface="Wingdings" panose="05000000000000000000" pitchFamily="2" charset="2"/>
              <a:buChar char="§"/>
            </a:pPr>
            <a:r>
              <a:rPr lang="en-US" sz="2800" b="1" dirty="0">
                <a:solidFill>
                  <a:srgbClr val="333333"/>
                </a:solidFill>
                <a:latin typeface="Georgia" panose="02040502050405020303" pitchFamily="18" charset="0"/>
              </a:rPr>
              <a:t>The call to repent </a:t>
            </a:r>
            <a:r>
              <a:rPr lang="en-US" sz="2800" dirty="0">
                <a:solidFill>
                  <a:srgbClr val="333333"/>
                </a:solidFill>
                <a:latin typeface="Georgia" panose="02040502050405020303" pitchFamily="18" charset="0"/>
              </a:rPr>
              <a:t>(2:5; 2:16; 2:21-22; 3:3; 3:19)</a:t>
            </a:r>
          </a:p>
          <a:p>
            <a:pPr algn="l">
              <a:buFont typeface="Wingdings" panose="05000000000000000000" pitchFamily="2" charset="2"/>
              <a:buChar char="§"/>
            </a:pPr>
            <a:r>
              <a:rPr lang="en-US" sz="2800" dirty="0">
                <a:solidFill>
                  <a:srgbClr val="333333"/>
                </a:solidFill>
                <a:latin typeface="Georgia" panose="02040502050405020303" pitchFamily="18" charset="0"/>
              </a:rPr>
              <a:t>The need to </a:t>
            </a:r>
            <a:r>
              <a:rPr lang="en-US" sz="2800" b="1" dirty="0">
                <a:solidFill>
                  <a:srgbClr val="333333"/>
                </a:solidFill>
                <a:latin typeface="Georgia" panose="02040502050405020303" pitchFamily="18" charset="0"/>
              </a:rPr>
              <a:t>appreciate the patience of God </a:t>
            </a:r>
            <a:r>
              <a:rPr lang="en-US" sz="2800" dirty="0">
                <a:solidFill>
                  <a:srgbClr val="333333"/>
                </a:solidFill>
                <a:latin typeface="Georgia" panose="02040502050405020303" pitchFamily="18" charset="0"/>
              </a:rPr>
              <a:t>to change! (2 Peter 3:9, 14-15)</a:t>
            </a:r>
          </a:p>
          <a:p>
            <a:pPr algn="l">
              <a:buFont typeface="Wingdings" panose="05000000000000000000" pitchFamily="2" charset="2"/>
              <a:buChar char="§"/>
            </a:pPr>
            <a:r>
              <a:rPr lang="en-US" sz="2800" b="1" dirty="0">
                <a:solidFill>
                  <a:srgbClr val="333333"/>
                </a:solidFill>
                <a:latin typeface="Georgia" panose="02040502050405020303" pitchFamily="18" charset="0"/>
              </a:rPr>
              <a:t>How do churches repent</a:t>
            </a:r>
            <a:r>
              <a:rPr lang="en-US" sz="2800" dirty="0">
                <a:solidFill>
                  <a:srgbClr val="333333"/>
                </a:solidFill>
                <a:latin typeface="Georgia" panose="02040502050405020303" pitchFamily="18" charset="0"/>
              </a:rPr>
              <a:t>? </a:t>
            </a:r>
          </a:p>
          <a:p>
            <a:pPr algn="l">
              <a:buFont typeface="Wingdings" panose="05000000000000000000" pitchFamily="2" charset="2"/>
              <a:buChar char="§"/>
            </a:pPr>
            <a:r>
              <a:rPr lang="en-US" sz="2800" b="1" dirty="0">
                <a:solidFill>
                  <a:srgbClr val="333333"/>
                </a:solidFill>
                <a:latin typeface="Georgia" panose="02040502050405020303" pitchFamily="18" charset="0"/>
              </a:rPr>
              <a:t>Consequences of failing to repent</a:t>
            </a:r>
            <a:r>
              <a:rPr lang="en-US" sz="2800" dirty="0">
                <a:solidFill>
                  <a:srgbClr val="333333"/>
                </a:solidFill>
                <a:latin typeface="Georgia" panose="02040502050405020303" pitchFamily="18" charset="0"/>
              </a:rPr>
              <a:t>! (“</a:t>
            </a:r>
            <a:r>
              <a:rPr lang="en-US" sz="2800" i="1" dirty="0">
                <a:solidFill>
                  <a:srgbClr val="333333"/>
                </a:solidFill>
                <a:latin typeface="Georgia" panose="02040502050405020303" pitchFamily="18" charset="0"/>
              </a:rPr>
              <a:t>or else</a:t>
            </a:r>
            <a:r>
              <a:rPr lang="en-US" sz="2800" dirty="0">
                <a:solidFill>
                  <a:srgbClr val="333333"/>
                </a:solidFill>
                <a:latin typeface="Georgia" panose="02040502050405020303" pitchFamily="18" charset="0"/>
              </a:rPr>
              <a:t>”, “</a:t>
            </a:r>
            <a:r>
              <a:rPr lang="en-US" sz="2800" i="1" dirty="0">
                <a:solidFill>
                  <a:srgbClr val="333333"/>
                </a:solidFill>
                <a:latin typeface="Georgia" panose="02040502050405020303" pitchFamily="18" charset="0"/>
              </a:rPr>
              <a:t>unless</a:t>
            </a:r>
            <a:r>
              <a:rPr lang="en-US" sz="2800" dirty="0">
                <a:solidFill>
                  <a:srgbClr val="333333"/>
                </a:solidFill>
                <a:latin typeface="Georgia" panose="02040502050405020303" pitchFamily="18" charset="0"/>
              </a:rPr>
              <a:t>”, “</a:t>
            </a:r>
            <a:r>
              <a:rPr lang="en-US" sz="2800" i="1" dirty="0">
                <a:solidFill>
                  <a:srgbClr val="333333"/>
                </a:solidFill>
                <a:latin typeface="Georgia" panose="02040502050405020303" pitchFamily="18" charset="0"/>
              </a:rPr>
              <a:t>if not… I will</a:t>
            </a:r>
            <a:r>
              <a:rPr lang="en-US" sz="2800" dirty="0">
                <a:solidFill>
                  <a:srgbClr val="333333"/>
                </a:solidFill>
                <a:latin typeface="Georgia" panose="02040502050405020303" pitchFamily="18" charset="0"/>
              </a:rPr>
              <a:t>…”. </a:t>
            </a:r>
          </a:p>
          <a:p>
            <a:pPr algn="l">
              <a:buFont typeface="Wingdings" panose="05000000000000000000" pitchFamily="2" charset="2"/>
              <a:buChar char="§"/>
            </a:pPr>
            <a:r>
              <a:rPr lang="en-US" sz="2800" dirty="0">
                <a:solidFill>
                  <a:srgbClr val="333333"/>
                </a:solidFill>
                <a:latin typeface="Georgia" panose="02040502050405020303" pitchFamily="18" charset="0"/>
              </a:rPr>
              <a:t>What does </a:t>
            </a:r>
            <a:r>
              <a:rPr lang="en-US" sz="2800" b="1" dirty="0">
                <a:solidFill>
                  <a:srgbClr val="333333"/>
                </a:solidFill>
                <a:latin typeface="Georgia" panose="02040502050405020303" pitchFamily="18" charset="0"/>
              </a:rPr>
              <a:t>repentance demand</a:t>
            </a:r>
            <a:r>
              <a:rPr lang="en-US" sz="2800" dirty="0">
                <a:solidFill>
                  <a:srgbClr val="333333"/>
                </a:solidFill>
                <a:latin typeface="Georgia" panose="02040502050405020303" pitchFamily="18" charset="0"/>
              </a:rPr>
              <a:t>? (2 Cor. 7:10-11)</a:t>
            </a:r>
          </a:p>
        </p:txBody>
      </p:sp>
      <p:sp>
        <p:nvSpPr>
          <p:cNvPr id="89" name="Google Shape;89;p17"/>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261190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animEffect transition="in" filter="fade">
                                      <p:cBhvr>
                                        <p:cTn id="7" dur="500"/>
                                        <p:tgtEl>
                                          <p:spTgt spid="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
                                            <p:txEl>
                                              <p:pRg st="1" end="1"/>
                                            </p:txEl>
                                          </p:spTgt>
                                        </p:tgtEl>
                                        <p:attrNameLst>
                                          <p:attrName>style.visibility</p:attrName>
                                        </p:attrNameLst>
                                      </p:cBhvr>
                                      <p:to>
                                        <p:strVal val="visible"/>
                                      </p:to>
                                    </p:set>
                                    <p:animEffect transition="in" filter="fade">
                                      <p:cBhvr>
                                        <p:cTn id="12" dur="500"/>
                                        <p:tgtEl>
                                          <p:spTgt spid="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8">
                                            <p:txEl>
                                              <p:pRg st="2" end="2"/>
                                            </p:txEl>
                                          </p:spTgt>
                                        </p:tgtEl>
                                        <p:attrNameLst>
                                          <p:attrName>style.visibility</p:attrName>
                                        </p:attrNameLst>
                                      </p:cBhvr>
                                      <p:to>
                                        <p:strVal val="visible"/>
                                      </p:to>
                                    </p:set>
                                    <p:animEffect transition="in" filter="fade">
                                      <p:cBhvr>
                                        <p:cTn id="17" dur="500"/>
                                        <p:tgtEl>
                                          <p:spTgt spid="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8">
                                            <p:txEl>
                                              <p:pRg st="3" end="3"/>
                                            </p:txEl>
                                          </p:spTgt>
                                        </p:tgtEl>
                                        <p:attrNameLst>
                                          <p:attrName>style.visibility</p:attrName>
                                        </p:attrNameLst>
                                      </p:cBhvr>
                                      <p:to>
                                        <p:strVal val="visible"/>
                                      </p:to>
                                    </p:set>
                                    <p:animEffect transition="in" filter="fade">
                                      <p:cBhvr>
                                        <p:cTn id="22" dur="500"/>
                                        <p:tgtEl>
                                          <p:spTgt spid="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8">
                                            <p:txEl>
                                              <p:pRg st="4" end="4"/>
                                            </p:txEl>
                                          </p:spTgt>
                                        </p:tgtEl>
                                        <p:attrNameLst>
                                          <p:attrName>style.visibility</p:attrName>
                                        </p:attrNameLst>
                                      </p:cBhvr>
                                      <p:to>
                                        <p:strVal val="visible"/>
                                      </p:to>
                                    </p:set>
                                    <p:animEffect transition="in" filter="fade">
                                      <p:cBhvr>
                                        <p:cTn id="27" dur="500"/>
                                        <p:tgtEl>
                                          <p:spTgt spid="8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8">
                                            <p:txEl>
                                              <p:pRg st="5" end="5"/>
                                            </p:txEl>
                                          </p:spTgt>
                                        </p:tgtEl>
                                        <p:attrNameLst>
                                          <p:attrName>style.visibility</p:attrName>
                                        </p:attrNameLst>
                                      </p:cBhvr>
                                      <p:to>
                                        <p:strVal val="visible"/>
                                      </p:to>
                                    </p:set>
                                    <p:animEffect transition="in" filter="fade">
                                      <p:cBhvr>
                                        <p:cTn id="32" dur="500"/>
                                        <p:tgtEl>
                                          <p:spTgt spid="8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282222" y="338306"/>
            <a:ext cx="8568267" cy="76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300" b="1" dirty="0"/>
              <a:t>Commonalities</a:t>
            </a:r>
            <a:endParaRPr sz="3300" b="1" dirty="0"/>
          </a:p>
        </p:txBody>
      </p:sp>
      <p:sp>
        <p:nvSpPr>
          <p:cNvPr id="88" name="Google Shape;88;p17"/>
          <p:cNvSpPr txBox="1">
            <a:spLocks noGrp="1"/>
          </p:cNvSpPr>
          <p:nvPr>
            <p:ph type="body" idx="1"/>
          </p:nvPr>
        </p:nvSpPr>
        <p:spPr>
          <a:xfrm>
            <a:off x="293511" y="966952"/>
            <a:ext cx="8850489" cy="4000159"/>
          </a:xfrm>
          <a:prstGeom prst="rect">
            <a:avLst/>
          </a:prstGeom>
        </p:spPr>
        <p:txBody>
          <a:bodyPr spcFirstLastPara="1" wrap="square" lIns="91425" tIns="91425" rIns="91425" bIns="91425" anchor="ctr" anchorCtr="0">
            <a:noAutofit/>
          </a:bodyPr>
          <a:lstStyle/>
          <a:p>
            <a:pPr marL="615950" indent="-514350" algn="l">
              <a:spcBef>
                <a:spcPts val="0"/>
              </a:spcBef>
              <a:buFont typeface="+mj-lt"/>
              <a:buAutoNum type="arabicPeriod" startAt="5"/>
            </a:pPr>
            <a:r>
              <a:rPr lang="en-US" sz="3200" b="1" i="0" dirty="0">
                <a:solidFill>
                  <a:srgbClr val="333333"/>
                </a:solidFill>
                <a:effectLst/>
                <a:latin typeface="Georgia" panose="02040502050405020303" pitchFamily="18" charset="0"/>
              </a:rPr>
              <a:t>The need for perseverance &amp; vigilance</a:t>
            </a:r>
            <a:r>
              <a:rPr lang="en-US" sz="3200" b="0" i="0" dirty="0">
                <a:solidFill>
                  <a:srgbClr val="333333"/>
                </a:solidFill>
                <a:effectLst/>
                <a:latin typeface="Georgia" panose="02040502050405020303" pitchFamily="18" charset="0"/>
              </a:rPr>
              <a:t>!</a:t>
            </a:r>
          </a:p>
          <a:p>
            <a:pPr algn="l">
              <a:buFont typeface="Wingdings" panose="05000000000000000000" pitchFamily="2" charset="2"/>
              <a:buChar char="§"/>
            </a:pPr>
            <a:r>
              <a:rPr lang="en-US" sz="2800" b="1" dirty="0">
                <a:solidFill>
                  <a:srgbClr val="333333"/>
                </a:solidFill>
                <a:latin typeface="Georgia" panose="02040502050405020303" pitchFamily="18" charset="0"/>
              </a:rPr>
              <a:t> </a:t>
            </a:r>
            <a:r>
              <a:rPr lang="en-US" sz="2800" dirty="0">
                <a:solidFill>
                  <a:srgbClr val="333333"/>
                </a:solidFill>
                <a:latin typeface="Georgia" panose="02040502050405020303" pitchFamily="18" charset="0"/>
              </a:rPr>
              <a:t>Indicated by the common exhortation </a:t>
            </a:r>
            <a:r>
              <a:rPr lang="en-US" sz="2800" b="1" dirty="0">
                <a:solidFill>
                  <a:srgbClr val="333333"/>
                </a:solidFill>
                <a:latin typeface="Georgia" panose="02040502050405020303" pitchFamily="18" charset="0"/>
              </a:rPr>
              <a:t>“he who overcomes”. </a:t>
            </a:r>
            <a:r>
              <a:rPr lang="en-US" sz="2800" dirty="0">
                <a:solidFill>
                  <a:srgbClr val="333333"/>
                </a:solidFill>
                <a:latin typeface="Georgia" panose="02040502050405020303" pitchFamily="18" charset="0"/>
              </a:rPr>
              <a:t>(2:7, 11, 17, 26; 3:5, 12, 21)</a:t>
            </a:r>
          </a:p>
          <a:p>
            <a:pPr algn="l">
              <a:buFont typeface="Wingdings" panose="05000000000000000000" pitchFamily="2" charset="2"/>
              <a:buChar char="§"/>
            </a:pPr>
            <a:r>
              <a:rPr lang="en-US" sz="2800" dirty="0">
                <a:solidFill>
                  <a:srgbClr val="333333"/>
                </a:solidFill>
                <a:latin typeface="Georgia" panose="02040502050405020303" pitchFamily="18" charset="0"/>
              </a:rPr>
              <a:t>Speaks </a:t>
            </a:r>
            <a:r>
              <a:rPr lang="en-US" sz="2800" b="1" dirty="0">
                <a:solidFill>
                  <a:srgbClr val="333333"/>
                </a:solidFill>
                <a:latin typeface="Georgia" panose="02040502050405020303" pitchFamily="18" charset="0"/>
              </a:rPr>
              <a:t>to the great spiritual battle </a:t>
            </a:r>
            <a:r>
              <a:rPr lang="en-US" sz="2800" dirty="0">
                <a:solidFill>
                  <a:srgbClr val="333333"/>
                </a:solidFill>
                <a:latin typeface="Georgia" panose="02040502050405020303" pitchFamily="18" charset="0"/>
              </a:rPr>
              <a:t>each church and each member must engage in. (Revelation 13:7; 12:7-11; 17:14; 21:7-8)</a:t>
            </a:r>
          </a:p>
          <a:p>
            <a:pPr algn="l">
              <a:buFont typeface="Wingdings" panose="05000000000000000000" pitchFamily="2" charset="2"/>
              <a:buChar char="§"/>
            </a:pPr>
            <a:r>
              <a:rPr lang="en-US" sz="2800" dirty="0">
                <a:solidFill>
                  <a:srgbClr val="333333"/>
                </a:solidFill>
                <a:latin typeface="Georgia" panose="02040502050405020303" pitchFamily="18" charset="0"/>
              </a:rPr>
              <a:t>How do we?</a:t>
            </a:r>
          </a:p>
        </p:txBody>
      </p:sp>
      <p:sp>
        <p:nvSpPr>
          <p:cNvPr id="89" name="Google Shape;89;p17"/>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429134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animEffect transition="in" filter="fade">
                                      <p:cBhvr>
                                        <p:cTn id="7" dur="500"/>
                                        <p:tgtEl>
                                          <p:spTgt spid="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
                                            <p:txEl>
                                              <p:pRg st="1" end="1"/>
                                            </p:txEl>
                                          </p:spTgt>
                                        </p:tgtEl>
                                        <p:attrNameLst>
                                          <p:attrName>style.visibility</p:attrName>
                                        </p:attrNameLst>
                                      </p:cBhvr>
                                      <p:to>
                                        <p:strVal val="visible"/>
                                      </p:to>
                                    </p:set>
                                    <p:animEffect transition="in" filter="fade">
                                      <p:cBhvr>
                                        <p:cTn id="12" dur="500"/>
                                        <p:tgtEl>
                                          <p:spTgt spid="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8">
                                            <p:txEl>
                                              <p:pRg st="2" end="2"/>
                                            </p:txEl>
                                          </p:spTgt>
                                        </p:tgtEl>
                                        <p:attrNameLst>
                                          <p:attrName>style.visibility</p:attrName>
                                        </p:attrNameLst>
                                      </p:cBhvr>
                                      <p:to>
                                        <p:strVal val="visible"/>
                                      </p:to>
                                    </p:set>
                                    <p:animEffect transition="in" filter="fade">
                                      <p:cBhvr>
                                        <p:cTn id="17" dur="500"/>
                                        <p:tgtEl>
                                          <p:spTgt spid="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8">
                                            <p:txEl>
                                              <p:pRg st="3" end="3"/>
                                            </p:txEl>
                                          </p:spTgt>
                                        </p:tgtEl>
                                        <p:attrNameLst>
                                          <p:attrName>style.visibility</p:attrName>
                                        </p:attrNameLst>
                                      </p:cBhvr>
                                      <p:to>
                                        <p:strVal val="visible"/>
                                      </p:to>
                                    </p:set>
                                    <p:animEffect transition="in" filter="fade">
                                      <p:cBhvr>
                                        <p:cTn id="22" dur="500"/>
                                        <p:tgtEl>
                                          <p:spTgt spid="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282222" y="338306"/>
            <a:ext cx="8568267" cy="76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300" b="1" dirty="0"/>
              <a:t>Commonalities</a:t>
            </a:r>
            <a:endParaRPr sz="3300" b="1" dirty="0"/>
          </a:p>
        </p:txBody>
      </p:sp>
      <p:sp>
        <p:nvSpPr>
          <p:cNvPr id="88" name="Google Shape;88;p17"/>
          <p:cNvSpPr txBox="1">
            <a:spLocks noGrp="1"/>
          </p:cNvSpPr>
          <p:nvPr>
            <p:ph type="body" idx="1"/>
          </p:nvPr>
        </p:nvSpPr>
        <p:spPr>
          <a:xfrm>
            <a:off x="293511" y="966952"/>
            <a:ext cx="8850489" cy="4000159"/>
          </a:xfrm>
          <a:prstGeom prst="rect">
            <a:avLst/>
          </a:prstGeom>
        </p:spPr>
        <p:txBody>
          <a:bodyPr spcFirstLastPara="1" wrap="square" lIns="91425" tIns="91425" rIns="91425" bIns="91425" anchor="ctr" anchorCtr="0">
            <a:noAutofit/>
          </a:bodyPr>
          <a:lstStyle/>
          <a:p>
            <a:pPr marL="615950" indent="-514350" algn="l">
              <a:spcBef>
                <a:spcPts val="0"/>
              </a:spcBef>
              <a:buFont typeface="+mj-lt"/>
              <a:buAutoNum type="arabicPeriod" startAt="6"/>
            </a:pPr>
            <a:r>
              <a:rPr lang="en-US" sz="2800" b="1" i="0" dirty="0">
                <a:solidFill>
                  <a:srgbClr val="333333"/>
                </a:solidFill>
                <a:effectLst/>
                <a:latin typeface="Georgia" panose="02040502050405020303" pitchFamily="18" charset="0"/>
              </a:rPr>
              <a:t>The need to pay attention</a:t>
            </a:r>
            <a:r>
              <a:rPr lang="en-US" sz="2800" b="0" i="0" dirty="0">
                <a:solidFill>
                  <a:srgbClr val="333333"/>
                </a:solidFill>
                <a:effectLst/>
                <a:latin typeface="Georgia" panose="02040502050405020303" pitchFamily="18" charset="0"/>
              </a:rPr>
              <a:t>!</a:t>
            </a:r>
          </a:p>
          <a:p>
            <a:pPr algn="l">
              <a:buFont typeface="Wingdings" panose="05000000000000000000" pitchFamily="2" charset="2"/>
              <a:buChar char="§"/>
            </a:pPr>
            <a:r>
              <a:rPr lang="en-US" sz="2800" b="1" dirty="0">
                <a:solidFill>
                  <a:srgbClr val="333333"/>
                </a:solidFill>
                <a:latin typeface="Georgia" panose="02040502050405020303" pitchFamily="18" charset="0"/>
              </a:rPr>
              <a:t> </a:t>
            </a:r>
            <a:r>
              <a:rPr lang="en-US" sz="2800" dirty="0">
                <a:solidFill>
                  <a:srgbClr val="333333"/>
                </a:solidFill>
                <a:latin typeface="Georgia" panose="02040502050405020303" pitchFamily="18" charset="0"/>
              </a:rPr>
              <a:t>Indicated by the common exhortation </a:t>
            </a:r>
            <a:r>
              <a:rPr lang="en-US" sz="2800" b="1" dirty="0">
                <a:solidFill>
                  <a:srgbClr val="333333"/>
                </a:solidFill>
                <a:latin typeface="Georgia" panose="02040502050405020303" pitchFamily="18" charset="0"/>
              </a:rPr>
              <a:t>“he who has ears to hear, let him hear”. </a:t>
            </a:r>
            <a:r>
              <a:rPr lang="en-US" sz="2800" dirty="0">
                <a:solidFill>
                  <a:srgbClr val="333333"/>
                </a:solidFill>
                <a:latin typeface="Georgia" panose="02040502050405020303" pitchFamily="18" charset="0"/>
              </a:rPr>
              <a:t>(2:7, 11, 17, 29; 3:6, 13, 22)</a:t>
            </a:r>
          </a:p>
          <a:p>
            <a:pPr algn="l">
              <a:buFont typeface="Wingdings" panose="05000000000000000000" pitchFamily="2" charset="2"/>
              <a:buChar char="§"/>
            </a:pPr>
            <a:r>
              <a:rPr lang="en-US" sz="2800" dirty="0">
                <a:solidFill>
                  <a:srgbClr val="333333"/>
                </a:solidFill>
                <a:latin typeface="Georgia" panose="02040502050405020303" pitchFamily="18" charset="0"/>
              </a:rPr>
              <a:t>Speaks </a:t>
            </a:r>
            <a:r>
              <a:rPr lang="en-US" sz="2800" b="1" dirty="0">
                <a:solidFill>
                  <a:srgbClr val="333333"/>
                </a:solidFill>
                <a:latin typeface="Georgia" panose="02040502050405020303" pitchFamily="18" charset="0"/>
              </a:rPr>
              <a:t>to not only our focus and attention but the need for a tender and receptive heart. </a:t>
            </a:r>
          </a:p>
          <a:p>
            <a:pPr algn="l">
              <a:buFont typeface="Wingdings" panose="05000000000000000000" pitchFamily="2" charset="2"/>
              <a:buChar char="§"/>
            </a:pPr>
            <a:r>
              <a:rPr lang="en-US" sz="2800" dirty="0">
                <a:solidFill>
                  <a:srgbClr val="333333"/>
                </a:solidFill>
                <a:latin typeface="Georgia" panose="02040502050405020303" pitchFamily="18" charset="0"/>
              </a:rPr>
              <a:t>Are we continuing to listen and be stirred up and take it to heart?</a:t>
            </a:r>
          </a:p>
        </p:txBody>
      </p:sp>
      <p:sp>
        <p:nvSpPr>
          <p:cNvPr id="89" name="Google Shape;89;p17"/>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56290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animEffect transition="in" filter="fade">
                                      <p:cBhvr>
                                        <p:cTn id="7" dur="500"/>
                                        <p:tgtEl>
                                          <p:spTgt spid="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
                                            <p:txEl>
                                              <p:pRg st="1" end="1"/>
                                            </p:txEl>
                                          </p:spTgt>
                                        </p:tgtEl>
                                        <p:attrNameLst>
                                          <p:attrName>style.visibility</p:attrName>
                                        </p:attrNameLst>
                                      </p:cBhvr>
                                      <p:to>
                                        <p:strVal val="visible"/>
                                      </p:to>
                                    </p:set>
                                    <p:animEffect transition="in" filter="fade">
                                      <p:cBhvr>
                                        <p:cTn id="12" dur="500"/>
                                        <p:tgtEl>
                                          <p:spTgt spid="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8">
                                            <p:txEl>
                                              <p:pRg st="2" end="2"/>
                                            </p:txEl>
                                          </p:spTgt>
                                        </p:tgtEl>
                                        <p:attrNameLst>
                                          <p:attrName>style.visibility</p:attrName>
                                        </p:attrNameLst>
                                      </p:cBhvr>
                                      <p:to>
                                        <p:strVal val="visible"/>
                                      </p:to>
                                    </p:set>
                                    <p:animEffect transition="in" filter="fade">
                                      <p:cBhvr>
                                        <p:cTn id="17" dur="500"/>
                                        <p:tgtEl>
                                          <p:spTgt spid="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8">
                                            <p:txEl>
                                              <p:pRg st="3" end="3"/>
                                            </p:txEl>
                                          </p:spTgt>
                                        </p:tgtEl>
                                        <p:attrNameLst>
                                          <p:attrName>style.visibility</p:attrName>
                                        </p:attrNameLst>
                                      </p:cBhvr>
                                      <p:to>
                                        <p:strVal val="visible"/>
                                      </p:to>
                                    </p:set>
                                    <p:animEffect transition="in" filter="fade">
                                      <p:cBhvr>
                                        <p:cTn id="22" dur="500"/>
                                        <p:tgtEl>
                                          <p:spTgt spid="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282222" y="330062"/>
            <a:ext cx="8568267" cy="76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300" b="1" dirty="0"/>
              <a:t>All Of The Churches of Christ Need…</a:t>
            </a:r>
            <a:endParaRPr sz="3300" b="1" dirty="0"/>
          </a:p>
        </p:txBody>
      </p:sp>
      <p:sp>
        <p:nvSpPr>
          <p:cNvPr id="88" name="Google Shape;88;p17"/>
          <p:cNvSpPr txBox="1">
            <a:spLocks noGrp="1"/>
          </p:cNvSpPr>
          <p:nvPr>
            <p:ph type="body" idx="1"/>
          </p:nvPr>
        </p:nvSpPr>
        <p:spPr>
          <a:xfrm>
            <a:off x="293511" y="966952"/>
            <a:ext cx="8850489" cy="4000159"/>
          </a:xfrm>
          <a:prstGeom prst="rect">
            <a:avLst/>
          </a:prstGeom>
        </p:spPr>
        <p:txBody>
          <a:bodyPr spcFirstLastPara="1" wrap="square" lIns="91425" tIns="91425" rIns="91425" bIns="91425" anchor="ctr" anchorCtr="0">
            <a:noAutofit/>
          </a:bodyPr>
          <a:lstStyle/>
          <a:p>
            <a:pPr marL="615950" indent="-514350" algn="l">
              <a:spcBef>
                <a:spcPts val="0"/>
              </a:spcBef>
              <a:spcAft>
                <a:spcPts val="600"/>
              </a:spcAft>
              <a:buAutoNum type="arabicPeriod"/>
            </a:pPr>
            <a:r>
              <a:rPr lang="en-US" sz="3600" b="1" dirty="0">
                <a:solidFill>
                  <a:srgbClr val="333333"/>
                </a:solidFill>
                <a:latin typeface="Georgia" panose="02040502050405020303" pitchFamily="18" charset="0"/>
              </a:rPr>
              <a:t>True spiritual examination.</a:t>
            </a:r>
          </a:p>
          <a:p>
            <a:pPr marL="615950" indent="-514350" algn="l">
              <a:spcBef>
                <a:spcPts val="0"/>
              </a:spcBef>
              <a:spcAft>
                <a:spcPts val="600"/>
              </a:spcAft>
              <a:buAutoNum type="arabicPeriod"/>
            </a:pPr>
            <a:r>
              <a:rPr lang="en-US" sz="3600" b="1" dirty="0">
                <a:solidFill>
                  <a:srgbClr val="333333"/>
                </a:solidFill>
                <a:latin typeface="Georgia" panose="02040502050405020303" pitchFamily="18" charset="0"/>
              </a:rPr>
              <a:t>Doctrinal purity</a:t>
            </a:r>
          </a:p>
          <a:p>
            <a:pPr marL="615950" indent="-514350" algn="l">
              <a:spcBef>
                <a:spcPts val="0"/>
              </a:spcBef>
              <a:spcAft>
                <a:spcPts val="600"/>
              </a:spcAft>
              <a:buAutoNum type="arabicPeriod"/>
            </a:pPr>
            <a:r>
              <a:rPr lang="en-US" sz="3600" b="1" dirty="0">
                <a:solidFill>
                  <a:srgbClr val="333333"/>
                </a:solidFill>
                <a:latin typeface="Georgia" panose="02040502050405020303" pitchFamily="18" charset="0"/>
              </a:rPr>
              <a:t>Moral purity</a:t>
            </a:r>
          </a:p>
          <a:p>
            <a:pPr marL="615950" indent="-514350" algn="l">
              <a:spcBef>
                <a:spcPts val="0"/>
              </a:spcBef>
              <a:spcAft>
                <a:spcPts val="600"/>
              </a:spcAft>
              <a:buAutoNum type="arabicPeriod"/>
            </a:pPr>
            <a:r>
              <a:rPr lang="en-US" sz="3600" b="1" dirty="0">
                <a:solidFill>
                  <a:srgbClr val="333333"/>
                </a:solidFill>
                <a:latin typeface="Georgia" panose="02040502050405020303" pitchFamily="18" charset="0"/>
              </a:rPr>
              <a:t>Perseverance and vigilance</a:t>
            </a:r>
          </a:p>
          <a:p>
            <a:pPr marL="615950" indent="-514350">
              <a:spcBef>
                <a:spcPts val="0"/>
              </a:spcBef>
              <a:spcAft>
                <a:spcPts val="600"/>
              </a:spcAft>
              <a:buFont typeface="PT Serif"/>
              <a:buAutoNum type="arabicPeriod"/>
            </a:pPr>
            <a:r>
              <a:rPr lang="en-US" sz="3600" b="1" dirty="0">
                <a:solidFill>
                  <a:srgbClr val="333333"/>
                </a:solidFill>
                <a:latin typeface="Georgia" panose="02040502050405020303" pitchFamily="18" charset="0"/>
              </a:rPr>
              <a:t>Spiritual focus and attention. </a:t>
            </a:r>
          </a:p>
          <a:p>
            <a:pPr marL="615950" indent="-514350">
              <a:spcBef>
                <a:spcPts val="0"/>
              </a:spcBef>
              <a:spcAft>
                <a:spcPts val="600"/>
              </a:spcAft>
              <a:buFont typeface="PT Serif"/>
              <a:buAutoNum type="arabicPeriod"/>
            </a:pPr>
            <a:r>
              <a:rPr lang="en-US" sz="3600" b="1" dirty="0">
                <a:solidFill>
                  <a:srgbClr val="333333"/>
                </a:solidFill>
                <a:latin typeface="Georgia" panose="02040502050405020303" pitchFamily="18" charset="0"/>
              </a:rPr>
              <a:t>Penitent hearts</a:t>
            </a:r>
          </a:p>
        </p:txBody>
      </p:sp>
      <p:sp>
        <p:nvSpPr>
          <p:cNvPr id="89" name="Google Shape;89;p17"/>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95420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animEffect transition="in" filter="fade">
                                      <p:cBhvr>
                                        <p:cTn id="7" dur="500"/>
                                        <p:tgtEl>
                                          <p:spTgt spid="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
                                            <p:txEl>
                                              <p:pRg st="1" end="1"/>
                                            </p:txEl>
                                          </p:spTgt>
                                        </p:tgtEl>
                                        <p:attrNameLst>
                                          <p:attrName>style.visibility</p:attrName>
                                        </p:attrNameLst>
                                      </p:cBhvr>
                                      <p:to>
                                        <p:strVal val="visible"/>
                                      </p:to>
                                    </p:set>
                                    <p:animEffect transition="in" filter="fade">
                                      <p:cBhvr>
                                        <p:cTn id="12" dur="500"/>
                                        <p:tgtEl>
                                          <p:spTgt spid="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8">
                                            <p:txEl>
                                              <p:pRg st="2" end="2"/>
                                            </p:txEl>
                                          </p:spTgt>
                                        </p:tgtEl>
                                        <p:attrNameLst>
                                          <p:attrName>style.visibility</p:attrName>
                                        </p:attrNameLst>
                                      </p:cBhvr>
                                      <p:to>
                                        <p:strVal val="visible"/>
                                      </p:to>
                                    </p:set>
                                    <p:animEffect transition="in" filter="fade">
                                      <p:cBhvr>
                                        <p:cTn id="17" dur="500"/>
                                        <p:tgtEl>
                                          <p:spTgt spid="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8">
                                            <p:txEl>
                                              <p:pRg st="3" end="3"/>
                                            </p:txEl>
                                          </p:spTgt>
                                        </p:tgtEl>
                                        <p:attrNameLst>
                                          <p:attrName>style.visibility</p:attrName>
                                        </p:attrNameLst>
                                      </p:cBhvr>
                                      <p:to>
                                        <p:strVal val="visible"/>
                                      </p:to>
                                    </p:set>
                                    <p:animEffect transition="in" filter="fade">
                                      <p:cBhvr>
                                        <p:cTn id="22" dur="500"/>
                                        <p:tgtEl>
                                          <p:spTgt spid="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8">
                                            <p:txEl>
                                              <p:pRg st="4" end="4"/>
                                            </p:txEl>
                                          </p:spTgt>
                                        </p:tgtEl>
                                        <p:attrNameLst>
                                          <p:attrName>style.visibility</p:attrName>
                                        </p:attrNameLst>
                                      </p:cBhvr>
                                      <p:to>
                                        <p:strVal val="visible"/>
                                      </p:to>
                                    </p:set>
                                    <p:animEffect transition="in" filter="fade">
                                      <p:cBhvr>
                                        <p:cTn id="27" dur="500"/>
                                        <p:tgtEl>
                                          <p:spTgt spid="8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8">
                                            <p:txEl>
                                              <p:pRg st="5" end="5"/>
                                            </p:txEl>
                                          </p:spTgt>
                                        </p:tgtEl>
                                        <p:attrNameLst>
                                          <p:attrName>style.visibility</p:attrName>
                                        </p:attrNameLst>
                                      </p:cBhvr>
                                      <p:to>
                                        <p:strVal val="visible"/>
                                      </p:to>
                                    </p:set>
                                    <p:animEffect transition="in" filter="fade">
                                      <p:cBhvr>
                                        <p:cTn id="32" dur="500"/>
                                        <p:tgtEl>
                                          <p:spTgt spid="8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t>The Author</a:t>
            </a:r>
            <a:endParaRPr sz="4000" b="1" dirty="0"/>
          </a:p>
        </p:txBody>
      </p:sp>
      <p:sp>
        <p:nvSpPr>
          <p:cNvPr id="88" name="Google Shape;88;p17"/>
          <p:cNvSpPr txBox="1">
            <a:spLocks noGrp="1"/>
          </p:cNvSpPr>
          <p:nvPr>
            <p:ph type="body" idx="1"/>
          </p:nvPr>
        </p:nvSpPr>
        <p:spPr>
          <a:xfrm>
            <a:off x="388955" y="1100906"/>
            <a:ext cx="8366100" cy="3839393"/>
          </a:xfrm>
          <a:prstGeom prst="rect">
            <a:avLst/>
          </a:prstGeom>
        </p:spPr>
        <p:txBody>
          <a:bodyPr spcFirstLastPara="1" wrap="square" lIns="91425" tIns="91425" rIns="91425" bIns="91425" anchor="ctr" anchorCtr="0">
            <a:noAutofit/>
          </a:bodyPr>
          <a:lstStyle/>
          <a:p>
            <a:pPr marL="101600" lvl="0" indent="0" algn="l" rtl="0">
              <a:spcBef>
                <a:spcPts val="600"/>
              </a:spcBef>
              <a:spcAft>
                <a:spcPts val="0"/>
              </a:spcAft>
              <a:buSzPts val="2000"/>
              <a:buNone/>
            </a:pPr>
            <a:r>
              <a:rPr lang="en-US" sz="2800" i="1" dirty="0"/>
              <a:t>“</a:t>
            </a:r>
            <a:r>
              <a:rPr lang="en-US" sz="2800" b="1" i="1" dirty="0"/>
              <a:t>The revelation of Jesus Christ</a:t>
            </a:r>
            <a:r>
              <a:rPr lang="en-US" sz="2800" i="1" dirty="0"/>
              <a:t>… He sent and communicated it… </a:t>
            </a:r>
            <a:r>
              <a:rPr lang="en-US" sz="2800" b="1" i="1" dirty="0"/>
              <a:t>to John</a:t>
            </a:r>
            <a:r>
              <a:rPr lang="en-US" sz="2800" i="1" dirty="0"/>
              <a:t>”</a:t>
            </a:r>
            <a:r>
              <a:rPr lang="en-US" sz="2800" dirty="0"/>
              <a:t> (1:1)</a:t>
            </a:r>
          </a:p>
          <a:p>
            <a:pPr marL="101600" lvl="0" indent="0" algn="l" rtl="0">
              <a:spcBef>
                <a:spcPts val="600"/>
              </a:spcBef>
              <a:spcAft>
                <a:spcPts val="0"/>
              </a:spcAft>
              <a:buSzPts val="2000"/>
              <a:buNone/>
            </a:pPr>
            <a:r>
              <a:rPr lang="en-US" sz="2800" dirty="0"/>
              <a:t>Jesus Christ… (1:5)</a:t>
            </a:r>
          </a:p>
          <a:p>
            <a:pPr marL="615950" lvl="0" indent="-514350" algn="l" rtl="0">
              <a:spcBef>
                <a:spcPts val="600"/>
              </a:spcBef>
              <a:spcAft>
                <a:spcPts val="0"/>
              </a:spcAft>
              <a:buSzPts val="2000"/>
              <a:buFont typeface="+mj-lt"/>
              <a:buAutoNum type="arabicPeriod"/>
            </a:pPr>
            <a:r>
              <a:rPr lang="en-US" sz="2800" b="1" dirty="0"/>
              <a:t>Prophet</a:t>
            </a:r>
            <a:r>
              <a:rPr lang="en-US" sz="2800" dirty="0"/>
              <a:t> - “</a:t>
            </a:r>
            <a:r>
              <a:rPr lang="en-US" sz="2800" i="1" dirty="0"/>
              <a:t>The </a:t>
            </a:r>
            <a:r>
              <a:rPr lang="en-US" sz="2800" b="1" i="1" dirty="0"/>
              <a:t>faithful witness</a:t>
            </a:r>
            <a:r>
              <a:rPr lang="en-US" sz="2800" dirty="0"/>
              <a:t>” - (John 8:14)</a:t>
            </a:r>
          </a:p>
          <a:p>
            <a:pPr marL="615950" lvl="0" indent="-514350" algn="l" rtl="0">
              <a:spcBef>
                <a:spcPts val="600"/>
              </a:spcBef>
              <a:spcAft>
                <a:spcPts val="0"/>
              </a:spcAft>
              <a:buSzPts val="2000"/>
              <a:buFont typeface="+mj-lt"/>
              <a:buAutoNum type="arabicPeriod"/>
            </a:pPr>
            <a:r>
              <a:rPr lang="en-US" sz="2800" b="1" dirty="0"/>
              <a:t>Priest</a:t>
            </a:r>
            <a:r>
              <a:rPr lang="en-US" sz="2800" dirty="0"/>
              <a:t> - “</a:t>
            </a:r>
            <a:r>
              <a:rPr lang="en-US" sz="2800" i="1" dirty="0"/>
              <a:t>The </a:t>
            </a:r>
            <a:r>
              <a:rPr lang="en-US" sz="2800" b="1" i="1" dirty="0"/>
              <a:t>firstborn of the dead</a:t>
            </a:r>
            <a:r>
              <a:rPr lang="en-US" sz="2800" dirty="0"/>
              <a:t>” - (Col. 1:18)</a:t>
            </a:r>
          </a:p>
          <a:p>
            <a:pPr marL="615950" lvl="0" indent="-514350" algn="l" rtl="0">
              <a:spcBef>
                <a:spcPts val="600"/>
              </a:spcBef>
              <a:spcAft>
                <a:spcPts val="0"/>
              </a:spcAft>
              <a:buSzPts val="2000"/>
              <a:buFont typeface="+mj-lt"/>
              <a:buAutoNum type="arabicPeriod"/>
            </a:pPr>
            <a:r>
              <a:rPr lang="en-US" sz="2800" b="1" dirty="0"/>
              <a:t>King</a:t>
            </a:r>
            <a:r>
              <a:rPr lang="en-US" sz="2800" dirty="0"/>
              <a:t> - “</a:t>
            </a:r>
            <a:r>
              <a:rPr lang="en-US" sz="2800" b="1" i="1" dirty="0"/>
              <a:t>Ruler of the kings</a:t>
            </a:r>
            <a:r>
              <a:rPr lang="en-US" sz="2800" i="1" dirty="0"/>
              <a:t> of the earth</a:t>
            </a:r>
            <a:r>
              <a:rPr lang="en-US" sz="2800" dirty="0"/>
              <a:t>” - (Ephesians 1:20-23)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animEffect transition="in" filter="fade">
                                      <p:cBhvr>
                                        <p:cTn id="7" dur="500"/>
                                        <p:tgtEl>
                                          <p:spTgt spid="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
                                            <p:txEl>
                                              <p:pRg st="1" end="1"/>
                                            </p:txEl>
                                          </p:spTgt>
                                        </p:tgtEl>
                                        <p:attrNameLst>
                                          <p:attrName>style.visibility</p:attrName>
                                        </p:attrNameLst>
                                      </p:cBhvr>
                                      <p:to>
                                        <p:strVal val="visible"/>
                                      </p:to>
                                    </p:set>
                                    <p:animEffect transition="in" filter="fade">
                                      <p:cBhvr>
                                        <p:cTn id="12" dur="500"/>
                                        <p:tgtEl>
                                          <p:spTgt spid="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8">
                                            <p:txEl>
                                              <p:pRg st="2" end="2"/>
                                            </p:txEl>
                                          </p:spTgt>
                                        </p:tgtEl>
                                        <p:attrNameLst>
                                          <p:attrName>style.visibility</p:attrName>
                                        </p:attrNameLst>
                                      </p:cBhvr>
                                      <p:to>
                                        <p:strVal val="visible"/>
                                      </p:to>
                                    </p:set>
                                    <p:animEffect transition="in" filter="fade">
                                      <p:cBhvr>
                                        <p:cTn id="17" dur="500"/>
                                        <p:tgtEl>
                                          <p:spTgt spid="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8">
                                            <p:txEl>
                                              <p:pRg st="3" end="3"/>
                                            </p:txEl>
                                          </p:spTgt>
                                        </p:tgtEl>
                                        <p:attrNameLst>
                                          <p:attrName>style.visibility</p:attrName>
                                        </p:attrNameLst>
                                      </p:cBhvr>
                                      <p:to>
                                        <p:strVal val="visible"/>
                                      </p:to>
                                    </p:set>
                                    <p:animEffect transition="in" filter="fade">
                                      <p:cBhvr>
                                        <p:cTn id="22" dur="500"/>
                                        <p:tgtEl>
                                          <p:spTgt spid="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8">
                                            <p:txEl>
                                              <p:pRg st="4" end="4"/>
                                            </p:txEl>
                                          </p:spTgt>
                                        </p:tgtEl>
                                        <p:attrNameLst>
                                          <p:attrName>style.visibility</p:attrName>
                                        </p:attrNameLst>
                                      </p:cBhvr>
                                      <p:to>
                                        <p:strVal val="visible"/>
                                      </p:to>
                                    </p:set>
                                    <p:animEffect transition="in" filter="fade">
                                      <p:cBhvr>
                                        <p:cTn id="27" dur="500"/>
                                        <p:tgtEl>
                                          <p:spTgt spid="8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t>The Author</a:t>
            </a:r>
            <a:endParaRPr sz="4000" b="1" dirty="0"/>
          </a:p>
        </p:txBody>
      </p:sp>
      <p:sp>
        <p:nvSpPr>
          <p:cNvPr id="88" name="Google Shape;88;p17"/>
          <p:cNvSpPr txBox="1">
            <a:spLocks noGrp="1"/>
          </p:cNvSpPr>
          <p:nvPr>
            <p:ph type="body" idx="1"/>
          </p:nvPr>
        </p:nvSpPr>
        <p:spPr>
          <a:xfrm>
            <a:off x="388954" y="1100906"/>
            <a:ext cx="8366091" cy="3839393"/>
          </a:xfrm>
          <a:prstGeom prst="rect">
            <a:avLst/>
          </a:prstGeom>
        </p:spPr>
        <p:txBody>
          <a:bodyPr spcFirstLastPara="1" wrap="square" lIns="91425" tIns="91425" rIns="91425" bIns="91425" anchor="ctr" anchorCtr="0">
            <a:noAutofit/>
          </a:bodyPr>
          <a:lstStyle/>
          <a:p>
            <a:pPr marL="101600" lvl="0" indent="0" algn="l" rtl="0">
              <a:spcBef>
                <a:spcPts val="600"/>
              </a:spcBef>
              <a:spcAft>
                <a:spcPts val="0"/>
              </a:spcAft>
              <a:buSzPts val="2000"/>
              <a:buNone/>
            </a:pPr>
            <a:r>
              <a:rPr lang="en-US" sz="2800" b="1" dirty="0"/>
              <a:t>Jesus Christ</a:t>
            </a:r>
            <a:r>
              <a:rPr lang="en-US" sz="2800" dirty="0"/>
              <a:t>…</a:t>
            </a:r>
          </a:p>
          <a:p>
            <a:r>
              <a:rPr lang="en-US" sz="2800" b="1" dirty="0"/>
              <a:t>Worthy of all reverence and fear</a:t>
            </a:r>
            <a:r>
              <a:rPr lang="en-US" sz="2800" dirty="0"/>
              <a:t>. (1:12-17)</a:t>
            </a:r>
          </a:p>
          <a:p>
            <a:r>
              <a:rPr lang="en-US" sz="2800" b="1" i="1" dirty="0"/>
              <a:t>“In the middle of the lampstands”</a:t>
            </a:r>
            <a:r>
              <a:rPr lang="en-US" sz="2800" dirty="0"/>
              <a:t> or </a:t>
            </a:r>
            <a:r>
              <a:rPr lang="en-US" sz="2800" b="1" i="1" dirty="0"/>
              <a:t>“the churches”</a:t>
            </a:r>
            <a:r>
              <a:rPr lang="en-US" sz="2800" dirty="0"/>
              <a:t>. (1:13, 20) </a:t>
            </a:r>
            <a:endParaRPr lang="en-US" sz="2800" b="1" i="1" dirty="0"/>
          </a:p>
        </p:txBody>
      </p:sp>
    </p:spTree>
    <p:extLst>
      <p:ext uri="{BB962C8B-B14F-4D97-AF65-F5344CB8AC3E}">
        <p14:creationId xmlns:p14="http://schemas.microsoft.com/office/powerpoint/2010/main" val="149788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animEffect transition="in" filter="fade">
                                      <p:cBhvr>
                                        <p:cTn id="7" dur="500"/>
                                        <p:tgtEl>
                                          <p:spTgt spid="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
                                            <p:txEl>
                                              <p:pRg st="1" end="1"/>
                                            </p:txEl>
                                          </p:spTgt>
                                        </p:tgtEl>
                                        <p:attrNameLst>
                                          <p:attrName>style.visibility</p:attrName>
                                        </p:attrNameLst>
                                      </p:cBhvr>
                                      <p:to>
                                        <p:strVal val="visible"/>
                                      </p:to>
                                    </p:set>
                                    <p:animEffect transition="in" filter="fade">
                                      <p:cBhvr>
                                        <p:cTn id="12" dur="500"/>
                                        <p:tgtEl>
                                          <p:spTgt spid="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8">
                                            <p:txEl>
                                              <p:pRg st="2" end="2"/>
                                            </p:txEl>
                                          </p:spTgt>
                                        </p:tgtEl>
                                        <p:attrNameLst>
                                          <p:attrName>style.visibility</p:attrName>
                                        </p:attrNameLst>
                                      </p:cBhvr>
                                      <p:to>
                                        <p:strVal val="visible"/>
                                      </p:to>
                                    </p:set>
                                    <p:animEffect transition="in" filter="fade">
                                      <p:cBhvr>
                                        <p:cTn id="17" dur="500"/>
                                        <p:tgtEl>
                                          <p:spTgt spid="8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t>The Audience</a:t>
            </a:r>
            <a:endParaRPr sz="4000" b="1" dirty="0"/>
          </a:p>
        </p:txBody>
      </p:sp>
      <p:sp>
        <p:nvSpPr>
          <p:cNvPr id="88" name="Google Shape;88;p17"/>
          <p:cNvSpPr txBox="1">
            <a:spLocks noGrp="1"/>
          </p:cNvSpPr>
          <p:nvPr>
            <p:ph type="body" idx="1"/>
          </p:nvPr>
        </p:nvSpPr>
        <p:spPr>
          <a:xfrm>
            <a:off x="419598" y="1100906"/>
            <a:ext cx="8661402" cy="3864793"/>
          </a:xfrm>
          <a:prstGeom prst="rect">
            <a:avLst/>
          </a:prstGeom>
        </p:spPr>
        <p:txBody>
          <a:bodyPr spcFirstLastPara="1" wrap="square" lIns="91425" tIns="91425" rIns="91425" bIns="91425" anchor="ctr" anchorCtr="0">
            <a:noAutofit/>
          </a:bodyPr>
          <a:lstStyle/>
          <a:p>
            <a:pPr marL="457200" lvl="0" indent="-355600" algn="l" rtl="0">
              <a:spcBef>
                <a:spcPts val="600"/>
              </a:spcBef>
              <a:spcAft>
                <a:spcPts val="0"/>
              </a:spcAft>
              <a:buSzPts val="2000"/>
              <a:buChar char="▣"/>
            </a:pPr>
            <a:r>
              <a:rPr lang="en-US" sz="2800" b="1" i="1" dirty="0"/>
              <a:t>“His bond-servants”</a:t>
            </a:r>
            <a:r>
              <a:rPr lang="en-US" sz="2800" dirty="0"/>
              <a:t> (1:1) who are </a:t>
            </a:r>
            <a:r>
              <a:rPr lang="en-US" sz="2800" b="1" dirty="0"/>
              <a:t>enduring great persecution </a:t>
            </a:r>
            <a:r>
              <a:rPr lang="en-US" sz="2800" dirty="0"/>
              <a:t>(note 2:10, 13, 22; 3:10; 12:13). </a:t>
            </a:r>
          </a:p>
          <a:p>
            <a:pPr marL="457200" lvl="0" indent="-355600" algn="l" rtl="0">
              <a:spcBef>
                <a:spcPts val="600"/>
              </a:spcBef>
              <a:spcAft>
                <a:spcPts val="0"/>
              </a:spcAft>
              <a:buSzPts val="2000"/>
              <a:buChar char="▣"/>
            </a:pPr>
            <a:r>
              <a:rPr lang="en-US" sz="2800" i="1" dirty="0"/>
              <a:t>“To the seven churches that are in Asia… to</a:t>
            </a:r>
            <a:r>
              <a:rPr lang="en-US" sz="2800" b="1" i="1" dirty="0"/>
              <a:t> Ephesus… Smyrna… Pergamum… Thyatira… Sardis… Philadelphia… Laodicea</a:t>
            </a:r>
            <a:r>
              <a:rPr lang="en-US" sz="2800" dirty="0"/>
              <a:t>.” (1:4, 11)</a:t>
            </a:r>
          </a:p>
          <a:p>
            <a:pPr marL="457200" lvl="0" indent="-355600" algn="l" rtl="0">
              <a:spcBef>
                <a:spcPts val="600"/>
              </a:spcBef>
              <a:spcAft>
                <a:spcPts val="0"/>
              </a:spcAft>
              <a:buSzPts val="2000"/>
              <a:buChar char="▣"/>
            </a:pPr>
            <a:r>
              <a:rPr lang="en-US" sz="2800" dirty="0"/>
              <a:t>“</a:t>
            </a:r>
            <a:r>
              <a:rPr lang="en-US" sz="2800" b="1" i="1" dirty="0"/>
              <a:t>Seven</a:t>
            </a:r>
            <a:r>
              <a:rPr lang="en-US" sz="2800" dirty="0"/>
              <a:t>”? Troas, </a:t>
            </a:r>
            <a:r>
              <a:rPr lang="en-US" sz="2800" dirty="0" err="1"/>
              <a:t>Hieropolis</a:t>
            </a:r>
            <a:r>
              <a:rPr lang="en-US" sz="2800" dirty="0"/>
              <a:t>, Colossae?</a:t>
            </a:r>
            <a:endParaRPr sz="2800" dirty="0"/>
          </a:p>
        </p:txBody>
      </p:sp>
      <p:sp>
        <p:nvSpPr>
          <p:cNvPr id="89" name="Google Shape;89;p17"/>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10864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animEffect transition="in" filter="fade">
                                      <p:cBhvr>
                                        <p:cTn id="7" dur="500"/>
                                        <p:tgtEl>
                                          <p:spTgt spid="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
                                            <p:txEl>
                                              <p:pRg st="1" end="1"/>
                                            </p:txEl>
                                          </p:spTgt>
                                        </p:tgtEl>
                                        <p:attrNameLst>
                                          <p:attrName>style.visibility</p:attrName>
                                        </p:attrNameLst>
                                      </p:cBhvr>
                                      <p:to>
                                        <p:strVal val="visible"/>
                                      </p:to>
                                    </p:set>
                                    <p:animEffect transition="in" filter="fade">
                                      <p:cBhvr>
                                        <p:cTn id="12" dur="500"/>
                                        <p:tgtEl>
                                          <p:spTgt spid="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8">
                                            <p:txEl>
                                              <p:pRg st="2" end="2"/>
                                            </p:txEl>
                                          </p:spTgt>
                                        </p:tgtEl>
                                        <p:attrNameLst>
                                          <p:attrName>style.visibility</p:attrName>
                                        </p:attrNameLst>
                                      </p:cBhvr>
                                      <p:to>
                                        <p:strVal val="visible"/>
                                      </p:to>
                                    </p:set>
                                    <p:animEffect transition="in" filter="fade">
                                      <p:cBhvr>
                                        <p:cTn id="17" dur="500"/>
                                        <p:tgtEl>
                                          <p:spTgt spid="8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9" name="Google Shape;89;p17"/>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5</a:t>
            </a:fld>
            <a:endParaRPr/>
          </a:p>
        </p:txBody>
      </p:sp>
      <p:pic>
        <p:nvPicPr>
          <p:cNvPr id="6" name="Picture 5">
            <a:extLst>
              <a:ext uri="{FF2B5EF4-FFF2-40B4-BE49-F238E27FC236}">
                <a16:creationId xmlns:a16="http://schemas.microsoft.com/office/drawing/2014/main" id="{132873FC-C3E3-5FCE-1008-99928D1748CF}"/>
              </a:ext>
            </a:extLst>
          </p:cNvPr>
          <p:cNvPicPr>
            <a:picLocks noChangeAspect="1"/>
          </p:cNvPicPr>
          <p:nvPr/>
        </p:nvPicPr>
        <p:blipFill>
          <a:blip r:embed="rId3"/>
          <a:stretch>
            <a:fillRect/>
          </a:stretch>
        </p:blipFill>
        <p:spPr>
          <a:xfrm>
            <a:off x="0" y="0"/>
            <a:ext cx="9143999" cy="5143500"/>
          </a:xfrm>
          <a:prstGeom prst="rect">
            <a:avLst/>
          </a:prstGeom>
        </p:spPr>
      </p:pic>
    </p:spTree>
    <p:extLst>
      <p:ext uri="{BB962C8B-B14F-4D97-AF65-F5344CB8AC3E}">
        <p14:creationId xmlns:p14="http://schemas.microsoft.com/office/powerpoint/2010/main" val="3627064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293511" y="204352"/>
            <a:ext cx="8568267" cy="762600"/>
          </a:xfrm>
          <a:prstGeom prst="rect">
            <a:avLst/>
          </a:prstGeom>
        </p:spPr>
        <p:txBody>
          <a:bodyPr spcFirstLastPara="1" wrap="square" lIns="91425" tIns="91425" rIns="91425" bIns="91425" anchor="ctr" anchorCtr="0">
            <a:noAutofit/>
          </a:bodyPr>
          <a:lstStyle/>
          <a:p>
            <a:r>
              <a:rPr lang="en-US" sz="3600" b="1" i="0" dirty="0">
                <a:solidFill>
                  <a:srgbClr val="333333"/>
                </a:solidFill>
                <a:effectLst/>
                <a:latin typeface="Georgia" panose="02040502050405020303" pitchFamily="18" charset="0"/>
              </a:rPr>
              <a:t>The need for truthful assessment</a:t>
            </a:r>
            <a:r>
              <a:rPr lang="en-US" sz="3600" b="0" i="0" dirty="0">
                <a:solidFill>
                  <a:srgbClr val="333333"/>
                </a:solidFill>
                <a:effectLst/>
                <a:latin typeface="Georgia" panose="02040502050405020303" pitchFamily="18" charset="0"/>
              </a:rPr>
              <a:t>!</a:t>
            </a:r>
            <a:endParaRPr sz="3300" b="1" dirty="0"/>
          </a:p>
        </p:txBody>
      </p:sp>
      <p:sp>
        <p:nvSpPr>
          <p:cNvPr id="88" name="Google Shape;88;p17"/>
          <p:cNvSpPr txBox="1">
            <a:spLocks noGrp="1"/>
          </p:cNvSpPr>
          <p:nvPr>
            <p:ph type="body" idx="1"/>
          </p:nvPr>
        </p:nvSpPr>
        <p:spPr>
          <a:xfrm>
            <a:off x="293511" y="966952"/>
            <a:ext cx="8850489" cy="4000159"/>
          </a:xfrm>
          <a:prstGeom prst="rect">
            <a:avLst/>
          </a:prstGeom>
        </p:spPr>
        <p:txBody>
          <a:bodyPr spcFirstLastPara="1" wrap="square" lIns="91425" tIns="91425" rIns="91425" bIns="91425" anchor="ctr" anchorCtr="0">
            <a:noAutofit/>
          </a:bodyPr>
          <a:lstStyle/>
          <a:p>
            <a:pPr marL="0" indent="0">
              <a:spcAft>
                <a:spcPts val="600"/>
              </a:spcAft>
              <a:buNone/>
            </a:pPr>
            <a:r>
              <a:rPr lang="en-US" sz="2800" dirty="0">
                <a:solidFill>
                  <a:srgbClr val="333333"/>
                </a:solidFill>
                <a:latin typeface="Georgia" panose="02040502050405020303" pitchFamily="18" charset="0"/>
              </a:rPr>
              <a:t>Jesus is saying to all churches, </a:t>
            </a:r>
            <a:r>
              <a:rPr lang="en-US" sz="2800" b="1" i="1" dirty="0">
                <a:solidFill>
                  <a:srgbClr val="333333"/>
                </a:solidFill>
                <a:latin typeface="Georgia" panose="02040502050405020303" pitchFamily="18" charset="0"/>
              </a:rPr>
              <a:t>“</a:t>
            </a:r>
            <a:r>
              <a:rPr lang="en-US" sz="2800" b="1" i="1" dirty="0">
                <a:solidFill>
                  <a:srgbClr val="002060"/>
                </a:solidFill>
                <a:latin typeface="Georgia" panose="02040502050405020303" pitchFamily="18" charset="0"/>
              </a:rPr>
              <a:t>I know</a:t>
            </a:r>
            <a:r>
              <a:rPr lang="en-US" sz="2800" b="1" i="1" dirty="0">
                <a:solidFill>
                  <a:srgbClr val="333333"/>
                </a:solidFill>
                <a:latin typeface="Georgia" panose="02040502050405020303" pitchFamily="18" charset="0"/>
              </a:rPr>
              <a:t>…”</a:t>
            </a:r>
          </a:p>
          <a:p>
            <a:pPr marL="0" indent="0" algn="l">
              <a:spcAft>
                <a:spcPts val="600"/>
              </a:spcAft>
              <a:buNone/>
            </a:pPr>
            <a:r>
              <a:rPr lang="en-US" sz="2800" b="1" i="0" dirty="0">
                <a:solidFill>
                  <a:srgbClr val="333333"/>
                </a:solidFill>
                <a:effectLst/>
                <a:latin typeface="Georgia" panose="02040502050405020303" pitchFamily="18" charset="0"/>
              </a:rPr>
              <a:t>Examples of incorrect human assessments:</a:t>
            </a:r>
          </a:p>
          <a:p>
            <a:pPr marL="514350" indent="-514350" algn="l">
              <a:spcAft>
                <a:spcPts val="600"/>
              </a:spcAft>
              <a:buAutoNum type="arabicPeriod"/>
            </a:pPr>
            <a:r>
              <a:rPr lang="en-US" sz="2600" b="1" dirty="0">
                <a:solidFill>
                  <a:srgbClr val="333333"/>
                </a:solidFill>
                <a:latin typeface="Georgia" panose="02040502050405020303" pitchFamily="18" charset="0"/>
              </a:rPr>
              <a:t>Smyrna - </a:t>
            </a:r>
            <a:r>
              <a:rPr lang="en-US" sz="2600" dirty="0">
                <a:solidFill>
                  <a:srgbClr val="333333"/>
                </a:solidFill>
                <a:latin typeface="Georgia" panose="02040502050405020303" pitchFamily="18" charset="0"/>
              </a:rPr>
              <a:t>viewed as being in </a:t>
            </a:r>
            <a:r>
              <a:rPr lang="en-US" sz="2600" b="1" i="1" dirty="0">
                <a:solidFill>
                  <a:srgbClr val="333333"/>
                </a:solidFill>
                <a:latin typeface="Georgia" panose="02040502050405020303" pitchFamily="18" charset="0"/>
              </a:rPr>
              <a:t>“poverty”</a:t>
            </a:r>
            <a:r>
              <a:rPr lang="en-US" sz="2600" b="1" dirty="0">
                <a:solidFill>
                  <a:srgbClr val="333333"/>
                </a:solidFill>
                <a:latin typeface="Georgia" panose="02040502050405020303" pitchFamily="18" charset="0"/>
              </a:rPr>
              <a:t> </a:t>
            </a:r>
            <a:r>
              <a:rPr lang="en-US" sz="2600" dirty="0">
                <a:solidFill>
                  <a:srgbClr val="333333"/>
                </a:solidFill>
                <a:latin typeface="Georgia" panose="02040502050405020303" pitchFamily="18" charset="0"/>
              </a:rPr>
              <a:t>but</a:t>
            </a:r>
            <a:r>
              <a:rPr lang="en-US" sz="2600" b="1" dirty="0">
                <a:solidFill>
                  <a:srgbClr val="333333"/>
                </a:solidFill>
                <a:latin typeface="Georgia" panose="02040502050405020303" pitchFamily="18" charset="0"/>
              </a:rPr>
              <a:t> </a:t>
            </a:r>
            <a:r>
              <a:rPr lang="en-US" sz="2600" dirty="0">
                <a:solidFill>
                  <a:srgbClr val="333333"/>
                </a:solidFill>
                <a:latin typeface="Georgia" panose="02040502050405020303" pitchFamily="18" charset="0"/>
              </a:rPr>
              <a:t>actually</a:t>
            </a:r>
            <a:r>
              <a:rPr lang="en-US" sz="2600" b="1" dirty="0">
                <a:solidFill>
                  <a:srgbClr val="333333"/>
                </a:solidFill>
                <a:latin typeface="Georgia" panose="02040502050405020303" pitchFamily="18" charset="0"/>
              </a:rPr>
              <a:t> </a:t>
            </a:r>
            <a:r>
              <a:rPr lang="en-US" sz="2600" b="1" i="1" dirty="0">
                <a:solidFill>
                  <a:srgbClr val="333333"/>
                </a:solidFill>
                <a:latin typeface="Georgia" panose="02040502050405020303" pitchFamily="18" charset="0"/>
              </a:rPr>
              <a:t>“rich”</a:t>
            </a:r>
            <a:r>
              <a:rPr lang="en-US" sz="2600" b="1" dirty="0">
                <a:solidFill>
                  <a:srgbClr val="333333"/>
                </a:solidFill>
                <a:latin typeface="Georgia" panose="02040502050405020303" pitchFamily="18" charset="0"/>
              </a:rPr>
              <a:t>.</a:t>
            </a:r>
            <a:r>
              <a:rPr lang="en-US" sz="2600" b="1" i="1" dirty="0">
                <a:solidFill>
                  <a:srgbClr val="333333"/>
                </a:solidFill>
                <a:latin typeface="Georgia" panose="02040502050405020303" pitchFamily="18" charset="0"/>
              </a:rPr>
              <a:t> </a:t>
            </a:r>
            <a:r>
              <a:rPr lang="en-US" sz="2600" b="1" dirty="0">
                <a:solidFill>
                  <a:srgbClr val="333333"/>
                </a:solidFill>
                <a:latin typeface="Georgia" panose="02040502050405020303" pitchFamily="18" charset="0"/>
              </a:rPr>
              <a:t>(2:9)</a:t>
            </a:r>
          </a:p>
          <a:p>
            <a:pPr marL="514350" indent="-514350" algn="l">
              <a:spcAft>
                <a:spcPts val="600"/>
              </a:spcAft>
              <a:buAutoNum type="arabicPeriod"/>
            </a:pPr>
            <a:r>
              <a:rPr lang="en-US" sz="2600" b="1" i="0" dirty="0">
                <a:solidFill>
                  <a:srgbClr val="333333"/>
                </a:solidFill>
                <a:effectLst/>
                <a:latin typeface="Georgia" panose="02040502050405020303" pitchFamily="18" charset="0"/>
              </a:rPr>
              <a:t>Laodicea</a:t>
            </a:r>
            <a:r>
              <a:rPr lang="en-US" sz="2600" b="0" i="0" dirty="0">
                <a:solidFill>
                  <a:srgbClr val="333333"/>
                </a:solidFill>
                <a:effectLst/>
                <a:latin typeface="Georgia" panose="02040502050405020303" pitchFamily="18" charset="0"/>
              </a:rPr>
              <a:t> - viewed as being </a:t>
            </a:r>
            <a:r>
              <a:rPr lang="en-US" sz="2600" b="1" i="1" dirty="0">
                <a:solidFill>
                  <a:srgbClr val="333333"/>
                </a:solidFill>
                <a:effectLst/>
                <a:latin typeface="Georgia" panose="02040502050405020303" pitchFamily="18" charset="0"/>
              </a:rPr>
              <a:t>“rich… wealthy, and have need of nothing”</a:t>
            </a:r>
            <a:r>
              <a:rPr lang="en-US" sz="2600" b="0" i="0" dirty="0">
                <a:solidFill>
                  <a:srgbClr val="333333"/>
                </a:solidFill>
                <a:effectLst/>
                <a:latin typeface="Georgia" panose="02040502050405020303" pitchFamily="18" charset="0"/>
              </a:rPr>
              <a:t> but actually, </a:t>
            </a:r>
            <a:r>
              <a:rPr lang="en-US" sz="2600" b="1" i="1" dirty="0">
                <a:solidFill>
                  <a:srgbClr val="333333"/>
                </a:solidFill>
                <a:effectLst/>
                <a:latin typeface="Georgia" panose="02040502050405020303" pitchFamily="18" charset="0"/>
              </a:rPr>
              <a:t>“wretched… miserable… poor… blind… naked”</a:t>
            </a:r>
            <a:r>
              <a:rPr lang="en-US" sz="2600" b="0" i="0" dirty="0">
                <a:solidFill>
                  <a:srgbClr val="333333"/>
                </a:solidFill>
                <a:effectLst/>
                <a:latin typeface="Georgia" panose="02040502050405020303" pitchFamily="18" charset="0"/>
              </a:rPr>
              <a:t>. (3:17)</a:t>
            </a:r>
          </a:p>
          <a:p>
            <a:pPr marL="514350" indent="-514350" algn="l">
              <a:spcAft>
                <a:spcPts val="600"/>
              </a:spcAft>
              <a:buAutoNum type="arabicPeriod"/>
            </a:pPr>
            <a:r>
              <a:rPr lang="en-US" sz="2600" b="1" dirty="0">
                <a:solidFill>
                  <a:srgbClr val="333333"/>
                </a:solidFill>
                <a:latin typeface="Georgia" panose="02040502050405020303" pitchFamily="18" charset="0"/>
              </a:rPr>
              <a:t>Sardis</a:t>
            </a:r>
            <a:r>
              <a:rPr lang="en-US" sz="2600" dirty="0">
                <a:solidFill>
                  <a:srgbClr val="333333"/>
                </a:solidFill>
                <a:latin typeface="Georgia" panose="02040502050405020303" pitchFamily="18" charset="0"/>
              </a:rPr>
              <a:t> - viewed as being </a:t>
            </a:r>
            <a:r>
              <a:rPr lang="en-US" sz="2600" b="1" i="1" dirty="0">
                <a:solidFill>
                  <a:srgbClr val="333333"/>
                </a:solidFill>
                <a:latin typeface="Georgia" panose="02040502050405020303" pitchFamily="18" charset="0"/>
              </a:rPr>
              <a:t>“alive”</a:t>
            </a:r>
            <a:r>
              <a:rPr lang="en-US" sz="2600" dirty="0">
                <a:solidFill>
                  <a:srgbClr val="333333"/>
                </a:solidFill>
                <a:latin typeface="Georgia" panose="02040502050405020303" pitchFamily="18" charset="0"/>
              </a:rPr>
              <a:t> but actually </a:t>
            </a:r>
            <a:r>
              <a:rPr lang="en-US" sz="2600" b="1" i="1" dirty="0">
                <a:solidFill>
                  <a:srgbClr val="333333"/>
                </a:solidFill>
                <a:latin typeface="Georgia" panose="02040502050405020303" pitchFamily="18" charset="0"/>
              </a:rPr>
              <a:t>“dead”</a:t>
            </a:r>
            <a:r>
              <a:rPr lang="en-US" sz="2600" dirty="0">
                <a:solidFill>
                  <a:srgbClr val="333333"/>
                </a:solidFill>
                <a:latin typeface="Georgia" panose="02040502050405020303" pitchFamily="18" charset="0"/>
              </a:rPr>
              <a:t>.</a:t>
            </a:r>
            <a:r>
              <a:rPr lang="en-US" sz="2600" b="1" i="1" dirty="0">
                <a:solidFill>
                  <a:srgbClr val="333333"/>
                </a:solidFill>
                <a:latin typeface="Georgia" panose="02040502050405020303" pitchFamily="18" charset="0"/>
              </a:rPr>
              <a:t> </a:t>
            </a:r>
            <a:endParaRPr lang="en-US" sz="2600" b="1" i="1" dirty="0">
              <a:solidFill>
                <a:srgbClr val="333333"/>
              </a:solidFill>
              <a:effectLst/>
              <a:latin typeface="Georgia" panose="02040502050405020303" pitchFamily="18" charset="0"/>
            </a:endParaRPr>
          </a:p>
        </p:txBody>
      </p:sp>
      <p:sp>
        <p:nvSpPr>
          <p:cNvPr id="89" name="Google Shape;89;p17"/>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269891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animEffect transition="in" filter="fade">
                                      <p:cBhvr>
                                        <p:cTn id="7" dur="500"/>
                                        <p:tgtEl>
                                          <p:spTgt spid="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
                                            <p:txEl>
                                              <p:pRg st="1" end="1"/>
                                            </p:txEl>
                                          </p:spTgt>
                                        </p:tgtEl>
                                        <p:attrNameLst>
                                          <p:attrName>style.visibility</p:attrName>
                                        </p:attrNameLst>
                                      </p:cBhvr>
                                      <p:to>
                                        <p:strVal val="visible"/>
                                      </p:to>
                                    </p:set>
                                    <p:animEffect transition="in" filter="fade">
                                      <p:cBhvr>
                                        <p:cTn id="12" dur="500"/>
                                        <p:tgtEl>
                                          <p:spTgt spid="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8">
                                            <p:txEl>
                                              <p:pRg st="2" end="2"/>
                                            </p:txEl>
                                          </p:spTgt>
                                        </p:tgtEl>
                                        <p:attrNameLst>
                                          <p:attrName>style.visibility</p:attrName>
                                        </p:attrNameLst>
                                      </p:cBhvr>
                                      <p:to>
                                        <p:strVal val="visible"/>
                                      </p:to>
                                    </p:set>
                                    <p:animEffect transition="in" filter="fade">
                                      <p:cBhvr>
                                        <p:cTn id="17" dur="500"/>
                                        <p:tgtEl>
                                          <p:spTgt spid="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8">
                                            <p:txEl>
                                              <p:pRg st="3" end="3"/>
                                            </p:txEl>
                                          </p:spTgt>
                                        </p:tgtEl>
                                        <p:attrNameLst>
                                          <p:attrName>style.visibility</p:attrName>
                                        </p:attrNameLst>
                                      </p:cBhvr>
                                      <p:to>
                                        <p:strVal val="visible"/>
                                      </p:to>
                                    </p:set>
                                    <p:animEffect transition="in" filter="fade">
                                      <p:cBhvr>
                                        <p:cTn id="22" dur="500"/>
                                        <p:tgtEl>
                                          <p:spTgt spid="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8">
                                            <p:txEl>
                                              <p:pRg st="4" end="4"/>
                                            </p:txEl>
                                          </p:spTgt>
                                        </p:tgtEl>
                                        <p:attrNameLst>
                                          <p:attrName>style.visibility</p:attrName>
                                        </p:attrNameLst>
                                      </p:cBhvr>
                                      <p:to>
                                        <p:strVal val="visible"/>
                                      </p:to>
                                    </p:set>
                                    <p:animEffect transition="in" filter="fade">
                                      <p:cBhvr>
                                        <p:cTn id="27" dur="500"/>
                                        <p:tgtEl>
                                          <p:spTgt spid="8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282222" y="338306"/>
            <a:ext cx="8568267" cy="762600"/>
          </a:xfrm>
          <a:prstGeom prst="rect">
            <a:avLst/>
          </a:prstGeom>
        </p:spPr>
        <p:txBody>
          <a:bodyPr spcFirstLastPara="1" wrap="square" lIns="91425" tIns="91425" rIns="91425" bIns="91425" anchor="ctr" anchorCtr="0">
            <a:noAutofit/>
          </a:bodyPr>
          <a:lstStyle/>
          <a:p>
            <a:r>
              <a:rPr lang="en-US" sz="3600" b="1" i="0" dirty="0">
                <a:solidFill>
                  <a:srgbClr val="333333"/>
                </a:solidFill>
                <a:effectLst/>
                <a:latin typeface="Georgia" panose="02040502050405020303" pitchFamily="18" charset="0"/>
              </a:rPr>
              <a:t>The need for truthful assessment</a:t>
            </a:r>
            <a:r>
              <a:rPr lang="en-US" sz="3600" b="0" i="0" dirty="0">
                <a:solidFill>
                  <a:srgbClr val="333333"/>
                </a:solidFill>
                <a:effectLst/>
                <a:latin typeface="Georgia" panose="02040502050405020303" pitchFamily="18" charset="0"/>
              </a:rPr>
              <a:t>!</a:t>
            </a:r>
            <a:endParaRPr sz="3300" b="1" dirty="0"/>
          </a:p>
        </p:txBody>
      </p:sp>
      <p:sp>
        <p:nvSpPr>
          <p:cNvPr id="88" name="Google Shape;88;p17"/>
          <p:cNvSpPr txBox="1">
            <a:spLocks noGrp="1"/>
          </p:cNvSpPr>
          <p:nvPr>
            <p:ph type="body" idx="1"/>
          </p:nvPr>
        </p:nvSpPr>
        <p:spPr>
          <a:xfrm>
            <a:off x="388883" y="966952"/>
            <a:ext cx="8472895" cy="4000159"/>
          </a:xfrm>
          <a:prstGeom prst="rect">
            <a:avLst/>
          </a:prstGeom>
        </p:spPr>
        <p:txBody>
          <a:bodyPr spcFirstLastPara="1" wrap="square" lIns="91425" tIns="91425" rIns="91425" bIns="91425" anchor="ctr" anchorCtr="0">
            <a:noAutofit/>
          </a:bodyPr>
          <a:lstStyle/>
          <a:p>
            <a:pPr marL="0" indent="0" algn="l">
              <a:buNone/>
            </a:pPr>
            <a:r>
              <a:rPr lang="en-US" sz="2700" b="1" i="0" dirty="0">
                <a:solidFill>
                  <a:srgbClr val="333333"/>
                </a:solidFill>
                <a:effectLst/>
                <a:latin typeface="Georgia" panose="02040502050405020303" pitchFamily="18" charset="0"/>
              </a:rPr>
              <a:t>Does Jesus know about us? </a:t>
            </a:r>
            <a:br>
              <a:rPr lang="en-US" sz="2800" b="1" i="0" dirty="0">
                <a:solidFill>
                  <a:srgbClr val="333333"/>
                </a:solidFill>
                <a:effectLst/>
                <a:latin typeface="Georgia" panose="02040502050405020303" pitchFamily="18" charset="0"/>
              </a:rPr>
            </a:br>
            <a:r>
              <a:rPr lang="en-US" sz="2700" b="0" i="0" dirty="0">
                <a:solidFill>
                  <a:srgbClr val="333333"/>
                </a:solidFill>
                <a:effectLst/>
                <a:latin typeface="Georgia" panose="02040502050405020303" pitchFamily="18" charset="0"/>
              </a:rPr>
              <a:t>Is He still </a:t>
            </a:r>
            <a:r>
              <a:rPr lang="en-US" sz="2700" b="0" i="1" dirty="0">
                <a:solidFill>
                  <a:srgbClr val="333333"/>
                </a:solidFill>
                <a:effectLst/>
                <a:latin typeface="Georgia" panose="02040502050405020303" pitchFamily="18" charset="0"/>
              </a:rPr>
              <a:t>“in the middle of the lampstands”</a:t>
            </a:r>
            <a:r>
              <a:rPr lang="en-US" sz="2700" b="0" i="0" dirty="0">
                <a:solidFill>
                  <a:srgbClr val="333333"/>
                </a:solidFill>
                <a:effectLst/>
                <a:latin typeface="Georgia" panose="02040502050405020303" pitchFamily="18" charset="0"/>
              </a:rPr>
              <a:t>? (1:13; John 2:24)</a:t>
            </a:r>
          </a:p>
          <a:p>
            <a:pPr marL="0" indent="0" algn="l">
              <a:buNone/>
            </a:pPr>
            <a:r>
              <a:rPr lang="en-US" sz="2700" b="1" dirty="0">
                <a:solidFill>
                  <a:srgbClr val="333333"/>
                </a:solidFill>
                <a:latin typeface="Georgia" panose="02040502050405020303" pitchFamily="18" charset="0"/>
              </a:rPr>
              <a:t>Jesus’ judgments are just and truthful</a:t>
            </a:r>
            <a:r>
              <a:rPr lang="en-US" sz="2700" dirty="0">
                <a:solidFill>
                  <a:srgbClr val="333333"/>
                </a:solidFill>
                <a:latin typeface="Georgia" panose="02040502050405020303" pitchFamily="18" charset="0"/>
              </a:rPr>
              <a:t>! </a:t>
            </a:r>
            <a:br>
              <a:rPr lang="en-US" sz="2700" dirty="0">
                <a:solidFill>
                  <a:srgbClr val="333333"/>
                </a:solidFill>
                <a:latin typeface="Georgia" panose="02040502050405020303" pitchFamily="18" charset="0"/>
              </a:rPr>
            </a:br>
            <a:r>
              <a:rPr lang="en-US" sz="2700" dirty="0">
                <a:solidFill>
                  <a:srgbClr val="333333"/>
                </a:solidFill>
                <a:latin typeface="Georgia" panose="02040502050405020303" pitchFamily="18" charset="0"/>
              </a:rPr>
              <a:t>(Revelation 19:2; Psalms 19:9; John 5:30; 2 Tim. 4:8) </a:t>
            </a:r>
            <a:endParaRPr lang="en-US" sz="2700" b="0" i="0" dirty="0">
              <a:solidFill>
                <a:srgbClr val="333333"/>
              </a:solidFill>
              <a:effectLst/>
              <a:latin typeface="Georgia" panose="02040502050405020303" pitchFamily="18" charset="0"/>
            </a:endParaRPr>
          </a:p>
          <a:p>
            <a:pPr marL="0" indent="0" algn="l">
              <a:buNone/>
            </a:pPr>
            <a:r>
              <a:rPr lang="en-US" sz="2700" b="1" i="0" dirty="0">
                <a:solidFill>
                  <a:srgbClr val="333333"/>
                </a:solidFill>
                <a:effectLst/>
                <a:latin typeface="Georgia" panose="02040502050405020303" pitchFamily="18" charset="0"/>
              </a:rPr>
              <a:t>We need to learn to see as God sees! </a:t>
            </a:r>
            <a:br>
              <a:rPr lang="en-US" sz="2700" b="1" i="0" dirty="0">
                <a:solidFill>
                  <a:srgbClr val="333333"/>
                </a:solidFill>
                <a:effectLst/>
                <a:latin typeface="Georgia" panose="02040502050405020303" pitchFamily="18" charset="0"/>
              </a:rPr>
            </a:br>
            <a:r>
              <a:rPr lang="en-US" sz="2700" b="0" i="0" dirty="0">
                <a:solidFill>
                  <a:srgbClr val="333333"/>
                </a:solidFill>
                <a:effectLst/>
                <a:latin typeface="Georgia" panose="02040502050405020303" pitchFamily="18" charset="0"/>
              </a:rPr>
              <a:t>(1 Samuel 16:7) </a:t>
            </a:r>
          </a:p>
          <a:p>
            <a:pPr marL="0" indent="0" algn="l">
              <a:buNone/>
            </a:pPr>
            <a:r>
              <a:rPr lang="en-US" sz="2700" b="1" dirty="0">
                <a:solidFill>
                  <a:srgbClr val="333333"/>
                </a:solidFill>
                <a:latin typeface="Georgia" panose="02040502050405020303" pitchFamily="18" charset="0"/>
              </a:rPr>
              <a:t>How do we assess ourselves? Others? </a:t>
            </a:r>
            <a:br>
              <a:rPr lang="en-US" sz="2700" b="1" dirty="0">
                <a:solidFill>
                  <a:srgbClr val="333333"/>
                </a:solidFill>
                <a:latin typeface="Georgia" panose="02040502050405020303" pitchFamily="18" charset="0"/>
              </a:rPr>
            </a:br>
            <a:r>
              <a:rPr lang="en-US" sz="2700" dirty="0">
                <a:solidFill>
                  <a:srgbClr val="333333"/>
                </a:solidFill>
                <a:latin typeface="Georgia" panose="02040502050405020303" pitchFamily="18" charset="0"/>
              </a:rPr>
              <a:t>(Matthew 7:3-5; Luke 13:1-5; John 7:24; 2 Cor. 13:5)</a:t>
            </a:r>
            <a:endParaRPr lang="en-US" sz="2700" b="0" i="0" dirty="0">
              <a:solidFill>
                <a:srgbClr val="333333"/>
              </a:solidFill>
              <a:effectLst/>
              <a:latin typeface="Georgia" panose="02040502050405020303" pitchFamily="18" charset="0"/>
            </a:endParaRPr>
          </a:p>
        </p:txBody>
      </p:sp>
      <p:sp>
        <p:nvSpPr>
          <p:cNvPr id="89" name="Google Shape;89;p17"/>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184161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animEffect transition="in" filter="fade">
                                      <p:cBhvr>
                                        <p:cTn id="7" dur="500"/>
                                        <p:tgtEl>
                                          <p:spTgt spid="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
                                            <p:txEl>
                                              <p:pRg st="1" end="1"/>
                                            </p:txEl>
                                          </p:spTgt>
                                        </p:tgtEl>
                                        <p:attrNameLst>
                                          <p:attrName>style.visibility</p:attrName>
                                        </p:attrNameLst>
                                      </p:cBhvr>
                                      <p:to>
                                        <p:strVal val="visible"/>
                                      </p:to>
                                    </p:set>
                                    <p:animEffect transition="in" filter="fade">
                                      <p:cBhvr>
                                        <p:cTn id="12" dur="500"/>
                                        <p:tgtEl>
                                          <p:spTgt spid="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8">
                                            <p:txEl>
                                              <p:pRg st="2" end="2"/>
                                            </p:txEl>
                                          </p:spTgt>
                                        </p:tgtEl>
                                        <p:attrNameLst>
                                          <p:attrName>style.visibility</p:attrName>
                                        </p:attrNameLst>
                                      </p:cBhvr>
                                      <p:to>
                                        <p:strVal val="visible"/>
                                      </p:to>
                                    </p:set>
                                    <p:animEffect transition="in" filter="fade">
                                      <p:cBhvr>
                                        <p:cTn id="17" dur="500"/>
                                        <p:tgtEl>
                                          <p:spTgt spid="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8">
                                            <p:txEl>
                                              <p:pRg st="3" end="3"/>
                                            </p:txEl>
                                          </p:spTgt>
                                        </p:tgtEl>
                                        <p:attrNameLst>
                                          <p:attrName>style.visibility</p:attrName>
                                        </p:attrNameLst>
                                      </p:cBhvr>
                                      <p:to>
                                        <p:strVal val="visible"/>
                                      </p:to>
                                    </p:set>
                                    <p:animEffect transition="in" filter="fade">
                                      <p:cBhvr>
                                        <p:cTn id="22" dur="500"/>
                                        <p:tgtEl>
                                          <p:spTgt spid="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282222" y="338306"/>
            <a:ext cx="8568267" cy="76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300" b="1" dirty="0"/>
              <a:t>Commonalities</a:t>
            </a:r>
            <a:endParaRPr sz="3300" b="1" dirty="0"/>
          </a:p>
        </p:txBody>
      </p:sp>
      <p:sp>
        <p:nvSpPr>
          <p:cNvPr id="88" name="Google Shape;88;p17"/>
          <p:cNvSpPr txBox="1">
            <a:spLocks noGrp="1"/>
          </p:cNvSpPr>
          <p:nvPr>
            <p:ph type="body" idx="1"/>
          </p:nvPr>
        </p:nvSpPr>
        <p:spPr>
          <a:xfrm>
            <a:off x="474131" y="966952"/>
            <a:ext cx="8376358" cy="4000159"/>
          </a:xfrm>
          <a:prstGeom prst="rect">
            <a:avLst/>
          </a:prstGeom>
        </p:spPr>
        <p:txBody>
          <a:bodyPr spcFirstLastPara="1" wrap="square" lIns="91425" tIns="91425" rIns="91425" bIns="91425" anchor="ctr" anchorCtr="0">
            <a:noAutofit/>
          </a:bodyPr>
          <a:lstStyle/>
          <a:p>
            <a:pPr marL="615950" indent="-514350" algn="l">
              <a:spcBef>
                <a:spcPts val="0"/>
              </a:spcBef>
              <a:buFont typeface="+mj-lt"/>
              <a:buAutoNum type="arabicPeriod" startAt="2"/>
            </a:pPr>
            <a:r>
              <a:rPr lang="en-US" sz="2800" b="1" i="0" dirty="0">
                <a:solidFill>
                  <a:srgbClr val="333333"/>
                </a:solidFill>
                <a:effectLst/>
                <a:latin typeface="Georgia" panose="02040502050405020303" pitchFamily="18" charset="0"/>
              </a:rPr>
              <a:t>The need for doctrinal purity</a:t>
            </a:r>
            <a:r>
              <a:rPr lang="en-US" sz="2800" b="0" i="0" dirty="0">
                <a:solidFill>
                  <a:srgbClr val="333333"/>
                </a:solidFill>
                <a:effectLst/>
                <a:latin typeface="Georgia" panose="02040502050405020303" pitchFamily="18" charset="0"/>
              </a:rPr>
              <a:t>!</a:t>
            </a:r>
          </a:p>
          <a:p>
            <a:pPr marL="101600" indent="0" algn="l">
              <a:buNone/>
            </a:pPr>
            <a:r>
              <a:rPr lang="en-US" sz="2800" dirty="0">
                <a:solidFill>
                  <a:srgbClr val="333333"/>
                </a:solidFill>
                <a:latin typeface="Georgia" panose="02040502050405020303" pitchFamily="18" charset="0"/>
              </a:rPr>
              <a:t>Receiving both commendation and condemnation. </a:t>
            </a:r>
          </a:p>
          <a:p>
            <a:pPr>
              <a:buFont typeface="Wingdings" panose="05000000000000000000" pitchFamily="2" charset="2"/>
              <a:buChar char="§"/>
            </a:pPr>
            <a:r>
              <a:rPr lang="en-US" sz="2800" b="1" dirty="0">
                <a:solidFill>
                  <a:srgbClr val="333333"/>
                </a:solidFill>
                <a:latin typeface="Georgia" panose="02040502050405020303" pitchFamily="18" charset="0"/>
              </a:rPr>
              <a:t>Ephesus</a:t>
            </a:r>
            <a:r>
              <a:rPr lang="en-US" sz="2800" dirty="0">
                <a:solidFill>
                  <a:srgbClr val="333333"/>
                </a:solidFill>
                <a:latin typeface="Georgia" panose="02040502050405020303" pitchFamily="18" charset="0"/>
              </a:rPr>
              <a:t> – put to the test false apostles, hate </a:t>
            </a:r>
            <a:r>
              <a:rPr lang="en-US" sz="2800" i="1" dirty="0">
                <a:solidFill>
                  <a:srgbClr val="333333"/>
                </a:solidFill>
                <a:latin typeface="Georgia" panose="02040502050405020303" pitchFamily="18" charset="0"/>
              </a:rPr>
              <a:t>“the deeds of the Nicolaitans”</a:t>
            </a:r>
            <a:r>
              <a:rPr lang="en-US" sz="2800" dirty="0">
                <a:solidFill>
                  <a:srgbClr val="333333"/>
                </a:solidFill>
                <a:latin typeface="Georgia" panose="02040502050405020303" pitchFamily="18" charset="0"/>
              </a:rPr>
              <a:t>.</a:t>
            </a:r>
          </a:p>
          <a:p>
            <a:pPr>
              <a:buFont typeface="Wingdings" panose="05000000000000000000" pitchFamily="2" charset="2"/>
              <a:buChar char="§"/>
            </a:pPr>
            <a:r>
              <a:rPr lang="en-US" sz="2800" b="1" dirty="0">
                <a:solidFill>
                  <a:srgbClr val="333333"/>
                </a:solidFill>
                <a:latin typeface="Georgia" panose="02040502050405020303" pitchFamily="18" charset="0"/>
              </a:rPr>
              <a:t>Pergamum</a:t>
            </a:r>
            <a:r>
              <a:rPr lang="en-US" sz="2800" dirty="0">
                <a:solidFill>
                  <a:srgbClr val="333333"/>
                </a:solidFill>
                <a:latin typeface="Georgia" panose="02040502050405020303" pitchFamily="18" charset="0"/>
              </a:rPr>
              <a:t> – some held the </a:t>
            </a:r>
            <a:r>
              <a:rPr lang="en-US" sz="2800" i="1" dirty="0">
                <a:solidFill>
                  <a:srgbClr val="333333"/>
                </a:solidFill>
                <a:latin typeface="Georgia" panose="02040502050405020303" pitchFamily="18" charset="0"/>
              </a:rPr>
              <a:t>“teaching of Balaam”</a:t>
            </a:r>
            <a:r>
              <a:rPr lang="en-US" sz="2800" dirty="0">
                <a:solidFill>
                  <a:srgbClr val="333333"/>
                </a:solidFill>
                <a:latin typeface="Georgia" panose="02040502050405020303" pitchFamily="18" charset="0"/>
              </a:rPr>
              <a:t> and the </a:t>
            </a:r>
            <a:r>
              <a:rPr lang="en-US" sz="2800" i="1" dirty="0">
                <a:solidFill>
                  <a:srgbClr val="333333"/>
                </a:solidFill>
                <a:latin typeface="Georgia" panose="02040502050405020303" pitchFamily="18" charset="0"/>
              </a:rPr>
              <a:t>“teaching of the Nicolaitans”</a:t>
            </a:r>
          </a:p>
          <a:p>
            <a:pPr algn="l">
              <a:buFont typeface="Wingdings" panose="05000000000000000000" pitchFamily="2" charset="2"/>
              <a:buChar char="§"/>
            </a:pPr>
            <a:r>
              <a:rPr lang="en-US" sz="2800" b="1" dirty="0">
                <a:solidFill>
                  <a:srgbClr val="333333"/>
                </a:solidFill>
                <a:latin typeface="Georgia" panose="02040502050405020303" pitchFamily="18" charset="0"/>
              </a:rPr>
              <a:t>Thyatira</a:t>
            </a:r>
            <a:r>
              <a:rPr lang="en-US" sz="2800" dirty="0">
                <a:solidFill>
                  <a:srgbClr val="333333"/>
                </a:solidFill>
                <a:latin typeface="Georgia" panose="02040502050405020303" pitchFamily="18" charset="0"/>
              </a:rPr>
              <a:t> – the teaching of Jezebel – some did and some didn’t.</a:t>
            </a:r>
          </a:p>
        </p:txBody>
      </p:sp>
      <p:sp>
        <p:nvSpPr>
          <p:cNvPr id="89" name="Google Shape;89;p17"/>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56078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animEffect transition="in" filter="fade">
                                      <p:cBhvr>
                                        <p:cTn id="7" dur="500"/>
                                        <p:tgtEl>
                                          <p:spTgt spid="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
                                            <p:txEl>
                                              <p:pRg st="1" end="1"/>
                                            </p:txEl>
                                          </p:spTgt>
                                        </p:tgtEl>
                                        <p:attrNameLst>
                                          <p:attrName>style.visibility</p:attrName>
                                        </p:attrNameLst>
                                      </p:cBhvr>
                                      <p:to>
                                        <p:strVal val="visible"/>
                                      </p:to>
                                    </p:set>
                                    <p:animEffect transition="in" filter="fade">
                                      <p:cBhvr>
                                        <p:cTn id="12" dur="500"/>
                                        <p:tgtEl>
                                          <p:spTgt spid="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8">
                                            <p:txEl>
                                              <p:pRg st="2" end="2"/>
                                            </p:txEl>
                                          </p:spTgt>
                                        </p:tgtEl>
                                        <p:attrNameLst>
                                          <p:attrName>style.visibility</p:attrName>
                                        </p:attrNameLst>
                                      </p:cBhvr>
                                      <p:to>
                                        <p:strVal val="visible"/>
                                      </p:to>
                                    </p:set>
                                    <p:animEffect transition="in" filter="fade">
                                      <p:cBhvr>
                                        <p:cTn id="17" dur="500"/>
                                        <p:tgtEl>
                                          <p:spTgt spid="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8">
                                            <p:txEl>
                                              <p:pRg st="3" end="3"/>
                                            </p:txEl>
                                          </p:spTgt>
                                        </p:tgtEl>
                                        <p:attrNameLst>
                                          <p:attrName>style.visibility</p:attrName>
                                        </p:attrNameLst>
                                      </p:cBhvr>
                                      <p:to>
                                        <p:strVal val="visible"/>
                                      </p:to>
                                    </p:set>
                                    <p:animEffect transition="in" filter="fade">
                                      <p:cBhvr>
                                        <p:cTn id="22" dur="500"/>
                                        <p:tgtEl>
                                          <p:spTgt spid="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8">
                                            <p:txEl>
                                              <p:pRg st="4" end="4"/>
                                            </p:txEl>
                                          </p:spTgt>
                                        </p:tgtEl>
                                        <p:attrNameLst>
                                          <p:attrName>style.visibility</p:attrName>
                                        </p:attrNameLst>
                                      </p:cBhvr>
                                      <p:to>
                                        <p:strVal val="visible"/>
                                      </p:to>
                                    </p:set>
                                    <p:animEffect transition="in" filter="fade">
                                      <p:cBhvr>
                                        <p:cTn id="27" dur="500"/>
                                        <p:tgtEl>
                                          <p:spTgt spid="8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282222" y="338306"/>
            <a:ext cx="8568267" cy="762600"/>
          </a:xfrm>
          <a:prstGeom prst="rect">
            <a:avLst/>
          </a:prstGeom>
        </p:spPr>
        <p:txBody>
          <a:bodyPr spcFirstLastPara="1" wrap="square" lIns="91425" tIns="91425" rIns="91425" bIns="91425" anchor="ctr" anchorCtr="0">
            <a:noAutofit/>
          </a:bodyPr>
          <a:lstStyle/>
          <a:p>
            <a:pPr marL="615950" indent="-514350" algn="l">
              <a:spcBef>
                <a:spcPts val="0"/>
              </a:spcBef>
              <a:buFont typeface="+mj-lt"/>
              <a:buAutoNum type="arabicPeriod" startAt="2"/>
            </a:pPr>
            <a:r>
              <a:rPr lang="en-US" sz="3600" b="1" i="0" dirty="0">
                <a:solidFill>
                  <a:srgbClr val="333333"/>
                </a:solidFill>
                <a:effectLst/>
                <a:latin typeface="Georgia" panose="02040502050405020303" pitchFamily="18" charset="0"/>
              </a:rPr>
              <a:t>The need for doctrinal purity</a:t>
            </a:r>
            <a:r>
              <a:rPr lang="en-US" sz="3600" b="0" i="0" dirty="0">
                <a:solidFill>
                  <a:srgbClr val="333333"/>
                </a:solidFill>
                <a:effectLst/>
                <a:latin typeface="Georgia" panose="02040502050405020303" pitchFamily="18" charset="0"/>
              </a:rPr>
              <a:t>!</a:t>
            </a:r>
          </a:p>
        </p:txBody>
      </p:sp>
      <p:sp>
        <p:nvSpPr>
          <p:cNvPr id="88" name="Google Shape;88;p17"/>
          <p:cNvSpPr txBox="1">
            <a:spLocks noGrp="1"/>
          </p:cNvSpPr>
          <p:nvPr>
            <p:ph type="body" idx="1"/>
          </p:nvPr>
        </p:nvSpPr>
        <p:spPr>
          <a:xfrm>
            <a:off x="474131" y="966952"/>
            <a:ext cx="8376358" cy="4000159"/>
          </a:xfrm>
          <a:prstGeom prst="rect">
            <a:avLst/>
          </a:prstGeom>
        </p:spPr>
        <p:txBody>
          <a:bodyPr spcFirstLastPara="1" wrap="square" lIns="91425" tIns="91425" rIns="91425" bIns="91425" anchor="ctr" anchorCtr="0">
            <a:noAutofit/>
          </a:bodyPr>
          <a:lstStyle/>
          <a:p>
            <a:pPr marL="101600" indent="0" algn="l">
              <a:buNone/>
            </a:pPr>
            <a:r>
              <a:rPr lang="en-US" sz="2600" dirty="0">
                <a:solidFill>
                  <a:srgbClr val="333333"/>
                </a:solidFill>
                <a:latin typeface="Georgia" panose="02040502050405020303" pitchFamily="18" charset="0"/>
              </a:rPr>
              <a:t>Are we </a:t>
            </a:r>
            <a:r>
              <a:rPr lang="en-US" sz="2600" b="1" i="1" dirty="0">
                <a:solidFill>
                  <a:srgbClr val="333333"/>
                </a:solidFill>
                <a:latin typeface="Georgia" panose="02040502050405020303" pitchFamily="18" charset="0"/>
              </a:rPr>
              <a:t>“contending for the faith”</a:t>
            </a:r>
            <a:r>
              <a:rPr lang="en-US" sz="2600" dirty="0">
                <a:solidFill>
                  <a:srgbClr val="333333"/>
                </a:solidFill>
                <a:latin typeface="Georgia" panose="02040502050405020303" pitchFamily="18" charset="0"/>
              </a:rPr>
              <a:t>?</a:t>
            </a:r>
            <a:r>
              <a:rPr lang="en-US" sz="2600" b="1" i="1" dirty="0">
                <a:solidFill>
                  <a:srgbClr val="333333"/>
                </a:solidFill>
                <a:latin typeface="Georgia" panose="02040502050405020303" pitchFamily="18" charset="0"/>
              </a:rPr>
              <a:t> </a:t>
            </a:r>
            <a:r>
              <a:rPr lang="en-US" sz="2600" dirty="0">
                <a:solidFill>
                  <a:srgbClr val="333333"/>
                </a:solidFill>
                <a:latin typeface="Georgia" panose="02040502050405020303" pitchFamily="18" charset="0"/>
              </a:rPr>
              <a:t>(Jude 3)</a:t>
            </a:r>
          </a:p>
          <a:p>
            <a:pPr marL="101600" indent="0" algn="l">
              <a:buNone/>
            </a:pPr>
            <a:r>
              <a:rPr lang="en-US" sz="2600" dirty="0">
                <a:solidFill>
                  <a:srgbClr val="333333"/>
                </a:solidFill>
                <a:latin typeface="Georgia" panose="02040502050405020303" pitchFamily="18" charset="0"/>
              </a:rPr>
              <a:t>Do we </a:t>
            </a:r>
            <a:r>
              <a:rPr lang="en-US" sz="2600" b="1" i="1" dirty="0">
                <a:solidFill>
                  <a:srgbClr val="333333"/>
                </a:solidFill>
                <a:latin typeface="Georgia" panose="02040502050405020303" pitchFamily="18" charset="0"/>
              </a:rPr>
              <a:t>“test the spirits”</a:t>
            </a:r>
            <a:r>
              <a:rPr lang="en-US" sz="2600" dirty="0">
                <a:solidFill>
                  <a:srgbClr val="333333"/>
                </a:solidFill>
                <a:latin typeface="Georgia" panose="02040502050405020303" pitchFamily="18" charset="0"/>
              </a:rPr>
              <a:t>? (1 John 4:1)</a:t>
            </a:r>
          </a:p>
          <a:p>
            <a:pPr marL="101600" indent="0" algn="l">
              <a:buNone/>
            </a:pPr>
            <a:r>
              <a:rPr lang="en-US" sz="2600" dirty="0">
                <a:solidFill>
                  <a:srgbClr val="333333"/>
                </a:solidFill>
                <a:latin typeface="Georgia" panose="02040502050405020303" pitchFamily="18" charset="0"/>
              </a:rPr>
              <a:t>Do we </a:t>
            </a:r>
            <a:r>
              <a:rPr lang="en-US" sz="2600" i="1" dirty="0">
                <a:solidFill>
                  <a:srgbClr val="333333"/>
                </a:solidFill>
                <a:latin typeface="Georgia" panose="02040502050405020303" pitchFamily="18" charset="0"/>
              </a:rPr>
              <a:t>“</a:t>
            </a:r>
            <a:r>
              <a:rPr lang="en-US" sz="2600" b="1" i="1" dirty="0">
                <a:solidFill>
                  <a:srgbClr val="333333"/>
                </a:solidFill>
                <a:latin typeface="Georgia" panose="02040502050405020303" pitchFamily="18" charset="0"/>
              </a:rPr>
              <a:t>receive</a:t>
            </a:r>
            <a:r>
              <a:rPr lang="en-US" sz="2600" i="1" dirty="0">
                <a:solidFill>
                  <a:srgbClr val="333333"/>
                </a:solidFill>
                <a:latin typeface="Georgia" panose="02040502050405020303" pitchFamily="18" charset="0"/>
              </a:rPr>
              <a:t>” </a:t>
            </a:r>
            <a:r>
              <a:rPr lang="en-US" sz="2600" dirty="0">
                <a:solidFill>
                  <a:srgbClr val="333333"/>
                </a:solidFill>
                <a:latin typeface="Georgia" panose="02040502050405020303" pitchFamily="18" charset="0"/>
              </a:rPr>
              <a:t>those who go beyond the </a:t>
            </a:r>
            <a:r>
              <a:rPr lang="en-US" sz="2600" b="1" i="1" dirty="0">
                <a:solidFill>
                  <a:srgbClr val="333333"/>
                </a:solidFill>
                <a:latin typeface="Georgia" panose="02040502050405020303" pitchFamily="18" charset="0"/>
              </a:rPr>
              <a:t>“doctrine of Christ”</a:t>
            </a:r>
            <a:r>
              <a:rPr lang="en-US" sz="2600" dirty="0">
                <a:solidFill>
                  <a:srgbClr val="333333"/>
                </a:solidFill>
                <a:latin typeface="Georgia" panose="02040502050405020303" pitchFamily="18" charset="0"/>
              </a:rPr>
              <a:t>? (2 John 9-11)</a:t>
            </a:r>
          </a:p>
          <a:p>
            <a:pPr marL="101600" indent="0" algn="l">
              <a:buNone/>
            </a:pPr>
            <a:r>
              <a:rPr lang="en-US" sz="2600" dirty="0">
                <a:solidFill>
                  <a:srgbClr val="333333"/>
                </a:solidFill>
                <a:latin typeface="Georgia" panose="02040502050405020303" pitchFamily="18" charset="0"/>
              </a:rPr>
              <a:t>Do we reject any </a:t>
            </a:r>
            <a:r>
              <a:rPr lang="en-US" sz="2600" b="1" dirty="0">
                <a:solidFill>
                  <a:srgbClr val="333333"/>
                </a:solidFill>
                <a:latin typeface="Georgia" panose="02040502050405020303" pitchFamily="18" charset="0"/>
              </a:rPr>
              <a:t>deviations from the sound doctrine</a:t>
            </a:r>
            <a:r>
              <a:rPr lang="en-US" sz="2600" dirty="0">
                <a:solidFill>
                  <a:srgbClr val="333333"/>
                </a:solidFill>
                <a:latin typeface="Georgia" panose="02040502050405020303" pitchFamily="18" charset="0"/>
              </a:rPr>
              <a:t>? (Galatians 1:6-9; Romans 16:17; </a:t>
            </a:r>
            <a:br>
              <a:rPr lang="en-US" sz="2600" dirty="0">
                <a:solidFill>
                  <a:srgbClr val="333333"/>
                </a:solidFill>
                <a:latin typeface="Georgia" panose="02040502050405020303" pitchFamily="18" charset="0"/>
              </a:rPr>
            </a:br>
            <a:r>
              <a:rPr lang="en-US" sz="2600" dirty="0">
                <a:solidFill>
                  <a:srgbClr val="333333"/>
                </a:solidFill>
                <a:latin typeface="Georgia" panose="02040502050405020303" pitchFamily="18" charset="0"/>
              </a:rPr>
              <a:t>2 Timothy 1:13)</a:t>
            </a:r>
          </a:p>
        </p:txBody>
      </p:sp>
      <p:sp>
        <p:nvSpPr>
          <p:cNvPr id="89" name="Google Shape;89;p17"/>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9</a:t>
            </a:fld>
            <a:endParaRPr dirty="0"/>
          </a:p>
        </p:txBody>
      </p:sp>
    </p:spTree>
    <p:extLst>
      <p:ext uri="{BB962C8B-B14F-4D97-AF65-F5344CB8AC3E}">
        <p14:creationId xmlns:p14="http://schemas.microsoft.com/office/powerpoint/2010/main" val="105786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
                                            <p:txEl>
                                              <p:pRg st="0" end="0"/>
                                            </p:txEl>
                                          </p:spTgt>
                                        </p:tgtEl>
                                        <p:attrNameLst>
                                          <p:attrName>style.visibility</p:attrName>
                                        </p:attrNameLst>
                                      </p:cBhvr>
                                      <p:to>
                                        <p:strVal val="visible"/>
                                      </p:to>
                                    </p:set>
                                    <p:animEffect transition="in" filter="fade">
                                      <p:cBhvr>
                                        <p:cTn id="12" dur="500"/>
                                        <p:tgtEl>
                                          <p:spTgt spid="8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8">
                                            <p:txEl>
                                              <p:pRg st="1" end="1"/>
                                            </p:txEl>
                                          </p:spTgt>
                                        </p:tgtEl>
                                        <p:attrNameLst>
                                          <p:attrName>style.visibility</p:attrName>
                                        </p:attrNameLst>
                                      </p:cBhvr>
                                      <p:to>
                                        <p:strVal val="visible"/>
                                      </p:to>
                                    </p:set>
                                    <p:animEffect transition="in" filter="fade">
                                      <p:cBhvr>
                                        <p:cTn id="17" dur="500"/>
                                        <p:tgtEl>
                                          <p:spTgt spid="8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8">
                                            <p:txEl>
                                              <p:pRg st="2" end="2"/>
                                            </p:txEl>
                                          </p:spTgt>
                                        </p:tgtEl>
                                        <p:attrNameLst>
                                          <p:attrName>style.visibility</p:attrName>
                                        </p:attrNameLst>
                                      </p:cBhvr>
                                      <p:to>
                                        <p:strVal val="visible"/>
                                      </p:to>
                                    </p:set>
                                    <p:animEffect transition="in" filter="fade">
                                      <p:cBhvr>
                                        <p:cTn id="22" dur="500"/>
                                        <p:tgtEl>
                                          <p:spTgt spid="8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8">
                                            <p:txEl>
                                              <p:pRg st="3" end="3"/>
                                            </p:txEl>
                                          </p:spTgt>
                                        </p:tgtEl>
                                        <p:attrNameLst>
                                          <p:attrName>style.visibility</p:attrName>
                                        </p:attrNameLst>
                                      </p:cBhvr>
                                      <p:to>
                                        <p:strVal val="visible"/>
                                      </p:to>
                                    </p:set>
                                    <p:animEffect transition="in" filter="fade">
                                      <p:cBhvr>
                                        <p:cTn id="27" dur="500"/>
                                        <p:tgtEl>
                                          <p:spTgt spid="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build="p"/>
    </p:bldLst>
  </p:timing>
</p:sld>
</file>

<file path=ppt/theme/theme1.xml><?xml version="1.0" encoding="utf-8"?>
<a:theme xmlns:a="http://schemas.openxmlformats.org/drawingml/2006/main" name="Portia template">
  <a:themeElements>
    <a:clrScheme name="Custom 347">
      <a:dk1>
        <a:srgbClr val="000000"/>
      </a:dk1>
      <a:lt1>
        <a:srgbClr val="FFFFFF"/>
      </a:lt1>
      <a:dk2>
        <a:srgbClr val="000000"/>
      </a:dk2>
      <a:lt2>
        <a:srgbClr val="F3F3F3"/>
      </a:lt2>
      <a:accent1>
        <a:srgbClr val="434343"/>
      </a:accent1>
      <a:accent2>
        <a:srgbClr val="999999"/>
      </a:accent2>
      <a:accent3>
        <a:srgbClr val="CCCCCC"/>
      </a:accent3>
      <a:accent4>
        <a:srgbClr val="4D5F6D"/>
      </a:accent4>
      <a:accent5>
        <a:srgbClr val="7F98AC"/>
      </a:accent5>
      <a:accent6>
        <a:srgbClr val="BCCEDB"/>
      </a:accent6>
      <a:hlink>
        <a:srgbClr val="1D1D1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4155</TotalTime>
  <Words>1241</Words>
  <Application>Microsoft Office PowerPoint</Application>
  <PresentationFormat>On-screen Show (16:9)</PresentationFormat>
  <Paragraphs>97</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Georgia</vt:lpstr>
      <vt:lpstr>PT Serif</vt:lpstr>
      <vt:lpstr>Playfair Display</vt:lpstr>
      <vt:lpstr>Wingdings</vt:lpstr>
      <vt:lpstr>Arial</vt:lpstr>
      <vt:lpstr>TimesNewRomanPSMT</vt:lpstr>
      <vt:lpstr>Times-Roman</vt:lpstr>
      <vt:lpstr>Portia template</vt:lpstr>
      <vt:lpstr>Lessons Learned From Letters To Seven Churches Revelation Chapters 2 &amp; 3</vt:lpstr>
      <vt:lpstr>The Author</vt:lpstr>
      <vt:lpstr>The Author</vt:lpstr>
      <vt:lpstr>The Audience</vt:lpstr>
      <vt:lpstr>PowerPoint Presentation</vt:lpstr>
      <vt:lpstr>The need for truthful assessment!</vt:lpstr>
      <vt:lpstr>The need for truthful assessment!</vt:lpstr>
      <vt:lpstr>Commonalities</vt:lpstr>
      <vt:lpstr>The need for doctrinal purity!</vt:lpstr>
      <vt:lpstr>The need for moral purity!</vt:lpstr>
      <vt:lpstr>Commonalities</vt:lpstr>
      <vt:lpstr>Commonalities</vt:lpstr>
      <vt:lpstr>Commonalities</vt:lpstr>
      <vt:lpstr>All Of The Churches of Christ Need…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Chris Simmons</dc:creator>
  <cp:lastModifiedBy>Chris Simmons</cp:lastModifiedBy>
  <cp:revision>11</cp:revision>
  <dcterms:modified xsi:type="dcterms:W3CDTF">2023-03-19T02:52:24Z</dcterms:modified>
</cp:coreProperties>
</file>