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1"/>
  </p:notesMasterIdLst>
  <p:handoutMasterIdLst>
    <p:handoutMasterId r:id="rId12"/>
  </p:handoutMasterIdLst>
  <p:sldIdLst>
    <p:sldId id="256" r:id="rId2"/>
    <p:sldId id="261" r:id="rId3"/>
    <p:sldId id="285" r:id="rId4"/>
    <p:sldId id="286" r:id="rId5"/>
    <p:sldId id="290" r:id="rId6"/>
    <p:sldId id="291" r:id="rId7"/>
    <p:sldId id="287" r:id="rId8"/>
    <p:sldId id="288" r:id="rId9"/>
    <p:sldId id="289" r:id="rId10"/>
  </p:sldIdLst>
  <p:sldSz cx="9144000" cy="5143500" type="screen16x9"/>
  <p:notesSz cx="7102475" cy="9388475"/>
  <p:embeddedFontLst>
    <p:embeddedFont>
      <p:font typeface="Lato" panose="020F0502020204030203" pitchFamily="34" charset="0"/>
      <p:regular r:id="rId13"/>
      <p:bold r:id="rId14"/>
      <p:italic r:id="rId15"/>
      <p:boldItalic r:id="rId16"/>
    </p:embeddedFont>
    <p:embeddedFont>
      <p:font typeface="Playfair Display" panose="00000500000000000000" pitchFamily="2" charset="0"/>
      <p:regular r:id="rId17"/>
      <p:bold r:id="rId18"/>
      <p:italic r:id="rId19"/>
      <p:boldItalic r:id="rId20"/>
    </p:embeddedFont>
    <p:embeddedFont>
      <p:font typeface="PT Serif" panose="020A0603040505020204" pitchFamily="18" charset="0"/>
      <p:regular r:id="rId21"/>
      <p:bold r:id="rId22"/>
      <p:italic r:id="rId23"/>
      <p:boldItalic r:id="rId24"/>
    </p:embeddedFont>
    <p:embeddedFont>
      <p:font typeface="Red Hat Display Black" panose="020B0604020202020204" charset="0"/>
      <p:bold r:id="rId25"/>
      <p:boldItalic r:id="rId26"/>
    </p:embeddedFont>
    <p:embeddedFont>
      <p:font typeface="Source Sans Pro" panose="020B0503030403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D536A7-2454-4AA0-99DB-6277B930CCB3}">
  <a:tblStyle styleId="{CED536A7-2454-4AA0-99DB-6277B930CCB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5378" autoAdjust="0"/>
  </p:normalViewPr>
  <p:slideViewPr>
    <p:cSldViewPr snapToGrid="0">
      <p:cViewPr varScale="1">
        <p:scale>
          <a:sx n="58" d="100"/>
          <a:sy n="58" d="100"/>
        </p:scale>
        <p:origin x="1662" y="60"/>
      </p:cViewPr>
      <p:guideLst/>
    </p:cSldViewPr>
  </p:slideViewPr>
  <p:outlineViewPr>
    <p:cViewPr>
      <p:scale>
        <a:sx n="33" d="100"/>
        <a:sy n="33" d="100"/>
      </p:scale>
      <p:origin x="0" y="-32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B0682-CB06-C68A-7AAD-08210C0226C6}"/>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94DB218F-9DE7-94AB-E572-035A4079BD3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a:t>04/09/23 pm</a:t>
            </a:r>
          </a:p>
        </p:txBody>
      </p:sp>
      <p:sp>
        <p:nvSpPr>
          <p:cNvPr id="4" name="Footer Placeholder 3">
            <a:extLst>
              <a:ext uri="{FF2B5EF4-FFF2-40B4-BE49-F238E27FC236}">
                <a16:creationId xmlns:a16="http://schemas.microsoft.com/office/drawing/2014/main" id="{5CA634EF-5669-E820-13B2-91CB94448824}"/>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If I Have Sinned - Lessons From Balaam</a:t>
            </a:r>
          </a:p>
        </p:txBody>
      </p:sp>
      <p:sp>
        <p:nvSpPr>
          <p:cNvPr id="5" name="Slide Number Placeholder 4">
            <a:extLst>
              <a:ext uri="{FF2B5EF4-FFF2-40B4-BE49-F238E27FC236}">
                <a16:creationId xmlns:a16="http://schemas.microsoft.com/office/drawing/2014/main" id="{B07A05DC-354C-1BC4-560E-B0D6ED0FBF5E}"/>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01DAAD98-F3B2-406A-B6F8-3C269B069C26}" type="slidenum">
              <a:rPr lang="en-US" smtClean="0"/>
              <a:t>‹#›</a:t>
            </a:fld>
            <a:endParaRPr lang="en-US"/>
          </a:p>
        </p:txBody>
      </p:sp>
    </p:spTree>
    <p:extLst>
      <p:ext uri="{BB962C8B-B14F-4D97-AF65-F5344CB8AC3E}">
        <p14:creationId xmlns:p14="http://schemas.microsoft.com/office/powerpoint/2010/main" val="80405997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hd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Any conviction with Balaam? Like when a teen asks their parents about going to a party/dance and the parents say no and the teen then explains, “Mom and Dad said I couldn’t” - even if perhaps then in part accepted that. </a:t>
            </a:r>
          </a:p>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Be careful when the heart is set upon them in preference to Himself.</a:t>
            </a:r>
          </a:p>
          <a:p>
            <a:pPr marL="0" indent="0">
              <a:buNone/>
            </a:pPr>
            <a:endParaRPr lang="en-US" dirty="0"/>
          </a:p>
          <a:p>
            <a:pPr marL="0" indent="0">
              <a:buNone/>
            </a:pPr>
            <a:r>
              <a:rPr lang="en-US" dirty="0"/>
              <a:t>Will God “stop us” from pursuing what He knows is harmful for us?</a:t>
            </a:r>
          </a:p>
          <a:p>
            <a:pPr marL="0" indent="0">
              <a:buNone/>
            </a:pPr>
            <a:endParaRPr dirty="0"/>
          </a:p>
        </p:txBody>
      </p:sp>
    </p:spTree>
    <p:extLst>
      <p:ext uri="{BB962C8B-B14F-4D97-AF65-F5344CB8AC3E}">
        <p14:creationId xmlns:p14="http://schemas.microsoft.com/office/powerpoint/2010/main" val="196488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b="1" dirty="0">
                <a:solidFill>
                  <a:srgbClr val="4A4A4A"/>
                </a:solidFill>
                <a:latin typeface="Lato" panose="020F0502020204030203" pitchFamily="34" charset="0"/>
              </a:rPr>
              <a:t>God gave him leave to go if the men called him</a:t>
            </a:r>
            <a:r>
              <a:rPr lang="en-US" sz="1300" dirty="0">
                <a:solidFill>
                  <a:srgbClr val="4A4A4A"/>
                </a:solidFill>
                <a:latin typeface="Lato" panose="020F0502020204030203" pitchFamily="34" charset="0"/>
              </a:rPr>
              <a:t>, but he was so fond of the journey that we do not find he staid for their calling him, </a:t>
            </a:r>
            <a:r>
              <a:rPr lang="en-US" sz="1300" b="1" dirty="0">
                <a:solidFill>
                  <a:srgbClr val="4A4A4A"/>
                </a:solidFill>
                <a:latin typeface="Lato" panose="020F0502020204030203" pitchFamily="34" charset="0"/>
              </a:rPr>
              <a:t>but he himself rose up in the morning, got everything ready with all speed, and went with the princes of Moab</a:t>
            </a:r>
            <a:r>
              <a:rPr lang="en-US" sz="1300" dirty="0">
                <a:solidFill>
                  <a:srgbClr val="4A4A4A"/>
                </a:solidFill>
                <a:latin typeface="Lato" panose="020F0502020204030203" pitchFamily="34" charset="0"/>
              </a:rPr>
              <a:t>, who were proud enough that they had carried their point. The apostle describes Balaam’s sin here to be that </a:t>
            </a:r>
            <a:r>
              <a:rPr lang="en-US" sz="1300" b="1" dirty="0">
                <a:solidFill>
                  <a:srgbClr val="4A4A4A"/>
                </a:solidFill>
                <a:latin typeface="Lato" panose="020F0502020204030203" pitchFamily="34" charset="0"/>
              </a:rPr>
              <a:t>he ran greedily into an error for reward,</a:t>
            </a:r>
            <a:r>
              <a:rPr lang="en-US" sz="1300" dirty="0">
                <a:solidFill>
                  <a:srgbClr val="4A4A4A"/>
                </a:solidFill>
                <a:latin typeface="Lato" panose="020F0502020204030203" pitchFamily="34" charset="0"/>
              </a:rPr>
              <a:t> Jude 1:11 (2014, Numbers 22:21).</a:t>
            </a:r>
          </a:p>
          <a:p>
            <a:pPr marL="0" indent="0">
              <a:buNone/>
            </a:pPr>
            <a:endParaRPr lang="en-US" sz="1300" dirty="0">
              <a:solidFill>
                <a:srgbClr val="4A4A4A"/>
              </a:solidFill>
              <a:latin typeface="Lato" panose="020F0502020204030203" pitchFamily="34" charset="0"/>
            </a:endParaRPr>
          </a:p>
          <a:p>
            <a:pPr marL="0" indent="0">
              <a:buNone/>
            </a:pPr>
            <a:r>
              <a:rPr lang="en-US" sz="1300" dirty="0">
                <a:solidFill>
                  <a:srgbClr val="4A4A4A"/>
                </a:solidFill>
                <a:latin typeface="Lato" panose="020F0502020204030203" pitchFamily="34" charset="0"/>
              </a:rPr>
              <a:t>he went </a:t>
            </a:r>
            <a:r>
              <a:rPr lang="en-US" sz="1300" b="1" dirty="0">
                <a:solidFill>
                  <a:srgbClr val="4A4A4A"/>
                </a:solidFill>
                <a:latin typeface="Lato" panose="020F0502020204030203" pitchFamily="34" charset="0"/>
              </a:rPr>
              <a:t>of his own head</a:t>
            </a:r>
            <a:r>
              <a:rPr lang="en-US" sz="1300" dirty="0">
                <a:solidFill>
                  <a:srgbClr val="4A4A4A"/>
                </a:solidFill>
                <a:latin typeface="Lato" panose="020F0502020204030203" pitchFamily="34" charset="0"/>
              </a:rPr>
              <a:t>—without being called</a:t>
            </a:r>
          </a:p>
          <a:p>
            <a:pPr marL="0" indent="0">
              <a:buNone/>
            </a:pPr>
            <a:endParaRPr lang="en-US" sz="1300" dirty="0"/>
          </a:p>
          <a:p>
            <a:pPr marL="0" indent="0">
              <a:buNone/>
            </a:pPr>
            <a:endParaRPr sz="1300" dirty="0"/>
          </a:p>
        </p:txBody>
      </p:sp>
    </p:spTree>
    <p:extLst>
      <p:ext uri="{BB962C8B-B14F-4D97-AF65-F5344CB8AC3E}">
        <p14:creationId xmlns:p14="http://schemas.microsoft.com/office/powerpoint/2010/main" val="475182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b="1" dirty="0">
                <a:solidFill>
                  <a:srgbClr val="4A4A4A"/>
                </a:solidFill>
                <a:latin typeface="Lato" panose="020F0502020204030203" pitchFamily="34" charset="0"/>
              </a:rPr>
              <a:t>God gave him leave to go if the men called him</a:t>
            </a:r>
            <a:r>
              <a:rPr lang="en-US" sz="1300" dirty="0">
                <a:solidFill>
                  <a:srgbClr val="4A4A4A"/>
                </a:solidFill>
                <a:latin typeface="Lato" panose="020F0502020204030203" pitchFamily="34" charset="0"/>
              </a:rPr>
              <a:t>, but he was so fond of the journey that we do not find he staid for their calling him, </a:t>
            </a:r>
            <a:r>
              <a:rPr lang="en-US" sz="1300" b="1" dirty="0">
                <a:solidFill>
                  <a:srgbClr val="4A4A4A"/>
                </a:solidFill>
                <a:latin typeface="Lato" panose="020F0502020204030203" pitchFamily="34" charset="0"/>
              </a:rPr>
              <a:t>but he himself rose up in the morning, got everything ready with all speed, and went with the princes of Moab</a:t>
            </a:r>
            <a:r>
              <a:rPr lang="en-US" sz="1300" dirty="0">
                <a:solidFill>
                  <a:srgbClr val="4A4A4A"/>
                </a:solidFill>
                <a:latin typeface="Lato" panose="020F0502020204030203" pitchFamily="34" charset="0"/>
              </a:rPr>
              <a:t>, who were proud enough that they had carried their point. The apostle describes Balaam’s sin here to be that </a:t>
            </a:r>
            <a:r>
              <a:rPr lang="en-US" sz="1300" b="1" dirty="0">
                <a:solidFill>
                  <a:srgbClr val="4A4A4A"/>
                </a:solidFill>
                <a:latin typeface="Lato" panose="020F0502020204030203" pitchFamily="34" charset="0"/>
              </a:rPr>
              <a:t>he ran greedily into an error for reward,</a:t>
            </a:r>
            <a:r>
              <a:rPr lang="en-US" sz="1300" dirty="0">
                <a:solidFill>
                  <a:srgbClr val="4A4A4A"/>
                </a:solidFill>
                <a:latin typeface="Lato" panose="020F0502020204030203" pitchFamily="34" charset="0"/>
              </a:rPr>
              <a:t> Jude 1:11 (2014, Numbers 22:21).</a:t>
            </a:r>
          </a:p>
          <a:p>
            <a:pPr marL="0" indent="0">
              <a:buNone/>
            </a:pPr>
            <a:endParaRPr lang="en-US" sz="1300" dirty="0">
              <a:solidFill>
                <a:srgbClr val="4A4A4A"/>
              </a:solidFill>
              <a:latin typeface="Lato" panose="020F0502020204030203" pitchFamily="34" charset="0"/>
            </a:endParaRPr>
          </a:p>
          <a:p>
            <a:pPr marL="0" indent="0">
              <a:buNone/>
            </a:pPr>
            <a:r>
              <a:rPr lang="en-US" sz="1300" dirty="0">
                <a:solidFill>
                  <a:srgbClr val="4A4A4A"/>
                </a:solidFill>
                <a:latin typeface="Lato" panose="020F0502020204030203" pitchFamily="34" charset="0"/>
              </a:rPr>
              <a:t>he went </a:t>
            </a:r>
            <a:r>
              <a:rPr lang="en-US" sz="1300" b="1" dirty="0">
                <a:solidFill>
                  <a:srgbClr val="4A4A4A"/>
                </a:solidFill>
                <a:latin typeface="Lato" panose="020F0502020204030203" pitchFamily="34" charset="0"/>
              </a:rPr>
              <a:t>of his own head</a:t>
            </a:r>
            <a:r>
              <a:rPr lang="en-US" sz="1300" dirty="0">
                <a:solidFill>
                  <a:srgbClr val="4A4A4A"/>
                </a:solidFill>
                <a:latin typeface="Lato" panose="020F0502020204030203" pitchFamily="34" charset="0"/>
              </a:rPr>
              <a:t>—without being called</a:t>
            </a:r>
          </a:p>
          <a:p>
            <a:pPr marL="0" indent="0">
              <a:buNone/>
            </a:pPr>
            <a:endParaRPr lang="en-US" sz="1300" dirty="0"/>
          </a:p>
          <a:p>
            <a:pPr marL="0" indent="0">
              <a:buNone/>
            </a:pPr>
            <a:endParaRPr sz="1300" dirty="0"/>
          </a:p>
        </p:txBody>
      </p:sp>
    </p:spTree>
    <p:extLst>
      <p:ext uri="{BB962C8B-B14F-4D97-AF65-F5344CB8AC3E}">
        <p14:creationId xmlns:p14="http://schemas.microsoft.com/office/powerpoint/2010/main" val="103106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b="1" dirty="0">
                <a:solidFill>
                  <a:srgbClr val="4A4A4A"/>
                </a:solidFill>
                <a:latin typeface="Lato" panose="020F0502020204030203" pitchFamily="34" charset="0"/>
              </a:rPr>
              <a:t>God gave him leave to go if the men called him</a:t>
            </a:r>
            <a:r>
              <a:rPr lang="en-US" sz="1300" dirty="0">
                <a:solidFill>
                  <a:srgbClr val="4A4A4A"/>
                </a:solidFill>
                <a:latin typeface="Lato" panose="020F0502020204030203" pitchFamily="34" charset="0"/>
              </a:rPr>
              <a:t>, but he was so fond of the journey that we do not find he staid for their calling him, </a:t>
            </a:r>
            <a:r>
              <a:rPr lang="en-US" sz="1300" b="1" dirty="0">
                <a:solidFill>
                  <a:srgbClr val="4A4A4A"/>
                </a:solidFill>
                <a:latin typeface="Lato" panose="020F0502020204030203" pitchFamily="34" charset="0"/>
              </a:rPr>
              <a:t>but he himself rose up in the morning, got everything ready with all speed, and went with the princes of Moab</a:t>
            </a:r>
            <a:r>
              <a:rPr lang="en-US" sz="1300" dirty="0">
                <a:solidFill>
                  <a:srgbClr val="4A4A4A"/>
                </a:solidFill>
                <a:latin typeface="Lato" panose="020F0502020204030203" pitchFamily="34" charset="0"/>
              </a:rPr>
              <a:t>, who were proud enough that they had carried their point. The apostle describes Balaam’s sin here to be that </a:t>
            </a:r>
            <a:r>
              <a:rPr lang="en-US" sz="1300" b="1" dirty="0">
                <a:solidFill>
                  <a:srgbClr val="4A4A4A"/>
                </a:solidFill>
                <a:latin typeface="Lato" panose="020F0502020204030203" pitchFamily="34" charset="0"/>
              </a:rPr>
              <a:t>he ran greedily into an error for reward,</a:t>
            </a:r>
            <a:r>
              <a:rPr lang="en-US" sz="1300" dirty="0">
                <a:solidFill>
                  <a:srgbClr val="4A4A4A"/>
                </a:solidFill>
                <a:latin typeface="Lato" panose="020F0502020204030203" pitchFamily="34" charset="0"/>
              </a:rPr>
              <a:t> Jude 1:11 (2014, Numbers 22:21).</a:t>
            </a:r>
          </a:p>
          <a:p>
            <a:pPr marL="0" indent="0">
              <a:buNone/>
            </a:pPr>
            <a:endParaRPr lang="en-US" sz="1300" dirty="0">
              <a:solidFill>
                <a:srgbClr val="4A4A4A"/>
              </a:solidFill>
              <a:latin typeface="Lato" panose="020F0502020204030203" pitchFamily="34" charset="0"/>
            </a:endParaRPr>
          </a:p>
          <a:p>
            <a:pPr marL="0" indent="0">
              <a:buNone/>
            </a:pPr>
            <a:r>
              <a:rPr lang="en-US" sz="1300" dirty="0">
                <a:solidFill>
                  <a:srgbClr val="4A4A4A"/>
                </a:solidFill>
                <a:latin typeface="Lato" panose="020F0502020204030203" pitchFamily="34" charset="0"/>
              </a:rPr>
              <a:t>he went </a:t>
            </a:r>
            <a:r>
              <a:rPr lang="en-US" sz="1300" b="1" dirty="0">
                <a:solidFill>
                  <a:srgbClr val="4A4A4A"/>
                </a:solidFill>
                <a:latin typeface="Lato" panose="020F0502020204030203" pitchFamily="34" charset="0"/>
              </a:rPr>
              <a:t>of his own head</a:t>
            </a:r>
            <a:r>
              <a:rPr lang="en-US" sz="1300" dirty="0">
                <a:solidFill>
                  <a:srgbClr val="4A4A4A"/>
                </a:solidFill>
                <a:latin typeface="Lato" panose="020F0502020204030203" pitchFamily="34" charset="0"/>
              </a:rPr>
              <a:t>—without being called</a:t>
            </a:r>
          </a:p>
          <a:p>
            <a:pPr marL="0" indent="0">
              <a:buNone/>
            </a:pPr>
            <a:endParaRPr lang="en-US" sz="1300" dirty="0"/>
          </a:p>
          <a:p>
            <a:pPr marL="0" indent="0">
              <a:buNone/>
            </a:pPr>
            <a:endParaRPr sz="1300" dirty="0"/>
          </a:p>
        </p:txBody>
      </p:sp>
    </p:spTree>
    <p:extLst>
      <p:ext uri="{BB962C8B-B14F-4D97-AF65-F5344CB8AC3E}">
        <p14:creationId xmlns:p14="http://schemas.microsoft.com/office/powerpoint/2010/main" val="149793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“If I have offended you” I’m sorry.</a:t>
            </a:r>
          </a:p>
          <a:p>
            <a:pPr marL="0" indent="0">
              <a:buNone/>
            </a:pPr>
            <a:endParaRPr dirty="0"/>
          </a:p>
        </p:txBody>
      </p:sp>
    </p:spTree>
    <p:extLst>
      <p:ext uri="{BB962C8B-B14F-4D97-AF65-F5344CB8AC3E}">
        <p14:creationId xmlns:p14="http://schemas.microsoft.com/office/powerpoint/2010/main" val="133041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sz="1300" dirty="0"/>
              <a:t>Four times Balaam speaks</a:t>
            </a:r>
            <a:endParaRPr sz="1300" dirty="0"/>
          </a:p>
        </p:txBody>
      </p:sp>
    </p:spTree>
    <p:extLst>
      <p:ext uri="{BB962C8B-B14F-4D97-AF65-F5344CB8AC3E}">
        <p14:creationId xmlns:p14="http://schemas.microsoft.com/office/powerpoint/2010/main" val="700825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“If I have offended you” I’m sorry.</a:t>
            </a:r>
          </a:p>
          <a:p>
            <a:pPr marL="0" indent="0">
              <a:buNone/>
            </a:pPr>
            <a:endParaRPr dirty="0"/>
          </a:p>
        </p:txBody>
      </p:sp>
    </p:spTree>
    <p:extLst>
      <p:ext uri="{BB962C8B-B14F-4D97-AF65-F5344CB8AC3E}">
        <p14:creationId xmlns:p14="http://schemas.microsoft.com/office/powerpoint/2010/main" val="381762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FFFFFF"/>
              </a:buClr>
              <a:buSzPts val="3600"/>
              <a:buNone/>
              <a:defRPr sz="3600">
                <a:solidFill>
                  <a:srgbClr val="FFFFFF"/>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4" name="Google Shape;24;p5"/>
          <p:cNvSpPr txBox="1">
            <a:spLocks noGrp="1"/>
          </p:cNvSpPr>
          <p:nvPr>
            <p:ph type="body" idx="1"/>
          </p:nvPr>
        </p:nvSpPr>
        <p:spPr>
          <a:xfrm>
            <a:off x="1251600" y="1272975"/>
            <a:ext cx="6640800" cy="3067500"/>
          </a:xfrm>
          <a:prstGeom prst="rect">
            <a:avLst/>
          </a:prstGeom>
        </p:spPr>
        <p:txBody>
          <a:bodyPr spcFirstLastPara="1" wrap="square" lIns="91425" tIns="91425" rIns="91425" bIns="91425" anchor="ctr"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5" name="Google Shape;25;p5"/>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22625" y="226575"/>
            <a:ext cx="8698800" cy="4690200"/>
          </a:xfrm>
          <a:prstGeom prst="rect">
            <a:avLst/>
          </a:prstGeom>
          <a:noFill/>
          <a:ln w="2857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288000" y="288125"/>
            <a:ext cx="8567700" cy="4567200"/>
          </a:xfrm>
          <a:prstGeom prst="rect">
            <a:avLst/>
          </a:prstGeom>
          <a:noFill/>
          <a:ln w="952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388955" y="338306"/>
            <a:ext cx="8366100" cy="762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251600" y="1272975"/>
            <a:ext cx="6640800" cy="30675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
        <p:nvSpPr>
          <p:cNvPr id="10" name="Google Shape;10;p1"/>
          <p:cNvSpPr txBox="1">
            <a:spLocks noGrp="1"/>
          </p:cNvSpPr>
          <p:nvPr>
            <p:ph type="sldNum" idx="12"/>
          </p:nvPr>
        </p:nvSpPr>
        <p:spPr>
          <a:xfrm>
            <a:off x="4297650" y="4419838"/>
            <a:ext cx="548700" cy="393600"/>
          </a:xfrm>
          <a:prstGeom prst="rect">
            <a:avLst/>
          </a:prstGeom>
          <a:noFill/>
          <a:ln>
            <a:noFill/>
          </a:ln>
        </p:spPr>
        <p:txBody>
          <a:bodyPr spcFirstLastPara="1" wrap="square" lIns="91425" tIns="91425" rIns="91425" bIns="91425" anchor="b" anchorCtr="0">
            <a:noAutofit/>
          </a:bodyPr>
          <a:lstStyle>
            <a:lvl1pPr lvl="0" algn="ctr">
              <a:buNone/>
              <a:defRPr sz="1100">
                <a:solidFill>
                  <a:schemeClr val="accent3"/>
                </a:solidFill>
                <a:latin typeface="PT Serif"/>
                <a:ea typeface="PT Serif"/>
                <a:cs typeface="PT Serif"/>
                <a:sym typeface="PT Serif"/>
              </a:defRPr>
            </a:lvl1pPr>
            <a:lvl2pPr lvl="1" algn="ctr">
              <a:buNone/>
              <a:defRPr sz="1100">
                <a:solidFill>
                  <a:schemeClr val="accent3"/>
                </a:solidFill>
                <a:latin typeface="PT Serif"/>
                <a:ea typeface="PT Serif"/>
                <a:cs typeface="PT Serif"/>
                <a:sym typeface="PT Serif"/>
              </a:defRPr>
            </a:lvl2pPr>
            <a:lvl3pPr lvl="2" algn="ctr">
              <a:buNone/>
              <a:defRPr sz="1100">
                <a:solidFill>
                  <a:schemeClr val="accent3"/>
                </a:solidFill>
                <a:latin typeface="PT Serif"/>
                <a:ea typeface="PT Serif"/>
                <a:cs typeface="PT Serif"/>
                <a:sym typeface="PT Serif"/>
              </a:defRPr>
            </a:lvl3pPr>
            <a:lvl4pPr lvl="3" algn="ctr">
              <a:buNone/>
              <a:defRPr sz="1100">
                <a:solidFill>
                  <a:schemeClr val="accent3"/>
                </a:solidFill>
                <a:latin typeface="PT Serif"/>
                <a:ea typeface="PT Serif"/>
                <a:cs typeface="PT Serif"/>
                <a:sym typeface="PT Serif"/>
              </a:defRPr>
            </a:lvl4pPr>
            <a:lvl5pPr lvl="4" algn="ctr">
              <a:buNone/>
              <a:defRPr sz="1100">
                <a:solidFill>
                  <a:schemeClr val="accent3"/>
                </a:solidFill>
                <a:latin typeface="PT Serif"/>
                <a:ea typeface="PT Serif"/>
                <a:cs typeface="PT Serif"/>
                <a:sym typeface="PT Serif"/>
              </a:defRPr>
            </a:lvl5pPr>
            <a:lvl6pPr lvl="5" algn="ctr">
              <a:buNone/>
              <a:defRPr sz="1100">
                <a:solidFill>
                  <a:schemeClr val="accent3"/>
                </a:solidFill>
                <a:latin typeface="PT Serif"/>
                <a:ea typeface="PT Serif"/>
                <a:cs typeface="PT Serif"/>
                <a:sym typeface="PT Serif"/>
              </a:defRPr>
            </a:lvl6pPr>
            <a:lvl7pPr lvl="6" algn="ctr">
              <a:buNone/>
              <a:defRPr sz="1100">
                <a:solidFill>
                  <a:schemeClr val="accent3"/>
                </a:solidFill>
                <a:latin typeface="PT Serif"/>
                <a:ea typeface="PT Serif"/>
                <a:cs typeface="PT Serif"/>
                <a:sym typeface="PT Serif"/>
              </a:defRPr>
            </a:lvl7pPr>
            <a:lvl8pPr lvl="7" algn="ctr">
              <a:buNone/>
              <a:defRPr sz="1100">
                <a:solidFill>
                  <a:schemeClr val="accent3"/>
                </a:solidFill>
                <a:latin typeface="PT Serif"/>
                <a:ea typeface="PT Serif"/>
                <a:cs typeface="PT Serif"/>
                <a:sym typeface="PT Serif"/>
              </a:defRPr>
            </a:lvl8pPr>
            <a:lvl9pPr lvl="8" algn="ctr">
              <a:buNone/>
              <a:defRPr sz="1100">
                <a:solidFill>
                  <a:schemeClr val="accent3"/>
                </a:solidFill>
                <a:latin typeface="PT Serif"/>
                <a:ea typeface="PT Serif"/>
                <a:cs typeface="PT Serif"/>
                <a:sym typeface="PT Serif"/>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4" name="Title 3">
            <a:extLst>
              <a:ext uri="{FF2B5EF4-FFF2-40B4-BE49-F238E27FC236}">
                <a16:creationId xmlns:a16="http://schemas.microsoft.com/office/drawing/2014/main" id="{FEED2219-54FA-84F7-56D1-CD03F3461BC7}"/>
              </a:ext>
            </a:extLst>
          </p:cNvPr>
          <p:cNvSpPr>
            <a:spLocks noGrp="1"/>
          </p:cNvSpPr>
          <p:nvPr>
            <p:ph type="ctrTitle"/>
          </p:nvPr>
        </p:nvSpPr>
        <p:spPr>
          <a:xfrm>
            <a:off x="1768800" y="1336954"/>
            <a:ext cx="5606400" cy="1159800"/>
          </a:xfrm>
        </p:spPr>
        <p:txBody>
          <a:bodyPr/>
          <a:lstStyle/>
          <a:p>
            <a:r>
              <a:rPr lang="en-US" sz="4800" dirty="0"/>
              <a:t>“I Have Sinned”… And?</a:t>
            </a:r>
          </a:p>
        </p:txBody>
      </p:sp>
      <p:sp>
        <p:nvSpPr>
          <p:cNvPr id="5" name="TextBox 4">
            <a:extLst>
              <a:ext uri="{FF2B5EF4-FFF2-40B4-BE49-F238E27FC236}">
                <a16:creationId xmlns:a16="http://schemas.microsoft.com/office/drawing/2014/main" id="{36756CC3-636C-27BA-89D8-68D63628FAFC}"/>
              </a:ext>
            </a:extLst>
          </p:cNvPr>
          <p:cNvSpPr txBox="1"/>
          <p:nvPr/>
        </p:nvSpPr>
        <p:spPr>
          <a:xfrm>
            <a:off x="2314221" y="3074604"/>
            <a:ext cx="4628445" cy="830997"/>
          </a:xfrm>
          <a:prstGeom prst="rect">
            <a:avLst/>
          </a:prstGeom>
          <a:noFill/>
        </p:spPr>
        <p:txBody>
          <a:bodyPr wrap="square" rtlCol="0">
            <a:spAutoFit/>
          </a:bodyPr>
          <a:lstStyle/>
          <a:p>
            <a:r>
              <a:rPr lang="en-US" sz="2400" dirty="0">
                <a:solidFill>
                  <a:srgbClr val="FFC000"/>
                </a:solidFill>
                <a:latin typeface="Red Hat Display Black" panose="020B0604020202020204" charset="0"/>
              </a:rPr>
              <a:t>Numbers 22:34, </a:t>
            </a:r>
            <a:br>
              <a:rPr lang="en-US" sz="2400" dirty="0">
                <a:solidFill>
                  <a:srgbClr val="FFC000"/>
                </a:solidFill>
                <a:latin typeface="Red Hat Display Black" panose="020B0604020202020204" charset="0"/>
              </a:rPr>
            </a:br>
            <a:r>
              <a:rPr lang="en-US" sz="2400" dirty="0">
                <a:solidFill>
                  <a:srgbClr val="FFC000"/>
                </a:solidFill>
                <a:latin typeface="Red Hat Display Black" panose="020B0604020202020204" charset="0"/>
              </a:rPr>
              <a:t>Learning from the sin of Balaam.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The Context</a:t>
            </a:r>
            <a:endParaRPr sz="4000" b="1" dirty="0"/>
          </a:p>
        </p:txBody>
      </p:sp>
      <p:sp>
        <p:nvSpPr>
          <p:cNvPr id="88" name="Google Shape;88;p17"/>
          <p:cNvSpPr txBox="1">
            <a:spLocks noGrp="1"/>
          </p:cNvSpPr>
          <p:nvPr>
            <p:ph type="body" idx="1"/>
          </p:nvPr>
        </p:nvSpPr>
        <p:spPr>
          <a:xfrm>
            <a:off x="388955" y="1272975"/>
            <a:ext cx="8366100" cy="3067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600"/>
              </a:spcAft>
              <a:buNone/>
            </a:pPr>
            <a:r>
              <a:rPr lang="en-US" sz="2800" b="1" dirty="0">
                <a:latin typeface="Source Sans Pro" panose="020B0503030403020204" pitchFamily="34" charset="0"/>
                <a:cs typeface="Sabon Next LT" panose="02000500000000000000" pitchFamily="2" charset="0"/>
              </a:rPr>
              <a:t>Balak</a:t>
            </a:r>
            <a:r>
              <a:rPr lang="en-US" sz="2800" dirty="0">
                <a:latin typeface="Source Sans Pro" panose="020B0503030403020204" pitchFamily="34" charset="0"/>
                <a:cs typeface="Sabon Next LT" panose="02000500000000000000" pitchFamily="2" charset="0"/>
              </a:rPr>
              <a:t> hired Balaam to curse the Israelites. </a:t>
            </a:r>
          </a:p>
          <a:p>
            <a:pPr marL="0" lvl="0" indent="0" algn="l" rtl="0">
              <a:lnSpc>
                <a:spcPct val="100000"/>
              </a:lnSpc>
              <a:spcBef>
                <a:spcPts val="0"/>
              </a:spcBef>
              <a:spcAft>
                <a:spcPts val="600"/>
              </a:spcAft>
              <a:buNone/>
            </a:pPr>
            <a:r>
              <a:rPr lang="en-US" sz="2800" b="1" dirty="0">
                <a:latin typeface="Source Sans Pro" panose="020B0503030403020204" pitchFamily="34" charset="0"/>
                <a:cs typeface="Sabon Next LT" panose="02000500000000000000" pitchFamily="2" charset="0"/>
              </a:rPr>
              <a:t>Balaam</a:t>
            </a:r>
            <a:r>
              <a:rPr lang="en-US" sz="2800" dirty="0">
                <a:latin typeface="Source Sans Pro" panose="020B0503030403020204" pitchFamily="34" charset="0"/>
                <a:cs typeface="Sabon Next LT" panose="02000500000000000000" pitchFamily="2" charset="0"/>
              </a:rPr>
              <a:t>, a prophet of God, could only speak what God told him.</a:t>
            </a:r>
          </a:p>
          <a:p>
            <a:pPr marL="0" lvl="0" indent="0" algn="l" rtl="0">
              <a:lnSpc>
                <a:spcPct val="100000"/>
              </a:lnSpc>
              <a:spcBef>
                <a:spcPts val="0"/>
              </a:spcBef>
              <a:spcAft>
                <a:spcPts val="600"/>
              </a:spcAft>
              <a:buNone/>
            </a:pPr>
            <a:r>
              <a:rPr lang="en" sz="2800" dirty="0">
                <a:latin typeface="Source Sans Pro" panose="020B0503030403020204" pitchFamily="34" charset="0"/>
                <a:cs typeface="Sabon Next LT" panose="02000500000000000000" pitchFamily="2" charset="0"/>
              </a:rPr>
              <a:t>God tells Balaam, </a:t>
            </a:r>
            <a:r>
              <a:rPr lang="en" sz="2800" i="1" dirty="0">
                <a:latin typeface="Source Sans Pro" panose="020B0503030403020204" pitchFamily="34" charset="0"/>
                <a:cs typeface="Sabon Next LT" panose="02000500000000000000" pitchFamily="2" charset="0"/>
              </a:rPr>
              <a:t>“</a:t>
            </a:r>
            <a:r>
              <a:rPr lang="en" sz="2800" b="1" i="1" dirty="0">
                <a:latin typeface="Source Sans Pro" panose="020B0503030403020204" pitchFamily="34" charset="0"/>
                <a:cs typeface="Sabon Next LT" panose="02000500000000000000" pitchFamily="2" charset="0"/>
              </a:rPr>
              <a:t>Do not go with them</a:t>
            </a:r>
            <a:r>
              <a:rPr lang="en" sz="2800" i="1" dirty="0">
                <a:latin typeface="Source Sans Pro" panose="020B0503030403020204" pitchFamily="34" charset="0"/>
                <a:cs typeface="Sabon Next LT" panose="02000500000000000000" pitchFamily="2" charset="0"/>
              </a:rPr>
              <a:t>; you shall not curse the people; for they are blessed.”</a:t>
            </a:r>
            <a:r>
              <a:rPr lang="en" sz="2800" dirty="0">
                <a:latin typeface="Source Sans Pro" panose="020B0503030403020204" pitchFamily="34" charset="0"/>
                <a:cs typeface="Sabon Next LT" panose="02000500000000000000" pitchFamily="2" charset="0"/>
              </a:rPr>
              <a:t> (Numbers 22:12)</a:t>
            </a:r>
          </a:p>
          <a:p>
            <a:pPr marL="0" lvl="0" indent="0" algn="l" rtl="0">
              <a:lnSpc>
                <a:spcPct val="100000"/>
              </a:lnSpc>
              <a:spcBef>
                <a:spcPts val="0"/>
              </a:spcBef>
              <a:spcAft>
                <a:spcPts val="600"/>
              </a:spcAft>
              <a:buNone/>
            </a:pPr>
            <a:r>
              <a:rPr lang="en" sz="2800" dirty="0">
                <a:latin typeface="Source Sans Pro" panose="020B0503030403020204" pitchFamily="34" charset="0"/>
                <a:cs typeface="Sabon Next LT" panose="02000500000000000000" pitchFamily="2" charset="0"/>
              </a:rPr>
              <a:t>Balaam, </a:t>
            </a:r>
            <a:r>
              <a:rPr lang="en" sz="2800" i="1" dirty="0">
                <a:latin typeface="Source Sans Pro" panose="020B0503030403020204" pitchFamily="34" charset="0"/>
                <a:cs typeface="Sabon Next LT" panose="02000500000000000000" pitchFamily="2" charset="0"/>
              </a:rPr>
              <a:t>“</a:t>
            </a:r>
            <a:r>
              <a:rPr lang="en" sz="2800" b="1" i="1" dirty="0">
                <a:latin typeface="Source Sans Pro" panose="020B0503030403020204" pitchFamily="34" charset="0"/>
                <a:cs typeface="Sabon Next LT" panose="02000500000000000000" pitchFamily="2" charset="0"/>
              </a:rPr>
              <a:t>The Lord has refused </a:t>
            </a:r>
            <a:r>
              <a:rPr lang="en" sz="2800" i="1" dirty="0">
                <a:latin typeface="Source Sans Pro" panose="020B0503030403020204" pitchFamily="34" charset="0"/>
                <a:cs typeface="Sabon Next LT" panose="02000500000000000000" pitchFamily="2" charset="0"/>
              </a:rPr>
              <a:t>to let me go with you…”</a:t>
            </a:r>
            <a:r>
              <a:rPr lang="en" sz="2800" dirty="0">
                <a:latin typeface="Source Sans Pro" panose="020B0503030403020204" pitchFamily="34" charset="0"/>
                <a:cs typeface="Sabon Next LT" panose="02000500000000000000" pitchFamily="2" charset="0"/>
              </a:rPr>
              <a:t> </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4" name="Title 3">
            <a:extLst>
              <a:ext uri="{FF2B5EF4-FFF2-40B4-BE49-F238E27FC236}">
                <a16:creationId xmlns:a16="http://schemas.microsoft.com/office/drawing/2014/main" id="{FEED2219-54FA-84F7-56D1-CD03F3461BC7}"/>
              </a:ext>
            </a:extLst>
          </p:cNvPr>
          <p:cNvSpPr>
            <a:spLocks noGrp="1"/>
          </p:cNvSpPr>
          <p:nvPr>
            <p:ph type="ctrTitle"/>
          </p:nvPr>
        </p:nvSpPr>
        <p:spPr>
          <a:xfrm>
            <a:off x="462844" y="456421"/>
            <a:ext cx="8240889" cy="708129"/>
          </a:xfrm>
        </p:spPr>
        <p:txBody>
          <a:bodyPr/>
          <a:lstStyle/>
          <a:p>
            <a:r>
              <a:rPr lang="en-US" sz="4800" dirty="0"/>
              <a:t>Balaam Persists</a:t>
            </a:r>
          </a:p>
        </p:txBody>
      </p:sp>
      <p:sp>
        <p:nvSpPr>
          <p:cNvPr id="5" name="TextBox 4">
            <a:extLst>
              <a:ext uri="{FF2B5EF4-FFF2-40B4-BE49-F238E27FC236}">
                <a16:creationId xmlns:a16="http://schemas.microsoft.com/office/drawing/2014/main" id="{36756CC3-636C-27BA-89D8-68D63628FAFC}"/>
              </a:ext>
            </a:extLst>
          </p:cNvPr>
          <p:cNvSpPr txBox="1"/>
          <p:nvPr/>
        </p:nvSpPr>
        <p:spPr>
          <a:xfrm>
            <a:off x="462844" y="1340643"/>
            <a:ext cx="8240889" cy="2616101"/>
          </a:xfrm>
          <a:prstGeom prst="rect">
            <a:avLst/>
          </a:prstGeom>
          <a:noFill/>
        </p:spPr>
        <p:txBody>
          <a:bodyPr wrap="square" rtlCol="0">
            <a:spAutoFit/>
          </a:bodyPr>
          <a:lstStyle/>
          <a:p>
            <a:pPr>
              <a:spcBef>
                <a:spcPts val="600"/>
              </a:spcBef>
              <a:spcAft>
                <a:spcPts val="600"/>
              </a:spcAft>
            </a:pPr>
            <a:r>
              <a:rPr lang="en-US" sz="2400" dirty="0">
                <a:solidFill>
                  <a:schemeClr val="bg1">
                    <a:lumMod val="95000"/>
                  </a:schemeClr>
                </a:solidFill>
                <a:latin typeface="Red Hat Display Black" panose="020B0604020202020204" charset="0"/>
              </a:rPr>
              <a:t>Balak then sent more influential men to try and persuade Balaam and </a:t>
            </a:r>
            <a:r>
              <a:rPr lang="en-US" sz="2400" b="1" i="1" dirty="0">
                <a:solidFill>
                  <a:schemeClr val="bg1">
                    <a:lumMod val="95000"/>
                  </a:schemeClr>
                </a:solidFill>
                <a:latin typeface="Red Hat Display Black" panose="020B0604020202020204" charset="0"/>
              </a:rPr>
              <a:t>“honor” </a:t>
            </a:r>
            <a:r>
              <a:rPr lang="en-US" sz="2400" dirty="0">
                <a:solidFill>
                  <a:schemeClr val="bg1">
                    <a:lumMod val="95000"/>
                  </a:schemeClr>
                </a:solidFill>
                <a:latin typeface="Red Hat Display Black" panose="020B0604020202020204" charset="0"/>
              </a:rPr>
              <a:t>(make wealthy) him. </a:t>
            </a:r>
            <a:r>
              <a:rPr lang="en-US" sz="2200" dirty="0">
                <a:solidFill>
                  <a:schemeClr val="bg1">
                    <a:lumMod val="95000"/>
                  </a:schemeClr>
                </a:solidFill>
                <a:latin typeface="Red Hat Display Black" panose="020B0604020202020204" charset="0"/>
              </a:rPr>
              <a:t>(Joshua 22:15-17)</a:t>
            </a:r>
          </a:p>
          <a:p>
            <a:pPr>
              <a:spcBef>
                <a:spcPts val="600"/>
              </a:spcBef>
              <a:spcAft>
                <a:spcPts val="600"/>
              </a:spcAft>
            </a:pPr>
            <a:r>
              <a:rPr lang="en-US" sz="2400" dirty="0">
                <a:solidFill>
                  <a:schemeClr val="bg1">
                    <a:lumMod val="95000"/>
                  </a:schemeClr>
                </a:solidFill>
                <a:latin typeface="Red Hat Display Black" panose="020B0604020202020204" charset="0"/>
              </a:rPr>
              <a:t>Balaam seeks a new revelation from God, </a:t>
            </a:r>
            <a:r>
              <a:rPr lang="en-US" sz="2400" i="1" dirty="0">
                <a:solidFill>
                  <a:schemeClr val="bg1">
                    <a:lumMod val="95000"/>
                  </a:schemeClr>
                </a:solidFill>
                <a:latin typeface="Red Hat Display Black" panose="020B0604020202020204" charset="0"/>
              </a:rPr>
              <a:t>“I will find out </a:t>
            </a:r>
            <a:r>
              <a:rPr lang="en-US" sz="2400" b="1" i="1" dirty="0">
                <a:solidFill>
                  <a:schemeClr val="bg1">
                    <a:lumMod val="95000"/>
                  </a:schemeClr>
                </a:solidFill>
                <a:latin typeface="Red Hat Display Black" panose="020B0604020202020204" charset="0"/>
              </a:rPr>
              <a:t>what else </a:t>
            </a:r>
            <a:r>
              <a:rPr lang="en-US" sz="2400" i="1" dirty="0">
                <a:solidFill>
                  <a:schemeClr val="bg1">
                    <a:lumMod val="95000"/>
                  </a:schemeClr>
                </a:solidFill>
                <a:latin typeface="Red Hat Display Black" panose="020B0604020202020204" charset="0"/>
              </a:rPr>
              <a:t>the Lord will speak with me.”</a:t>
            </a:r>
            <a:r>
              <a:rPr lang="en-US" sz="2400" dirty="0">
                <a:solidFill>
                  <a:schemeClr val="bg1">
                    <a:lumMod val="95000"/>
                  </a:schemeClr>
                </a:solidFill>
                <a:latin typeface="Red Hat Display Black" panose="020B0604020202020204" charset="0"/>
              </a:rPr>
              <a:t> (Joshua 22:19)</a:t>
            </a:r>
          </a:p>
          <a:p>
            <a:pPr>
              <a:spcBef>
                <a:spcPts val="600"/>
              </a:spcBef>
              <a:spcAft>
                <a:spcPts val="600"/>
              </a:spcAft>
            </a:pPr>
            <a:r>
              <a:rPr lang="en-US" sz="2400" dirty="0">
                <a:solidFill>
                  <a:schemeClr val="bg1">
                    <a:lumMod val="95000"/>
                  </a:schemeClr>
                </a:solidFill>
                <a:latin typeface="Red Hat Display Black" panose="020B0604020202020204" charset="0"/>
              </a:rPr>
              <a:t>Be careful about looking for a new revelation or new interpretation! (Job 11:14; Ezekiel 14:4-5)</a:t>
            </a:r>
          </a:p>
        </p:txBody>
      </p:sp>
    </p:spTree>
    <p:extLst>
      <p:ext uri="{BB962C8B-B14F-4D97-AF65-F5344CB8AC3E}">
        <p14:creationId xmlns:p14="http://schemas.microsoft.com/office/powerpoint/2010/main" val="179449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98644" y="0"/>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God Gave Them Over…</a:t>
            </a:r>
            <a:endParaRPr sz="4000" b="1" dirty="0"/>
          </a:p>
        </p:txBody>
      </p:sp>
      <p:sp>
        <p:nvSpPr>
          <p:cNvPr id="88" name="Google Shape;88;p17"/>
          <p:cNvSpPr txBox="1">
            <a:spLocks noGrp="1"/>
          </p:cNvSpPr>
          <p:nvPr>
            <p:ph type="body" idx="1"/>
          </p:nvPr>
        </p:nvSpPr>
        <p:spPr>
          <a:xfrm>
            <a:off x="388954" y="762600"/>
            <a:ext cx="8608289" cy="4050837"/>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600"/>
              </a:spcAft>
              <a:buNone/>
            </a:pPr>
            <a:r>
              <a:rPr lang="en-US" sz="2800" b="1" dirty="0">
                <a:latin typeface="Source Sans Pro" panose="020B0503030403020204" pitchFamily="34" charset="0"/>
                <a:cs typeface="Sabon Next LT" panose="02000500000000000000" pitchFamily="2" charset="0"/>
              </a:rPr>
              <a:t>Balaam asks God again </a:t>
            </a:r>
            <a:r>
              <a:rPr lang="en-US" sz="2800" dirty="0">
                <a:latin typeface="Source Sans Pro" panose="020B0503030403020204" pitchFamily="34" charset="0"/>
                <a:cs typeface="Sabon Next LT" panose="02000500000000000000" pitchFamily="2" charset="0"/>
              </a:rPr>
              <a:t>- God’s answer is </a:t>
            </a:r>
            <a:r>
              <a:rPr lang="en-US" sz="2800" i="1" dirty="0">
                <a:latin typeface="Source Sans Pro" panose="020B0503030403020204" pitchFamily="34" charset="0"/>
                <a:cs typeface="Sabon Next LT" panose="02000500000000000000" pitchFamily="2" charset="0"/>
              </a:rPr>
              <a:t>“</a:t>
            </a:r>
            <a:r>
              <a:rPr lang="en-US" sz="2800" b="1" i="1" dirty="0">
                <a:latin typeface="Source Sans Pro" panose="020B0503030403020204" pitchFamily="34" charset="0"/>
                <a:cs typeface="Sabon Next LT" panose="02000500000000000000" pitchFamily="2" charset="0"/>
              </a:rPr>
              <a:t>If</a:t>
            </a:r>
            <a:r>
              <a:rPr lang="en-US" sz="2800" i="1" dirty="0">
                <a:latin typeface="Source Sans Pro" panose="020B0503030403020204" pitchFamily="34" charset="0"/>
                <a:cs typeface="Sabon Next LT" panose="02000500000000000000" pitchFamily="2" charset="0"/>
              </a:rPr>
              <a:t> the men have come to call you, </a:t>
            </a:r>
            <a:r>
              <a:rPr lang="en-US" sz="2800" b="1" i="1" dirty="0">
                <a:latin typeface="Source Sans Pro" panose="020B0503030403020204" pitchFamily="34" charset="0"/>
                <a:cs typeface="Sabon Next LT" panose="02000500000000000000" pitchFamily="2" charset="0"/>
              </a:rPr>
              <a:t>rise up and go with them</a:t>
            </a:r>
            <a:r>
              <a:rPr lang="en-US" sz="2800" i="1" dirty="0">
                <a:latin typeface="Source Sans Pro" panose="020B0503030403020204" pitchFamily="34" charset="0"/>
                <a:cs typeface="Sabon Next LT" panose="02000500000000000000" pitchFamily="2" charset="0"/>
              </a:rPr>
              <a:t>; but only the word which I speak you shall do.”</a:t>
            </a:r>
            <a:r>
              <a:rPr lang="en-US" sz="2800" dirty="0">
                <a:latin typeface="Source Sans Pro" panose="020B0503030403020204" pitchFamily="34" charset="0"/>
                <a:cs typeface="Sabon Next LT" panose="02000500000000000000" pitchFamily="2" charset="0"/>
              </a:rPr>
              <a:t> (Numbers 22:20)</a:t>
            </a:r>
          </a:p>
          <a:p>
            <a:pPr marL="0" lvl="0" indent="0" algn="l" rtl="0">
              <a:lnSpc>
                <a:spcPct val="100000"/>
              </a:lnSpc>
              <a:spcBef>
                <a:spcPts val="0"/>
              </a:spcBef>
              <a:spcAft>
                <a:spcPts val="600"/>
              </a:spcAft>
              <a:buNone/>
            </a:pPr>
            <a:r>
              <a:rPr lang="en-US" sz="2800" dirty="0">
                <a:latin typeface="Source Sans Pro" panose="020B0503030403020204" pitchFamily="34" charset="0"/>
                <a:cs typeface="Sabon Next LT" panose="02000500000000000000" pitchFamily="2" charset="0"/>
              </a:rPr>
              <a:t>Verse 21 indicates that Balaam </a:t>
            </a:r>
            <a:r>
              <a:rPr lang="en-US" sz="2800" b="1" dirty="0">
                <a:latin typeface="Source Sans Pro" panose="020B0503030403020204" pitchFamily="34" charset="0"/>
                <a:cs typeface="Sabon Next LT" panose="02000500000000000000" pitchFamily="2" charset="0"/>
              </a:rPr>
              <a:t>didn’t wait to find out </a:t>
            </a:r>
            <a:r>
              <a:rPr lang="en-US" sz="2800" dirty="0">
                <a:latin typeface="Source Sans Pro" panose="020B0503030403020204" pitchFamily="34" charset="0"/>
                <a:cs typeface="Sabon Next LT" panose="02000500000000000000" pitchFamily="2" charset="0"/>
              </a:rPr>
              <a:t>or </a:t>
            </a:r>
            <a:r>
              <a:rPr lang="en-US" sz="2800" b="1" dirty="0">
                <a:latin typeface="Source Sans Pro" panose="020B0503030403020204" pitchFamily="34" charset="0"/>
                <a:cs typeface="Sabon Next LT" panose="02000500000000000000" pitchFamily="2" charset="0"/>
              </a:rPr>
              <a:t>simply presumed</a:t>
            </a:r>
            <a:r>
              <a:rPr lang="en-US" sz="2800" dirty="0">
                <a:latin typeface="Source Sans Pro" panose="020B0503030403020204" pitchFamily="34" charset="0"/>
                <a:cs typeface="Sabon Next LT" panose="02000500000000000000" pitchFamily="2" charset="0"/>
              </a:rPr>
              <a:t>. (Jude 11; 2 Peter 2:15)</a:t>
            </a:r>
          </a:p>
          <a:p>
            <a:pPr marL="0" lvl="0" indent="0" algn="l" rtl="0">
              <a:lnSpc>
                <a:spcPct val="100000"/>
              </a:lnSpc>
              <a:spcBef>
                <a:spcPts val="0"/>
              </a:spcBef>
              <a:spcAft>
                <a:spcPts val="600"/>
              </a:spcAft>
              <a:buNone/>
            </a:pPr>
            <a:r>
              <a:rPr lang="en-US" sz="2800" dirty="0">
                <a:latin typeface="Source Sans Pro" panose="020B0503030403020204" pitchFamily="34" charset="0"/>
                <a:cs typeface="Sabon Next LT" panose="02000500000000000000" pitchFamily="2" charset="0"/>
              </a:rPr>
              <a:t>If we are </a:t>
            </a:r>
            <a:r>
              <a:rPr lang="en-US" sz="2800" b="1" dirty="0">
                <a:latin typeface="Source Sans Pro" panose="020B0503030403020204" pitchFamily="34" charset="0"/>
                <a:cs typeface="Sabon Next LT" panose="02000500000000000000" pitchFamily="2" charset="0"/>
              </a:rPr>
              <a:t>bent on doing our will </a:t>
            </a:r>
            <a:r>
              <a:rPr lang="en-US" sz="2800" dirty="0">
                <a:latin typeface="Source Sans Pro" panose="020B0503030403020204" pitchFamily="34" charset="0"/>
                <a:cs typeface="Sabon Next LT" panose="02000500000000000000" pitchFamily="2" charset="0"/>
              </a:rPr>
              <a:t>and seeking our own pleasure, God will </a:t>
            </a:r>
            <a:r>
              <a:rPr lang="en-US" sz="2800" i="1" dirty="0">
                <a:latin typeface="Source Sans Pro" panose="020B0503030403020204" pitchFamily="34" charset="0"/>
                <a:cs typeface="Sabon Next LT" panose="02000500000000000000" pitchFamily="2" charset="0"/>
              </a:rPr>
              <a:t>“give us over”</a:t>
            </a:r>
            <a:r>
              <a:rPr lang="en-US" sz="2800" dirty="0">
                <a:latin typeface="Source Sans Pro" panose="020B0503030403020204" pitchFamily="34" charset="0"/>
                <a:cs typeface="Sabon Next LT" panose="02000500000000000000" pitchFamily="2" charset="0"/>
              </a:rPr>
              <a:t> (Romans 1:21-24) that we might receive our </a:t>
            </a:r>
            <a:r>
              <a:rPr lang="en-US" sz="2800" i="1" dirty="0">
                <a:latin typeface="Source Sans Pro" panose="020B0503030403020204" pitchFamily="34" charset="0"/>
                <a:cs typeface="Sabon Next LT" panose="02000500000000000000" pitchFamily="2" charset="0"/>
              </a:rPr>
              <a:t>“due penalty”</a:t>
            </a:r>
            <a:r>
              <a:rPr lang="en-US" sz="2800" dirty="0">
                <a:latin typeface="Source Sans Pro" panose="020B0503030403020204" pitchFamily="34" charset="0"/>
                <a:cs typeface="Sabon Next LT" panose="02000500000000000000" pitchFamily="2" charset="0"/>
              </a:rPr>
              <a:t>. </a:t>
            </a:r>
            <a:br>
              <a:rPr lang="en-US" sz="2800" dirty="0">
                <a:latin typeface="Source Sans Pro" panose="020B0503030403020204" pitchFamily="34" charset="0"/>
                <a:cs typeface="Sabon Next LT" panose="02000500000000000000" pitchFamily="2" charset="0"/>
              </a:rPr>
            </a:br>
            <a:r>
              <a:rPr lang="en-US" sz="2800" dirty="0">
                <a:latin typeface="Source Sans Pro" panose="020B0503030403020204" pitchFamily="34" charset="0"/>
                <a:cs typeface="Sabon Next LT" panose="02000500000000000000" pitchFamily="2" charset="0"/>
              </a:rPr>
              <a:t>(1 Samuel 8:7; 12:17-20) </a:t>
            </a:r>
            <a:endParaRPr lang="en" sz="2800" dirty="0">
              <a:latin typeface="Source Sans Pro" panose="020B0503030403020204" pitchFamily="34" charset="0"/>
              <a:cs typeface="Sabon Next LT" panose="02000500000000000000" pitchFamily="2" charset="0"/>
            </a:endParaRP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18849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98644" y="0"/>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God Was Angry With Balaam</a:t>
            </a:r>
            <a:endParaRPr sz="4000" b="1" dirty="0"/>
          </a:p>
        </p:txBody>
      </p:sp>
      <p:sp>
        <p:nvSpPr>
          <p:cNvPr id="88" name="Google Shape;88;p17"/>
          <p:cNvSpPr txBox="1">
            <a:spLocks noGrp="1"/>
          </p:cNvSpPr>
          <p:nvPr>
            <p:ph type="body" idx="1"/>
          </p:nvPr>
        </p:nvSpPr>
        <p:spPr>
          <a:xfrm>
            <a:off x="388954" y="762600"/>
            <a:ext cx="8608289" cy="4050837"/>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600"/>
              </a:spcAft>
              <a:buNone/>
            </a:pPr>
            <a:r>
              <a:rPr lang="en-US" sz="2800" b="1" dirty="0">
                <a:latin typeface="Source Sans Pro" panose="020B0503030403020204" pitchFamily="34" charset="0"/>
                <a:cs typeface="Sabon Next LT" panose="02000500000000000000" pitchFamily="2" charset="0"/>
              </a:rPr>
              <a:t>Verse 22</a:t>
            </a:r>
          </a:p>
          <a:p>
            <a:pPr marL="0" lvl="0" indent="0" algn="l" rtl="0">
              <a:lnSpc>
                <a:spcPct val="100000"/>
              </a:lnSpc>
              <a:spcBef>
                <a:spcPts val="0"/>
              </a:spcBef>
              <a:spcAft>
                <a:spcPts val="600"/>
              </a:spcAft>
              <a:buNone/>
            </a:pPr>
            <a:r>
              <a:rPr lang="en-US" sz="2800" dirty="0">
                <a:latin typeface="Source Sans Pro" panose="020B0503030403020204" pitchFamily="34" charset="0"/>
                <a:cs typeface="Sabon Next LT" panose="02000500000000000000" pitchFamily="2" charset="0"/>
              </a:rPr>
              <a:t>As Balaam goes to meet Balak, an angel of the Lord stood in his way. His donkey sees the angel but Balaam does not. He strikes his donkey and then the donkey asks him </a:t>
            </a:r>
            <a:r>
              <a:rPr lang="en-US" sz="2800" b="1" i="1" dirty="0">
                <a:latin typeface="Source Sans Pro" panose="020B0503030403020204" pitchFamily="34" charset="0"/>
                <a:cs typeface="Sabon Next LT" panose="02000500000000000000" pitchFamily="2" charset="0"/>
              </a:rPr>
              <a:t>“What have I done to you?” </a:t>
            </a:r>
          </a:p>
          <a:p>
            <a:pPr marL="0" lvl="0" indent="0" algn="l" rtl="0">
              <a:lnSpc>
                <a:spcPct val="100000"/>
              </a:lnSpc>
              <a:spcBef>
                <a:spcPts val="0"/>
              </a:spcBef>
              <a:spcAft>
                <a:spcPts val="600"/>
              </a:spcAft>
              <a:buNone/>
            </a:pPr>
            <a:r>
              <a:rPr lang="en-US" sz="2800" dirty="0">
                <a:latin typeface="Source Sans Pro" panose="020B0503030403020204" pitchFamily="34" charset="0"/>
                <a:cs typeface="Sabon Next LT" panose="02000500000000000000" pitchFamily="2" charset="0"/>
              </a:rPr>
              <a:t>Balaam says he’d kill the donkey if he could. The irony is that the donkey saved his life.</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42355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98644" y="0"/>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“I Have Sinned”</a:t>
            </a:r>
            <a:endParaRPr sz="4000" b="1" dirty="0"/>
          </a:p>
        </p:txBody>
      </p:sp>
      <p:sp>
        <p:nvSpPr>
          <p:cNvPr id="88" name="Google Shape;88;p17"/>
          <p:cNvSpPr txBox="1">
            <a:spLocks noGrp="1"/>
          </p:cNvSpPr>
          <p:nvPr>
            <p:ph type="body" idx="1"/>
          </p:nvPr>
        </p:nvSpPr>
        <p:spPr>
          <a:xfrm>
            <a:off x="388954" y="762600"/>
            <a:ext cx="8608289" cy="4050837"/>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600"/>
              </a:spcAft>
              <a:buNone/>
            </a:pPr>
            <a:r>
              <a:rPr lang="en-US" sz="2800" b="1" dirty="0">
                <a:latin typeface="Source Sans Pro" panose="020B0503030403020204" pitchFamily="34" charset="0"/>
                <a:cs typeface="Sabon Next LT" panose="02000500000000000000" pitchFamily="2" charset="0"/>
              </a:rPr>
              <a:t>Verse 31-35</a:t>
            </a:r>
          </a:p>
          <a:p>
            <a:pPr marL="0" lvl="0" indent="0" algn="l" rtl="0">
              <a:lnSpc>
                <a:spcPct val="100000"/>
              </a:lnSpc>
              <a:spcBef>
                <a:spcPts val="0"/>
              </a:spcBef>
              <a:spcAft>
                <a:spcPts val="600"/>
              </a:spcAft>
              <a:buNone/>
            </a:pPr>
            <a:r>
              <a:rPr lang="en-US" sz="2800" dirty="0">
                <a:latin typeface="Source Sans Pro" panose="020B0503030403020204" pitchFamily="34" charset="0"/>
                <a:cs typeface="Sabon Next LT" panose="02000500000000000000" pitchFamily="2" charset="0"/>
              </a:rPr>
              <a:t>Balaam eyes are opened to see the angel and says </a:t>
            </a:r>
            <a:r>
              <a:rPr lang="en-US" sz="2800" b="1" i="1" dirty="0">
                <a:latin typeface="Source Sans Pro" panose="020B0503030403020204" pitchFamily="34" charset="0"/>
                <a:cs typeface="Sabon Next LT" panose="02000500000000000000" pitchFamily="2" charset="0"/>
              </a:rPr>
              <a:t>“I have come out as an adversary, because your way was contrary to me”</a:t>
            </a:r>
            <a:r>
              <a:rPr lang="en-US" sz="2800" dirty="0">
                <a:latin typeface="Source Sans Pro" panose="020B0503030403020204" pitchFamily="34" charset="0"/>
                <a:cs typeface="Sabon Next LT" panose="02000500000000000000" pitchFamily="2" charset="0"/>
              </a:rPr>
              <a:t> and that the angel would have killed him except for his donkey. (Matthew 16:22-23)</a:t>
            </a:r>
          </a:p>
          <a:p>
            <a:pPr marL="0" lvl="0" indent="0" algn="l" rtl="0">
              <a:lnSpc>
                <a:spcPct val="100000"/>
              </a:lnSpc>
              <a:spcBef>
                <a:spcPts val="0"/>
              </a:spcBef>
              <a:spcAft>
                <a:spcPts val="600"/>
              </a:spcAft>
              <a:buNone/>
            </a:pPr>
            <a:r>
              <a:rPr lang="en" sz="2800" dirty="0">
                <a:latin typeface="Source Sans Pro" panose="020B0503030403020204" pitchFamily="34" charset="0"/>
                <a:cs typeface="Sabon Next LT" panose="02000500000000000000" pitchFamily="2" charset="0"/>
              </a:rPr>
              <a:t>Now, between a rock and a hard place, Balaam confesses, </a:t>
            </a:r>
            <a:r>
              <a:rPr lang="en" sz="2800" b="1" i="1" dirty="0">
                <a:latin typeface="Source Sans Pro" panose="020B0503030403020204" pitchFamily="34" charset="0"/>
                <a:cs typeface="Sabon Next LT" panose="02000500000000000000" pitchFamily="2" charset="0"/>
              </a:rPr>
              <a:t>“I have sinned”</a:t>
            </a:r>
            <a:r>
              <a:rPr lang="en" sz="2800" dirty="0">
                <a:latin typeface="Source Sans Pro" panose="020B0503030403020204" pitchFamily="34" charset="0"/>
                <a:cs typeface="Sabon Next LT" panose="02000500000000000000" pitchFamily="2" charset="0"/>
              </a:rPr>
              <a:t>. Has his will changed? Has he repented?</a:t>
            </a: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115773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4" name="Title 3">
            <a:extLst>
              <a:ext uri="{FF2B5EF4-FFF2-40B4-BE49-F238E27FC236}">
                <a16:creationId xmlns:a16="http://schemas.microsoft.com/office/drawing/2014/main" id="{FEED2219-54FA-84F7-56D1-CD03F3461BC7}"/>
              </a:ext>
            </a:extLst>
          </p:cNvPr>
          <p:cNvSpPr>
            <a:spLocks noGrp="1"/>
          </p:cNvSpPr>
          <p:nvPr>
            <p:ph type="ctrTitle"/>
          </p:nvPr>
        </p:nvSpPr>
        <p:spPr>
          <a:xfrm>
            <a:off x="462844" y="456421"/>
            <a:ext cx="8240889" cy="708129"/>
          </a:xfrm>
        </p:spPr>
        <p:txBody>
          <a:bodyPr/>
          <a:lstStyle/>
          <a:p>
            <a:r>
              <a:rPr lang="en-US" sz="4800" dirty="0"/>
              <a:t>Balaam Offers Sacrifices</a:t>
            </a:r>
          </a:p>
        </p:txBody>
      </p:sp>
      <p:sp>
        <p:nvSpPr>
          <p:cNvPr id="5" name="TextBox 4">
            <a:extLst>
              <a:ext uri="{FF2B5EF4-FFF2-40B4-BE49-F238E27FC236}">
                <a16:creationId xmlns:a16="http://schemas.microsoft.com/office/drawing/2014/main" id="{36756CC3-636C-27BA-89D8-68D63628FAFC}"/>
              </a:ext>
            </a:extLst>
          </p:cNvPr>
          <p:cNvSpPr txBox="1"/>
          <p:nvPr/>
        </p:nvSpPr>
        <p:spPr>
          <a:xfrm>
            <a:off x="462844" y="1340643"/>
            <a:ext cx="8240889" cy="3508653"/>
          </a:xfrm>
          <a:prstGeom prst="rect">
            <a:avLst/>
          </a:prstGeom>
          <a:noFill/>
        </p:spPr>
        <p:txBody>
          <a:bodyPr wrap="square" rtlCol="0">
            <a:spAutoFit/>
          </a:bodyPr>
          <a:lstStyle/>
          <a:p>
            <a:pPr>
              <a:spcBef>
                <a:spcPts val="600"/>
              </a:spcBef>
              <a:spcAft>
                <a:spcPts val="600"/>
              </a:spcAft>
            </a:pPr>
            <a:r>
              <a:rPr lang="en-US" sz="2400" dirty="0">
                <a:solidFill>
                  <a:schemeClr val="bg1">
                    <a:lumMod val="95000"/>
                  </a:schemeClr>
                </a:solidFill>
                <a:latin typeface="Red Hat Display Black" panose="020B0604020202020204" charset="0"/>
              </a:rPr>
              <a:t>Numbers 23:1-3, not according to the Lord but their idolatrous customs to try and appease God. </a:t>
            </a:r>
          </a:p>
          <a:p>
            <a:pPr marL="342900" indent="-342900">
              <a:spcBef>
                <a:spcPts val="600"/>
              </a:spcBef>
              <a:spcAft>
                <a:spcPts val="600"/>
              </a:spcAft>
              <a:buFont typeface="Arial" panose="020B0604020202020204" pitchFamily="34" charset="0"/>
              <a:buChar char="•"/>
            </a:pPr>
            <a:r>
              <a:rPr lang="en-US" sz="2400" dirty="0">
                <a:solidFill>
                  <a:schemeClr val="bg1">
                    <a:lumMod val="95000"/>
                  </a:schemeClr>
                </a:solidFill>
                <a:latin typeface="Red Hat Display Black" panose="020B0604020202020204" charset="0"/>
              </a:rPr>
              <a:t>Does God want </a:t>
            </a:r>
            <a:r>
              <a:rPr lang="en-US" sz="2400" b="1" dirty="0">
                <a:solidFill>
                  <a:schemeClr val="bg1">
                    <a:lumMod val="95000"/>
                  </a:schemeClr>
                </a:solidFill>
                <a:latin typeface="Red Hat Display Black" panose="020B0604020202020204" charset="0"/>
              </a:rPr>
              <a:t>sacrifice or obedience</a:t>
            </a:r>
            <a:r>
              <a:rPr lang="en-US" sz="2400" dirty="0">
                <a:solidFill>
                  <a:schemeClr val="bg1">
                    <a:lumMod val="95000"/>
                  </a:schemeClr>
                </a:solidFill>
                <a:latin typeface="Red Hat Display Black" panose="020B0604020202020204" charset="0"/>
              </a:rPr>
              <a:t>? </a:t>
            </a:r>
            <a:br>
              <a:rPr lang="en-US" sz="2400" dirty="0">
                <a:solidFill>
                  <a:schemeClr val="bg1">
                    <a:lumMod val="95000"/>
                  </a:schemeClr>
                </a:solidFill>
                <a:latin typeface="Red Hat Display Black" panose="020B0604020202020204" charset="0"/>
              </a:rPr>
            </a:br>
            <a:r>
              <a:rPr lang="en-US" sz="2400" dirty="0">
                <a:solidFill>
                  <a:schemeClr val="bg1">
                    <a:lumMod val="95000"/>
                  </a:schemeClr>
                </a:solidFill>
                <a:latin typeface="Red Hat Display Black" panose="020B0604020202020204" charset="0"/>
              </a:rPr>
              <a:t>(1 Samuel 15:21-23)</a:t>
            </a:r>
          </a:p>
          <a:p>
            <a:pPr>
              <a:spcBef>
                <a:spcPts val="600"/>
              </a:spcBef>
              <a:spcAft>
                <a:spcPts val="600"/>
              </a:spcAft>
            </a:pPr>
            <a:r>
              <a:rPr lang="en-US" sz="2400" dirty="0">
                <a:solidFill>
                  <a:schemeClr val="bg1">
                    <a:lumMod val="95000"/>
                  </a:schemeClr>
                </a:solidFill>
                <a:latin typeface="Red Hat Display Black" panose="020B0604020202020204" charset="0"/>
              </a:rPr>
              <a:t>“Perhaps the Lord will come to meet me…” Are we looking for </a:t>
            </a:r>
            <a:r>
              <a:rPr lang="en-US" sz="2400" b="1" dirty="0">
                <a:solidFill>
                  <a:schemeClr val="bg1">
                    <a:lumMod val="95000"/>
                  </a:schemeClr>
                </a:solidFill>
                <a:latin typeface="Red Hat Display Black" panose="020B0604020202020204" charset="0"/>
              </a:rPr>
              <a:t>God to meet us</a:t>
            </a:r>
            <a:r>
              <a:rPr lang="en-US" sz="2400" dirty="0">
                <a:solidFill>
                  <a:schemeClr val="bg1">
                    <a:lumMod val="95000"/>
                  </a:schemeClr>
                </a:solidFill>
                <a:latin typeface="Red Hat Display Black" panose="020B0604020202020204" charset="0"/>
              </a:rPr>
              <a:t> or are we to seek Him? (Idolatry - </a:t>
            </a:r>
            <a:r>
              <a:rPr lang="en-US" sz="2400" b="1" dirty="0">
                <a:solidFill>
                  <a:schemeClr val="bg1">
                    <a:lumMod val="95000"/>
                  </a:schemeClr>
                </a:solidFill>
                <a:latin typeface="Red Hat Display Black" panose="020B0604020202020204" charset="0"/>
              </a:rPr>
              <a:t>the god yields to the will of man</a:t>
            </a:r>
            <a:r>
              <a:rPr lang="en-US" sz="2400" dirty="0">
                <a:solidFill>
                  <a:schemeClr val="bg1">
                    <a:lumMod val="95000"/>
                  </a:schemeClr>
                </a:solidFill>
                <a:latin typeface="Red Hat Display Black" panose="020B0604020202020204" charset="0"/>
              </a:rPr>
              <a:t>. Acts 17:27; cf., 1 Kings 22)</a:t>
            </a:r>
          </a:p>
          <a:p>
            <a:pPr marL="342900" indent="-342900">
              <a:spcBef>
                <a:spcPts val="600"/>
              </a:spcBef>
              <a:spcAft>
                <a:spcPts val="600"/>
              </a:spcAft>
              <a:buFont typeface="Arial" panose="020B0604020202020204" pitchFamily="34" charset="0"/>
              <a:buChar char="•"/>
            </a:pPr>
            <a:endParaRPr lang="en-US" sz="2400" dirty="0">
              <a:solidFill>
                <a:schemeClr val="bg1">
                  <a:lumMod val="95000"/>
                </a:schemeClr>
              </a:solidFill>
              <a:latin typeface="Red Hat Display Black" panose="020B0604020202020204" charset="0"/>
            </a:endParaRPr>
          </a:p>
        </p:txBody>
      </p:sp>
    </p:spTree>
    <p:extLst>
      <p:ext uri="{BB962C8B-B14F-4D97-AF65-F5344CB8AC3E}">
        <p14:creationId xmlns:p14="http://schemas.microsoft.com/office/powerpoint/2010/main" val="367178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298644" y="0"/>
            <a:ext cx="8366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t>God Speaks Through Balaam</a:t>
            </a:r>
            <a:endParaRPr sz="4000" b="1" dirty="0"/>
          </a:p>
        </p:txBody>
      </p:sp>
      <p:sp>
        <p:nvSpPr>
          <p:cNvPr id="88" name="Google Shape;88;p17"/>
          <p:cNvSpPr txBox="1">
            <a:spLocks noGrp="1"/>
          </p:cNvSpPr>
          <p:nvPr>
            <p:ph type="body" idx="1"/>
          </p:nvPr>
        </p:nvSpPr>
        <p:spPr>
          <a:xfrm>
            <a:off x="388955" y="762600"/>
            <a:ext cx="8366100" cy="4050837"/>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600"/>
              </a:spcAft>
              <a:buNone/>
            </a:pPr>
            <a:r>
              <a:rPr lang="en-US" sz="2800" dirty="0">
                <a:latin typeface="Source Sans Pro" panose="020B0503030403020204" pitchFamily="34" charset="0"/>
                <a:cs typeface="Sabon Next LT" panose="02000500000000000000" pitchFamily="2" charset="0"/>
              </a:rPr>
              <a:t>Balaam actually blesses them. (Numbers 23:7-11)</a:t>
            </a:r>
          </a:p>
          <a:p>
            <a:pPr marL="0" lvl="0" indent="0" algn="l" rtl="0">
              <a:lnSpc>
                <a:spcPct val="100000"/>
              </a:lnSpc>
              <a:spcBef>
                <a:spcPts val="0"/>
              </a:spcBef>
              <a:spcAft>
                <a:spcPts val="600"/>
              </a:spcAft>
              <a:buNone/>
            </a:pPr>
            <a:r>
              <a:rPr lang="en-US" sz="2800" dirty="0">
                <a:latin typeface="Source Sans Pro" panose="020B0503030403020204" pitchFamily="34" charset="0"/>
                <a:cs typeface="Sabon Next LT" panose="02000500000000000000" pitchFamily="2" charset="0"/>
              </a:rPr>
              <a:t>Changing the perspective doesn’t change God’s will. (Numbers 23:13-26; 24:1-25)</a:t>
            </a:r>
          </a:p>
          <a:p>
            <a:pPr marL="0" lvl="0" indent="0" algn="l" rtl="0">
              <a:lnSpc>
                <a:spcPct val="100000"/>
              </a:lnSpc>
              <a:spcBef>
                <a:spcPts val="0"/>
              </a:spcBef>
              <a:spcAft>
                <a:spcPts val="600"/>
              </a:spcAft>
              <a:buNone/>
            </a:pPr>
            <a:r>
              <a:rPr lang="en-US" sz="2800" dirty="0">
                <a:latin typeface="Source Sans Pro" panose="020B0503030403020204" pitchFamily="34" charset="0"/>
                <a:cs typeface="Sabon Next LT" panose="02000500000000000000" pitchFamily="2" charset="0"/>
              </a:rPr>
              <a:t>Balaam had to speak only what God told him. </a:t>
            </a:r>
            <a:r>
              <a:rPr lang="en-US" sz="2800" b="1" dirty="0">
                <a:latin typeface="Source Sans Pro" panose="020B0503030403020204" pitchFamily="34" charset="0"/>
                <a:cs typeface="Sabon Next LT" panose="02000500000000000000" pitchFamily="2" charset="0"/>
              </a:rPr>
              <a:t>Balaam did NOT have to submit to God in his life though</a:t>
            </a:r>
            <a:r>
              <a:rPr lang="en-US" sz="2800" dirty="0">
                <a:latin typeface="Source Sans Pro" panose="020B0503030403020204" pitchFamily="34" charset="0"/>
                <a:cs typeface="Sabon Next LT" panose="02000500000000000000" pitchFamily="2" charset="0"/>
              </a:rPr>
              <a:t>. </a:t>
            </a:r>
          </a:p>
          <a:p>
            <a:pPr marL="0" lvl="0" indent="0" algn="l" rtl="0">
              <a:lnSpc>
                <a:spcPct val="100000"/>
              </a:lnSpc>
              <a:spcBef>
                <a:spcPts val="0"/>
              </a:spcBef>
              <a:spcAft>
                <a:spcPts val="600"/>
              </a:spcAft>
              <a:buNone/>
            </a:pPr>
            <a:r>
              <a:rPr lang="en-US" sz="2800" dirty="0">
                <a:latin typeface="Source Sans Pro" panose="020B0503030403020204" pitchFamily="34" charset="0"/>
                <a:cs typeface="Sabon Next LT" panose="02000500000000000000" pitchFamily="2" charset="0"/>
              </a:rPr>
              <a:t>Balaam accomplished bringing a curse on the Israelites by tempting them with immorality. (Numbers 25:1-9; 31:16; Revelation 2:14)</a:t>
            </a:r>
            <a:endParaRPr lang="en" sz="2800" dirty="0">
              <a:latin typeface="Source Sans Pro" panose="020B0503030403020204" pitchFamily="34" charset="0"/>
              <a:cs typeface="Sabon Next LT" panose="02000500000000000000" pitchFamily="2" charset="0"/>
            </a:endParaRPr>
          </a:p>
        </p:txBody>
      </p:sp>
      <p:sp>
        <p:nvSpPr>
          <p:cNvPr id="89" name="Google Shape;8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427003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4" name="Title 3">
            <a:extLst>
              <a:ext uri="{FF2B5EF4-FFF2-40B4-BE49-F238E27FC236}">
                <a16:creationId xmlns:a16="http://schemas.microsoft.com/office/drawing/2014/main" id="{FEED2219-54FA-84F7-56D1-CD03F3461BC7}"/>
              </a:ext>
            </a:extLst>
          </p:cNvPr>
          <p:cNvSpPr>
            <a:spLocks noGrp="1"/>
          </p:cNvSpPr>
          <p:nvPr>
            <p:ph type="ctrTitle"/>
          </p:nvPr>
        </p:nvSpPr>
        <p:spPr>
          <a:xfrm>
            <a:off x="462844" y="456421"/>
            <a:ext cx="8240889" cy="708129"/>
          </a:xfrm>
        </p:spPr>
        <p:txBody>
          <a:bodyPr/>
          <a:lstStyle/>
          <a:p>
            <a:r>
              <a:rPr lang="en-US" sz="4800" dirty="0"/>
              <a:t>Lessons Learned</a:t>
            </a:r>
          </a:p>
        </p:txBody>
      </p:sp>
      <p:sp>
        <p:nvSpPr>
          <p:cNvPr id="5" name="TextBox 4">
            <a:extLst>
              <a:ext uri="{FF2B5EF4-FFF2-40B4-BE49-F238E27FC236}">
                <a16:creationId xmlns:a16="http://schemas.microsoft.com/office/drawing/2014/main" id="{36756CC3-636C-27BA-89D8-68D63628FAFC}"/>
              </a:ext>
            </a:extLst>
          </p:cNvPr>
          <p:cNvSpPr txBox="1"/>
          <p:nvPr/>
        </p:nvSpPr>
        <p:spPr>
          <a:xfrm>
            <a:off x="462844" y="1340643"/>
            <a:ext cx="8240889" cy="4401205"/>
          </a:xfrm>
          <a:prstGeom prst="rect">
            <a:avLst/>
          </a:prstGeom>
          <a:noFill/>
        </p:spPr>
        <p:txBody>
          <a:bodyPr wrap="square" rtlCol="0">
            <a:spAutoFit/>
          </a:bodyPr>
          <a:lstStyle/>
          <a:p>
            <a:pPr>
              <a:spcBef>
                <a:spcPts val="600"/>
              </a:spcBef>
              <a:spcAft>
                <a:spcPts val="600"/>
              </a:spcAft>
            </a:pPr>
            <a:r>
              <a:rPr lang="en-US" sz="3200" dirty="0">
                <a:solidFill>
                  <a:schemeClr val="bg1">
                    <a:lumMod val="95000"/>
                  </a:schemeClr>
                </a:solidFill>
                <a:latin typeface="Red Hat Display Black" panose="020B0604020202020204" charset="0"/>
              </a:rPr>
              <a:t>The most critical thing we need to yield is our will to God. (Matthew 16:24)</a:t>
            </a:r>
          </a:p>
          <a:p>
            <a:pPr>
              <a:spcBef>
                <a:spcPts val="600"/>
              </a:spcBef>
              <a:spcAft>
                <a:spcPts val="600"/>
              </a:spcAft>
            </a:pPr>
            <a:r>
              <a:rPr lang="en-US" sz="3200" dirty="0">
                <a:solidFill>
                  <a:schemeClr val="bg1">
                    <a:lumMod val="95000"/>
                  </a:schemeClr>
                </a:solidFill>
                <a:latin typeface="Red Hat Display Black" panose="020B0604020202020204" charset="0"/>
              </a:rPr>
              <a:t>Accept God’s word without questioning and arguing! (James 1:19-22)</a:t>
            </a:r>
          </a:p>
          <a:p>
            <a:pPr>
              <a:spcBef>
                <a:spcPts val="600"/>
              </a:spcBef>
              <a:spcAft>
                <a:spcPts val="600"/>
              </a:spcAft>
            </a:pPr>
            <a:r>
              <a:rPr lang="en-US" sz="3200" dirty="0">
                <a:solidFill>
                  <a:schemeClr val="bg1">
                    <a:lumMod val="95000"/>
                  </a:schemeClr>
                </a:solidFill>
                <a:latin typeface="Red Hat Display Black" panose="020B0604020202020204" charset="0"/>
              </a:rPr>
              <a:t>Confession without repentance does not equal forgiveness</a:t>
            </a:r>
            <a:r>
              <a:rPr lang="en-US" sz="2400" dirty="0">
                <a:solidFill>
                  <a:schemeClr val="bg1">
                    <a:lumMod val="95000"/>
                  </a:schemeClr>
                </a:solidFill>
                <a:latin typeface="Red Hat Display Black" panose="020B0604020202020204" charset="0"/>
              </a:rPr>
              <a:t>. </a:t>
            </a:r>
            <a:r>
              <a:rPr lang="en-US" sz="3200" dirty="0">
                <a:solidFill>
                  <a:schemeClr val="bg1">
                    <a:lumMod val="95000"/>
                  </a:schemeClr>
                </a:solidFill>
                <a:latin typeface="Red Hat Display Black" panose="020B0604020202020204" charset="0"/>
              </a:rPr>
              <a:t>(Jeremiah 7:5)</a:t>
            </a:r>
          </a:p>
          <a:p>
            <a:pPr>
              <a:spcBef>
                <a:spcPts val="600"/>
              </a:spcBef>
              <a:spcAft>
                <a:spcPts val="600"/>
              </a:spcAft>
            </a:pPr>
            <a:endParaRPr lang="en-US" sz="2400" dirty="0">
              <a:solidFill>
                <a:schemeClr val="bg1">
                  <a:lumMod val="95000"/>
                </a:schemeClr>
              </a:solidFill>
              <a:latin typeface="Red Hat Display Black" panose="020B0604020202020204" charset="0"/>
            </a:endParaRPr>
          </a:p>
          <a:p>
            <a:pPr marL="342900" indent="-342900">
              <a:spcBef>
                <a:spcPts val="600"/>
              </a:spcBef>
              <a:spcAft>
                <a:spcPts val="600"/>
              </a:spcAft>
              <a:buFont typeface="Arial" panose="020B0604020202020204" pitchFamily="34" charset="0"/>
              <a:buChar char="•"/>
            </a:pPr>
            <a:endParaRPr lang="en-US" sz="2400" dirty="0">
              <a:solidFill>
                <a:schemeClr val="bg1">
                  <a:lumMod val="95000"/>
                </a:schemeClr>
              </a:solidFill>
              <a:latin typeface="Red Hat Display Black" panose="020B0604020202020204" charset="0"/>
            </a:endParaRPr>
          </a:p>
        </p:txBody>
      </p:sp>
    </p:spTree>
    <p:extLst>
      <p:ext uri="{BB962C8B-B14F-4D97-AF65-F5344CB8AC3E}">
        <p14:creationId xmlns:p14="http://schemas.microsoft.com/office/powerpoint/2010/main" val="24072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1028</Words>
  <Application>Microsoft Office PowerPoint</Application>
  <PresentationFormat>On-screen Show (16:9)</PresentationFormat>
  <Paragraphs>57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Playfair Display</vt:lpstr>
      <vt:lpstr>Source Sans Pro</vt:lpstr>
      <vt:lpstr>Red Hat Display Black</vt:lpstr>
      <vt:lpstr>Arial</vt:lpstr>
      <vt:lpstr>PT Serif</vt:lpstr>
      <vt:lpstr>Lato</vt:lpstr>
      <vt:lpstr>Portia template</vt:lpstr>
      <vt:lpstr>“I Have Sinned”… And?</vt:lpstr>
      <vt:lpstr>The Context</vt:lpstr>
      <vt:lpstr>Balaam Persists</vt:lpstr>
      <vt:lpstr>God Gave Them Over…</vt:lpstr>
      <vt:lpstr>God Was Angry With Balaam</vt:lpstr>
      <vt:lpstr>“I Have Sinned”</vt:lpstr>
      <vt:lpstr>Balaam Offers Sacrifices</vt:lpstr>
      <vt:lpstr>God Speaks Through Balaam</vt:lpstr>
      <vt:lpstr>Lessons Learned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8</cp:revision>
  <cp:lastPrinted>2023-04-09T21:10:03Z</cp:lastPrinted>
  <dcterms:modified xsi:type="dcterms:W3CDTF">2023-05-17T21:01:17Z</dcterms:modified>
</cp:coreProperties>
</file>