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0" r:id="rId5"/>
    <p:sldId id="736" r:id="rId6"/>
    <p:sldId id="743" r:id="rId7"/>
    <p:sldId id="742" r:id="rId8"/>
    <p:sldId id="744" r:id="rId9"/>
    <p:sldId id="745" r:id="rId10"/>
    <p:sldId id="746" r:id="rId11"/>
    <p:sldId id="747" r:id="rId12"/>
    <p:sldId id="748" r:id="rId13"/>
    <p:sldId id="749" r:id="rId14"/>
    <p:sldId id="750" r:id="rId15"/>
    <p:sldId id="751" r:id="rId1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E26"/>
    <a:srgbClr val="F7F7F7"/>
    <a:srgbClr val="E6E6E6"/>
    <a:srgbClr val="303342"/>
    <a:srgbClr val="485F74"/>
    <a:srgbClr val="354655"/>
    <a:srgbClr val="C80000"/>
    <a:srgbClr val="85B31F"/>
    <a:srgbClr val="3C4052"/>
    <a:srgbClr val="D83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4954" autoAdjust="0"/>
  </p:normalViewPr>
  <p:slideViewPr>
    <p:cSldViewPr snapToGrid="0">
      <p:cViewPr varScale="1">
        <p:scale>
          <a:sx n="51" d="100"/>
          <a:sy n="51" d="100"/>
        </p:scale>
        <p:origin x="1416" y="60"/>
      </p:cViewPr>
      <p:guideLst>
        <p:guide orient="horz" pos="2160"/>
        <p:guide pos="3840"/>
      </p:guideLst>
    </p:cSldViewPr>
  </p:slideViewPr>
  <p:outlineViewPr>
    <p:cViewPr>
      <p:scale>
        <a:sx n="75" d="100"/>
        <a:sy n="75" d="100"/>
      </p:scale>
      <p:origin x="0" y="-130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44264"/>
    </p:cViewPr>
  </p:sorterViewPr>
  <p:notesViewPr>
    <p:cSldViewPr snapToGrid="0">
      <p:cViewPr varScale="1">
        <p:scale>
          <a:sx n="51" d="100"/>
          <a:sy n="51" d="100"/>
        </p:scale>
        <p:origin x="28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1421010-3731-422F-8CF1-CD47B2D7C9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656080-143A-4905-932A-5C7754887A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4/23/2023 a.m.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9276-DB8D-43B4-8029-4A695209B9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Everyone Doing What Is Right In Their Own Eyes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29EE0F-113C-45AB-9877-4A16FFA6A9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EDB89D3-056A-4F4C-8125-EA71262895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2789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/>
              <a:t>4/23/2023 a.m.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/>
              <a:t>Everyone Doing What Is Right In Their Own Eyes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F220CB7-DCA5-4E5B-97F1-300CDD8D2A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8327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0CB7-DCA5-4E5B-97F1-300CDD8D2AAB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508521-F599-75E8-39A0-B80783B4F19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 a.m.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F6C43C-44A2-C128-0E31-DE68F985564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Everyone Doing What Is Right In Their Own Eyes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570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Jeremiah 20:9, if I say I will not speak anymore in His name… my heart becomes like a burning fire shut up in my bones; and I am weary of holding it in. </a:t>
            </a:r>
          </a:p>
          <a:p>
            <a:endParaRPr lang="en-US" dirty="0"/>
          </a:p>
          <a:p>
            <a:r>
              <a:rPr lang="en-US" dirty="0"/>
              <a:t>2 Kings 7:9 - this day is a day of good news, but we are keeping silent, if we wait… punishment will overtake us.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0CB7-DCA5-4E5B-97F1-300CDD8D2AAB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F6DDC1-D3D9-ABC9-591D-3F1EDC0B583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 a.m.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74DD4F-50AD-5707-D8F4-DE45F2D833E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Everyone Doing What Is Right In Their Own Eyes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7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Ps 32:3-5</a:t>
            </a:r>
          </a:p>
          <a:p>
            <a:endParaRPr lang="en-US" dirty="0"/>
          </a:p>
          <a:p>
            <a:r>
              <a:rPr lang="en-US" dirty="0"/>
              <a:t>3 When I kept silent about my sin, my body wasted away Through my groaning all day long. </a:t>
            </a:r>
          </a:p>
          <a:p>
            <a:r>
              <a:rPr lang="en-US" dirty="0"/>
              <a:t>4 For day and night Your hand was heavy upon me; My vitality was drained away as with the fever heat of summer. Selah. </a:t>
            </a:r>
          </a:p>
          <a:p>
            <a:r>
              <a:rPr lang="en-US" dirty="0"/>
              <a:t>5 I acknowledged my sin to You, And my iniquity I did not hide; I said, "I will confess my transgressions to the Lord"; And You forgave the guilt of my sin. Selah.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0CB7-DCA5-4E5B-97F1-300CDD8D2AAB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506C97-3783-4B5E-46AC-DC2EE0D9622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 a.m.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DB8B8-2CC5-ED24-7148-32EBD8FA72F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Everyone Doing What Is Right In Their Own Eyes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17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Jeremiah 20:9, if I say I will not speak anymore in His name… my heart becomes like a burning fire shut up in my bones; and I am weary of holding it in. </a:t>
            </a:r>
          </a:p>
          <a:p>
            <a:endParaRPr lang="en-US" dirty="0"/>
          </a:p>
          <a:p>
            <a:r>
              <a:rPr lang="en-US" dirty="0"/>
              <a:t>2 Kings 7:9 - this day is a day of good news, but we are keeping silent, if we wait… punishment will overtake us.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0CB7-DCA5-4E5B-97F1-300CDD8D2AAB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840881-235B-0597-A805-A6540A039EA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 a.m.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DB7693-D703-25F6-2EC7-75733AFCDF1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Everyone Doing What Is Right In Their Own Eyes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824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0CB7-DCA5-4E5B-97F1-300CDD8D2AAB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34F1D-E00F-C945-F990-F4D4194900D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 a.m.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79CAB-7011-0B1A-BDE4-75C2D5A412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Everyone Doing What Is Right In Their Own Eyes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55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0CB7-DCA5-4E5B-97F1-300CDD8D2AAB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32248-770B-4A20-4421-39287063FA2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 a.m.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B490A-5668-9B98-688C-9F27659BAD3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Everyone Doing What Is Right In Their Own Eyes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767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300" dirty="0"/>
              <a:t>Judges 18:19 - [Lay thine hand upon thy mouth] This was the token of silence. The god of silence, </a:t>
            </a:r>
            <a:r>
              <a:rPr lang="en-US" sz="1300" dirty="0" err="1"/>
              <a:t>Harpocrates</a:t>
            </a:r>
            <a:r>
              <a:rPr lang="en-US" sz="1300" dirty="0"/>
              <a:t>, is represented on ancient statues with his finger pressed on his lips. </a:t>
            </a:r>
          </a:p>
          <a:p>
            <a:r>
              <a:rPr lang="en-US" sz="1300" dirty="0"/>
              <a:t>(from Adam Clarke's Commentary)</a:t>
            </a:r>
          </a:p>
          <a:p>
            <a:pPr defTabSz="942289"/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Priests encouraged to </a:t>
            </a:r>
            <a:r>
              <a:rPr lang="en-US" b="1" i="1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“be silent”</a:t>
            </a:r>
            <a:r>
              <a:rPr lang="en-US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regarding to sin and go with the majority. (Judges 18:19)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0CB7-DCA5-4E5B-97F1-300CDD8D2AAB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0DBA3-D362-2A9A-17AE-2118CE01598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 a.m.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E696C-EF08-E327-73AA-A8E556A927C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Everyone Doing What Is Right In Their Own Eyes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72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0CB7-DCA5-4E5B-97F1-300CDD8D2AAB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21D3F7-C16C-861D-8239-E190984BE01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 a.m.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B629D9-9182-F5E7-0F55-6BC06CB44B1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Everyone Doing What Is Right In Their Own Eyes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2700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0CB7-DCA5-4E5B-97F1-300CDD8D2AAB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7B51E8-5378-2745-7A45-9DA9652CE32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 a.m.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1EC22-AAD9-8F6B-C95A-7314844EB0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Everyone Doing What Is Right In Their Own Eyes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568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0CB7-DCA5-4E5B-97F1-300CDD8D2AAB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C9A10E-81BB-0F9A-E7E0-9614BE9687B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 a.m.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0613F-FE86-DC69-7D34-76AF172A5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Everyone Doing What Is Right In Their Own Eyes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96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0CB7-DCA5-4E5B-97F1-300CDD8D2AAB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2C18D-188A-DF51-A627-EAB98A94593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 a.m.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C7793-3ED5-77E0-129F-40595F3C344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Everyone Doing What Is Right In Their Own Eyes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5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2289"/>
            <a:r>
              <a:rPr lang="en-US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“that temper of spirit in which we accept His dealings with us as good… w/o disputing or resisting”</a:t>
            </a:r>
            <a:r>
              <a:rPr lang="en-US" sz="14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9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(Vine's Dictionary)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20CB7-DCA5-4E5B-97F1-300CDD8D2AAB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3337E-86A9-1FA7-6361-91D49EA68F2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4/23/2023 a.m.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463A5-CF4A-9C3E-5523-52A9C12B1D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Everyone Doing What Is Right In Their Own Eyes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9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Drag and Drop Image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B8A1A3-5BFE-4E68-81F1-F52462776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146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A1EF1-BFC9-4361-B215-2D83B16AB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16709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4878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51FFE5-84D8-43BD-9B0D-76C497F55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892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428299"/>
            <a:ext cx="1711234" cy="44369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FB4FFF-4547-4B6C-9BF5-9A495C21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32539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 rot="10800000">
            <a:off x="11858328" y="148422"/>
            <a:ext cx="332874" cy="590718"/>
            <a:chOff x="10026" y="148425"/>
            <a:chExt cx="332874" cy="590718"/>
          </a:xfrm>
        </p:grpSpPr>
        <p:sp>
          <p:nvSpPr>
            <p:cNvPr id="16" name="Rectangle 15"/>
            <p:cNvSpPr/>
            <p:nvPr/>
          </p:nvSpPr>
          <p:spPr>
            <a:xfrm>
              <a:off x="10026" y="148428"/>
              <a:ext cx="203334" cy="5907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1460" y="148425"/>
              <a:ext cx="91440" cy="59071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Rectangle 1"/>
          <p:cNvSpPr/>
          <p:nvPr userDrawn="1"/>
        </p:nvSpPr>
        <p:spPr>
          <a:xfrm>
            <a:off x="0" y="6477000"/>
            <a:ext cx="12192000" cy="381000"/>
          </a:xfrm>
          <a:prstGeom prst="rect">
            <a:avLst/>
          </a:prstGeom>
          <a:solidFill>
            <a:srgbClr val="E6E6E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1292841" y="6528300"/>
            <a:ext cx="79941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260E2A6B-A809-4840-BF14-8648BC0BDF87}" type="slidenum">
              <a:rPr lang="en-US" sz="1200" b="0" i="0" strike="noStrike" spc="0" noProof="0" smtClean="0">
                <a:solidFill>
                  <a:schemeClr val="accent1"/>
                </a:solidFill>
                <a:latin typeface="+mn-lt"/>
                <a:ea typeface="Roboto Condensed Light" panose="02000000000000000000" pitchFamily="2" charset="0"/>
                <a:cs typeface="Segoe UI Light" panose="020B0502040204020203" pitchFamily="34" charset="0"/>
              </a:rPr>
              <a:pPr algn="r"/>
              <a:t>‹#›</a:t>
            </a:fld>
            <a:endParaRPr lang="en-US" sz="8000" b="0" i="0" strike="noStrike" spc="0" noProof="0" dirty="0">
              <a:solidFill>
                <a:schemeClr val="accent1"/>
              </a:solidFill>
              <a:latin typeface="+mn-lt"/>
              <a:ea typeface="Roboto Condensed Light" panose="02000000000000000000" pitchFamily="2" charset="0"/>
              <a:cs typeface="Segoe UI Light" panose="020B0502040204020203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" y="6528300"/>
            <a:ext cx="1684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noProof="0" dirty="0">
                <a:solidFill>
                  <a:schemeClr val="accent1"/>
                </a:solidFill>
                <a:latin typeface="+mn-lt"/>
              </a:rPr>
              <a:t>Your </a:t>
            </a:r>
            <a:r>
              <a:rPr lang="en-US" sz="1200" b="1" baseline="0" noProof="0" dirty="0">
                <a:solidFill>
                  <a:schemeClr val="accent1"/>
                </a:solidFill>
                <a:latin typeface="+mn-lt"/>
              </a:rPr>
              <a:t>Coffee Shop</a:t>
            </a:r>
            <a:endParaRPr lang="en-US" sz="1200" b="1" noProof="0" dirty="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811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781" r:id="rId3"/>
    <p:sldLayoutId id="214748369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2" y="0"/>
            <a:ext cx="1219200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Placeholder 1" descr="Coffee shop artwork and icons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1" name="Title 10" hidden="1">
            <a:extLst>
              <a:ext uri="{FF2B5EF4-FFF2-40B4-BE49-F238E27FC236}">
                <a16:creationId xmlns:a16="http://schemas.microsoft.com/office/drawing/2014/main" id="{B825F879-7327-49C3-8A45-B7A226CC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1</a:t>
            </a:r>
          </a:p>
        </p:txBody>
      </p:sp>
      <p:sp>
        <p:nvSpPr>
          <p:cNvPr id="6" name="Rectangl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44811" y="917654"/>
            <a:ext cx="75023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Every Man Did What Was </a:t>
            </a:r>
            <a:br>
              <a:rPr lang="en-US" sz="48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en-US" sz="48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Right In His Own Eyes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36542" y="5940346"/>
            <a:ext cx="35189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spc="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Judges 21:25</a:t>
            </a:r>
          </a:p>
        </p:txBody>
      </p:sp>
    </p:spTree>
    <p:extLst>
      <p:ext uri="{BB962C8B-B14F-4D97-AF65-F5344CB8AC3E}">
        <p14:creationId xmlns:p14="http://schemas.microsoft.com/office/powerpoint/2010/main" val="137223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TextBox 1133"/>
          <p:cNvSpPr txBox="1"/>
          <p:nvPr/>
        </p:nvSpPr>
        <p:spPr>
          <a:xfrm>
            <a:off x="533400" y="55025"/>
            <a:ext cx="1094232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dirty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3. Speak Up!</a:t>
            </a:r>
          </a:p>
        </p:txBody>
      </p:sp>
      <p:grpSp>
        <p:nvGrpSpPr>
          <p:cNvPr id="3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148425"/>
            <a:ext cx="342900" cy="590715"/>
            <a:chOff x="0" y="148425"/>
            <a:chExt cx="342900" cy="590715"/>
          </a:xfrm>
        </p:grpSpPr>
        <p:sp>
          <p:nvSpPr>
            <p:cNvPr id="2" name="Rectangle 1"/>
            <p:cNvSpPr/>
            <p:nvPr/>
          </p:nvSpPr>
          <p:spPr>
            <a:xfrm>
              <a:off x="0" y="148425"/>
              <a:ext cx="213360" cy="5907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1460" y="148425"/>
              <a:ext cx="91440" cy="59071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33400" y="867213"/>
            <a:ext cx="116586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Something must be said or souls die. 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(Esther 4:14)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Watchmen must warn &amp; expose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! (Ezekiel 33:30-31; Isaiah 62:1; Ephesians 5:7-14)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 need to </a:t>
            </a: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pray for opportunities and boldness 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appropriate for the moment. (Colossians 4:2-6;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Satan’s tactics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(Acts 4:18-20; 5:20-29; 18:9)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 must </a:t>
            </a: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work and labor to this end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(compare </a:t>
            </a:r>
            <a:b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 Peter 4:2 &amp; Philippians 1:21-24; 1 Cor. 15:58)</a:t>
            </a: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A75E788A-4D7C-47BA-9326-D37D48290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166B8D-36F3-0C20-FDDB-9AFB4DA9DC10}"/>
              </a:ext>
            </a:extLst>
          </p:cNvPr>
          <p:cNvSpPr/>
          <p:nvPr/>
        </p:nvSpPr>
        <p:spPr>
          <a:xfrm>
            <a:off x="53050" y="6579745"/>
            <a:ext cx="1467430" cy="129830"/>
          </a:xfrm>
          <a:prstGeom prst="rect">
            <a:avLst/>
          </a:prstGeom>
          <a:solidFill>
            <a:srgbClr val="1C1E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567021-9596-827D-3FA7-39F0D9E35BE7}"/>
              </a:ext>
            </a:extLst>
          </p:cNvPr>
          <p:cNvSpPr/>
          <p:nvPr/>
        </p:nvSpPr>
        <p:spPr>
          <a:xfrm flipV="1">
            <a:off x="53050" y="6440246"/>
            <a:ext cx="146743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083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" grpId="0"/>
      <p:bldP spid="1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TextBox 1133"/>
          <p:cNvSpPr txBox="1"/>
          <p:nvPr/>
        </p:nvSpPr>
        <p:spPr>
          <a:xfrm>
            <a:off x="533400" y="233193"/>
            <a:ext cx="1094232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dirty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Same Pattern in 2 Timothy 3 &amp; 4</a:t>
            </a:r>
          </a:p>
        </p:txBody>
      </p:sp>
      <p:grpSp>
        <p:nvGrpSpPr>
          <p:cNvPr id="3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148425"/>
            <a:ext cx="342900" cy="590715"/>
            <a:chOff x="0" y="148425"/>
            <a:chExt cx="342900" cy="590715"/>
          </a:xfrm>
        </p:grpSpPr>
        <p:sp>
          <p:nvSpPr>
            <p:cNvPr id="2" name="Rectangle 1"/>
            <p:cNvSpPr/>
            <p:nvPr/>
          </p:nvSpPr>
          <p:spPr>
            <a:xfrm>
              <a:off x="0" y="148425"/>
              <a:ext cx="213360" cy="5907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1460" y="148425"/>
              <a:ext cx="91440" cy="59071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520" y="1130329"/>
            <a:ext cx="259660" cy="259660"/>
            <a:chOff x="2288721" y="2772229"/>
            <a:chExt cx="2471965" cy="2471965"/>
          </a:xfrm>
        </p:grpSpPr>
        <p:sp>
          <p:nvSpPr>
            <p:cNvPr id="15" name="Oval 14"/>
            <p:cNvSpPr/>
            <p:nvPr/>
          </p:nvSpPr>
          <p:spPr>
            <a:xfrm>
              <a:off x="2288721" y="2772229"/>
              <a:ext cx="2471965" cy="247196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6" name="Freeform 29"/>
            <p:cNvSpPr>
              <a:spLocks/>
            </p:cNvSpPr>
            <p:nvPr/>
          </p:nvSpPr>
          <p:spPr bwMode="auto">
            <a:xfrm>
              <a:off x="2804183" y="3513718"/>
              <a:ext cx="1503332" cy="1160049"/>
            </a:xfrm>
            <a:custGeom>
              <a:avLst/>
              <a:gdLst>
                <a:gd name="T0" fmla="*/ 198196 w 59"/>
                <a:gd name="T1" fmla="*/ 41487 h 45"/>
                <a:gd name="T2" fmla="*/ 102515 w 59"/>
                <a:gd name="T3" fmla="*/ 134832 h 45"/>
                <a:gd name="T4" fmla="*/ 85429 w 59"/>
                <a:gd name="T5" fmla="*/ 152118 h 45"/>
                <a:gd name="T6" fmla="*/ 78595 w 59"/>
                <a:gd name="T7" fmla="*/ 155575 h 45"/>
                <a:gd name="T8" fmla="*/ 68343 w 59"/>
                <a:gd name="T9" fmla="*/ 152118 h 45"/>
                <a:gd name="T10" fmla="*/ 51258 w 59"/>
                <a:gd name="T11" fmla="*/ 134832 h 45"/>
                <a:gd name="T12" fmla="*/ 3417 w 59"/>
                <a:gd name="T13" fmla="*/ 89888 h 45"/>
                <a:gd name="T14" fmla="*/ 0 w 59"/>
                <a:gd name="T15" fmla="*/ 79516 h 45"/>
                <a:gd name="T16" fmla="*/ 3417 w 59"/>
                <a:gd name="T17" fmla="*/ 69144 h 45"/>
                <a:gd name="T18" fmla="*/ 20503 w 59"/>
                <a:gd name="T19" fmla="*/ 51858 h 45"/>
                <a:gd name="T20" fmla="*/ 30755 w 59"/>
                <a:gd name="T21" fmla="*/ 48401 h 45"/>
                <a:gd name="T22" fmla="*/ 37589 w 59"/>
                <a:gd name="T23" fmla="*/ 51858 h 45"/>
                <a:gd name="T24" fmla="*/ 78595 w 59"/>
                <a:gd name="T25" fmla="*/ 89888 h 45"/>
                <a:gd name="T26" fmla="*/ 160607 w 59"/>
                <a:gd name="T27" fmla="*/ 3457 h 45"/>
                <a:gd name="T28" fmla="*/ 170858 w 59"/>
                <a:gd name="T29" fmla="*/ 0 h 45"/>
                <a:gd name="T30" fmla="*/ 181110 w 59"/>
                <a:gd name="T31" fmla="*/ 3457 h 45"/>
                <a:gd name="T32" fmla="*/ 198196 w 59"/>
                <a:gd name="T33" fmla="*/ 24201 h 45"/>
                <a:gd name="T34" fmla="*/ 201613 w 59"/>
                <a:gd name="T35" fmla="*/ 31115 h 45"/>
                <a:gd name="T36" fmla="*/ 198196 w 59"/>
                <a:gd name="T37" fmla="*/ 41487 h 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9" h="45">
                  <a:moveTo>
                    <a:pt x="58" y="12"/>
                  </a:moveTo>
                  <a:cubicBezTo>
                    <a:pt x="30" y="39"/>
                    <a:pt x="30" y="39"/>
                    <a:pt x="30" y="39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4" y="45"/>
                    <a:pt x="24" y="45"/>
                    <a:pt x="23" y="45"/>
                  </a:cubicBezTo>
                  <a:cubicBezTo>
                    <a:pt x="22" y="45"/>
                    <a:pt x="21" y="45"/>
                    <a:pt x="20" y="44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5"/>
                    <a:pt x="0" y="24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4"/>
                    <a:pt x="8" y="14"/>
                    <a:pt x="9" y="14"/>
                  </a:cubicBezTo>
                  <a:cubicBezTo>
                    <a:pt x="10" y="14"/>
                    <a:pt x="11" y="14"/>
                    <a:pt x="11" y="15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8" y="1"/>
                    <a:pt x="49" y="0"/>
                    <a:pt x="50" y="0"/>
                  </a:cubicBezTo>
                  <a:cubicBezTo>
                    <a:pt x="51" y="0"/>
                    <a:pt x="52" y="1"/>
                    <a:pt x="53" y="1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9" y="8"/>
                    <a:pt x="59" y="9"/>
                  </a:cubicBezTo>
                  <a:cubicBezTo>
                    <a:pt x="59" y="10"/>
                    <a:pt x="58" y="11"/>
                    <a:pt x="58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A75E788A-4D7C-47BA-9326-D37D48290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166B8D-36F3-0C20-FDDB-9AFB4DA9DC10}"/>
              </a:ext>
            </a:extLst>
          </p:cNvPr>
          <p:cNvSpPr/>
          <p:nvPr/>
        </p:nvSpPr>
        <p:spPr>
          <a:xfrm>
            <a:off x="53050" y="6579745"/>
            <a:ext cx="1467430" cy="129830"/>
          </a:xfrm>
          <a:prstGeom prst="rect">
            <a:avLst/>
          </a:prstGeom>
          <a:solidFill>
            <a:srgbClr val="1C1E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567021-9596-827D-3FA7-39F0D9E35BE7}"/>
              </a:ext>
            </a:extLst>
          </p:cNvPr>
          <p:cNvSpPr/>
          <p:nvPr/>
        </p:nvSpPr>
        <p:spPr>
          <a:xfrm flipV="1">
            <a:off x="53050" y="6440246"/>
            <a:ext cx="146743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663D55E-4F19-3F3F-30D4-74087C2130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546620"/>
              </p:ext>
            </p:extLst>
          </p:nvPr>
        </p:nvGraphicFramePr>
        <p:xfrm>
          <a:off x="533398" y="1389989"/>
          <a:ext cx="1094232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1160">
                  <a:extLst>
                    <a:ext uri="{9D8B030D-6E8A-4147-A177-3AD203B41FA5}">
                      <a16:colId xmlns:a16="http://schemas.microsoft.com/office/drawing/2014/main" val="2203026816"/>
                    </a:ext>
                  </a:extLst>
                </a:gridCol>
                <a:gridCol w="5471160">
                  <a:extLst>
                    <a:ext uri="{9D8B030D-6E8A-4147-A177-3AD203B41FA5}">
                      <a16:colId xmlns:a16="http://schemas.microsoft.com/office/drawing/2014/main" val="26790725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Judges 19:30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2 Timothy Ch’s 3 &amp;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347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Wake up and consider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2 Timothy 2:24-3:13 - </a:t>
                      </a:r>
                      <a:r>
                        <a:rPr lang="en-US" sz="3600" dirty="0"/>
                        <a:t>Perilous times will come…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401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Seek God’s counsel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2 Timothy 3:14-17 - </a:t>
                      </a:r>
                      <a:r>
                        <a:rPr lang="en-US" sz="3600" dirty="0"/>
                        <a:t>continue in the scriptures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023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/>
                        <a:t>Speak up and get to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/>
                        <a:t>2 Timothy 4:1-8 - </a:t>
                      </a:r>
                      <a:r>
                        <a:rPr lang="en-US" sz="3600" dirty="0"/>
                        <a:t>Preach the word and do the work.</a:t>
                      </a:r>
                      <a:endParaRPr lang="en-US" sz="4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164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339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TextBox 1133"/>
          <p:cNvSpPr txBox="1"/>
          <p:nvPr/>
        </p:nvSpPr>
        <p:spPr>
          <a:xfrm>
            <a:off x="533400" y="55025"/>
            <a:ext cx="1094232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dirty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What Is Right In God’s Eyes?</a:t>
            </a:r>
          </a:p>
        </p:txBody>
      </p:sp>
      <p:grpSp>
        <p:nvGrpSpPr>
          <p:cNvPr id="3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148425"/>
            <a:ext cx="342900" cy="590715"/>
            <a:chOff x="0" y="148425"/>
            <a:chExt cx="342900" cy="590715"/>
          </a:xfrm>
        </p:grpSpPr>
        <p:sp>
          <p:nvSpPr>
            <p:cNvPr id="2" name="Rectangle 1"/>
            <p:cNvSpPr/>
            <p:nvPr/>
          </p:nvSpPr>
          <p:spPr>
            <a:xfrm>
              <a:off x="0" y="148425"/>
              <a:ext cx="213360" cy="5907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1460" y="148425"/>
              <a:ext cx="91440" cy="59071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33400" y="867213"/>
            <a:ext cx="11658601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All have sinned… (Romans 3:23)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All must believe that Jesus is the Son of God and believe His words. (John 8:24; 14:24)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All must confess… (Romans 10:9-10)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All must repent… (Acts 17:30)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All must be baptized into Christ… (Galatians 3:27)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All must continue steadfastly abounding in His work. </a:t>
            </a:r>
            <a:endParaRPr lang="en-US" sz="4000" dirty="0">
              <a:solidFill>
                <a:srgbClr val="1C1E26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A75E788A-4D7C-47BA-9326-D37D48290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166B8D-36F3-0C20-FDDB-9AFB4DA9DC10}"/>
              </a:ext>
            </a:extLst>
          </p:cNvPr>
          <p:cNvSpPr/>
          <p:nvPr/>
        </p:nvSpPr>
        <p:spPr>
          <a:xfrm>
            <a:off x="53050" y="6579745"/>
            <a:ext cx="1467430" cy="129830"/>
          </a:xfrm>
          <a:prstGeom prst="rect">
            <a:avLst/>
          </a:prstGeom>
          <a:solidFill>
            <a:srgbClr val="1C1E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567021-9596-827D-3FA7-39F0D9E35BE7}"/>
              </a:ext>
            </a:extLst>
          </p:cNvPr>
          <p:cNvSpPr/>
          <p:nvPr/>
        </p:nvSpPr>
        <p:spPr>
          <a:xfrm flipV="1">
            <a:off x="53050" y="6440246"/>
            <a:ext cx="146743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501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" grpId="0"/>
      <p:bldP spid="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TextBox 1133"/>
          <p:cNvSpPr txBox="1"/>
          <p:nvPr/>
        </p:nvSpPr>
        <p:spPr>
          <a:xfrm>
            <a:off x="533400" y="233193"/>
            <a:ext cx="6099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dirty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No King In Israel</a:t>
            </a:r>
          </a:p>
        </p:txBody>
      </p:sp>
      <p:grpSp>
        <p:nvGrpSpPr>
          <p:cNvPr id="3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148425"/>
            <a:ext cx="342900" cy="590715"/>
            <a:chOff x="0" y="148425"/>
            <a:chExt cx="342900" cy="590715"/>
          </a:xfrm>
        </p:grpSpPr>
        <p:sp>
          <p:nvSpPr>
            <p:cNvPr id="2" name="Rectangle 1"/>
            <p:cNvSpPr/>
            <p:nvPr/>
          </p:nvSpPr>
          <p:spPr>
            <a:xfrm>
              <a:off x="0" y="148425"/>
              <a:ext cx="213360" cy="5907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1460" y="148425"/>
              <a:ext cx="91440" cy="59071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33400" y="1130329"/>
            <a:ext cx="1056132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God was to be their king. (1 Samuel 8:7)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Look how they treated God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! </a:t>
            </a:r>
            <a:b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(1 Samuel 4:3; 6:20)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How can we reject Jesus Christ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? (Hosea 4:6; John 12:48; Matthew 6:33; Titus 1:16)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Changing standards 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re: marriage, homosexuality, the family, language, dress, work of the church, etc.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4000" dirty="0">
              <a:solidFill>
                <a:srgbClr val="1C1E26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A75E788A-4D7C-47BA-9326-D37D48290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80FB92-EA63-DF95-C7FA-55B4A41B9C1E}"/>
              </a:ext>
            </a:extLst>
          </p:cNvPr>
          <p:cNvSpPr/>
          <p:nvPr/>
        </p:nvSpPr>
        <p:spPr>
          <a:xfrm>
            <a:off x="53050" y="6579745"/>
            <a:ext cx="1467430" cy="129830"/>
          </a:xfrm>
          <a:prstGeom prst="rect">
            <a:avLst/>
          </a:prstGeom>
          <a:solidFill>
            <a:srgbClr val="1C1E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921309-8B27-DF1D-54C4-D72D70207FB8}"/>
              </a:ext>
            </a:extLst>
          </p:cNvPr>
          <p:cNvSpPr/>
          <p:nvPr/>
        </p:nvSpPr>
        <p:spPr>
          <a:xfrm flipV="1">
            <a:off x="53050" y="6440246"/>
            <a:ext cx="146743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04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" grpId="0"/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TextBox 1133"/>
          <p:cNvSpPr txBox="1"/>
          <p:nvPr/>
        </p:nvSpPr>
        <p:spPr>
          <a:xfrm>
            <a:off x="297180" y="148425"/>
            <a:ext cx="11566934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dirty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Perilous Times Come When Man Rejects God</a:t>
            </a:r>
          </a:p>
        </p:txBody>
      </p:sp>
      <p:grpSp>
        <p:nvGrpSpPr>
          <p:cNvPr id="3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148425"/>
            <a:ext cx="342900" cy="590715"/>
            <a:chOff x="0" y="148425"/>
            <a:chExt cx="342900" cy="590715"/>
          </a:xfrm>
        </p:grpSpPr>
        <p:sp>
          <p:nvSpPr>
            <p:cNvPr id="2" name="Rectangle 1"/>
            <p:cNvSpPr/>
            <p:nvPr/>
          </p:nvSpPr>
          <p:spPr>
            <a:xfrm>
              <a:off x="0" y="148425"/>
              <a:ext cx="213360" cy="5907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1460" y="148425"/>
              <a:ext cx="91440" cy="59071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33399" y="1130329"/>
            <a:ext cx="1156693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Paul warned Timothy of </a:t>
            </a:r>
            <a:r>
              <a:rPr lang="en-US" sz="4000" i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“</a:t>
            </a:r>
            <a:r>
              <a:rPr lang="en-US" sz="4000" b="1" i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perilous</a:t>
            </a:r>
            <a:r>
              <a:rPr lang="en-US" sz="4000" i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” </a:t>
            </a:r>
            <a:r>
              <a:rPr lang="en-US" sz="24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(NKJV) 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or </a:t>
            </a:r>
            <a:r>
              <a:rPr lang="en-US" sz="4000" i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“</a:t>
            </a:r>
            <a:r>
              <a:rPr lang="en-US" sz="4000" b="1" i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grievous</a:t>
            </a:r>
            <a:r>
              <a:rPr lang="en-US" sz="4000" i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” </a:t>
            </a:r>
            <a:r>
              <a:rPr lang="en-US" sz="24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(ASV)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times that will </a:t>
            </a:r>
            <a:r>
              <a:rPr lang="en-US" sz="4000" i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“proceed from bad to worse”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(2 Timothy 3:1-7)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godly will suffer 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during such times. </a:t>
            </a:r>
            <a:b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(2 Timothy 3:12)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We must be prepared to overcome 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(2 Tim. 3:14) and </a:t>
            </a: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fight the good fight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(2 Timothy 4:1-8) </a:t>
            </a: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A75E788A-4D7C-47BA-9326-D37D48290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166B8D-36F3-0C20-FDDB-9AFB4DA9DC10}"/>
              </a:ext>
            </a:extLst>
          </p:cNvPr>
          <p:cNvSpPr/>
          <p:nvPr/>
        </p:nvSpPr>
        <p:spPr>
          <a:xfrm>
            <a:off x="53050" y="6579745"/>
            <a:ext cx="1467430" cy="129830"/>
          </a:xfrm>
          <a:prstGeom prst="rect">
            <a:avLst/>
          </a:prstGeom>
          <a:solidFill>
            <a:srgbClr val="1C1E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567021-9596-827D-3FA7-39F0D9E35BE7}"/>
              </a:ext>
            </a:extLst>
          </p:cNvPr>
          <p:cNvSpPr/>
          <p:nvPr/>
        </p:nvSpPr>
        <p:spPr>
          <a:xfrm flipV="1">
            <a:off x="53050" y="6440246"/>
            <a:ext cx="146743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100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" grpId="0"/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TextBox 1133"/>
          <p:cNvSpPr txBox="1"/>
          <p:nvPr/>
        </p:nvSpPr>
        <p:spPr>
          <a:xfrm>
            <a:off x="533400" y="233193"/>
            <a:ext cx="1131570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dirty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Reaching the Depths of Spiritual Depravity?</a:t>
            </a:r>
          </a:p>
        </p:txBody>
      </p:sp>
      <p:grpSp>
        <p:nvGrpSpPr>
          <p:cNvPr id="3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148425"/>
            <a:ext cx="342900" cy="590715"/>
            <a:chOff x="0" y="148425"/>
            <a:chExt cx="342900" cy="590715"/>
          </a:xfrm>
        </p:grpSpPr>
        <p:sp>
          <p:nvSpPr>
            <p:cNvPr id="2" name="Rectangle 1"/>
            <p:cNvSpPr/>
            <p:nvPr/>
          </p:nvSpPr>
          <p:spPr>
            <a:xfrm>
              <a:off x="0" y="148425"/>
              <a:ext cx="213360" cy="5907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1460" y="148425"/>
              <a:ext cx="91440" cy="59071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33400" y="1130329"/>
            <a:ext cx="11315700" cy="5316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Violence, rape, murder, robbery, Idolatry and greed were rampant and spread</a:t>
            </a:r>
            <a:r>
              <a:rPr lang="en-US" sz="4000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(Judges 17-21)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Culminating in the horrific, reprehensible and unconscionable rape, murder &amp; betrayal of a Levite’s concubine.</a:t>
            </a:r>
            <a:r>
              <a:rPr lang="en-US" sz="4000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(Judges 19; notably vs. 22-26)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Any different than what Paul described </a:t>
            </a:r>
            <a:r>
              <a:rPr lang="en-US" sz="4000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 </a:t>
            </a:r>
            <a:br>
              <a:rPr lang="en-US" sz="4000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US" sz="4000" dirty="0">
                <a:solidFill>
                  <a:schemeClr val="tx2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Romans 1:21ff or 2 Timothy 3:1ff?</a:t>
            </a:r>
          </a:p>
          <a:p>
            <a:pPr algn="just">
              <a:lnSpc>
                <a:spcPct val="120000"/>
              </a:lnSpc>
            </a:pPr>
            <a:endParaRPr lang="en-US" sz="3200" dirty="0">
              <a:solidFill>
                <a:schemeClr val="tx2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A75E788A-4D7C-47BA-9326-D37D48290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3FE87B-CFB2-324B-9D89-D91BB14F0704}"/>
              </a:ext>
            </a:extLst>
          </p:cNvPr>
          <p:cNvSpPr/>
          <p:nvPr/>
        </p:nvSpPr>
        <p:spPr>
          <a:xfrm>
            <a:off x="53050" y="6579745"/>
            <a:ext cx="1467430" cy="129830"/>
          </a:xfrm>
          <a:prstGeom prst="rect">
            <a:avLst/>
          </a:prstGeom>
          <a:solidFill>
            <a:srgbClr val="1C1E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7E071AF-10F1-985E-BAB1-C8CE7AF7BBF7}"/>
              </a:ext>
            </a:extLst>
          </p:cNvPr>
          <p:cNvSpPr/>
          <p:nvPr/>
        </p:nvSpPr>
        <p:spPr>
          <a:xfrm flipV="1">
            <a:off x="53050" y="6440246"/>
            <a:ext cx="146743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20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" grpId="0"/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TextBox 1133"/>
          <p:cNvSpPr txBox="1"/>
          <p:nvPr/>
        </p:nvSpPr>
        <p:spPr>
          <a:xfrm>
            <a:off x="533400" y="233193"/>
            <a:ext cx="1094232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dirty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Nothing Like This Has Ever Happened…</a:t>
            </a:r>
          </a:p>
        </p:txBody>
      </p:sp>
      <p:grpSp>
        <p:nvGrpSpPr>
          <p:cNvPr id="3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148425"/>
            <a:ext cx="342900" cy="590715"/>
            <a:chOff x="0" y="148425"/>
            <a:chExt cx="342900" cy="590715"/>
          </a:xfrm>
        </p:grpSpPr>
        <p:sp>
          <p:nvSpPr>
            <p:cNvPr id="2" name="Rectangle 1"/>
            <p:cNvSpPr/>
            <p:nvPr/>
          </p:nvSpPr>
          <p:spPr>
            <a:xfrm>
              <a:off x="0" y="148425"/>
              <a:ext cx="213360" cy="5907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1460" y="148425"/>
              <a:ext cx="91440" cy="59071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7520" y="1130329"/>
            <a:ext cx="259660" cy="259660"/>
            <a:chOff x="2288721" y="2772229"/>
            <a:chExt cx="2471965" cy="2471965"/>
          </a:xfrm>
        </p:grpSpPr>
        <p:sp>
          <p:nvSpPr>
            <p:cNvPr id="15" name="Oval 14"/>
            <p:cNvSpPr/>
            <p:nvPr/>
          </p:nvSpPr>
          <p:spPr>
            <a:xfrm>
              <a:off x="2288721" y="2772229"/>
              <a:ext cx="2471965" cy="247196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16" name="Freeform 29"/>
            <p:cNvSpPr>
              <a:spLocks/>
            </p:cNvSpPr>
            <p:nvPr/>
          </p:nvSpPr>
          <p:spPr bwMode="auto">
            <a:xfrm>
              <a:off x="2804183" y="3513718"/>
              <a:ext cx="1503332" cy="1160049"/>
            </a:xfrm>
            <a:custGeom>
              <a:avLst/>
              <a:gdLst>
                <a:gd name="T0" fmla="*/ 198196 w 59"/>
                <a:gd name="T1" fmla="*/ 41487 h 45"/>
                <a:gd name="T2" fmla="*/ 102515 w 59"/>
                <a:gd name="T3" fmla="*/ 134832 h 45"/>
                <a:gd name="T4" fmla="*/ 85429 w 59"/>
                <a:gd name="T5" fmla="*/ 152118 h 45"/>
                <a:gd name="T6" fmla="*/ 78595 w 59"/>
                <a:gd name="T7" fmla="*/ 155575 h 45"/>
                <a:gd name="T8" fmla="*/ 68343 w 59"/>
                <a:gd name="T9" fmla="*/ 152118 h 45"/>
                <a:gd name="T10" fmla="*/ 51258 w 59"/>
                <a:gd name="T11" fmla="*/ 134832 h 45"/>
                <a:gd name="T12" fmla="*/ 3417 w 59"/>
                <a:gd name="T13" fmla="*/ 89888 h 45"/>
                <a:gd name="T14" fmla="*/ 0 w 59"/>
                <a:gd name="T15" fmla="*/ 79516 h 45"/>
                <a:gd name="T16" fmla="*/ 3417 w 59"/>
                <a:gd name="T17" fmla="*/ 69144 h 45"/>
                <a:gd name="T18" fmla="*/ 20503 w 59"/>
                <a:gd name="T19" fmla="*/ 51858 h 45"/>
                <a:gd name="T20" fmla="*/ 30755 w 59"/>
                <a:gd name="T21" fmla="*/ 48401 h 45"/>
                <a:gd name="T22" fmla="*/ 37589 w 59"/>
                <a:gd name="T23" fmla="*/ 51858 h 45"/>
                <a:gd name="T24" fmla="*/ 78595 w 59"/>
                <a:gd name="T25" fmla="*/ 89888 h 45"/>
                <a:gd name="T26" fmla="*/ 160607 w 59"/>
                <a:gd name="T27" fmla="*/ 3457 h 45"/>
                <a:gd name="T28" fmla="*/ 170858 w 59"/>
                <a:gd name="T29" fmla="*/ 0 h 45"/>
                <a:gd name="T30" fmla="*/ 181110 w 59"/>
                <a:gd name="T31" fmla="*/ 3457 h 45"/>
                <a:gd name="T32" fmla="*/ 198196 w 59"/>
                <a:gd name="T33" fmla="*/ 24201 h 45"/>
                <a:gd name="T34" fmla="*/ 201613 w 59"/>
                <a:gd name="T35" fmla="*/ 31115 h 45"/>
                <a:gd name="T36" fmla="*/ 198196 w 59"/>
                <a:gd name="T37" fmla="*/ 41487 h 4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59" h="45">
                  <a:moveTo>
                    <a:pt x="58" y="12"/>
                  </a:moveTo>
                  <a:cubicBezTo>
                    <a:pt x="30" y="39"/>
                    <a:pt x="30" y="39"/>
                    <a:pt x="30" y="39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4" y="45"/>
                    <a:pt x="24" y="45"/>
                    <a:pt x="23" y="45"/>
                  </a:cubicBezTo>
                  <a:cubicBezTo>
                    <a:pt x="22" y="45"/>
                    <a:pt x="21" y="45"/>
                    <a:pt x="20" y="44"/>
                  </a:cubicBezTo>
                  <a:cubicBezTo>
                    <a:pt x="15" y="39"/>
                    <a:pt x="15" y="39"/>
                    <a:pt x="15" y="39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0" y="25"/>
                    <a:pt x="0" y="24"/>
                    <a:pt x="0" y="23"/>
                  </a:cubicBezTo>
                  <a:cubicBezTo>
                    <a:pt x="0" y="22"/>
                    <a:pt x="0" y="21"/>
                    <a:pt x="1" y="2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4"/>
                    <a:pt x="8" y="14"/>
                    <a:pt x="9" y="14"/>
                  </a:cubicBezTo>
                  <a:cubicBezTo>
                    <a:pt x="10" y="14"/>
                    <a:pt x="11" y="14"/>
                    <a:pt x="11" y="15"/>
                  </a:cubicBezTo>
                  <a:cubicBezTo>
                    <a:pt x="23" y="26"/>
                    <a:pt x="23" y="26"/>
                    <a:pt x="23" y="26"/>
                  </a:cubicBezTo>
                  <a:cubicBezTo>
                    <a:pt x="47" y="1"/>
                    <a:pt x="47" y="1"/>
                    <a:pt x="47" y="1"/>
                  </a:cubicBezTo>
                  <a:cubicBezTo>
                    <a:pt x="48" y="1"/>
                    <a:pt x="49" y="0"/>
                    <a:pt x="50" y="0"/>
                  </a:cubicBezTo>
                  <a:cubicBezTo>
                    <a:pt x="51" y="0"/>
                    <a:pt x="52" y="1"/>
                    <a:pt x="53" y="1"/>
                  </a:cubicBezTo>
                  <a:cubicBezTo>
                    <a:pt x="58" y="7"/>
                    <a:pt x="58" y="7"/>
                    <a:pt x="58" y="7"/>
                  </a:cubicBezTo>
                  <a:cubicBezTo>
                    <a:pt x="58" y="7"/>
                    <a:pt x="59" y="8"/>
                    <a:pt x="59" y="9"/>
                  </a:cubicBezTo>
                  <a:cubicBezTo>
                    <a:pt x="59" y="10"/>
                    <a:pt x="58" y="11"/>
                    <a:pt x="58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533399" y="1130329"/>
            <a:ext cx="1156693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Judges 19:30, 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What do we do with perilous times  come (or are coming) because </a:t>
            </a: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everyone is doing what’s right in their own eyes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? All who saw said,</a:t>
            </a:r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44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Wake up and “consider”.</a:t>
            </a:r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44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Seek God’s “counsel”.</a:t>
            </a:r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44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“Speak up!”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4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Before it’s too late! </a:t>
            </a:r>
            <a:r>
              <a:rPr lang="en-US" sz="44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(Genesis Chapter 6, 19)</a:t>
            </a: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A75E788A-4D7C-47BA-9326-D37D48290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166B8D-36F3-0C20-FDDB-9AFB4DA9DC10}"/>
              </a:ext>
            </a:extLst>
          </p:cNvPr>
          <p:cNvSpPr/>
          <p:nvPr/>
        </p:nvSpPr>
        <p:spPr>
          <a:xfrm>
            <a:off x="53050" y="6579745"/>
            <a:ext cx="1467430" cy="129830"/>
          </a:xfrm>
          <a:prstGeom prst="rect">
            <a:avLst/>
          </a:prstGeom>
          <a:solidFill>
            <a:srgbClr val="1C1E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567021-9596-827D-3FA7-39F0D9E35BE7}"/>
              </a:ext>
            </a:extLst>
          </p:cNvPr>
          <p:cNvSpPr/>
          <p:nvPr/>
        </p:nvSpPr>
        <p:spPr>
          <a:xfrm flipV="1">
            <a:off x="53050" y="6440246"/>
            <a:ext cx="146743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1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TextBox 1133"/>
          <p:cNvSpPr txBox="1"/>
          <p:nvPr/>
        </p:nvSpPr>
        <p:spPr>
          <a:xfrm>
            <a:off x="533400" y="233193"/>
            <a:ext cx="1094232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dirty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1. Wake Up &amp; Consider…</a:t>
            </a:r>
          </a:p>
        </p:txBody>
      </p:sp>
      <p:grpSp>
        <p:nvGrpSpPr>
          <p:cNvPr id="3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148425"/>
            <a:ext cx="342900" cy="590715"/>
            <a:chOff x="0" y="148425"/>
            <a:chExt cx="342900" cy="590715"/>
          </a:xfrm>
        </p:grpSpPr>
        <p:sp>
          <p:nvSpPr>
            <p:cNvPr id="2" name="Rectangle 1"/>
            <p:cNvSpPr/>
            <p:nvPr/>
          </p:nvSpPr>
          <p:spPr>
            <a:xfrm>
              <a:off x="0" y="148425"/>
              <a:ext cx="213360" cy="5907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1460" y="148425"/>
              <a:ext cx="91440" cy="59071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33399" y="1130329"/>
            <a:ext cx="1165860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i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“In the day of adversity consider”</a:t>
            </a:r>
            <a:r>
              <a:rPr lang="en-US" sz="3600" i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36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(Ecclesiastes 7:14)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Need to ask, </a:t>
            </a:r>
            <a:r>
              <a:rPr lang="en-US" sz="36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“where are we”</a:t>
            </a:r>
            <a:r>
              <a:rPr lang="en-US" sz="36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&amp; </a:t>
            </a:r>
            <a:r>
              <a:rPr lang="en-US" sz="36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“how did we get here?”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36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Rejection of authority. </a:t>
            </a:r>
            <a:r>
              <a:rPr lang="en-US" sz="36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(1 Peter 4:11)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36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 lack of teaching. </a:t>
            </a:r>
            <a:r>
              <a:rPr lang="en-US" sz="36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(Judges 2:10; Ephesians 6:1-4)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36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 lack of joy and gladness </a:t>
            </a:r>
            <a:r>
              <a:rPr lang="en-US" sz="36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 serving. (Deut. 28:47)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36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 lot of drifting, due to lack of attention and spiritual neglect. </a:t>
            </a:r>
            <a:r>
              <a:rPr lang="en-US" sz="36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(Hebrews 2:1-3)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36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wrong influences</a:t>
            </a:r>
            <a:r>
              <a:rPr lang="en-US" sz="36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(Numbers 33:55; 1 Cor. 15:33)</a:t>
            </a:r>
            <a:endParaRPr lang="en-US" sz="4400" dirty="0">
              <a:solidFill>
                <a:srgbClr val="1C1E26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A75E788A-4D7C-47BA-9326-D37D48290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166B8D-36F3-0C20-FDDB-9AFB4DA9DC10}"/>
              </a:ext>
            </a:extLst>
          </p:cNvPr>
          <p:cNvSpPr/>
          <p:nvPr/>
        </p:nvSpPr>
        <p:spPr>
          <a:xfrm>
            <a:off x="53050" y="6579745"/>
            <a:ext cx="1467430" cy="129830"/>
          </a:xfrm>
          <a:prstGeom prst="rect">
            <a:avLst/>
          </a:prstGeom>
          <a:solidFill>
            <a:srgbClr val="1C1E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567021-9596-827D-3FA7-39F0D9E35BE7}"/>
              </a:ext>
            </a:extLst>
          </p:cNvPr>
          <p:cNvSpPr/>
          <p:nvPr/>
        </p:nvSpPr>
        <p:spPr>
          <a:xfrm flipV="1">
            <a:off x="53050" y="6440246"/>
            <a:ext cx="146743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064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" grpId="0"/>
      <p:bldP spid="1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TextBox 1133"/>
          <p:cNvSpPr txBox="1"/>
          <p:nvPr/>
        </p:nvSpPr>
        <p:spPr>
          <a:xfrm>
            <a:off x="533400" y="233193"/>
            <a:ext cx="1094232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dirty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1. Wake Up &amp; Consider…</a:t>
            </a:r>
          </a:p>
        </p:txBody>
      </p:sp>
      <p:grpSp>
        <p:nvGrpSpPr>
          <p:cNvPr id="3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148425"/>
            <a:ext cx="342900" cy="590715"/>
            <a:chOff x="0" y="148425"/>
            <a:chExt cx="342900" cy="590715"/>
          </a:xfrm>
        </p:grpSpPr>
        <p:sp>
          <p:nvSpPr>
            <p:cNvPr id="2" name="Rectangle 1"/>
            <p:cNvSpPr/>
            <p:nvPr/>
          </p:nvSpPr>
          <p:spPr>
            <a:xfrm>
              <a:off x="0" y="148425"/>
              <a:ext cx="213360" cy="5907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1460" y="148425"/>
              <a:ext cx="91440" cy="59071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33399" y="1130329"/>
            <a:ext cx="11658601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4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 call to </a:t>
            </a:r>
            <a:r>
              <a:rPr lang="en-US" sz="44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wake up and become sober!</a:t>
            </a:r>
            <a:endParaRPr lang="en-US" sz="4000" b="1" dirty="0">
              <a:solidFill>
                <a:srgbClr val="1C1E26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Don’t make provisions</a:t>
            </a:r>
            <a:r>
              <a:rPr lang="en-US" sz="44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! (Romans 13:11-14)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 issue of our time</a:t>
            </a:r>
            <a:r>
              <a:rPr lang="en-US" sz="44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(Ephesians 5:14-17)</a:t>
            </a:r>
          </a:p>
          <a:p>
            <a:pPr marL="571500" indent="-5715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4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 we can overcome</a:t>
            </a:r>
            <a:r>
              <a:rPr lang="en-US" sz="44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! 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(1 Thessalonians 5:3-11)</a:t>
            </a: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A75E788A-4D7C-47BA-9326-D37D48290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166B8D-36F3-0C20-FDDB-9AFB4DA9DC10}"/>
              </a:ext>
            </a:extLst>
          </p:cNvPr>
          <p:cNvSpPr/>
          <p:nvPr/>
        </p:nvSpPr>
        <p:spPr>
          <a:xfrm>
            <a:off x="53050" y="6579745"/>
            <a:ext cx="1467430" cy="129830"/>
          </a:xfrm>
          <a:prstGeom prst="rect">
            <a:avLst/>
          </a:prstGeom>
          <a:solidFill>
            <a:srgbClr val="1C1E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567021-9596-827D-3FA7-39F0D9E35BE7}"/>
              </a:ext>
            </a:extLst>
          </p:cNvPr>
          <p:cNvSpPr/>
          <p:nvPr/>
        </p:nvSpPr>
        <p:spPr>
          <a:xfrm flipV="1">
            <a:off x="53050" y="6440246"/>
            <a:ext cx="146743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433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" grpId="0"/>
      <p:bldP spid="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TextBox 1133"/>
          <p:cNvSpPr txBox="1"/>
          <p:nvPr/>
        </p:nvSpPr>
        <p:spPr>
          <a:xfrm>
            <a:off x="533400" y="233193"/>
            <a:ext cx="1094232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dirty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2. Seek God’s Counsel…</a:t>
            </a:r>
          </a:p>
        </p:txBody>
      </p:sp>
      <p:grpSp>
        <p:nvGrpSpPr>
          <p:cNvPr id="3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148425"/>
            <a:ext cx="342900" cy="590715"/>
            <a:chOff x="0" y="148425"/>
            <a:chExt cx="342900" cy="590715"/>
          </a:xfrm>
        </p:grpSpPr>
        <p:sp>
          <p:nvSpPr>
            <p:cNvPr id="2" name="Rectangle 1"/>
            <p:cNvSpPr/>
            <p:nvPr/>
          </p:nvSpPr>
          <p:spPr>
            <a:xfrm>
              <a:off x="0" y="148425"/>
              <a:ext cx="213360" cy="5907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1460" y="148425"/>
              <a:ext cx="91440" cy="59071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33399" y="1130329"/>
            <a:ext cx="1165860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Not what they did in Judges 20.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Yes, they </a:t>
            </a:r>
            <a:r>
              <a:rPr lang="en-US" sz="4000" i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“assembled as one man to the Lord”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(vs. 2)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But in verse 7, we do not see them seeking God’s counsel but their own &amp; they were initially defeated.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They finally seek God’s counsel in vs. 23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Both Israel and Benjamin suffer great losses.</a:t>
            </a: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A75E788A-4D7C-47BA-9326-D37D48290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166B8D-36F3-0C20-FDDB-9AFB4DA9DC10}"/>
              </a:ext>
            </a:extLst>
          </p:cNvPr>
          <p:cNvSpPr/>
          <p:nvPr/>
        </p:nvSpPr>
        <p:spPr>
          <a:xfrm>
            <a:off x="53050" y="6579745"/>
            <a:ext cx="1467430" cy="129830"/>
          </a:xfrm>
          <a:prstGeom prst="rect">
            <a:avLst/>
          </a:prstGeom>
          <a:solidFill>
            <a:srgbClr val="1C1E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567021-9596-827D-3FA7-39F0D9E35BE7}"/>
              </a:ext>
            </a:extLst>
          </p:cNvPr>
          <p:cNvSpPr/>
          <p:nvPr/>
        </p:nvSpPr>
        <p:spPr>
          <a:xfrm flipV="1">
            <a:off x="53050" y="6440246"/>
            <a:ext cx="146743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171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" grpId="0"/>
      <p:bldP spid="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TextBox 1133"/>
          <p:cNvSpPr txBox="1"/>
          <p:nvPr/>
        </p:nvSpPr>
        <p:spPr>
          <a:xfrm>
            <a:off x="533400" y="233193"/>
            <a:ext cx="1094232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400" dirty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2. Seek God’s Counsel…</a:t>
            </a:r>
          </a:p>
        </p:txBody>
      </p:sp>
      <p:grpSp>
        <p:nvGrpSpPr>
          <p:cNvPr id="3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148425"/>
            <a:ext cx="342900" cy="590715"/>
            <a:chOff x="0" y="148425"/>
            <a:chExt cx="342900" cy="590715"/>
          </a:xfrm>
        </p:grpSpPr>
        <p:sp>
          <p:nvSpPr>
            <p:cNvPr id="2" name="Rectangle 1"/>
            <p:cNvSpPr/>
            <p:nvPr/>
          </p:nvSpPr>
          <p:spPr>
            <a:xfrm>
              <a:off x="0" y="148425"/>
              <a:ext cx="213360" cy="5907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51460" y="148425"/>
              <a:ext cx="91440" cy="59071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33399" y="1130329"/>
            <a:ext cx="1165860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What will we do?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Begins with </a:t>
            </a: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humility of heart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(James 1:21)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Is God’s word becoming “lost”? (2 Kings 22:8)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Requires </a:t>
            </a: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diligent effort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(2 Timothy 2:15)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Have we </a:t>
            </a:r>
            <a:r>
              <a:rPr lang="en-US" sz="4000" b="1" i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“set our heart”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? (Ezra 7:10)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Will we have </a:t>
            </a:r>
            <a:r>
              <a:rPr lang="en-US" sz="4000" b="1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reverence for His word</a:t>
            </a:r>
            <a:r>
              <a:rPr lang="en-US" sz="4000" dirty="0">
                <a:solidFill>
                  <a:srgbClr val="1C1E26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? (Isaiah 66:5; 55:8-9; Malachi 2:5)</a:t>
            </a: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A75E788A-4D7C-47BA-9326-D37D48290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12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166B8D-36F3-0C20-FDDB-9AFB4DA9DC10}"/>
              </a:ext>
            </a:extLst>
          </p:cNvPr>
          <p:cNvSpPr/>
          <p:nvPr/>
        </p:nvSpPr>
        <p:spPr>
          <a:xfrm>
            <a:off x="53050" y="6579745"/>
            <a:ext cx="1467430" cy="129830"/>
          </a:xfrm>
          <a:prstGeom prst="rect">
            <a:avLst/>
          </a:prstGeom>
          <a:solidFill>
            <a:srgbClr val="1C1E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567021-9596-827D-3FA7-39F0D9E35BE7}"/>
              </a:ext>
            </a:extLst>
          </p:cNvPr>
          <p:cNvSpPr/>
          <p:nvPr/>
        </p:nvSpPr>
        <p:spPr>
          <a:xfrm flipV="1">
            <a:off x="53050" y="6440246"/>
            <a:ext cx="146743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5715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" grpId="0"/>
      <p:bldP spid="1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2F2F2F"/>
      </a:dk2>
      <a:lt2>
        <a:srgbClr val="E6E6E6"/>
      </a:lt2>
      <a:accent1>
        <a:srgbClr val="D83B01"/>
      </a:accent1>
      <a:accent2>
        <a:srgbClr val="2F2F2F"/>
      </a:accent2>
      <a:accent3>
        <a:srgbClr val="D2D2D2"/>
      </a:accent3>
      <a:accent4>
        <a:srgbClr val="E6E6E6"/>
      </a:accent4>
      <a:accent5>
        <a:srgbClr val="000000"/>
      </a:accent5>
      <a:accent6>
        <a:srgbClr val="D83B01"/>
      </a:accent6>
      <a:hlink>
        <a:srgbClr val="D83B01"/>
      </a:hlink>
      <a:folHlink>
        <a:srgbClr val="D83B0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6401884_Coffee Shop Business Pitch Deck_RVA_v3.potx" id="{C1322C9F-FF28-439C-83B3-ADD70030630F}" vid="{FE0D3DD2-3091-4F75-9007-330AA7DC69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D3510E7F-70F5-4475-850F-7F9C0A821B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BCEF3AB-10D4-49E3-B75C-776D60141D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C98A6E-22EC-4DD4-9EEB-7896057C12A3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16c05727-aa75-4e4a-9b5f-8a80a1165891"/>
    <ds:schemaRef ds:uri="http://schemas.microsoft.com/office/infopath/2007/PartnerControls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Coffee Shop Business Pitch Deck</Template>
  <TotalTime>7746</TotalTime>
  <Words>1312</Words>
  <Application>Microsoft Office PowerPoint</Application>
  <PresentationFormat>Widescreen</PresentationFormat>
  <Paragraphs>132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Lato</vt:lpstr>
      <vt:lpstr>Lato Black</vt:lpstr>
      <vt:lpstr>Office Theme</vt:lpstr>
      <vt:lpstr>Slide 1</vt:lpstr>
      <vt:lpstr>Slide 12</vt:lpstr>
      <vt:lpstr>Slide 12</vt:lpstr>
      <vt:lpstr>Slide 12</vt:lpstr>
      <vt:lpstr>Slide 12</vt:lpstr>
      <vt:lpstr>Slide 12</vt:lpstr>
      <vt:lpstr>Slide 12</vt:lpstr>
      <vt:lpstr>Slide 12</vt:lpstr>
      <vt:lpstr>Slide 12</vt:lpstr>
      <vt:lpstr>Slide 12</vt:lpstr>
      <vt:lpstr>Slide 12</vt:lpstr>
      <vt:lpstr>Slide 12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Simmons</dc:creator>
  <cp:lastModifiedBy>Chris Simmons</cp:lastModifiedBy>
  <cp:revision>9</cp:revision>
  <cp:lastPrinted>2023-04-23T13:32:07Z</cp:lastPrinted>
  <dcterms:created xsi:type="dcterms:W3CDTF">2023-04-21T14:34:19Z</dcterms:created>
  <dcterms:modified xsi:type="dcterms:W3CDTF">2023-05-17T22:58:39Z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