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13" r:id="rId2"/>
    <p:sldId id="314" r:id="rId3"/>
    <p:sldId id="328" r:id="rId4"/>
    <p:sldId id="315" r:id="rId5"/>
    <p:sldId id="316" r:id="rId6"/>
    <p:sldId id="317" r:id="rId7"/>
    <p:sldId id="318" r:id="rId8"/>
    <p:sldId id="319" r:id="rId9"/>
    <p:sldId id="320" r:id="rId10"/>
    <p:sldId id="321" r:id="rId11"/>
    <p:sldId id="322" r:id="rId12"/>
    <p:sldId id="323" r:id="rId13"/>
    <p:sldId id="324" r:id="rId14"/>
    <p:sldId id="325" r:id="rId15"/>
    <p:sldId id="326" r:id="rId16"/>
    <p:sldId id="32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E17227-9481-4250-B61C-71B420260860}" type="datetimeFigureOut">
              <a:rPr lang="en-US" smtClean="0"/>
              <a:t>5/22/2023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598B06-E6D9-4F79-8A3F-785FC512DFE8}" type="slidenum">
              <a:rPr lang="en-US" smtClean="0"/>
              <a:t>‹#›</a:t>
            </a:fld>
            <a:endParaRPr lang="en-US"/>
          </a:p>
        </p:txBody>
      </p:sp>
    </p:spTree>
    <p:extLst>
      <p:ext uri="{BB962C8B-B14F-4D97-AF65-F5344CB8AC3E}">
        <p14:creationId xmlns:p14="http://schemas.microsoft.com/office/powerpoint/2010/main" val="2351335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can be changed to reflect your school’s specific rules.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7410483E-ECD6-42D5-BA29-807D3B79CB02}"/>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887B37BA-7150-414B-BB39-0143144DFEC7}"/>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6886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John 5:13-15</a:t>
            </a:r>
          </a:p>
          <a:p>
            <a:r>
              <a:rPr lang="en-US" dirty="0"/>
              <a:t>These things I have written to you who believe in the name of the Son of God, so that you may know that you have eternal life. 14 This is the confidence which we have before Him, that, if we ask anything according to His will, He hears us. 15 And if we know that He hears us in whatever we ask, we know that we have the requests which we have asked from Him. </a:t>
            </a:r>
          </a:p>
          <a:p>
            <a:endParaRPr lang="en-US" dirty="0"/>
          </a:p>
          <a:p>
            <a:r>
              <a:rPr lang="en-US" dirty="0"/>
              <a:t>Luke 22:41-42</a:t>
            </a:r>
          </a:p>
          <a:p>
            <a:r>
              <a:rPr lang="en-US" dirty="0"/>
              <a:t>And He withdrew from them about a stone's throw, and He knelt down and began to pray, 42 saying, "Father, if You are willing, remove this cup from Me; yet not My will, but Yours be done."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3614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John 5:13-15</a:t>
            </a:r>
          </a:p>
          <a:p>
            <a:r>
              <a:rPr lang="en-US" dirty="0"/>
              <a:t>These things I have written to you who believe in the name of the Son of God, so that you may know that you have eternal life. 14 This is the confidence which we have before Him, that, if we ask anything according to His will, He hears us. 15 And if we know that He hears us in whatever we ask, we know that we have the requests which we have asked from Him. </a:t>
            </a:r>
          </a:p>
          <a:p>
            <a:endParaRPr lang="en-US" dirty="0"/>
          </a:p>
          <a:p>
            <a:r>
              <a:rPr lang="en-US" dirty="0"/>
              <a:t>Luke 22:41-42</a:t>
            </a:r>
          </a:p>
          <a:p>
            <a:r>
              <a:rPr lang="en-US" dirty="0"/>
              <a:t>And He withdrew from them about a stone's throw, and He knelt down and began to pray, 42 saying, "Father, if You are willing, remove this cup from Me; yet not My will, but Yours be done."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5574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Phil 4:11-14</a:t>
            </a:r>
          </a:p>
          <a:p>
            <a:r>
              <a:rPr lang="en-US" dirty="0"/>
              <a:t>Not that I speak from want, for I have learned to be content in whatever circumstances I am. 12 I know how to get along with humble means, and I also know how to live in prosperity; in any and every circumstance I have learned the secret of being filled and going hungry, both of having abundance and suffering need. 13 I can do all things through Him who strengthens me. </a:t>
            </a:r>
          </a:p>
          <a:p>
            <a:endParaRPr lang="en-US" dirty="0"/>
          </a:p>
          <a:p>
            <a:r>
              <a:rPr lang="en-US" dirty="0"/>
              <a:t>Heb 13:5-6</a:t>
            </a:r>
          </a:p>
          <a:p>
            <a:r>
              <a:rPr lang="en-US" dirty="0"/>
              <a:t>Make sure that your character is free from the love of money, being content with what you have; for He Himself has said, "I WILL NEVER DESERT YOU, NOR WILL I EVER FORSAKE YOU," 6 so that we confidently say,</a:t>
            </a:r>
          </a:p>
          <a:p>
            <a:endParaRPr lang="en-US" dirty="0"/>
          </a:p>
          <a:p>
            <a:r>
              <a:rPr lang="en-US" dirty="0"/>
              <a:t>"THE LORD IS MY HELPER, I WILL NOT BE AFRAID.</a:t>
            </a:r>
          </a:p>
          <a:p>
            <a:r>
              <a:rPr lang="en-US" dirty="0"/>
              <a:t>WHAT WILL MAN DO TO ME?"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4819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Phil 4:11-14</a:t>
            </a:r>
          </a:p>
          <a:p>
            <a:r>
              <a:rPr lang="en-US" dirty="0"/>
              <a:t>Not that I speak from want, for I have learned to be content in whatever circumstances I am. 12 I know how to get along with humble means, and I also know how to live in prosperity; in any and every circumstance I have learned the secret of being filled and going hungry, both of having abundance and suffering need. 13 I can do all things through Him who strengthens me. </a:t>
            </a:r>
          </a:p>
          <a:p>
            <a:endParaRPr lang="en-US" dirty="0"/>
          </a:p>
          <a:p>
            <a:r>
              <a:rPr lang="en-US" dirty="0"/>
              <a:t>Heb 13:5-6</a:t>
            </a:r>
          </a:p>
          <a:p>
            <a:r>
              <a:rPr lang="en-US" dirty="0"/>
              <a:t>Make sure that your character is free from the love of money, being content with what you have; for He Himself has said, "I WILL NEVER DESERT YOU, NOR WILL I EVER FORSAKE YOU," 6 so that we confidently say,</a:t>
            </a:r>
          </a:p>
          <a:p>
            <a:endParaRPr lang="en-US" dirty="0"/>
          </a:p>
          <a:p>
            <a:r>
              <a:rPr lang="en-US" dirty="0"/>
              <a:t>"THE LORD IS MY HELPER, I WILL NOT BE AFRAID.</a:t>
            </a:r>
          </a:p>
          <a:p>
            <a:r>
              <a:rPr lang="en-US" dirty="0"/>
              <a:t>WHAT WILL MAN DO TO ME?"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0436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Phil 4:11-14</a:t>
            </a:r>
          </a:p>
          <a:p>
            <a:r>
              <a:rPr lang="en-US" dirty="0"/>
              <a:t>Not that I speak from want, for I have learned to be content in whatever circumstances I am. 12 I know how to get along with humble means, and I also know how to live in prosperity; in any and every circumstance I have learned the secret of being filled and going hungry, both of having abundance and suffering need. 13 I can do all things through Him who strengthens me. </a:t>
            </a:r>
          </a:p>
          <a:p>
            <a:endParaRPr lang="en-US" dirty="0"/>
          </a:p>
          <a:p>
            <a:r>
              <a:rPr lang="en-US" dirty="0"/>
              <a:t>Heb 13:5-6</a:t>
            </a:r>
          </a:p>
          <a:p>
            <a:r>
              <a:rPr lang="en-US" dirty="0"/>
              <a:t>Make sure that your character is free from the love of money, being content with what you have; for He Himself has said, "I WILL NEVER DESERT YOU, NOR WILL I EVER FORSAKE YOU," 6 so that we confidently say,</a:t>
            </a:r>
          </a:p>
          <a:p>
            <a:endParaRPr lang="en-US" dirty="0"/>
          </a:p>
          <a:p>
            <a:r>
              <a:rPr lang="en-US" dirty="0"/>
              <a:t>"THE LORD IS MY HELPER, I WILL NOT BE AFRAID.</a:t>
            </a:r>
          </a:p>
          <a:p>
            <a:r>
              <a:rPr lang="en-US" dirty="0"/>
              <a:t>WHAT WILL MAN DO TO ME?"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58820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Phil 4:11-14</a:t>
            </a:r>
          </a:p>
          <a:p>
            <a:r>
              <a:rPr lang="en-US" dirty="0"/>
              <a:t>Not that I speak from want, for I have learned to be content in whatever circumstances I am. 12 I know how to get along with humble means, and I also know how to live in prosperity; in any and every circumstance I have learned the secret of being filled and going hungry, both of having abundance and suffering need. 13 I can do all things through Him who strengthens me. </a:t>
            </a:r>
          </a:p>
          <a:p>
            <a:endParaRPr lang="en-US" dirty="0"/>
          </a:p>
          <a:p>
            <a:r>
              <a:rPr lang="en-US" dirty="0"/>
              <a:t>Heb 13:5-6</a:t>
            </a:r>
          </a:p>
          <a:p>
            <a:r>
              <a:rPr lang="en-US" dirty="0"/>
              <a:t>Make sure that your character is free from the love of money, being content with what you have; for He Himself has said, "I WILL NEVER DESERT YOU, NOR WILL I EVER FORSAKE YOU," 6 so that we confidently say,</a:t>
            </a:r>
          </a:p>
          <a:p>
            <a:endParaRPr lang="en-US" dirty="0"/>
          </a:p>
          <a:p>
            <a:r>
              <a:rPr lang="en-US" dirty="0"/>
              <a:t>"THE LORD IS MY HELPER, I WILL NOT BE AFRAID.</a:t>
            </a:r>
          </a:p>
          <a:p>
            <a:r>
              <a:rPr lang="en-US" dirty="0"/>
              <a:t>WHAT WILL MAN DO TO ME?"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66658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Phil 4:11-14</a:t>
            </a:r>
          </a:p>
          <a:p>
            <a:r>
              <a:rPr lang="en-US" dirty="0"/>
              <a:t>Not that I speak from want, for I have learned to be content in whatever circumstances I am. 12 I know how to get along with humble means, and I also know how to live in prosperity; in any and every circumstance I have learned the secret of being filled and going hungry, both of having abundance and suffering need. 13 I can do all things through Him who strengthens me. </a:t>
            </a:r>
          </a:p>
          <a:p>
            <a:endParaRPr lang="en-US" dirty="0"/>
          </a:p>
          <a:p>
            <a:r>
              <a:rPr lang="en-US" dirty="0"/>
              <a:t>Heb 13:5-6</a:t>
            </a:r>
          </a:p>
          <a:p>
            <a:r>
              <a:rPr lang="en-US" dirty="0"/>
              <a:t>Make sure that your character is free from the love of money, being content with what you have; for He Himself has said, "I WILL NEVER DESERT YOU, NOR WILL I EVER FORSAKE YOU," 6 so that we confidently say,</a:t>
            </a:r>
          </a:p>
          <a:p>
            <a:endParaRPr lang="en-US" dirty="0"/>
          </a:p>
          <a:p>
            <a:r>
              <a:rPr lang="en-US" dirty="0"/>
              <a:t>"THE LORD IS MY HELPER, I WILL NOT BE AFRAID.</a:t>
            </a:r>
          </a:p>
          <a:p>
            <a:r>
              <a:rPr lang="en-US" dirty="0"/>
              <a:t>WHAT WILL MAN DO TO ME?"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4028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6575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4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Rom 12:9-13</a:t>
            </a:r>
          </a:p>
          <a:p>
            <a:r>
              <a:rPr lang="en-US" dirty="0"/>
              <a:t> Let love be without hypocrisy. Abhor what is evil; cling to what is good. 10 Be devoted to one another in brotherly love; give preference to one another in honor; 11 not lagging behind in diligence, fervent in spirit, serving the Lord; 12 rejoicing in hope, persevering in tribulation, devoted to prayer, 13 contributing to the needs of the saints, practicing hospitality. </a:t>
            </a:r>
          </a:p>
          <a:p>
            <a:endParaRPr lang="en-US" dirty="0"/>
          </a:p>
          <a:p>
            <a:r>
              <a:rPr lang="en-US" dirty="0"/>
              <a:t>Phil 4:4-7</a:t>
            </a:r>
          </a:p>
          <a:p>
            <a:r>
              <a:rPr lang="en-US" dirty="0" err="1"/>
              <a:t>aRejoice</a:t>
            </a:r>
            <a:r>
              <a:rPr lang="en-US" dirty="0"/>
              <a:t> in the Lord always; again I will say, rejoice! 5 Let your gentle spirit be known to all men. The Lord is near. 6 Be anxious for nothing, but in everything by prayer and supplication with thanksgiving let your requests be made known to God. 7 And the peace of God, which surpasses all comprehension, will guard your hearts and your minds in Christ Jesus. </a:t>
            </a:r>
          </a:p>
          <a:p>
            <a:endParaRPr lang="en-US" dirty="0"/>
          </a:p>
          <a:p>
            <a:r>
              <a:rPr lang="en-US" dirty="0"/>
              <a:t>Heb 4:14-16</a:t>
            </a:r>
          </a:p>
          <a:p>
            <a:r>
              <a:rPr lang="en-US" dirty="0"/>
              <a:t> Therefore, since we have a great high priest who has passed through the heavens, Jesus the Son of God, let us hold fast our confession. 15 For we do not have a high priest who cannot sympathize with our weaknesses, but One who has been tempted in all things as we are, yet without sin. 16 </a:t>
            </a:r>
            <a:r>
              <a:rPr lang="en-US" b="1" dirty="0"/>
              <a:t>Therefore let us draw near with confidence to the throne of grace</a:t>
            </a:r>
            <a:r>
              <a:rPr lang="en-US" dirty="0"/>
              <a:t>, </a:t>
            </a:r>
            <a:r>
              <a:rPr lang="en-US" b="1" dirty="0"/>
              <a:t>so that we may receive mercy and find grace to help in time of need</a:t>
            </a:r>
            <a:r>
              <a:rPr lang="en-US" dirty="0"/>
              <a:t>.</a:t>
            </a:r>
          </a:p>
          <a:p>
            <a:endParaRPr lang="en-US" dirty="0"/>
          </a:p>
          <a:p>
            <a:r>
              <a:rPr lang="en-US" dirty="0"/>
              <a:t>Est 4:11-5:4</a:t>
            </a:r>
          </a:p>
          <a:p>
            <a:r>
              <a:rPr lang="en-US" dirty="0"/>
              <a:t>All the king's servants and the people of the king's provinces know that for </a:t>
            </a:r>
            <a:r>
              <a:rPr lang="en-US" b="1" dirty="0"/>
              <a:t>any man or woman who comes to the king to the inner court who is not summoned, he has but one law, that he be put to death, unless the king holds out to him the golden scepter so that he may live</a:t>
            </a:r>
            <a:r>
              <a:rPr lang="en-US" dirty="0"/>
              <a:t>. And I have not been summoned to come to the king for these thirty days." 12 They related Esther's words to Mordecai. </a:t>
            </a:r>
          </a:p>
          <a:p>
            <a:endParaRPr lang="en-US" dirty="0"/>
          </a:p>
          <a:p>
            <a:r>
              <a:rPr lang="en-US" dirty="0"/>
              <a:t>13 Then Mordecai told them to reply to Esther, "Do not imagine that you in the king's palace can escape any more than all the Jews. 14 "For if you remain silent at this time, relief and deliverance will arise for the Jews from another place and you and your father's house will perish. And who knows whether you have not attained royalty for such a time as this?" </a:t>
            </a:r>
          </a:p>
          <a:p>
            <a:endParaRPr lang="en-US" dirty="0"/>
          </a:p>
          <a:p>
            <a:r>
              <a:rPr lang="en-US" dirty="0"/>
              <a:t>15 Then Esther told them to reply to Mordecai, 16 "Go, assemble all the Jews who are found in Susa, and fast for me; do not eat or drink for three days, night or day. I and my maidens also will fast in the same way. And thus I will go in to the king, which is not according to the law; and if I perish, I perish." 17 So Mordecai went away and did just as Esther had commanded him.</a:t>
            </a:r>
          </a:p>
          <a:p>
            <a:endParaRPr lang="en-US" dirty="0"/>
          </a:p>
          <a:p>
            <a:r>
              <a:rPr lang="en-US" dirty="0"/>
              <a:t>5:1 Now it came about on the third day that Esther put on her royal robes and stood in the inner court of the king's palace in front of the king's rooms, and the king was sitting on his royal throne in the throne room, opposite the entrance to the palace. 2 When the king saw Esther the queen standing in the court, she obtained favor in his sight; and the king extended to Esther the golden scepter which was in his hand. So Esther came near and touched the top of the scepter. 3 Then the king said to her, "What is troubling you, Queen Esther? And what is your request? Even to half of the kingdom it shall be given to you." 4 Esther said, "If it pleases the king, may the king and Haman come this day to the banquet that I have prepared for him."</a:t>
            </a:r>
          </a:p>
          <a:p>
            <a:endParaRPr lang="en-US" dirty="0"/>
          </a:p>
          <a:p>
            <a:r>
              <a:rPr lang="en-US" dirty="0"/>
              <a:t>Luke 11:1</a:t>
            </a:r>
          </a:p>
          <a:p>
            <a:r>
              <a:rPr lang="en-US" dirty="0"/>
              <a:t>It happened that while Jesus was praying in a certain place, after He had finished, one of His disciples said to Him, "Lord, teach us to pray just as John also taught his disciples."</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4557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0847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0464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This is more than just quoting the phrase, but to pray by His authority (Cf. Col. 3:17).</a:t>
            </a:r>
            <a:endParaRPr lang="en-US" sz="14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4153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400" b="0" i="0" u="none" strike="noStrike" baseline="0" dirty="0">
                <a:latin typeface="TimesNewRomanPSMT"/>
              </a:rPr>
              <a:t>Theologians have called this his </a:t>
            </a:r>
            <a:r>
              <a:rPr lang="en-US" sz="1400" b="0" i="1" u="none" strike="noStrike" baseline="0" dirty="0" err="1">
                <a:latin typeface="TimesNewRomanPS-ItalicMT"/>
              </a:rPr>
              <a:t>intercessio</a:t>
            </a:r>
            <a:r>
              <a:rPr lang="en-US" sz="1400" b="0" i="1" u="none" strike="noStrike" baseline="0" dirty="0">
                <a:latin typeface="TimesNewRomanPS-ItalicMT"/>
              </a:rPr>
              <a:t> </a:t>
            </a:r>
            <a:r>
              <a:rPr lang="en-US" sz="1400" b="0" i="1" u="none" strike="noStrike" baseline="0" dirty="0" err="1">
                <a:latin typeface="TimesNewRomanPS-ItalicMT"/>
              </a:rPr>
              <a:t>specialis</a:t>
            </a:r>
            <a:r>
              <a:rPr lang="en-US" sz="1400" b="0" i="1" u="none" strike="noStrike" baseline="0" dirty="0">
                <a:latin typeface="TimesNewRomanPS-ItalicMT"/>
              </a:rPr>
              <a:t> </a:t>
            </a:r>
            <a:r>
              <a:rPr lang="en-US" sz="1400" b="0" i="0" u="none" strike="noStrike" baseline="0" dirty="0">
                <a:latin typeface="TimesNewRomanPSMT"/>
              </a:rPr>
              <a:t>because it is made on behalf of “those coming to God through him” as he demonstrated in his great “high priestly prayer” in John 17. This is dis-</a:t>
            </a:r>
            <a:r>
              <a:rPr lang="en-US" sz="1400" b="0" i="0" u="none" strike="noStrike" baseline="0" dirty="0" err="1">
                <a:latin typeface="TimesNewRomanPSMT"/>
              </a:rPr>
              <a:t>tinguished</a:t>
            </a:r>
            <a:r>
              <a:rPr lang="en-US" sz="1400" b="0" i="0" u="none" strike="noStrike" baseline="0" dirty="0">
                <a:latin typeface="TimesNewRomanPSMT"/>
              </a:rPr>
              <a:t> from the </a:t>
            </a:r>
            <a:r>
              <a:rPr lang="en-US" sz="1400" b="0" i="1" u="none" strike="noStrike" baseline="0" dirty="0" err="1">
                <a:latin typeface="TimesNewRomanPS-ItalicMT"/>
              </a:rPr>
              <a:t>intercessio</a:t>
            </a:r>
            <a:r>
              <a:rPr lang="en-US" sz="1400" b="0" i="1" u="none" strike="noStrike" baseline="0" dirty="0">
                <a:latin typeface="TimesNewRomanPS-ItalicMT"/>
              </a:rPr>
              <a:t> </a:t>
            </a:r>
            <a:r>
              <a:rPr lang="en-US" sz="1400" b="0" i="1" u="none" strike="noStrike" baseline="0" dirty="0" err="1">
                <a:latin typeface="TimesNewRomanPS-ItalicMT"/>
              </a:rPr>
              <a:t>generalis</a:t>
            </a:r>
            <a:r>
              <a:rPr lang="en-US" sz="1400" b="0" i="1" u="none" strike="noStrike" baseline="0" dirty="0">
                <a:latin typeface="TimesNewRomanPS-ItalicMT"/>
              </a:rPr>
              <a:t> </a:t>
            </a:r>
            <a:r>
              <a:rPr lang="en-US" sz="1400" b="0" i="0" u="none" strike="noStrike" baseline="0" dirty="0">
                <a:latin typeface="TimesNewRomanPSMT"/>
              </a:rPr>
              <a:t>which is made for all men in order to extend their time of grace (Isa. 53:12; Luke 23:34).</a:t>
            </a:r>
            <a:endParaRPr lang="en-US" sz="14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7396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4727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913159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547885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542C410-CA8E-4363-B2A5-C992C048EF26}" type="datetimeFigureOut">
              <a:rPr lang="en-US" smtClean="0"/>
              <a:t>5/22/2023</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216107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9D8A1682-3BF7-4C33-9551-1C257F388341}" type="slidenum">
              <a:rPr lang="en-US" altLang="en-US" smtClean="0"/>
              <a:pPr/>
              <a:t>‹#›</a:t>
            </a:fld>
            <a:endParaRPr lang="en-US" altLang="en-US"/>
          </a:p>
        </p:txBody>
      </p:sp>
    </p:spTree>
    <p:extLst>
      <p:ext uri="{BB962C8B-B14F-4D97-AF65-F5344CB8AC3E}">
        <p14:creationId xmlns:p14="http://schemas.microsoft.com/office/powerpoint/2010/main" val="275631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65559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B542C410-CA8E-4363-B2A5-C992C048EF26}" type="datetimeFigureOut">
              <a:rPr lang="en-US" smtClean="0"/>
              <a:t>5/22/2023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079CAC6-A72B-4EF8-B465-34FA47827E7F}" type="slidenum">
              <a:rPr lang="en-US" smtClean="0"/>
              <a:t>‹#›</a:t>
            </a:fld>
            <a:endParaRPr lang="en-US" dirty="0"/>
          </a:p>
        </p:txBody>
      </p:sp>
    </p:spTree>
    <p:extLst>
      <p:ext uri="{BB962C8B-B14F-4D97-AF65-F5344CB8AC3E}">
        <p14:creationId xmlns:p14="http://schemas.microsoft.com/office/powerpoint/2010/main" val="152066934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2381346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16138485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2284978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79CAC6-A72B-4EF8-B465-34FA47827E7F}" type="slidenum">
              <a:rPr lang="en-US" smtClean="0"/>
              <a:t>‹#›</a:t>
            </a:fld>
            <a:endParaRPr lang="en-US" dirty="0"/>
          </a:p>
        </p:txBody>
      </p:sp>
      <p:sp>
        <p:nvSpPr>
          <p:cNvPr id="5" name="Title 4">
            <a:extLst>
              <a:ext uri="{FF2B5EF4-FFF2-40B4-BE49-F238E27FC236}">
                <a16:creationId xmlns:a16="http://schemas.microsoft.com/office/drawing/2014/main" id="{71808E7F-6862-4377-A59B-F2A5DB78C6C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1653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54752521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3971956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542C410-CA8E-4363-B2A5-C992C048EF26}" type="datetimeFigureOut">
              <a:rPr lang="en-US" smtClean="0"/>
              <a:t>5/22/2023</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0079CAC6-A72B-4EF8-B465-34FA47827E7F}" type="slidenum">
              <a:rPr lang="en-US" smtClean="0"/>
              <a:t>‹#›</a:t>
            </a:fld>
            <a:endParaRPr lang="en-US" dirty="0"/>
          </a:p>
        </p:txBody>
      </p:sp>
    </p:spTree>
    <p:extLst>
      <p:ext uri="{BB962C8B-B14F-4D97-AF65-F5344CB8AC3E}">
        <p14:creationId xmlns:p14="http://schemas.microsoft.com/office/powerpoint/2010/main" val="31683190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0445FC31-CB83-43AC-8F87-224DD2AC7FC7}"/>
              </a:ext>
            </a:extLst>
          </p:cNvPr>
          <p:cNvSpPr>
            <a:spLocks noGrp="1"/>
          </p:cNvSpPr>
          <p:nvPr>
            <p:ph type="ctrTitle"/>
          </p:nvPr>
        </p:nvSpPr>
        <p:spPr>
          <a:xfrm>
            <a:off x="247772" y="-20403"/>
            <a:ext cx="11471565" cy="1739347"/>
          </a:xfrm>
        </p:spPr>
        <p:txBody>
          <a:bodyPr/>
          <a:lstStyle/>
          <a:p>
            <a:r>
              <a:rPr lang="en-US" dirty="0"/>
              <a:t>Slide 1</a:t>
            </a:r>
          </a:p>
        </p:txBody>
      </p:sp>
      <p:sp>
        <p:nvSpPr>
          <p:cNvPr id="6" name="Subtitle 2">
            <a:extLst>
              <a:ext uri="{FF2B5EF4-FFF2-40B4-BE49-F238E27FC236}">
                <a16:creationId xmlns:a16="http://schemas.microsoft.com/office/drawing/2014/main" id="{34FF91AE-2461-414D-B6AC-6D31640BB063}"/>
              </a:ext>
            </a:extLst>
          </p:cNvPr>
          <p:cNvSpPr txBox="1">
            <a:spLocks/>
          </p:cNvSpPr>
          <p:nvPr/>
        </p:nvSpPr>
        <p:spPr>
          <a:xfrm>
            <a:off x="1759286" y="1209299"/>
            <a:ext cx="8673427" cy="13225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200"/>
              </a:spcBef>
              <a:spcAft>
                <a:spcPts val="200"/>
              </a:spcAft>
              <a:buClr>
                <a:schemeClr val="tx1"/>
              </a:buClr>
              <a:buFont typeface="Wingdings" pitchFamily="2" charset="2"/>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200"/>
              </a:spcBef>
              <a:spcAft>
                <a:spcPts val="200"/>
              </a:spcAft>
              <a:buClr>
                <a:srgbClr val="FFFFFF"/>
              </a:buClr>
              <a:buSzTx/>
              <a:buFont typeface="Wingdings" pitchFamily="2" charset="2"/>
              <a:buNone/>
              <a:tabLst/>
              <a:defRPr/>
            </a:pPr>
            <a:r>
              <a:rPr kumimoji="0" lang="en-US" sz="4000" b="1"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Acts 2:38-42</a:t>
            </a:r>
          </a:p>
        </p:txBody>
      </p:sp>
      <p:sp>
        <p:nvSpPr>
          <p:cNvPr id="4" name="Rectangle 3">
            <a:extLst>
              <a:ext uri="{FF2B5EF4-FFF2-40B4-BE49-F238E27FC236}">
                <a16:creationId xmlns:a16="http://schemas.microsoft.com/office/drawing/2014/main" id="{F2A2D7DD-5041-4C4D-A523-F870B27AD1D4}"/>
              </a:ext>
            </a:extLst>
          </p:cNvPr>
          <p:cNvSpPr/>
          <p:nvPr/>
        </p:nvSpPr>
        <p:spPr>
          <a:xfrm>
            <a:off x="1434019" y="1870592"/>
            <a:ext cx="9323963" cy="2954655"/>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w="0"/>
                <a:solidFill>
                  <a:srgbClr val="099BDD"/>
                </a:solidFill>
                <a:effectLst/>
                <a:uLnTx/>
                <a:uFillTx/>
                <a:latin typeface="Franklin Gothic Medium" panose="020B0603020102020204" pitchFamily="34" charset="0"/>
                <a:ea typeface="+mn-ea"/>
                <a:cs typeface="Segoe UI" panose="020B0502040204020203" pitchFamily="34" charset="0"/>
              </a:rPr>
              <a:t>Now that I’m a Christian, </a:t>
            </a:r>
            <a:br>
              <a:rPr kumimoji="0" lang="en-US" sz="6600" b="0" i="0" u="none" strike="noStrike" kern="1200" cap="none" spc="0" normalizeH="0" baseline="0" noProof="0" dirty="0">
                <a:ln w="0"/>
                <a:solidFill>
                  <a:srgbClr val="099BDD"/>
                </a:solidFill>
                <a:effectLst/>
                <a:uLnTx/>
                <a:uFillTx/>
                <a:latin typeface="Franklin Gothic Medium" panose="020B0603020102020204" pitchFamily="34" charset="0"/>
                <a:ea typeface="+mn-ea"/>
                <a:cs typeface="Segoe UI" panose="020B0502040204020203" pitchFamily="34" charset="0"/>
              </a:rPr>
            </a:br>
            <a:r>
              <a:rPr kumimoji="0" lang="en-US" sz="6600" b="0" i="0" u="none" strike="noStrike" kern="1200" cap="none" spc="0" normalizeH="0" baseline="0" noProof="0" dirty="0">
                <a:ln w="0"/>
                <a:solidFill>
                  <a:srgbClr val="099BDD"/>
                </a:solidFill>
                <a:effectLst/>
                <a:uLnTx/>
                <a:uFillTx/>
                <a:latin typeface="Franklin Gothic Medium" panose="020B0603020102020204" pitchFamily="34" charset="0"/>
                <a:ea typeface="+mn-ea"/>
                <a:cs typeface="Segoe UI" panose="020B0502040204020203" pitchFamily="34" charset="0"/>
              </a:rPr>
              <a:t>Then What?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w="0"/>
                <a:solidFill>
                  <a:srgbClr val="FFFFFF"/>
                </a:solidFill>
                <a:effectLst/>
                <a:uLnTx/>
                <a:uFillTx/>
                <a:latin typeface="Franklin Gothic Medium" panose="020B0603020102020204" pitchFamily="34" charset="0"/>
                <a:ea typeface="+mn-ea"/>
                <a:cs typeface="Segoe UI" panose="020B0502040204020203" pitchFamily="34" charset="0"/>
              </a:rPr>
              <a:t>Devoted to Prayer…</a:t>
            </a:r>
          </a:p>
        </p:txBody>
      </p:sp>
    </p:spTree>
    <p:extLst>
      <p:ext uri="{BB962C8B-B14F-4D97-AF65-F5344CB8AC3E}">
        <p14:creationId xmlns:p14="http://schemas.microsoft.com/office/powerpoint/2010/main" val="115080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br>
              <a:rPr lang="en-US" b="1" i="1" dirty="0"/>
            </a:br>
            <a:r>
              <a:rPr lang="en-US" b="1" i="1" dirty="0">
                <a:solidFill>
                  <a:schemeClr val="bg1"/>
                </a:solidFill>
              </a:rPr>
              <a:t>prayer</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614854" y="1792936"/>
            <a:ext cx="10957035" cy="4807588"/>
          </a:xfrm>
        </p:spPr>
        <p:txBody>
          <a:bodyPr>
            <a:noAutofit/>
          </a:bodyPr>
          <a:lstStyle/>
          <a:p>
            <a:pPr marL="0" indent="0">
              <a:lnSpc>
                <a:spcPct val="100000"/>
              </a:lnSpc>
              <a:spcBef>
                <a:spcPts val="300"/>
              </a:spcBef>
              <a:spcAft>
                <a:spcPts val="600"/>
              </a:spcAft>
              <a:buNone/>
              <a:tabLst>
                <a:tab pos="457200" algn="l"/>
              </a:tabLst>
            </a:pPr>
            <a:r>
              <a:rPr lang="en-US" sz="3200" b="1" dirty="0">
                <a:solidFill>
                  <a:srgbClr val="FFFF00"/>
                </a:solidFill>
                <a:latin typeface="+mj-lt"/>
                <a:ea typeface="Times New Roman" panose="02020603050405020304" pitchFamily="18" charset="0"/>
                <a:cs typeface="Arial" panose="020B0604020202020204" pitchFamily="34" charset="0"/>
              </a:rPr>
              <a:t>For what do we pray?</a:t>
            </a:r>
          </a:p>
          <a:p>
            <a:pPr>
              <a:lnSpc>
                <a:spcPct val="100000"/>
              </a:lnSpc>
              <a:spcBef>
                <a:spcPts val="0"/>
              </a:spcBef>
              <a:spcAft>
                <a:spcPts val="600"/>
              </a:spcAft>
              <a:buFont typeface="Arial" panose="020B0604020202020204" pitchFamily="34" charset="0"/>
              <a:buChar char="•"/>
              <a:tabLst>
                <a:tab pos="457200" algn="l"/>
              </a:tabLst>
            </a:pPr>
            <a:r>
              <a:rPr lang="en-US" sz="3000" dirty="0">
                <a:latin typeface="+mj-lt"/>
                <a:ea typeface="Times New Roman" panose="02020603050405020304" pitchFamily="18" charset="0"/>
                <a:cs typeface="Arial" panose="020B0604020202020204" pitchFamily="34" charset="0"/>
              </a:rPr>
              <a:t>Whatever is according to the Lord’s will in our  pursuit of “eternal life”.  (1 John 5:13-15; Luke 22:42)</a:t>
            </a:r>
            <a:endParaRPr lang="en-US" sz="3200" dirty="0">
              <a:latin typeface="+mj-lt"/>
              <a:ea typeface="Times New Roman" panose="02020603050405020304" pitchFamily="18" charset="0"/>
              <a:cs typeface="Arial" panose="020B0604020202020204" pitchFamily="34" charset="0"/>
            </a:endParaRPr>
          </a:p>
          <a:p>
            <a:pPr>
              <a:lnSpc>
                <a:spcPct val="100000"/>
              </a:lnSpc>
              <a:spcBef>
                <a:spcPts val="300"/>
              </a:spcBef>
              <a:spcAft>
                <a:spcPts val="600"/>
              </a:spcAft>
              <a:buFont typeface="Arial" panose="020B0604020202020204" pitchFamily="34" charset="0"/>
              <a:buChar char="•"/>
              <a:tabLst>
                <a:tab pos="457200" algn="l"/>
              </a:tabLst>
            </a:pPr>
            <a:r>
              <a:rPr lang="en-US" sz="3200" dirty="0">
                <a:latin typeface="+mj-lt"/>
                <a:ea typeface="Times New Roman" panose="02020603050405020304" pitchFamily="18" charset="0"/>
                <a:cs typeface="Arial" panose="020B0604020202020204" pitchFamily="34" charset="0"/>
              </a:rPr>
              <a:t>Learning from Jesus’ teaching: </a:t>
            </a:r>
            <a:r>
              <a:rPr lang="en-US" sz="3200" b="1" i="1" dirty="0">
                <a:latin typeface="+mj-lt"/>
                <a:ea typeface="Times New Roman" panose="02020603050405020304" pitchFamily="18" charset="0"/>
                <a:cs typeface="Arial" panose="020B0604020202020204" pitchFamily="34" charset="0"/>
              </a:rPr>
              <a:t>“Pray then in this way…”</a:t>
            </a:r>
            <a:r>
              <a:rPr lang="en-US" sz="3200" dirty="0">
                <a:latin typeface="+mj-lt"/>
                <a:ea typeface="Times New Roman" panose="02020603050405020304" pitchFamily="18" charset="0"/>
                <a:cs typeface="Arial" panose="020B0604020202020204" pitchFamily="34" charset="0"/>
              </a:rPr>
              <a:t> (Matthew 6:9-15)</a:t>
            </a:r>
          </a:p>
        </p:txBody>
      </p:sp>
    </p:spTree>
    <p:extLst>
      <p:ext uri="{BB962C8B-B14F-4D97-AF65-F5344CB8AC3E}">
        <p14:creationId xmlns:p14="http://schemas.microsoft.com/office/powerpoint/2010/main" val="179825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br>
              <a:rPr lang="en-US" b="1" i="1" dirty="0"/>
            </a:br>
            <a:r>
              <a:rPr lang="en-US" b="1" i="1" dirty="0">
                <a:solidFill>
                  <a:schemeClr val="bg1"/>
                </a:solidFill>
              </a:rPr>
              <a:t>prayer</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614854" y="1792936"/>
            <a:ext cx="10957035" cy="4807588"/>
          </a:xfrm>
        </p:spPr>
        <p:txBody>
          <a:bodyPr>
            <a:noAutofit/>
          </a:bodyPr>
          <a:lstStyle/>
          <a:p>
            <a:pPr marL="0" indent="0">
              <a:lnSpc>
                <a:spcPct val="100000"/>
              </a:lnSpc>
              <a:spcBef>
                <a:spcPts val="300"/>
              </a:spcBef>
              <a:spcAft>
                <a:spcPts val="600"/>
              </a:spcAft>
              <a:buNone/>
              <a:tabLst>
                <a:tab pos="457200" algn="l"/>
              </a:tabLst>
            </a:pPr>
            <a:r>
              <a:rPr lang="en-US" sz="3200" b="1" dirty="0">
                <a:solidFill>
                  <a:srgbClr val="FFFF00"/>
                </a:solidFill>
                <a:latin typeface="+mj-lt"/>
                <a:ea typeface="Times New Roman" panose="02020603050405020304" pitchFamily="18" charset="0"/>
                <a:cs typeface="Arial" panose="020B0604020202020204" pitchFamily="34" charset="0"/>
              </a:rPr>
              <a:t>“Pray then in this way…”</a:t>
            </a:r>
          </a:p>
          <a:p>
            <a:pPr marL="0" indent="0">
              <a:lnSpc>
                <a:spcPct val="100000"/>
              </a:lnSpc>
              <a:spcBef>
                <a:spcPts val="0"/>
              </a:spcBef>
              <a:spcAft>
                <a:spcPts val="600"/>
              </a:spcAft>
              <a:buNone/>
              <a:tabLst>
                <a:tab pos="457200" algn="l"/>
              </a:tabLst>
            </a:pPr>
            <a:r>
              <a:rPr lang="en-US" sz="3200" b="1" dirty="0">
                <a:latin typeface="+mj-lt"/>
                <a:ea typeface="Times New Roman" panose="02020603050405020304" pitchFamily="18" charset="0"/>
                <a:cs typeface="Arial" panose="020B0604020202020204" pitchFamily="34" charset="0"/>
              </a:rPr>
              <a:t>The glory of God! </a:t>
            </a:r>
          </a:p>
          <a:p>
            <a:pPr marL="630238" indent="-182563">
              <a:lnSpc>
                <a:spcPct val="100000"/>
              </a:lnSpc>
              <a:spcBef>
                <a:spcPts val="0"/>
              </a:spcBef>
              <a:spcAft>
                <a:spcPts val="600"/>
              </a:spcAft>
              <a:tabLst>
                <a:tab pos="457200" algn="l"/>
              </a:tabLst>
            </a:pPr>
            <a:r>
              <a:rPr lang="en-US" sz="3000" dirty="0">
                <a:latin typeface="+mj-lt"/>
                <a:ea typeface="Times New Roman" panose="02020603050405020304" pitchFamily="18" charset="0"/>
                <a:cs typeface="Arial" panose="020B0604020202020204" pitchFamily="34" charset="0"/>
              </a:rPr>
              <a:t>“</a:t>
            </a:r>
            <a:r>
              <a:rPr lang="en-US" sz="3000" i="1" dirty="0">
                <a:latin typeface="+mj-lt"/>
                <a:ea typeface="Times New Roman" panose="02020603050405020304" pitchFamily="18" charset="0"/>
                <a:cs typeface="Arial" panose="020B0604020202020204" pitchFamily="34" charset="0"/>
              </a:rPr>
              <a:t>Our Father who is in heaven, hallowed be Your name</a:t>
            </a:r>
            <a:r>
              <a:rPr lang="en-US" sz="3000" dirty="0">
                <a:latin typeface="+mj-lt"/>
                <a:ea typeface="Times New Roman" panose="02020603050405020304" pitchFamily="18" charset="0"/>
                <a:cs typeface="Arial" panose="020B0604020202020204" pitchFamily="34" charset="0"/>
              </a:rPr>
              <a:t>.” (vs. 9)</a:t>
            </a:r>
          </a:p>
          <a:p>
            <a:pPr marL="630238" indent="-182563">
              <a:lnSpc>
                <a:spcPct val="100000"/>
              </a:lnSpc>
              <a:spcBef>
                <a:spcPts val="0"/>
              </a:spcBef>
              <a:spcAft>
                <a:spcPts val="600"/>
              </a:spcAft>
              <a:tabLst>
                <a:tab pos="457200" algn="l"/>
              </a:tabLst>
            </a:pPr>
            <a:r>
              <a:rPr lang="en-US" sz="3000" dirty="0">
                <a:latin typeface="+mj-lt"/>
                <a:ea typeface="Times New Roman" panose="02020603050405020304" pitchFamily="18" charset="0"/>
                <a:cs typeface="Arial" panose="020B0604020202020204" pitchFamily="34" charset="0"/>
              </a:rPr>
              <a:t>“</a:t>
            </a:r>
            <a:r>
              <a:rPr lang="en-US" sz="3000" i="1" dirty="0">
                <a:latin typeface="+mj-lt"/>
                <a:ea typeface="Times New Roman" panose="02020603050405020304" pitchFamily="18" charset="0"/>
                <a:cs typeface="Arial" panose="020B0604020202020204" pitchFamily="34" charset="0"/>
              </a:rPr>
              <a:t>For Yours is the kingdom and the power and the glory forever. Amen</a:t>
            </a:r>
            <a:r>
              <a:rPr lang="en-US" sz="3000" dirty="0">
                <a:latin typeface="+mj-lt"/>
                <a:ea typeface="Times New Roman" panose="02020603050405020304" pitchFamily="18" charset="0"/>
                <a:cs typeface="Arial" panose="020B0604020202020204" pitchFamily="34" charset="0"/>
              </a:rPr>
              <a:t>.” (vs. 13)</a:t>
            </a:r>
          </a:p>
          <a:p>
            <a:pPr marL="0" indent="0">
              <a:lnSpc>
                <a:spcPct val="100000"/>
              </a:lnSpc>
              <a:spcBef>
                <a:spcPts val="0"/>
              </a:spcBef>
              <a:spcAft>
                <a:spcPts val="600"/>
              </a:spcAft>
              <a:buNone/>
              <a:tabLst>
                <a:tab pos="457200" algn="l"/>
              </a:tabLst>
            </a:pPr>
            <a:r>
              <a:rPr lang="en-US" sz="3200" b="1" dirty="0">
                <a:latin typeface="+mj-lt"/>
                <a:ea typeface="Times New Roman" panose="02020603050405020304" pitchFamily="18" charset="0"/>
                <a:cs typeface="Arial" panose="020B0604020202020204" pitchFamily="34" charset="0"/>
              </a:rPr>
              <a:t>The prosperity of the Lord’s kingdom!</a:t>
            </a:r>
          </a:p>
          <a:p>
            <a:pPr marL="630238" indent="-182563">
              <a:lnSpc>
                <a:spcPct val="100000"/>
              </a:lnSpc>
              <a:spcBef>
                <a:spcPts val="0"/>
              </a:spcBef>
              <a:spcAft>
                <a:spcPts val="600"/>
              </a:spcAft>
              <a:tabLst>
                <a:tab pos="693738" algn="l"/>
              </a:tabLst>
            </a:pPr>
            <a:r>
              <a:rPr lang="en-US" sz="3000" b="1" i="1" dirty="0">
                <a:latin typeface="+mj-lt"/>
                <a:ea typeface="Times New Roman" panose="02020603050405020304" pitchFamily="18" charset="0"/>
                <a:cs typeface="Arial" panose="020B0604020202020204" pitchFamily="34" charset="0"/>
              </a:rPr>
              <a:t>“Your kingdom come”</a:t>
            </a:r>
            <a:r>
              <a:rPr lang="en-US" sz="3000" dirty="0">
                <a:latin typeface="+mj-lt"/>
                <a:ea typeface="Times New Roman" panose="02020603050405020304" pitchFamily="18" charset="0"/>
                <a:cs typeface="Arial" panose="020B0604020202020204" pitchFamily="34" charset="0"/>
              </a:rPr>
              <a:t> (vs. 10; note: it came, Colossians 1:13; Hebrews 12:28; 2 Thessalonians 3:1; Ephesians 4:16)</a:t>
            </a:r>
          </a:p>
        </p:txBody>
      </p:sp>
    </p:spTree>
    <p:extLst>
      <p:ext uri="{BB962C8B-B14F-4D97-AF65-F5344CB8AC3E}">
        <p14:creationId xmlns:p14="http://schemas.microsoft.com/office/powerpoint/2010/main" val="36728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br>
              <a:rPr lang="en-US" b="1" i="1" dirty="0"/>
            </a:br>
            <a:r>
              <a:rPr lang="en-US" b="1" i="1" dirty="0">
                <a:solidFill>
                  <a:schemeClr val="bg1"/>
                </a:solidFill>
              </a:rPr>
              <a:t>prayer</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614854" y="1792936"/>
            <a:ext cx="10957035" cy="4807588"/>
          </a:xfrm>
        </p:spPr>
        <p:txBody>
          <a:bodyPr>
            <a:noAutofit/>
          </a:bodyPr>
          <a:lstStyle/>
          <a:p>
            <a:pPr marL="0" indent="0">
              <a:lnSpc>
                <a:spcPct val="100000"/>
              </a:lnSpc>
              <a:spcBef>
                <a:spcPts val="300"/>
              </a:spcBef>
              <a:spcAft>
                <a:spcPts val="600"/>
              </a:spcAft>
              <a:buNone/>
              <a:tabLst>
                <a:tab pos="457200" algn="l"/>
              </a:tabLst>
            </a:pPr>
            <a:r>
              <a:rPr lang="en-US" sz="3200" b="1" dirty="0">
                <a:solidFill>
                  <a:srgbClr val="FFFF00"/>
                </a:solidFill>
                <a:latin typeface="+mj-lt"/>
                <a:ea typeface="Times New Roman" panose="02020603050405020304" pitchFamily="18" charset="0"/>
                <a:cs typeface="Arial" panose="020B0604020202020204" pitchFamily="34" charset="0"/>
              </a:rPr>
              <a:t>“Pray then in this way…”</a:t>
            </a:r>
          </a:p>
          <a:p>
            <a:pPr marL="0" indent="0">
              <a:lnSpc>
                <a:spcPct val="100000"/>
              </a:lnSpc>
              <a:spcBef>
                <a:spcPts val="0"/>
              </a:spcBef>
              <a:spcAft>
                <a:spcPts val="600"/>
              </a:spcAft>
              <a:buNone/>
              <a:tabLst>
                <a:tab pos="457200" algn="l"/>
              </a:tabLst>
            </a:pPr>
            <a:r>
              <a:rPr lang="en-US" sz="3200" b="1" dirty="0">
                <a:latin typeface="+mj-lt"/>
                <a:ea typeface="Times New Roman" panose="02020603050405020304" pitchFamily="18" charset="0"/>
                <a:cs typeface="Arial" panose="020B0604020202020204" pitchFamily="34" charset="0"/>
              </a:rPr>
              <a:t>The will of God! </a:t>
            </a:r>
          </a:p>
          <a:p>
            <a:pPr marL="630238" indent="-182563">
              <a:lnSpc>
                <a:spcPct val="100000"/>
              </a:lnSpc>
              <a:spcBef>
                <a:spcPts val="0"/>
              </a:spcBef>
              <a:spcAft>
                <a:spcPts val="600"/>
              </a:spcAft>
              <a:tabLst>
                <a:tab pos="457200" algn="l"/>
              </a:tabLst>
            </a:pPr>
            <a:r>
              <a:rPr lang="en-US" sz="3000" b="1" dirty="0">
                <a:latin typeface="+mj-lt"/>
                <a:ea typeface="Times New Roman" panose="02020603050405020304" pitchFamily="18" charset="0"/>
                <a:cs typeface="Arial" panose="020B0604020202020204" pitchFamily="34" charset="0"/>
              </a:rPr>
              <a:t>“</a:t>
            </a:r>
            <a:r>
              <a:rPr lang="en-US" sz="3000" b="1" i="1" dirty="0">
                <a:latin typeface="+mj-lt"/>
                <a:ea typeface="Times New Roman" panose="02020603050405020304" pitchFamily="18" charset="0"/>
                <a:cs typeface="Arial" panose="020B0604020202020204" pitchFamily="34" charset="0"/>
              </a:rPr>
              <a:t>Your will be done, on earth as it is in heaven</a:t>
            </a:r>
            <a:r>
              <a:rPr lang="en-US" sz="3000" b="1" dirty="0">
                <a:latin typeface="+mj-lt"/>
                <a:ea typeface="Times New Roman" panose="02020603050405020304" pitchFamily="18" charset="0"/>
                <a:cs typeface="Arial" panose="020B0604020202020204" pitchFamily="34" charset="0"/>
              </a:rPr>
              <a:t>.”</a:t>
            </a:r>
            <a:r>
              <a:rPr lang="en-US" sz="3000" dirty="0">
                <a:latin typeface="+mj-lt"/>
                <a:ea typeface="Times New Roman" panose="02020603050405020304" pitchFamily="18" charset="0"/>
                <a:cs typeface="Arial" panose="020B0604020202020204" pitchFamily="34" charset="0"/>
              </a:rPr>
              <a:t> (vs. 10; Luke 22:42; Acts 21:14; 1 Peter 4:2)</a:t>
            </a:r>
          </a:p>
          <a:p>
            <a:pPr marL="0" indent="0">
              <a:lnSpc>
                <a:spcPct val="100000"/>
              </a:lnSpc>
              <a:spcBef>
                <a:spcPts val="0"/>
              </a:spcBef>
              <a:spcAft>
                <a:spcPts val="600"/>
              </a:spcAft>
              <a:buNone/>
              <a:tabLst>
                <a:tab pos="457200" algn="l"/>
              </a:tabLst>
            </a:pPr>
            <a:r>
              <a:rPr lang="en-US" sz="3200" b="1" dirty="0">
                <a:latin typeface="+mj-lt"/>
                <a:ea typeface="Times New Roman" panose="02020603050405020304" pitchFamily="18" charset="0"/>
                <a:cs typeface="Arial" panose="020B0604020202020204" pitchFamily="34" charset="0"/>
              </a:rPr>
              <a:t>Faith and Contentment with our daily necessities!</a:t>
            </a:r>
          </a:p>
          <a:p>
            <a:pPr marL="630238" indent="-182563">
              <a:lnSpc>
                <a:spcPct val="100000"/>
              </a:lnSpc>
              <a:spcBef>
                <a:spcPts val="0"/>
              </a:spcBef>
              <a:spcAft>
                <a:spcPts val="600"/>
              </a:spcAft>
              <a:tabLst>
                <a:tab pos="457200" algn="l"/>
              </a:tabLst>
            </a:pPr>
            <a:r>
              <a:rPr lang="en-US" sz="3200" b="1" i="1" dirty="0">
                <a:latin typeface="+mj-lt"/>
                <a:ea typeface="Times New Roman" panose="02020603050405020304" pitchFamily="18" charset="0"/>
                <a:cs typeface="Arial" panose="020B0604020202020204" pitchFamily="34" charset="0"/>
              </a:rPr>
              <a:t>“Give us this day our daily bread” </a:t>
            </a:r>
            <a:r>
              <a:rPr lang="en-US" sz="3200" dirty="0">
                <a:latin typeface="+mj-lt"/>
                <a:ea typeface="Times New Roman" panose="02020603050405020304" pitchFamily="18" charset="0"/>
                <a:cs typeface="Arial" panose="020B0604020202020204" pitchFamily="34" charset="0"/>
              </a:rPr>
              <a:t>(Philippians 4:11-13; </a:t>
            </a:r>
            <a:br>
              <a:rPr lang="en-US" sz="3200" dirty="0">
                <a:latin typeface="+mj-lt"/>
                <a:ea typeface="Times New Roman" panose="02020603050405020304" pitchFamily="18" charset="0"/>
                <a:cs typeface="Arial" panose="020B0604020202020204" pitchFamily="34" charset="0"/>
              </a:rPr>
            </a:br>
            <a:r>
              <a:rPr lang="en-US" sz="3200" dirty="0">
                <a:latin typeface="+mj-lt"/>
                <a:ea typeface="Times New Roman" panose="02020603050405020304" pitchFamily="18" charset="0"/>
                <a:cs typeface="Arial" panose="020B0604020202020204" pitchFamily="34" charset="0"/>
              </a:rPr>
              <a:t>1 Timothy 6:6-8; Proverbs 30:7-9; 2 Thessalonians 3:10)</a:t>
            </a:r>
            <a:endParaRPr lang="en-US" sz="2800" b="1" i="1" dirty="0">
              <a:latin typeface="+mj-l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3991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br>
              <a:rPr lang="en-US" b="1" i="1" dirty="0"/>
            </a:br>
            <a:r>
              <a:rPr lang="en-US" b="1" i="1" dirty="0">
                <a:solidFill>
                  <a:schemeClr val="bg1"/>
                </a:solidFill>
              </a:rPr>
              <a:t>prayer</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614854" y="1792936"/>
            <a:ext cx="10957035" cy="4807588"/>
          </a:xfrm>
        </p:spPr>
        <p:txBody>
          <a:bodyPr>
            <a:noAutofit/>
          </a:bodyPr>
          <a:lstStyle/>
          <a:p>
            <a:pPr marL="0" indent="0">
              <a:lnSpc>
                <a:spcPct val="100000"/>
              </a:lnSpc>
              <a:spcBef>
                <a:spcPts val="300"/>
              </a:spcBef>
              <a:spcAft>
                <a:spcPts val="600"/>
              </a:spcAft>
              <a:buNone/>
              <a:tabLst>
                <a:tab pos="457200" algn="l"/>
              </a:tabLst>
            </a:pPr>
            <a:r>
              <a:rPr lang="en-US" sz="3200" b="1" dirty="0">
                <a:solidFill>
                  <a:srgbClr val="FFFF00"/>
                </a:solidFill>
                <a:latin typeface="+mj-lt"/>
                <a:ea typeface="Times New Roman" panose="02020603050405020304" pitchFamily="18" charset="0"/>
                <a:cs typeface="Arial" panose="020B0604020202020204" pitchFamily="34" charset="0"/>
              </a:rPr>
              <a:t>“Pray then in this way…”</a:t>
            </a:r>
          </a:p>
          <a:p>
            <a:pPr marL="0" indent="0">
              <a:lnSpc>
                <a:spcPct val="100000"/>
              </a:lnSpc>
              <a:spcBef>
                <a:spcPts val="0"/>
              </a:spcBef>
              <a:spcAft>
                <a:spcPts val="600"/>
              </a:spcAft>
              <a:buNone/>
              <a:tabLst>
                <a:tab pos="457200" algn="l"/>
              </a:tabLst>
            </a:pPr>
            <a:r>
              <a:rPr lang="en-US" sz="3200" b="1" dirty="0">
                <a:latin typeface="+mj-lt"/>
                <a:ea typeface="Times New Roman" panose="02020603050405020304" pitchFamily="18" charset="0"/>
                <a:cs typeface="Arial" panose="020B0604020202020204" pitchFamily="34" charset="0"/>
              </a:rPr>
              <a:t>Awareness of sin and temptation </a:t>
            </a:r>
          </a:p>
          <a:p>
            <a:pPr marL="630238" indent="-182563">
              <a:lnSpc>
                <a:spcPct val="100000"/>
              </a:lnSpc>
              <a:spcBef>
                <a:spcPts val="0"/>
              </a:spcBef>
              <a:spcAft>
                <a:spcPts val="600"/>
              </a:spcAft>
              <a:tabLst>
                <a:tab pos="457200" algn="l"/>
              </a:tabLst>
            </a:pPr>
            <a:r>
              <a:rPr lang="en-US" sz="3000" b="1" dirty="0">
                <a:latin typeface="+mj-lt"/>
                <a:ea typeface="Times New Roman" panose="02020603050405020304" pitchFamily="18" charset="0"/>
                <a:cs typeface="Arial" panose="020B0604020202020204" pitchFamily="34" charset="0"/>
              </a:rPr>
              <a:t>“</a:t>
            </a:r>
            <a:r>
              <a:rPr lang="en-US" sz="3000" b="1" i="1" dirty="0">
                <a:latin typeface="+mj-lt"/>
                <a:ea typeface="Times New Roman" panose="02020603050405020304" pitchFamily="18" charset="0"/>
                <a:cs typeface="Arial" panose="020B0604020202020204" pitchFamily="34" charset="0"/>
              </a:rPr>
              <a:t>Forgive us our debts as  we have also forgiven our debtors… do not lead us into temptation</a:t>
            </a:r>
            <a:r>
              <a:rPr lang="en-US" sz="3000" b="1" dirty="0">
                <a:latin typeface="+mj-lt"/>
                <a:ea typeface="Times New Roman" panose="02020603050405020304" pitchFamily="18" charset="0"/>
                <a:cs typeface="Arial" panose="020B0604020202020204" pitchFamily="34" charset="0"/>
              </a:rPr>
              <a:t>.”</a:t>
            </a:r>
            <a:r>
              <a:rPr lang="en-US" sz="3000" dirty="0">
                <a:latin typeface="+mj-lt"/>
                <a:ea typeface="Times New Roman" panose="02020603050405020304" pitchFamily="18" charset="0"/>
                <a:cs typeface="Arial" panose="020B0604020202020204" pitchFamily="34" charset="0"/>
              </a:rPr>
              <a:t> (vs. 12-13; 1 Corinthians 10:12; </a:t>
            </a:r>
            <a:br>
              <a:rPr lang="en-US" sz="3000" dirty="0">
                <a:latin typeface="+mj-lt"/>
                <a:ea typeface="Times New Roman" panose="02020603050405020304" pitchFamily="18" charset="0"/>
                <a:cs typeface="Arial" panose="020B0604020202020204" pitchFamily="34" charset="0"/>
              </a:rPr>
            </a:br>
            <a:r>
              <a:rPr lang="en-US" sz="3000" dirty="0">
                <a:latin typeface="+mj-lt"/>
                <a:ea typeface="Times New Roman" panose="02020603050405020304" pitchFamily="18" charset="0"/>
                <a:cs typeface="Arial" panose="020B0604020202020204" pitchFamily="34" charset="0"/>
              </a:rPr>
              <a:t>1 Peter 5:8; Romans 13:14)</a:t>
            </a:r>
          </a:p>
        </p:txBody>
      </p:sp>
    </p:spTree>
    <p:extLst>
      <p:ext uri="{BB962C8B-B14F-4D97-AF65-F5344CB8AC3E}">
        <p14:creationId xmlns:p14="http://schemas.microsoft.com/office/powerpoint/2010/main" val="4249228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br>
              <a:rPr lang="en-US" b="1" i="1" dirty="0"/>
            </a:br>
            <a:r>
              <a:rPr lang="en-US" b="1" i="1" dirty="0">
                <a:solidFill>
                  <a:schemeClr val="bg1"/>
                </a:solidFill>
              </a:rPr>
              <a:t>prayer</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614854" y="1792936"/>
            <a:ext cx="10957035" cy="4807588"/>
          </a:xfrm>
        </p:spPr>
        <p:txBody>
          <a:bodyPr>
            <a:noAutofit/>
          </a:bodyPr>
          <a:lstStyle/>
          <a:p>
            <a:pPr marL="0" indent="0">
              <a:lnSpc>
                <a:spcPct val="100000"/>
              </a:lnSpc>
              <a:spcBef>
                <a:spcPts val="300"/>
              </a:spcBef>
              <a:spcAft>
                <a:spcPts val="600"/>
              </a:spcAft>
              <a:buNone/>
              <a:tabLst>
                <a:tab pos="457200" algn="l"/>
              </a:tabLst>
            </a:pPr>
            <a:r>
              <a:rPr lang="en-US" sz="3200" b="1" dirty="0">
                <a:solidFill>
                  <a:srgbClr val="FFFF00"/>
                </a:solidFill>
                <a:latin typeface="+mj-lt"/>
                <a:ea typeface="Times New Roman" panose="02020603050405020304" pitchFamily="18" charset="0"/>
                <a:cs typeface="Arial" panose="020B0604020202020204" pitchFamily="34" charset="0"/>
              </a:rPr>
              <a:t>Other matters the scriptures teach us to pray for.</a:t>
            </a:r>
          </a:p>
          <a:p>
            <a:pPr marL="173038" indent="-173038">
              <a:lnSpc>
                <a:spcPct val="100000"/>
              </a:lnSpc>
              <a:spcBef>
                <a:spcPts val="0"/>
              </a:spcBef>
              <a:spcAft>
                <a:spcPts val="600"/>
              </a:spcAft>
              <a:buFont typeface="Arial" panose="020B0604020202020204" pitchFamily="34" charset="0"/>
              <a:buChar char="•"/>
              <a:tabLst>
                <a:tab pos="457200" algn="l"/>
              </a:tabLst>
            </a:pPr>
            <a:r>
              <a:rPr lang="en-US" sz="3200" b="1" dirty="0">
                <a:latin typeface="+mj-lt"/>
                <a:ea typeface="Times New Roman" panose="02020603050405020304" pitchFamily="18" charset="0"/>
                <a:cs typeface="Arial" panose="020B0604020202020204" pitchFamily="34" charset="0"/>
              </a:rPr>
              <a:t>The lost (Romans 10:1)</a:t>
            </a:r>
          </a:p>
          <a:p>
            <a:pPr marL="173038" lvl="1" indent="-173038"/>
            <a:r>
              <a:rPr lang="en-US" sz="3200" b="1" dirty="0">
                <a:latin typeface="+mj-lt"/>
              </a:rPr>
              <a:t>Our brethren – Congregations </a:t>
            </a:r>
            <a:r>
              <a:rPr lang="en-US" sz="3200" dirty="0">
                <a:latin typeface="+mj-lt"/>
              </a:rPr>
              <a:t>(1 Cor. 1:4; Phil. 1:3-5; Col. 1:3; </a:t>
            </a:r>
            <a:br>
              <a:rPr lang="en-US" sz="3200" dirty="0">
                <a:latin typeface="+mj-lt"/>
              </a:rPr>
            </a:br>
            <a:r>
              <a:rPr lang="en-US" sz="3200" dirty="0">
                <a:latin typeface="+mj-lt"/>
              </a:rPr>
              <a:t>1 Thess. 1:2) and </a:t>
            </a:r>
            <a:r>
              <a:rPr lang="en-US" sz="3200" b="1" dirty="0">
                <a:latin typeface="+mj-lt"/>
              </a:rPr>
              <a:t>individual brethren </a:t>
            </a:r>
            <a:r>
              <a:rPr lang="en-US" sz="3200" dirty="0">
                <a:latin typeface="+mj-lt"/>
              </a:rPr>
              <a:t>(Acts 12:5; 2 Tim. 1:3; Philemon 4)</a:t>
            </a:r>
          </a:p>
          <a:p>
            <a:pPr marL="173038" lvl="1" indent="-173038"/>
            <a:r>
              <a:rPr lang="en-US" sz="3200" b="1" dirty="0">
                <a:latin typeface="+mj-lt"/>
              </a:rPr>
              <a:t>Our civil rulers </a:t>
            </a:r>
            <a:r>
              <a:rPr lang="en-US" sz="3200" dirty="0">
                <a:latin typeface="+mj-lt"/>
              </a:rPr>
              <a:t>– (1 Timothy 2:1-2)</a:t>
            </a:r>
          </a:p>
          <a:p>
            <a:pPr marL="173038" lvl="1" indent="-173038"/>
            <a:r>
              <a:rPr lang="en-US" sz="3200" b="1" dirty="0">
                <a:latin typeface="+mj-lt"/>
              </a:rPr>
              <a:t>That which tempts us to be anxious </a:t>
            </a:r>
            <a:r>
              <a:rPr lang="en-US" sz="3200" dirty="0">
                <a:latin typeface="+mj-lt"/>
              </a:rPr>
              <a:t>– (Phil. 4:6; 1 Peter 5:7)</a:t>
            </a:r>
          </a:p>
          <a:p>
            <a:pPr marL="173038" lvl="1" indent="-173038"/>
            <a:r>
              <a:rPr lang="en-US" sz="3200" b="1" dirty="0">
                <a:latin typeface="+mj-lt"/>
              </a:rPr>
              <a:t>The sick and those in sin </a:t>
            </a:r>
            <a:r>
              <a:rPr lang="en-US" sz="3200" dirty="0">
                <a:latin typeface="+mj-lt"/>
              </a:rPr>
              <a:t>– (James 5:14-16; Acts 8:22-24)</a:t>
            </a:r>
          </a:p>
          <a:p>
            <a:pPr marL="173038" lvl="1" indent="-173038"/>
            <a:r>
              <a:rPr lang="en-US" sz="3200" b="1" dirty="0">
                <a:latin typeface="+mj-lt"/>
              </a:rPr>
              <a:t>More love </a:t>
            </a:r>
            <a:r>
              <a:rPr lang="en-US" sz="3200" dirty="0">
                <a:latin typeface="+mj-lt"/>
              </a:rPr>
              <a:t>– (Phil. 1:9)</a:t>
            </a:r>
          </a:p>
        </p:txBody>
      </p:sp>
    </p:spTree>
    <p:extLst>
      <p:ext uri="{BB962C8B-B14F-4D97-AF65-F5344CB8AC3E}">
        <p14:creationId xmlns:p14="http://schemas.microsoft.com/office/powerpoint/2010/main" val="2283493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br>
              <a:rPr lang="en-US" b="1" i="1" dirty="0"/>
            </a:br>
            <a:r>
              <a:rPr lang="en-US" b="1" i="1" dirty="0">
                <a:solidFill>
                  <a:schemeClr val="bg1"/>
                </a:solidFill>
              </a:rPr>
              <a:t>prayer</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614854" y="1792936"/>
            <a:ext cx="10957035" cy="4807588"/>
          </a:xfrm>
        </p:spPr>
        <p:txBody>
          <a:bodyPr>
            <a:noAutofit/>
          </a:bodyPr>
          <a:lstStyle/>
          <a:p>
            <a:pPr marL="0" indent="0">
              <a:lnSpc>
                <a:spcPct val="100000"/>
              </a:lnSpc>
              <a:spcBef>
                <a:spcPts val="300"/>
              </a:spcBef>
              <a:spcAft>
                <a:spcPts val="600"/>
              </a:spcAft>
              <a:buNone/>
              <a:tabLst>
                <a:tab pos="457200" algn="l"/>
              </a:tabLst>
            </a:pPr>
            <a:r>
              <a:rPr lang="en-US" sz="3600" b="1" dirty="0">
                <a:solidFill>
                  <a:srgbClr val="FFFF00"/>
                </a:solidFill>
                <a:latin typeface="+mj-lt"/>
                <a:ea typeface="Times New Roman" panose="02020603050405020304" pitchFamily="18" charset="0"/>
                <a:cs typeface="Arial" panose="020B0604020202020204" pitchFamily="34" charset="0"/>
              </a:rPr>
              <a:t>What we’re not to pray for.</a:t>
            </a:r>
          </a:p>
          <a:p>
            <a:pPr marL="173038" indent="-173038">
              <a:lnSpc>
                <a:spcPct val="100000"/>
              </a:lnSpc>
              <a:spcBef>
                <a:spcPts val="0"/>
              </a:spcBef>
              <a:spcAft>
                <a:spcPts val="600"/>
              </a:spcAft>
              <a:buFont typeface="Arial" panose="020B0604020202020204" pitchFamily="34" charset="0"/>
              <a:buChar char="•"/>
              <a:tabLst>
                <a:tab pos="457200" algn="l"/>
              </a:tabLst>
            </a:pPr>
            <a:r>
              <a:rPr lang="en-US" sz="3600" b="1" dirty="0">
                <a:latin typeface="+mj-lt"/>
                <a:ea typeface="Times New Roman" panose="02020603050405020304" pitchFamily="18" charset="0"/>
                <a:cs typeface="Arial" panose="020B0604020202020204" pitchFamily="34" charset="0"/>
              </a:rPr>
              <a:t>Our selfish wants! </a:t>
            </a:r>
            <a:r>
              <a:rPr lang="en-US" sz="3600" dirty="0">
                <a:latin typeface="+mj-lt"/>
                <a:ea typeface="Times New Roman" panose="02020603050405020304" pitchFamily="18" charset="0"/>
                <a:cs typeface="Arial" panose="020B0604020202020204" pitchFamily="34" charset="0"/>
              </a:rPr>
              <a:t>(James 4:3)</a:t>
            </a:r>
          </a:p>
        </p:txBody>
      </p:sp>
    </p:spTree>
    <p:extLst>
      <p:ext uri="{BB962C8B-B14F-4D97-AF65-F5344CB8AC3E}">
        <p14:creationId xmlns:p14="http://schemas.microsoft.com/office/powerpoint/2010/main" val="115637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br>
              <a:rPr lang="en-US" b="1" i="1" dirty="0"/>
            </a:br>
            <a:r>
              <a:rPr lang="en-US" b="1" i="1" dirty="0">
                <a:solidFill>
                  <a:schemeClr val="bg1"/>
                </a:solidFill>
              </a:rPr>
              <a:t>prayer</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614854" y="1792936"/>
            <a:ext cx="10957035" cy="4807588"/>
          </a:xfrm>
        </p:spPr>
        <p:txBody>
          <a:bodyPr>
            <a:noAutofit/>
          </a:bodyPr>
          <a:lstStyle/>
          <a:p>
            <a:pPr marL="0" indent="0">
              <a:lnSpc>
                <a:spcPct val="100000"/>
              </a:lnSpc>
              <a:spcBef>
                <a:spcPts val="0"/>
              </a:spcBef>
              <a:spcAft>
                <a:spcPts val="600"/>
              </a:spcAft>
              <a:buNone/>
              <a:tabLst>
                <a:tab pos="457200" algn="l"/>
              </a:tabLst>
            </a:pPr>
            <a:r>
              <a:rPr lang="en-US" sz="3200" b="1" dirty="0">
                <a:solidFill>
                  <a:srgbClr val="FFFF00"/>
                </a:solidFill>
                <a:latin typeface="+mj-lt"/>
                <a:cs typeface="Arial" panose="020B0604020202020204" pitchFamily="34" charset="0"/>
              </a:rPr>
              <a:t>Attitudes needed in prayer:</a:t>
            </a:r>
          </a:p>
          <a:p>
            <a:pPr>
              <a:lnSpc>
                <a:spcPct val="100000"/>
              </a:lnSpc>
              <a:spcBef>
                <a:spcPts val="0"/>
              </a:spcBef>
              <a:spcAft>
                <a:spcPts val="600"/>
              </a:spcAft>
              <a:buFont typeface="Arial" panose="020B0604020202020204" pitchFamily="34" charset="0"/>
              <a:buChar char="•"/>
              <a:tabLst>
                <a:tab pos="457200" algn="l"/>
              </a:tabLst>
            </a:pPr>
            <a:r>
              <a:rPr lang="en-US" sz="3200" b="1" dirty="0">
                <a:latin typeface="+mj-lt"/>
                <a:cs typeface="Arial" panose="020B0604020202020204" pitchFamily="34" charset="0"/>
              </a:rPr>
              <a:t>Humility </a:t>
            </a:r>
            <a:r>
              <a:rPr lang="en-US" sz="3200" dirty="0">
                <a:latin typeface="+mj-lt"/>
                <a:cs typeface="Arial" panose="020B0604020202020204" pitchFamily="34" charset="0"/>
              </a:rPr>
              <a:t>(Luke 18:9-14; James 4:6-10)</a:t>
            </a:r>
          </a:p>
          <a:p>
            <a:pPr>
              <a:lnSpc>
                <a:spcPct val="100000"/>
              </a:lnSpc>
              <a:spcBef>
                <a:spcPts val="0"/>
              </a:spcBef>
              <a:spcAft>
                <a:spcPts val="600"/>
              </a:spcAft>
              <a:buFont typeface="Arial" panose="020B0604020202020204" pitchFamily="34" charset="0"/>
              <a:buChar char="•"/>
              <a:tabLst>
                <a:tab pos="457200" algn="l"/>
              </a:tabLst>
            </a:pPr>
            <a:r>
              <a:rPr lang="en-US" sz="3200" b="1" dirty="0">
                <a:latin typeface="+mj-lt"/>
                <a:cs typeface="Arial" panose="020B0604020202020204" pitchFamily="34" charset="0"/>
              </a:rPr>
              <a:t>Faith and confidence </a:t>
            </a:r>
            <a:r>
              <a:rPr lang="en-US" sz="3200" dirty="0">
                <a:latin typeface="+mj-lt"/>
                <a:cs typeface="Arial" panose="020B0604020202020204" pitchFamily="34" charset="0"/>
              </a:rPr>
              <a:t>(James 1:5-6; 1 John 5:14-15)</a:t>
            </a:r>
          </a:p>
          <a:p>
            <a:pPr>
              <a:lnSpc>
                <a:spcPct val="100000"/>
              </a:lnSpc>
              <a:spcBef>
                <a:spcPts val="0"/>
              </a:spcBef>
              <a:spcAft>
                <a:spcPts val="600"/>
              </a:spcAft>
              <a:buFont typeface="Arial" panose="020B0604020202020204" pitchFamily="34" charset="0"/>
              <a:buChar char="•"/>
              <a:tabLst>
                <a:tab pos="457200" algn="l"/>
              </a:tabLst>
            </a:pPr>
            <a:r>
              <a:rPr lang="en-US" sz="3200" b="1" dirty="0">
                <a:latin typeface="+mj-lt"/>
              </a:rPr>
              <a:t>Persistence</a:t>
            </a:r>
            <a:r>
              <a:rPr lang="en-US" sz="3200" dirty="0">
                <a:latin typeface="+mj-lt"/>
              </a:rPr>
              <a:t> (“</a:t>
            </a:r>
            <a:r>
              <a:rPr lang="en-US" sz="3200" b="1" i="1" dirty="0">
                <a:latin typeface="+mj-lt"/>
              </a:rPr>
              <a:t>Continual coming</a:t>
            </a:r>
            <a:r>
              <a:rPr lang="en-US" sz="3200" dirty="0">
                <a:latin typeface="+mj-lt"/>
              </a:rPr>
              <a:t>…”; Luke 18:1-8; 11:5-10, “</a:t>
            </a:r>
            <a:r>
              <a:rPr lang="en-US" sz="3200" b="1" i="1" dirty="0">
                <a:latin typeface="+mj-lt"/>
              </a:rPr>
              <a:t>because of his persistence</a:t>
            </a:r>
            <a:r>
              <a:rPr lang="en-US" sz="3200" dirty="0">
                <a:latin typeface="+mj-lt"/>
              </a:rPr>
              <a:t>”)</a:t>
            </a:r>
          </a:p>
          <a:p>
            <a:pPr>
              <a:lnSpc>
                <a:spcPct val="100000"/>
              </a:lnSpc>
              <a:spcBef>
                <a:spcPts val="0"/>
              </a:spcBef>
              <a:spcAft>
                <a:spcPts val="600"/>
              </a:spcAft>
              <a:buFont typeface="Arial" panose="020B0604020202020204" pitchFamily="34" charset="0"/>
              <a:buChar char="•"/>
              <a:tabLst>
                <a:tab pos="457200" algn="l"/>
              </a:tabLst>
            </a:pPr>
            <a:r>
              <a:rPr lang="en-US" sz="3200" b="1" dirty="0">
                <a:latin typeface="+mj-lt"/>
                <a:ea typeface="Times New Roman" panose="02020603050405020304" pitchFamily="18" charset="0"/>
                <a:cs typeface="Arial" panose="020B0604020202020204" pitchFamily="34" charset="0"/>
              </a:rPr>
              <a:t>Devotion &amp; commitment </a:t>
            </a:r>
            <a:r>
              <a:rPr lang="en-US" sz="3000" dirty="0">
                <a:latin typeface="+mj-lt"/>
                <a:ea typeface="Times New Roman" panose="02020603050405020304" pitchFamily="18" charset="0"/>
                <a:cs typeface="Arial" panose="020B0604020202020204" pitchFamily="34" charset="0"/>
              </a:rPr>
              <a:t>- (Romans 12:12; Colossians 4:2)</a:t>
            </a:r>
          </a:p>
          <a:p>
            <a:pPr>
              <a:lnSpc>
                <a:spcPct val="100000"/>
              </a:lnSpc>
              <a:spcBef>
                <a:spcPts val="0"/>
              </a:spcBef>
              <a:spcAft>
                <a:spcPts val="600"/>
              </a:spcAft>
              <a:buFont typeface="Arial" panose="020B0604020202020204" pitchFamily="34" charset="0"/>
              <a:buChar char="•"/>
              <a:tabLst>
                <a:tab pos="457200" algn="l"/>
              </a:tabLst>
            </a:pPr>
            <a:r>
              <a:rPr lang="en-US" sz="3200" b="1" dirty="0">
                <a:latin typeface="+mj-lt"/>
                <a:ea typeface="Times New Roman" panose="02020603050405020304" pitchFamily="18" charset="0"/>
                <a:cs typeface="Arial" panose="020B0604020202020204" pitchFamily="34" charset="0"/>
              </a:rPr>
              <a:t>Spiritual focus</a:t>
            </a:r>
            <a:r>
              <a:rPr lang="en-US" sz="3000" dirty="0">
                <a:latin typeface="+mj-lt"/>
                <a:ea typeface="Times New Roman" panose="02020603050405020304" pitchFamily="18" charset="0"/>
                <a:cs typeface="Arial" panose="020B0604020202020204" pitchFamily="34" charset="0"/>
              </a:rPr>
              <a:t> (Colossians 3:1-2)</a:t>
            </a:r>
          </a:p>
          <a:p>
            <a:pPr>
              <a:lnSpc>
                <a:spcPct val="100000"/>
              </a:lnSpc>
              <a:spcBef>
                <a:spcPts val="0"/>
              </a:spcBef>
              <a:spcAft>
                <a:spcPts val="600"/>
              </a:spcAft>
              <a:buFont typeface="Arial" panose="020B0604020202020204" pitchFamily="34" charset="0"/>
              <a:buChar char="•"/>
              <a:tabLst>
                <a:tab pos="457200" algn="l"/>
              </a:tabLst>
            </a:pPr>
            <a:r>
              <a:rPr lang="en-US" sz="3200" b="1" dirty="0">
                <a:latin typeface="+mj-lt"/>
                <a:ea typeface="Times New Roman" panose="02020603050405020304" pitchFamily="18" charset="0"/>
                <a:cs typeface="Arial" panose="020B0604020202020204" pitchFamily="34" charset="0"/>
              </a:rPr>
              <a:t>Alertness and soberness </a:t>
            </a:r>
            <a:r>
              <a:rPr lang="en-US" sz="3000" dirty="0">
                <a:latin typeface="+mj-lt"/>
                <a:ea typeface="Times New Roman" panose="02020603050405020304" pitchFamily="18" charset="0"/>
                <a:cs typeface="Arial" panose="020B0604020202020204" pitchFamily="34" charset="0"/>
              </a:rPr>
              <a:t>- (1 Peter 4:7)</a:t>
            </a:r>
          </a:p>
        </p:txBody>
      </p:sp>
    </p:spTree>
    <p:extLst>
      <p:ext uri="{BB962C8B-B14F-4D97-AF65-F5344CB8AC3E}">
        <p14:creationId xmlns:p14="http://schemas.microsoft.com/office/powerpoint/2010/main" val="299677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623454" y="2011680"/>
            <a:ext cx="10945091" cy="4562144"/>
          </a:xfrm>
        </p:spPr>
        <p:txBody>
          <a:bodyPr>
            <a:noAutofit/>
          </a:bodyPr>
          <a:lstStyle/>
          <a:p>
            <a:pPr marL="0" indent="0">
              <a:spcBef>
                <a:spcPts val="300"/>
              </a:spcBef>
              <a:spcAft>
                <a:spcPts val="1200"/>
              </a:spcAft>
              <a:buNone/>
              <a:tabLst>
                <a:tab pos="457200" algn="l"/>
              </a:tabLst>
            </a:pPr>
            <a:r>
              <a:rPr lang="en-US" sz="3000" dirty="0">
                <a:effectLst/>
                <a:latin typeface="Arial" panose="020B0604020202020204" pitchFamily="34" charset="0"/>
                <a:ea typeface="Times New Roman" panose="02020603050405020304" pitchFamily="18" charset="0"/>
                <a:cs typeface="Arial" panose="020B0604020202020204" pitchFamily="34" charset="0"/>
              </a:rPr>
              <a:t>Devotion is to the Lord and His Church.</a:t>
            </a:r>
          </a:p>
          <a:p>
            <a:pPr marL="0" indent="0">
              <a:spcBef>
                <a:spcPts val="300"/>
              </a:spcBef>
              <a:spcAft>
                <a:spcPts val="1200"/>
              </a:spcAft>
              <a:buNone/>
              <a:tabLst>
                <a:tab pos="457200" algn="l"/>
              </a:tabLst>
            </a:pPr>
            <a:r>
              <a:rPr lang="en-US" sz="3000" dirty="0">
                <a:latin typeface="Arial" panose="020B0604020202020204" pitchFamily="34" charset="0"/>
                <a:ea typeface="Times New Roman" panose="02020603050405020304" pitchFamily="18" charset="0"/>
                <a:cs typeface="Arial" panose="020B0604020202020204" pitchFamily="34" charset="0"/>
              </a:rPr>
              <a:t>Devotion to:</a:t>
            </a:r>
          </a:p>
          <a:p>
            <a:pPr marL="514350" indent="-514350">
              <a:spcBef>
                <a:spcPts val="300"/>
              </a:spcBef>
              <a:spcAft>
                <a:spcPts val="1200"/>
              </a:spcAft>
              <a:buAutoNum type="arabicPeriod"/>
              <a:tabLst>
                <a:tab pos="457200" algn="l"/>
              </a:tabLst>
            </a:pPr>
            <a:r>
              <a:rPr lang="en-US" sz="3000" b="1" dirty="0">
                <a:latin typeface="Arial" panose="020B0604020202020204" pitchFamily="34" charset="0"/>
                <a:ea typeface="Times New Roman" panose="02020603050405020304" pitchFamily="18" charset="0"/>
                <a:cs typeface="Arial" panose="020B0604020202020204" pitchFamily="34" charset="0"/>
              </a:rPr>
              <a:t>Apostles teaching </a:t>
            </a:r>
            <a:r>
              <a:rPr lang="en-US" sz="3000" dirty="0">
                <a:latin typeface="Arial" panose="020B0604020202020204" pitchFamily="34" charset="0"/>
                <a:ea typeface="Times New Roman" panose="02020603050405020304" pitchFamily="18" charset="0"/>
                <a:cs typeface="Arial" panose="020B0604020202020204" pitchFamily="34" charset="0"/>
              </a:rPr>
              <a:t>- continual biblical teaching</a:t>
            </a:r>
          </a:p>
          <a:p>
            <a:pPr marL="514350" indent="-514350">
              <a:spcBef>
                <a:spcPts val="300"/>
              </a:spcBef>
              <a:spcAft>
                <a:spcPts val="1200"/>
              </a:spcAft>
              <a:buAutoNum type="arabicPeriod"/>
              <a:tabLst>
                <a:tab pos="457200" algn="l"/>
              </a:tabLst>
            </a:pPr>
            <a:r>
              <a:rPr lang="en-US" sz="3000" b="1" dirty="0">
                <a:latin typeface="Arial" panose="020B0604020202020204" pitchFamily="34" charset="0"/>
                <a:ea typeface="Times New Roman" panose="02020603050405020304" pitchFamily="18" charset="0"/>
                <a:cs typeface="Arial" panose="020B0604020202020204" pitchFamily="34" charset="0"/>
              </a:rPr>
              <a:t>Fellowship</a:t>
            </a:r>
            <a:r>
              <a:rPr lang="en-US" sz="3000" dirty="0">
                <a:latin typeface="Arial" panose="020B0604020202020204" pitchFamily="34" charset="0"/>
                <a:ea typeface="Times New Roman" panose="02020603050405020304" pitchFamily="18" charset="0"/>
                <a:cs typeface="Arial" panose="020B0604020202020204" pitchFamily="34" charset="0"/>
              </a:rPr>
              <a:t> - continual participation in the gospel</a:t>
            </a:r>
          </a:p>
          <a:p>
            <a:pPr marL="514350" indent="-514350">
              <a:spcBef>
                <a:spcPts val="300"/>
              </a:spcBef>
              <a:spcAft>
                <a:spcPts val="1200"/>
              </a:spcAft>
              <a:buAutoNum type="arabicPeriod"/>
              <a:tabLst>
                <a:tab pos="457200" algn="l"/>
              </a:tabLst>
            </a:pPr>
            <a:r>
              <a:rPr lang="en-US" sz="3000" b="1" dirty="0">
                <a:latin typeface="Arial" panose="020B0604020202020204" pitchFamily="34" charset="0"/>
                <a:ea typeface="Times New Roman" panose="02020603050405020304" pitchFamily="18" charset="0"/>
                <a:cs typeface="Arial" panose="020B0604020202020204" pitchFamily="34" charset="0"/>
              </a:rPr>
              <a:t>Breaking of bread </a:t>
            </a:r>
            <a:r>
              <a:rPr lang="en-US" sz="3000" dirty="0">
                <a:latin typeface="Arial" panose="020B0604020202020204" pitchFamily="34" charset="0"/>
                <a:ea typeface="Times New Roman" panose="02020603050405020304" pitchFamily="18" charset="0"/>
                <a:cs typeface="Arial" panose="020B0604020202020204" pitchFamily="34" charset="0"/>
              </a:rPr>
              <a:t>- continual devotion to worship</a:t>
            </a:r>
          </a:p>
          <a:p>
            <a:pPr marL="514350" indent="-514350">
              <a:spcBef>
                <a:spcPts val="300"/>
              </a:spcBef>
              <a:spcAft>
                <a:spcPts val="1200"/>
              </a:spcAft>
              <a:buAutoNum type="arabicPeriod"/>
              <a:tabLst>
                <a:tab pos="457200" algn="l"/>
              </a:tabLst>
            </a:pPr>
            <a:r>
              <a:rPr lang="en-US" sz="3000" b="1" dirty="0">
                <a:solidFill>
                  <a:schemeClr val="accent1">
                    <a:lumMod val="60000"/>
                    <a:lumOff val="40000"/>
                  </a:schemeClr>
                </a:solidFill>
                <a:latin typeface="Arial" panose="020B0604020202020204" pitchFamily="34" charset="0"/>
                <a:ea typeface="Times New Roman" panose="02020603050405020304" pitchFamily="18" charset="0"/>
                <a:cs typeface="Arial" panose="020B0604020202020204" pitchFamily="34" charset="0"/>
              </a:rPr>
              <a:t>Prayer</a:t>
            </a:r>
            <a:r>
              <a:rPr lang="en-US" sz="3000" dirty="0">
                <a:solidFill>
                  <a:schemeClr val="accent1">
                    <a:lumMod val="60000"/>
                    <a:lumOff val="40000"/>
                  </a:schemeClr>
                </a:solidFill>
                <a:latin typeface="Arial" panose="020B0604020202020204" pitchFamily="34" charset="0"/>
                <a:ea typeface="Times New Roman" panose="02020603050405020304" pitchFamily="18" charset="0"/>
                <a:cs typeface="Arial" panose="020B0604020202020204" pitchFamily="34" charset="0"/>
              </a:rPr>
              <a:t> - continual devotion to spiritual communication.</a:t>
            </a:r>
          </a:p>
        </p:txBody>
      </p:sp>
    </p:spTree>
    <p:extLst>
      <p:ext uri="{BB962C8B-B14F-4D97-AF65-F5344CB8AC3E}">
        <p14:creationId xmlns:p14="http://schemas.microsoft.com/office/powerpoint/2010/main" val="409933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a:t>
            </a:r>
            <a:br>
              <a:rPr lang="en-US" b="1" i="1" dirty="0"/>
            </a:br>
            <a:r>
              <a:rPr lang="en-US" b="1" i="1" dirty="0">
                <a:solidFill>
                  <a:schemeClr val="bg1"/>
                </a:solidFill>
              </a:rPr>
              <a:t>Prayer</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623454" y="2011680"/>
            <a:ext cx="10945091" cy="4562144"/>
          </a:xfrm>
        </p:spPr>
        <p:txBody>
          <a:bodyPr>
            <a:noAutofit/>
          </a:bodyPr>
          <a:lstStyle/>
          <a:p>
            <a:pPr marL="0" indent="0">
              <a:spcBef>
                <a:spcPts val="300"/>
              </a:spcBef>
              <a:spcAft>
                <a:spcPts val="1200"/>
              </a:spcAft>
              <a:buNone/>
              <a:tabLst>
                <a:tab pos="457200" algn="l"/>
              </a:tabLst>
            </a:pPr>
            <a:r>
              <a:rPr lang="en-US" sz="3600" dirty="0">
                <a:effectLst/>
                <a:latin typeface="Arial" panose="020B0604020202020204" pitchFamily="34" charset="0"/>
                <a:ea typeface="Times New Roman" panose="02020603050405020304" pitchFamily="18" charset="0"/>
                <a:cs typeface="Arial" panose="020B0604020202020204" pitchFamily="34" charset="0"/>
              </a:rPr>
              <a:t>Why would new Christians need to focus on their devotion to prayer? Why the 3000 in Acts 2?</a:t>
            </a:r>
          </a:p>
        </p:txBody>
      </p:sp>
    </p:spTree>
    <p:extLst>
      <p:ext uri="{BB962C8B-B14F-4D97-AF65-F5344CB8AC3E}">
        <p14:creationId xmlns:p14="http://schemas.microsoft.com/office/powerpoint/2010/main" val="13640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br>
              <a:rPr lang="en-US" b="1" i="1" dirty="0"/>
            </a:br>
            <a:r>
              <a:rPr lang="en-US" b="1" i="1" dirty="0">
                <a:solidFill>
                  <a:schemeClr val="bg1"/>
                </a:solidFill>
              </a:rPr>
              <a:t>prayer</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277586" y="2011680"/>
            <a:ext cx="11483490" cy="4562144"/>
          </a:xfrm>
        </p:spPr>
        <p:txBody>
          <a:bodyPr>
            <a:noAutofit/>
          </a:bodyPr>
          <a:lstStyle/>
          <a:p>
            <a:pPr>
              <a:spcBef>
                <a:spcPts val="300"/>
              </a:spcBef>
              <a:spcAft>
                <a:spcPts val="1200"/>
              </a:spcAft>
              <a:tabLst>
                <a:tab pos="457200" algn="l"/>
              </a:tabLst>
            </a:pPr>
            <a:r>
              <a:rPr lang="en-US" sz="3400" dirty="0">
                <a:latin typeface="Arial" panose="020B0604020202020204" pitchFamily="34" charset="0"/>
                <a:ea typeface="Times New Roman" panose="02020603050405020304" pitchFamily="18" charset="0"/>
                <a:cs typeface="Arial" panose="020B0604020202020204" pitchFamily="34" charset="0"/>
              </a:rPr>
              <a:t>Prayer is a spiritual blessing extended </a:t>
            </a:r>
            <a:r>
              <a:rPr lang="en-US" sz="3400" b="1" dirty="0">
                <a:latin typeface="Arial" panose="020B0604020202020204" pitchFamily="34" charset="0"/>
                <a:ea typeface="Times New Roman" panose="02020603050405020304" pitchFamily="18" charset="0"/>
                <a:cs typeface="Arial" panose="020B0604020202020204" pitchFamily="34" charset="0"/>
              </a:rPr>
              <a:t>by the grace of God</a:t>
            </a:r>
            <a:r>
              <a:rPr lang="en-US" sz="3400" dirty="0">
                <a:latin typeface="Arial" panose="020B0604020202020204" pitchFamily="34" charset="0"/>
                <a:ea typeface="Times New Roman" panose="02020603050405020304" pitchFamily="18" charset="0"/>
                <a:cs typeface="Arial" panose="020B0604020202020204" pitchFamily="34" charset="0"/>
              </a:rPr>
              <a:t>.</a:t>
            </a:r>
          </a:p>
          <a:p>
            <a:pPr>
              <a:spcBef>
                <a:spcPts val="300"/>
              </a:spcBef>
              <a:spcAft>
                <a:spcPts val="1200"/>
              </a:spcAft>
              <a:tabLst>
                <a:tab pos="457200" algn="l"/>
              </a:tabLst>
            </a:pPr>
            <a:r>
              <a:rPr lang="en-US" sz="3400" b="1" dirty="0">
                <a:latin typeface="Arial" panose="020B0604020202020204" pitchFamily="34" charset="0"/>
                <a:ea typeface="Times New Roman" panose="02020603050405020304" pitchFamily="18" charset="0"/>
                <a:cs typeface="Arial" panose="020B0604020202020204" pitchFamily="34" charset="0"/>
              </a:rPr>
              <a:t>More than a command </a:t>
            </a:r>
            <a:r>
              <a:rPr lang="en-US" sz="3400" dirty="0">
                <a:latin typeface="Arial" panose="020B0604020202020204" pitchFamily="34" charset="0"/>
                <a:ea typeface="Times New Roman" panose="02020603050405020304" pitchFamily="18" charset="0"/>
                <a:cs typeface="Arial" panose="020B0604020202020204" pitchFamily="34" charset="0"/>
              </a:rPr>
              <a:t>(Romans 12:12), </a:t>
            </a:r>
            <a:r>
              <a:rPr lang="en-US" sz="3400" b="1" dirty="0">
                <a:latin typeface="Arial" panose="020B0604020202020204" pitchFamily="34" charset="0"/>
                <a:ea typeface="Times New Roman" panose="02020603050405020304" pitchFamily="18" charset="0"/>
                <a:cs typeface="Arial" panose="020B0604020202020204" pitchFamily="34" charset="0"/>
              </a:rPr>
              <a:t>an invitation </a:t>
            </a:r>
            <a:r>
              <a:rPr lang="en-US" sz="3400" dirty="0">
                <a:latin typeface="Arial" panose="020B0604020202020204" pitchFamily="34" charset="0"/>
                <a:ea typeface="Times New Roman" panose="02020603050405020304" pitchFamily="18" charset="0"/>
                <a:cs typeface="Arial" panose="020B0604020202020204" pitchFamily="34" charset="0"/>
              </a:rPr>
              <a:t>to bring our cares, concerns and needs (Philippians 4:4-6) before the Creator of the world. (Heb. 4:16; Esther 4:9ff)</a:t>
            </a:r>
          </a:p>
          <a:p>
            <a:pPr>
              <a:spcBef>
                <a:spcPts val="300"/>
              </a:spcBef>
              <a:spcAft>
                <a:spcPts val="1200"/>
              </a:spcAft>
              <a:tabLst>
                <a:tab pos="457200" algn="l"/>
              </a:tabLst>
            </a:pPr>
            <a:r>
              <a:rPr lang="en-US" sz="3400" dirty="0">
                <a:effectLst/>
                <a:latin typeface="Arial" panose="020B0604020202020204" pitchFamily="34" charset="0"/>
                <a:ea typeface="Times New Roman" panose="02020603050405020304" pitchFamily="18" charset="0"/>
                <a:cs typeface="Arial" panose="020B0604020202020204" pitchFamily="34" charset="0"/>
              </a:rPr>
              <a:t>Something they/we </a:t>
            </a:r>
            <a:r>
              <a:rPr lang="en-US" sz="3400" b="1" dirty="0">
                <a:effectLst/>
                <a:latin typeface="Arial" panose="020B0604020202020204" pitchFamily="34" charset="0"/>
                <a:ea typeface="Times New Roman" panose="02020603050405020304" pitchFamily="18" charset="0"/>
                <a:cs typeface="Arial" panose="020B0604020202020204" pitchFamily="34" charset="0"/>
              </a:rPr>
              <a:t>need teaching </a:t>
            </a:r>
            <a:r>
              <a:rPr lang="en-US" sz="3400" dirty="0">
                <a:effectLst/>
                <a:latin typeface="Arial" panose="020B0604020202020204" pitchFamily="34" charset="0"/>
                <a:ea typeface="Times New Roman" panose="02020603050405020304" pitchFamily="18" charset="0"/>
                <a:cs typeface="Arial" panose="020B0604020202020204" pitchFamily="34" charset="0"/>
              </a:rPr>
              <a:t>in. (Luke 11:1)</a:t>
            </a:r>
          </a:p>
          <a:p>
            <a:pPr>
              <a:spcBef>
                <a:spcPts val="300"/>
              </a:spcBef>
              <a:spcAft>
                <a:spcPts val="1200"/>
              </a:spcAft>
              <a:tabLst>
                <a:tab pos="457200" algn="l"/>
              </a:tabLst>
            </a:pPr>
            <a:r>
              <a:rPr lang="en-US" sz="3400" b="1" dirty="0">
                <a:latin typeface="Arial" panose="020B0604020202020204" pitchFamily="34" charset="0"/>
                <a:ea typeface="Times New Roman" panose="02020603050405020304" pitchFamily="18" charset="0"/>
                <a:cs typeface="Arial" panose="020B0604020202020204" pitchFamily="34" charset="0"/>
              </a:rPr>
              <a:t>Foundational to our spiritual health</a:t>
            </a:r>
            <a:r>
              <a:rPr lang="en-US" sz="3400" dirty="0">
                <a:latin typeface="Arial" panose="020B0604020202020204" pitchFamily="34" charset="0"/>
                <a:ea typeface="Times New Roman" panose="02020603050405020304" pitchFamily="18" charset="0"/>
                <a:cs typeface="Arial" panose="020B0604020202020204" pitchFamily="34" charset="0"/>
              </a:rPr>
              <a:t>.</a:t>
            </a:r>
            <a:endParaRPr lang="en-US" sz="3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5125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br>
              <a:rPr lang="en-US" b="1" i="1" dirty="0"/>
            </a:br>
            <a:r>
              <a:rPr lang="en-US" b="1" i="1" dirty="0">
                <a:solidFill>
                  <a:schemeClr val="bg1"/>
                </a:solidFill>
              </a:rPr>
              <a:t>prayer</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394137" y="2011680"/>
            <a:ext cx="11603421" cy="4846320"/>
          </a:xfrm>
        </p:spPr>
        <p:txBody>
          <a:bodyPr>
            <a:noAutofit/>
          </a:bodyPr>
          <a:lstStyle/>
          <a:p>
            <a:pPr marL="0" indent="0">
              <a:spcBef>
                <a:spcPts val="300"/>
              </a:spcBef>
              <a:spcAft>
                <a:spcPts val="0"/>
              </a:spcAft>
              <a:buNone/>
              <a:tabLst>
                <a:tab pos="457200" algn="l"/>
              </a:tabLst>
            </a:pPr>
            <a:r>
              <a:rPr lang="en-US" sz="3200" dirty="0">
                <a:latin typeface="+mj-lt"/>
                <a:ea typeface="Times New Roman" panose="02020603050405020304" pitchFamily="18" charset="0"/>
                <a:cs typeface="Arial" panose="020B0604020202020204" pitchFamily="34" charset="0"/>
              </a:rPr>
              <a:t>What is prayer? Defined </a:t>
            </a:r>
            <a:r>
              <a:rPr lang="en-US" sz="3200" dirty="0">
                <a:latin typeface="+mj-lt"/>
              </a:rPr>
              <a:t>by four terms in </a:t>
            </a:r>
            <a:r>
              <a:rPr lang="en-US" sz="3200" b="1" dirty="0">
                <a:latin typeface="+mj-lt"/>
              </a:rPr>
              <a:t>1 Timothy 2:1 </a:t>
            </a:r>
            <a:r>
              <a:rPr lang="en-US" sz="3200" dirty="0">
                <a:latin typeface="+mj-lt"/>
              </a:rPr>
              <a:t>– </a:t>
            </a:r>
          </a:p>
          <a:p>
            <a:r>
              <a:rPr lang="en-US" sz="3200" b="1" dirty="0">
                <a:solidFill>
                  <a:schemeClr val="accent1">
                    <a:lumMod val="60000"/>
                    <a:lumOff val="40000"/>
                  </a:schemeClr>
                </a:solidFill>
                <a:latin typeface="+mj-lt"/>
              </a:rPr>
              <a:t>Entreaties</a:t>
            </a:r>
            <a:r>
              <a:rPr lang="en-US" sz="3200" dirty="0">
                <a:latin typeface="+mj-lt"/>
              </a:rPr>
              <a:t> – or supplications – </a:t>
            </a:r>
            <a:r>
              <a:rPr lang="en-US" sz="3200" b="1" dirty="0">
                <a:latin typeface="+mj-lt"/>
              </a:rPr>
              <a:t>requests for particular benefits</a:t>
            </a:r>
            <a:r>
              <a:rPr lang="en-US" sz="3200" dirty="0">
                <a:latin typeface="+mj-lt"/>
              </a:rPr>
              <a:t>.  Our “hearts desire”. (Romans 10:1)</a:t>
            </a:r>
          </a:p>
          <a:p>
            <a:r>
              <a:rPr lang="en-US" sz="3200" b="1" dirty="0">
                <a:solidFill>
                  <a:schemeClr val="accent1">
                    <a:lumMod val="60000"/>
                    <a:lumOff val="40000"/>
                  </a:schemeClr>
                </a:solidFill>
                <a:latin typeface="+mj-lt"/>
              </a:rPr>
              <a:t>Prayers</a:t>
            </a:r>
            <a:r>
              <a:rPr lang="en-US" sz="3200" dirty="0">
                <a:latin typeface="+mj-lt"/>
              </a:rPr>
              <a:t> – generally of </a:t>
            </a:r>
            <a:r>
              <a:rPr lang="en-US" sz="3200" b="1" dirty="0">
                <a:latin typeface="+mj-lt"/>
              </a:rPr>
              <a:t>communication (only) with God </a:t>
            </a:r>
            <a:r>
              <a:rPr lang="en-US" sz="3200" dirty="0">
                <a:latin typeface="+mj-lt"/>
              </a:rPr>
              <a:t>and often of </a:t>
            </a:r>
            <a:r>
              <a:rPr lang="en-US" sz="3200" b="1" dirty="0">
                <a:latin typeface="+mj-lt"/>
              </a:rPr>
              <a:t>worship and adoration</a:t>
            </a:r>
            <a:r>
              <a:rPr lang="en-US" sz="3200" dirty="0">
                <a:latin typeface="+mj-lt"/>
              </a:rPr>
              <a:t>. (Ephesians 6:18; Philippians 4:6)</a:t>
            </a:r>
          </a:p>
          <a:p>
            <a:r>
              <a:rPr lang="en-US" sz="3200" b="1" dirty="0">
                <a:solidFill>
                  <a:schemeClr val="accent1">
                    <a:lumMod val="60000"/>
                    <a:lumOff val="40000"/>
                  </a:schemeClr>
                </a:solidFill>
                <a:latin typeface="+mj-lt"/>
              </a:rPr>
              <a:t>Petitions</a:t>
            </a:r>
            <a:r>
              <a:rPr lang="en-US" sz="3200" dirty="0">
                <a:latin typeface="+mj-lt"/>
              </a:rPr>
              <a:t> – </a:t>
            </a:r>
            <a:r>
              <a:rPr lang="en-US" sz="3200" b="1" dirty="0">
                <a:latin typeface="+mj-lt"/>
              </a:rPr>
              <a:t>intercessions</a:t>
            </a:r>
            <a:r>
              <a:rPr lang="en-US" sz="3200" dirty="0">
                <a:latin typeface="+mj-lt"/>
              </a:rPr>
              <a:t> – prayers to God for self or others.  To interrupt another in speaking with freedom of access &amp; with familiarity to a superior.</a:t>
            </a:r>
          </a:p>
          <a:p>
            <a:r>
              <a:rPr lang="en-US" sz="3200" b="1" dirty="0">
                <a:solidFill>
                  <a:schemeClr val="accent1">
                    <a:lumMod val="60000"/>
                    <a:lumOff val="40000"/>
                  </a:schemeClr>
                </a:solidFill>
                <a:latin typeface="+mj-lt"/>
              </a:rPr>
              <a:t>Thanksgivings</a:t>
            </a:r>
            <a:r>
              <a:rPr lang="en-US" sz="3200" dirty="0">
                <a:latin typeface="+mj-lt"/>
              </a:rPr>
              <a:t> – gratitude or “grateful language”.</a:t>
            </a:r>
            <a:endParaRPr lang="en-US" sz="3200" dirty="0">
              <a:effectLst/>
              <a:latin typeface="+mj-l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638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br>
              <a:rPr lang="en-US" b="1" i="1" dirty="0"/>
            </a:br>
            <a:r>
              <a:rPr lang="en-US" b="1" i="1" dirty="0">
                <a:solidFill>
                  <a:schemeClr val="bg1"/>
                </a:solidFill>
              </a:rPr>
              <a:t>prayer</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293248" y="1792936"/>
            <a:ext cx="11603421" cy="4846320"/>
          </a:xfrm>
        </p:spPr>
        <p:txBody>
          <a:bodyPr>
            <a:noAutofit/>
          </a:bodyPr>
          <a:lstStyle/>
          <a:p>
            <a:pPr marL="0" indent="0">
              <a:lnSpc>
                <a:spcPct val="100000"/>
              </a:lnSpc>
              <a:spcBef>
                <a:spcPts val="300"/>
              </a:spcBef>
              <a:spcAft>
                <a:spcPts val="600"/>
              </a:spcAft>
              <a:buNone/>
              <a:tabLst>
                <a:tab pos="457200" algn="l"/>
              </a:tabLst>
            </a:pPr>
            <a:r>
              <a:rPr lang="en-US" sz="3200" b="1" dirty="0">
                <a:latin typeface="+mj-lt"/>
                <a:ea typeface="Times New Roman" panose="02020603050405020304" pitchFamily="18" charset="0"/>
                <a:cs typeface="Arial" panose="020B0604020202020204" pitchFamily="34" charset="0"/>
              </a:rPr>
              <a:t>It is our:</a:t>
            </a:r>
          </a:p>
          <a:p>
            <a:pPr>
              <a:lnSpc>
                <a:spcPct val="100000"/>
              </a:lnSpc>
              <a:spcBef>
                <a:spcPts val="300"/>
              </a:spcBef>
              <a:spcAft>
                <a:spcPts val="600"/>
              </a:spcAft>
              <a:buFont typeface="Arial" panose="020B0604020202020204" pitchFamily="34" charset="0"/>
              <a:buChar char="•"/>
              <a:tabLst>
                <a:tab pos="457200" algn="l"/>
              </a:tabLst>
            </a:pPr>
            <a:r>
              <a:rPr lang="en-US" sz="3200" dirty="0">
                <a:latin typeface="+mj-lt"/>
                <a:ea typeface="Times New Roman" panose="02020603050405020304" pitchFamily="18" charset="0"/>
                <a:cs typeface="Arial" panose="020B0604020202020204" pitchFamily="34" charset="0"/>
              </a:rPr>
              <a:t>Recognition of a higher being</a:t>
            </a:r>
          </a:p>
          <a:p>
            <a:pPr>
              <a:lnSpc>
                <a:spcPct val="100000"/>
              </a:lnSpc>
              <a:spcBef>
                <a:spcPts val="300"/>
              </a:spcBef>
              <a:spcAft>
                <a:spcPts val="600"/>
              </a:spcAft>
              <a:buFont typeface="Arial" panose="020B0604020202020204" pitchFamily="34" charset="0"/>
              <a:buChar char="•"/>
              <a:tabLst>
                <a:tab pos="457200" algn="l"/>
              </a:tabLst>
            </a:pPr>
            <a:r>
              <a:rPr lang="en-US" sz="3200" dirty="0">
                <a:latin typeface="+mj-lt"/>
                <a:ea typeface="Times New Roman" panose="02020603050405020304" pitchFamily="18" charset="0"/>
                <a:cs typeface="Arial" panose="020B0604020202020204" pitchFamily="34" charset="0"/>
              </a:rPr>
              <a:t>Dependence and submission to our Creator</a:t>
            </a:r>
          </a:p>
          <a:p>
            <a:pPr>
              <a:lnSpc>
                <a:spcPct val="100000"/>
              </a:lnSpc>
              <a:spcBef>
                <a:spcPts val="300"/>
              </a:spcBef>
              <a:spcAft>
                <a:spcPts val="600"/>
              </a:spcAft>
              <a:buFont typeface="Arial" panose="020B0604020202020204" pitchFamily="34" charset="0"/>
              <a:buChar char="•"/>
              <a:tabLst>
                <a:tab pos="457200" algn="l"/>
              </a:tabLst>
            </a:pPr>
            <a:r>
              <a:rPr lang="en-US" sz="3200" dirty="0">
                <a:latin typeface="+mj-lt"/>
                <a:ea typeface="Times New Roman" panose="02020603050405020304" pitchFamily="18" charset="0"/>
                <a:cs typeface="Arial" panose="020B0604020202020204" pitchFamily="34" charset="0"/>
              </a:rPr>
              <a:t>Faith in His ability to hear and respond. </a:t>
            </a:r>
          </a:p>
          <a:p>
            <a:pPr marL="0" indent="0">
              <a:lnSpc>
                <a:spcPct val="100000"/>
              </a:lnSpc>
              <a:spcBef>
                <a:spcPts val="300"/>
              </a:spcBef>
              <a:spcAft>
                <a:spcPts val="600"/>
              </a:spcAft>
              <a:buNone/>
              <a:tabLst>
                <a:tab pos="457200" algn="l"/>
              </a:tabLst>
            </a:pPr>
            <a:r>
              <a:rPr lang="en-US" sz="3200" b="1" dirty="0">
                <a:latin typeface="+mj-lt"/>
                <a:ea typeface="Times New Roman" panose="02020603050405020304" pitchFamily="18" charset="0"/>
                <a:cs typeface="Arial" panose="020B0604020202020204" pitchFamily="34" charset="0"/>
              </a:rPr>
              <a:t>It is not:</a:t>
            </a:r>
          </a:p>
          <a:p>
            <a:pPr>
              <a:lnSpc>
                <a:spcPct val="100000"/>
              </a:lnSpc>
              <a:spcBef>
                <a:spcPts val="300"/>
              </a:spcBef>
              <a:spcAft>
                <a:spcPts val="600"/>
              </a:spcAft>
              <a:buFont typeface="Arial" panose="020B0604020202020204" pitchFamily="34" charset="0"/>
              <a:buChar char="•"/>
              <a:tabLst>
                <a:tab pos="457200" algn="l"/>
              </a:tabLst>
            </a:pPr>
            <a:r>
              <a:rPr lang="en-US" sz="3200" dirty="0">
                <a:latin typeface="+mj-lt"/>
                <a:ea typeface="Times New Roman" panose="02020603050405020304" pitchFamily="18" charset="0"/>
                <a:cs typeface="Arial" panose="020B0604020202020204" pitchFamily="34" charset="0"/>
              </a:rPr>
              <a:t>Wishful thinking</a:t>
            </a:r>
          </a:p>
          <a:p>
            <a:pPr>
              <a:lnSpc>
                <a:spcPct val="100000"/>
              </a:lnSpc>
              <a:spcBef>
                <a:spcPts val="300"/>
              </a:spcBef>
              <a:spcAft>
                <a:spcPts val="600"/>
              </a:spcAft>
              <a:buFont typeface="Arial" panose="020B0604020202020204" pitchFamily="34" charset="0"/>
              <a:buChar char="•"/>
              <a:tabLst>
                <a:tab pos="457200" algn="l"/>
              </a:tabLst>
            </a:pPr>
            <a:r>
              <a:rPr lang="en-US" sz="3200" dirty="0">
                <a:latin typeface="+mj-lt"/>
                <a:ea typeface="Times New Roman" panose="02020603050405020304" pitchFamily="18" charset="0"/>
                <a:cs typeface="Arial" panose="020B0604020202020204" pitchFamily="34" charset="0"/>
              </a:rPr>
              <a:t>A forum for our selfish wants</a:t>
            </a:r>
          </a:p>
          <a:p>
            <a:pPr>
              <a:lnSpc>
                <a:spcPct val="100000"/>
              </a:lnSpc>
              <a:spcBef>
                <a:spcPts val="300"/>
              </a:spcBef>
              <a:spcAft>
                <a:spcPts val="600"/>
              </a:spcAft>
              <a:buFont typeface="Arial" panose="020B0604020202020204" pitchFamily="34" charset="0"/>
              <a:buChar char="•"/>
              <a:tabLst>
                <a:tab pos="457200" algn="l"/>
              </a:tabLst>
            </a:pPr>
            <a:r>
              <a:rPr lang="en-US" sz="3200" dirty="0">
                <a:latin typeface="+mj-lt"/>
                <a:ea typeface="Times New Roman" panose="02020603050405020304" pitchFamily="18" charset="0"/>
                <a:cs typeface="Arial" panose="020B0604020202020204" pitchFamily="34" charset="0"/>
              </a:rPr>
              <a:t>A way to avoid responsibility</a:t>
            </a:r>
          </a:p>
        </p:txBody>
      </p:sp>
    </p:spTree>
    <p:extLst>
      <p:ext uri="{BB962C8B-B14F-4D97-AF65-F5344CB8AC3E}">
        <p14:creationId xmlns:p14="http://schemas.microsoft.com/office/powerpoint/2010/main" val="171279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br>
              <a:rPr lang="en-US" b="1" i="1" dirty="0"/>
            </a:br>
            <a:r>
              <a:rPr lang="en-US" b="1" i="1" dirty="0">
                <a:solidFill>
                  <a:schemeClr val="bg1"/>
                </a:solidFill>
              </a:rPr>
              <a:t>prayer</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34754" y="1792936"/>
            <a:ext cx="12057246" cy="4846320"/>
          </a:xfrm>
        </p:spPr>
        <p:txBody>
          <a:bodyPr>
            <a:noAutofit/>
          </a:bodyPr>
          <a:lstStyle/>
          <a:p>
            <a:pPr marL="0" indent="0">
              <a:lnSpc>
                <a:spcPct val="100000"/>
              </a:lnSpc>
              <a:spcBef>
                <a:spcPts val="300"/>
              </a:spcBef>
              <a:spcAft>
                <a:spcPts val="600"/>
              </a:spcAft>
              <a:buNone/>
              <a:tabLst>
                <a:tab pos="457200" algn="l"/>
              </a:tabLst>
            </a:pPr>
            <a:r>
              <a:rPr lang="en-US" sz="3200" dirty="0">
                <a:latin typeface="+mj-lt"/>
                <a:ea typeface="Times New Roman" panose="02020603050405020304" pitchFamily="18" charset="0"/>
                <a:cs typeface="Arial" panose="020B0604020202020204" pitchFamily="34" charset="0"/>
              </a:rPr>
              <a:t>To whom, and through whom, do we pray?</a:t>
            </a:r>
          </a:p>
          <a:p>
            <a:pPr marL="0" indent="0">
              <a:lnSpc>
                <a:spcPct val="100000"/>
              </a:lnSpc>
              <a:spcBef>
                <a:spcPts val="300"/>
              </a:spcBef>
              <a:spcAft>
                <a:spcPts val="600"/>
              </a:spcAft>
              <a:buNone/>
              <a:tabLst>
                <a:tab pos="457200" algn="l"/>
              </a:tabLst>
            </a:pPr>
            <a:r>
              <a:rPr lang="en-US" sz="3200" dirty="0">
                <a:latin typeface="+mj-lt"/>
                <a:ea typeface="Times New Roman" panose="02020603050405020304" pitchFamily="18" charset="0"/>
                <a:cs typeface="Arial" panose="020B0604020202020204" pitchFamily="34" charset="0"/>
              </a:rPr>
              <a:t>Jesus taught His disciples:</a:t>
            </a:r>
          </a:p>
          <a:p>
            <a:pPr>
              <a:lnSpc>
                <a:spcPct val="100000"/>
              </a:lnSpc>
              <a:spcBef>
                <a:spcPts val="300"/>
              </a:spcBef>
              <a:spcAft>
                <a:spcPts val="600"/>
              </a:spcAft>
              <a:buFont typeface="Arial" panose="020B0604020202020204" pitchFamily="34" charset="0"/>
              <a:buChar char="•"/>
              <a:tabLst>
                <a:tab pos="457200" algn="l"/>
              </a:tabLst>
            </a:pPr>
            <a:r>
              <a:rPr lang="en-US" sz="3200" dirty="0">
                <a:latin typeface="+mj-lt"/>
                <a:ea typeface="Times New Roman" panose="02020603050405020304" pitchFamily="18" charset="0"/>
                <a:cs typeface="Arial" panose="020B0604020202020204" pitchFamily="34" charset="0"/>
              </a:rPr>
              <a:t>To pray to </a:t>
            </a:r>
            <a:r>
              <a:rPr lang="en-US" sz="3200" b="1" i="1" dirty="0">
                <a:latin typeface="+mj-lt"/>
                <a:ea typeface="Times New Roman" panose="02020603050405020304" pitchFamily="18" charset="0"/>
                <a:cs typeface="Arial" panose="020B0604020202020204" pitchFamily="34" charset="0"/>
              </a:rPr>
              <a:t>“Our Father who is in heaven…”</a:t>
            </a:r>
            <a:r>
              <a:rPr lang="en-US" sz="3200" dirty="0">
                <a:latin typeface="+mj-lt"/>
                <a:ea typeface="Times New Roman" panose="02020603050405020304" pitchFamily="18" charset="0"/>
                <a:cs typeface="Arial" panose="020B0604020202020204" pitchFamily="34" charset="0"/>
              </a:rPr>
              <a:t> (Matthew 6:9)</a:t>
            </a:r>
          </a:p>
          <a:p>
            <a:pPr>
              <a:lnSpc>
                <a:spcPct val="100000"/>
              </a:lnSpc>
              <a:spcBef>
                <a:spcPts val="300"/>
              </a:spcBef>
              <a:spcAft>
                <a:spcPts val="600"/>
              </a:spcAft>
              <a:buFont typeface="Arial" panose="020B0604020202020204" pitchFamily="34" charset="0"/>
              <a:buChar char="•"/>
              <a:tabLst>
                <a:tab pos="457200" algn="l"/>
              </a:tabLst>
            </a:pPr>
            <a:r>
              <a:rPr lang="en-US" sz="3200" dirty="0">
                <a:latin typeface="+mj-lt"/>
                <a:ea typeface="Times New Roman" panose="02020603050405020304" pitchFamily="18" charset="0"/>
                <a:cs typeface="Arial" panose="020B0604020202020204" pitchFamily="34" charset="0"/>
              </a:rPr>
              <a:t>To </a:t>
            </a:r>
            <a:r>
              <a:rPr lang="en-US" sz="3200" b="1" i="1" dirty="0">
                <a:latin typeface="+mj-lt"/>
                <a:ea typeface="Times New Roman" panose="02020603050405020304" pitchFamily="18" charset="0"/>
                <a:cs typeface="Arial" panose="020B0604020202020204" pitchFamily="34" charset="0"/>
              </a:rPr>
              <a:t>“ask in My name”</a:t>
            </a:r>
            <a:r>
              <a:rPr lang="en-US" sz="3200" dirty="0">
                <a:latin typeface="+mj-lt"/>
                <a:ea typeface="Times New Roman" panose="02020603050405020304" pitchFamily="18" charset="0"/>
                <a:cs typeface="Arial" panose="020B0604020202020204" pitchFamily="34" charset="0"/>
              </a:rPr>
              <a:t> unto the Father. (John 14:13-14)</a:t>
            </a:r>
          </a:p>
          <a:p>
            <a:pPr>
              <a:lnSpc>
                <a:spcPct val="100000"/>
              </a:lnSpc>
              <a:spcBef>
                <a:spcPts val="300"/>
              </a:spcBef>
              <a:spcAft>
                <a:spcPts val="600"/>
              </a:spcAft>
              <a:buFont typeface="Arial" panose="020B0604020202020204" pitchFamily="34" charset="0"/>
              <a:buChar char="•"/>
              <a:tabLst>
                <a:tab pos="457200" algn="l"/>
              </a:tabLst>
            </a:pPr>
            <a:r>
              <a:rPr lang="en-US" sz="3200" dirty="0">
                <a:latin typeface="+mj-lt"/>
                <a:ea typeface="Times New Roman" panose="02020603050405020304" pitchFamily="18" charset="0"/>
                <a:cs typeface="Arial" panose="020B0604020202020204" pitchFamily="34" charset="0"/>
              </a:rPr>
              <a:t>Paul taught we are to be </a:t>
            </a:r>
            <a:r>
              <a:rPr lang="en-US" sz="3200" b="1" i="1" dirty="0">
                <a:latin typeface="+mj-lt"/>
                <a:ea typeface="Times New Roman" panose="02020603050405020304" pitchFamily="18" charset="0"/>
                <a:cs typeface="Arial" panose="020B0604020202020204" pitchFamily="34" charset="0"/>
              </a:rPr>
              <a:t>“giving thanks through Him (Jesus) to God the Father”</a:t>
            </a:r>
            <a:r>
              <a:rPr lang="en-US" sz="3200" dirty="0">
                <a:latin typeface="+mj-lt"/>
                <a:ea typeface="Times New Roman" panose="02020603050405020304" pitchFamily="18" charset="0"/>
                <a:cs typeface="Arial" panose="020B0604020202020204" pitchFamily="34" charset="0"/>
              </a:rPr>
              <a:t>. (Colossians 3:17)</a:t>
            </a:r>
          </a:p>
        </p:txBody>
      </p:sp>
    </p:spTree>
    <p:extLst>
      <p:ext uri="{BB962C8B-B14F-4D97-AF65-F5344CB8AC3E}">
        <p14:creationId xmlns:p14="http://schemas.microsoft.com/office/powerpoint/2010/main" val="2105331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br>
              <a:rPr lang="en-US" b="1" i="1" dirty="0"/>
            </a:br>
            <a:r>
              <a:rPr lang="en-US" b="1" i="1" dirty="0">
                <a:solidFill>
                  <a:schemeClr val="bg1"/>
                </a:solidFill>
              </a:rPr>
              <a:t>prayer</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34754" y="1792936"/>
            <a:ext cx="12057246" cy="4846320"/>
          </a:xfrm>
        </p:spPr>
        <p:txBody>
          <a:bodyPr>
            <a:noAutofit/>
          </a:bodyPr>
          <a:lstStyle/>
          <a:p>
            <a:pPr marL="0" indent="0">
              <a:lnSpc>
                <a:spcPct val="100000"/>
              </a:lnSpc>
              <a:spcBef>
                <a:spcPts val="300"/>
              </a:spcBef>
              <a:spcAft>
                <a:spcPts val="600"/>
              </a:spcAft>
              <a:buNone/>
              <a:tabLst>
                <a:tab pos="457200" algn="l"/>
              </a:tabLst>
            </a:pPr>
            <a:r>
              <a:rPr lang="en-US" sz="3200" dirty="0">
                <a:latin typeface="+mj-lt"/>
                <a:ea typeface="Times New Roman" panose="02020603050405020304" pitchFamily="18" charset="0"/>
                <a:cs typeface="Arial" panose="020B0604020202020204" pitchFamily="34" charset="0"/>
              </a:rPr>
              <a:t>Jesus </a:t>
            </a:r>
            <a:r>
              <a:rPr lang="en-US" sz="3200" b="1" i="1" dirty="0">
                <a:latin typeface="+mj-lt"/>
                <a:ea typeface="Times New Roman" panose="02020603050405020304" pitchFamily="18" charset="0"/>
                <a:cs typeface="Arial" panose="020B0604020202020204" pitchFamily="34" charset="0"/>
              </a:rPr>
              <a:t>“always lives to make intercession”</a:t>
            </a:r>
            <a:r>
              <a:rPr lang="en-US" sz="3200" dirty="0">
                <a:latin typeface="+mj-lt"/>
                <a:ea typeface="Times New Roman" panose="02020603050405020304" pitchFamily="18" charset="0"/>
                <a:cs typeface="Arial" panose="020B0604020202020204" pitchFamily="34" charset="0"/>
              </a:rPr>
              <a:t> for us. (Hebrews 7:25; Romans 8:34; 1 John 2:1)</a:t>
            </a:r>
          </a:p>
          <a:p>
            <a:pPr>
              <a:lnSpc>
                <a:spcPct val="100000"/>
              </a:lnSpc>
              <a:spcBef>
                <a:spcPts val="300"/>
              </a:spcBef>
              <a:spcAft>
                <a:spcPts val="600"/>
              </a:spcAft>
              <a:buFont typeface="Arial" panose="020B0604020202020204" pitchFamily="34" charset="0"/>
              <a:buChar char="•"/>
              <a:tabLst>
                <a:tab pos="457200" algn="l"/>
              </a:tabLst>
            </a:pPr>
            <a:r>
              <a:rPr lang="en-US" sz="3200" dirty="0">
                <a:latin typeface="+mj-lt"/>
                <a:ea typeface="Times New Roman" panose="02020603050405020304" pitchFamily="18" charset="0"/>
                <a:cs typeface="Arial" panose="020B0604020202020204" pitchFamily="34" charset="0"/>
              </a:rPr>
              <a:t>“To fall in with” (Thayer); “to entreat in favor” (Strong); “a picturesque word of rescue by one who ‘happens on’ one who is in trouble’ and in his behalf pleads with groanings.”</a:t>
            </a:r>
          </a:p>
          <a:p>
            <a:pPr>
              <a:lnSpc>
                <a:spcPct val="100000"/>
              </a:lnSpc>
              <a:spcBef>
                <a:spcPts val="300"/>
              </a:spcBef>
              <a:spcAft>
                <a:spcPts val="600"/>
              </a:spcAft>
              <a:buFont typeface="Arial" panose="020B0604020202020204" pitchFamily="34" charset="0"/>
              <a:buChar char="•"/>
              <a:tabLst>
                <a:tab pos="457200" algn="l"/>
              </a:tabLst>
            </a:pPr>
            <a:r>
              <a:rPr lang="en-US" sz="3200" dirty="0">
                <a:latin typeface="+mj-lt"/>
                <a:ea typeface="Times New Roman" panose="02020603050405020304" pitchFamily="18" charset="0"/>
                <a:cs typeface="Arial" panose="020B0604020202020204" pitchFamily="34" charset="0"/>
              </a:rPr>
              <a:t>As our intercessor, Jesus understands. (Hebrews 2:17-18; 4:15-16)</a:t>
            </a:r>
          </a:p>
        </p:txBody>
      </p:sp>
    </p:spTree>
    <p:extLst>
      <p:ext uri="{BB962C8B-B14F-4D97-AF65-F5344CB8AC3E}">
        <p14:creationId xmlns:p14="http://schemas.microsoft.com/office/powerpoint/2010/main" val="175506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br>
              <a:rPr lang="en-US" b="1" i="1" dirty="0"/>
            </a:br>
            <a:r>
              <a:rPr lang="en-US" b="1" i="1" dirty="0">
                <a:solidFill>
                  <a:schemeClr val="bg1"/>
                </a:solidFill>
              </a:rPr>
              <a:t>prayer</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34754" y="1754204"/>
            <a:ext cx="12057246" cy="4846320"/>
          </a:xfrm>
        </p:spPr>
        <p:txBody>
          <a:bodyPr>
            <a:noAutofit/>
          </a:bodyPr>
          <a:lstStyle/>
          <a:p>
            <a:pPr marL="0" indent="0">
              <a:lnSpc>
                <a:spcPct val="100000"/>
              </a:lnSpc>
              <a:spcBef>
                <a:spcPts val="300"/>
              </a:spcBef>
              <a:spcAft>
                <a:spcPts val="600"/>
              </a:spcAft>
              <a:buNone/>
              <a:tabLst>
                <a:tab pos="457200" algn="l"/>
              </a:tabLst>
            </a:pPr>
            <a:r>
              <a:rPr lang="en-US" sz="3200" b="1" dirty="0">
                <a:solidFill>
                  <a:srgbClr val="FFFF00"/>
                </a:solidFill>
                <a:latin typeface="+mj-lt"/>
                <a:ea typeface="Times New Roman" panose="02020603050405020304" pitchFamily="18" charset="0"/>
                <a:cs typeface="Arial" panose="020B0604020202020204" pitchFamily="34" charset="0"/>
              </a:rPr>
              <a:t>Whose prayers are heard?</a:t>
            </a:r>
          </a:p>
          <a:p>
            <a:pPr>
              <a:lnSpc>
                <a:spcPct val="100000"/>
              </a:lnSpc>
              <a:spcBef>
                <a:spcPts val="0"/>
              </a:spcBef>
              <a:spcAft>
                <a:spcPts val="600"/>
              </a:spcAft>
              <a:buFont typeface="Arial" panose="020B0604020202020204" pitchFamily="34" charset="0"/>
              <a:buChar char="•"/>
              <a:tabLst>
                <a:tab pos="457200" algn="l"/>
              </a:tabLst>
            </a:pPr>
            <a:r>
              <a:rPr lang="en-US" sz="3000" dirty="0">
                <a:latin typeface="+mj-lt"/>
                <a:ea typeface="Times New Roman" panose="02020603050405020304" pitchFamily="18" charset="0"/>
                <a:cs typeface="Arial" panose="020B0604020202020204" pitchFamily="34" charset="0"/>
              </a:rPr>
              <a:t>Everyone regardless of their heart, faith and obedience?</a:t>
            </a:r>
          </a:p>
          <a:p>
            <a:pPr>
              <a:lnSpc>
                <a:spcPct val="100000"/>
              </a:lnSpc>
              <a:spcBef>
                <a:spcPts val="0"/>
              </a:spcBef>
              <a:spcAft>
                <a:spcPts val="600"/>
              </a:spcAft>
              <a:buFont typeface="Arial" panose="020B0604020202020204" pitchFamily="34" charset="0"/>
              <a:buChar char="•"/>
              <a:tabLst>
                <a:tab pos="457200" algn="l"/>
              </a:tabLst>
            </a:pPr>
            <a:r>
              <a:rPr lang="en-US" sz="3000" dirty="0">
                <a:latin typeface="+mj-lt"/>
                <a:ea typeface="Times New Roman" panose="02020603050405020304" pitchFamily="18" charset="0"/>
                <a:cs typeface="Arial" panose="020B0604020202020204" pitchFamily="34" charset="0"/>
              </a:rPr>
              <a:t>Rather God hears the prayers of: </a:t>
            </a:r>
          </a:p>
          <a:p>
            <a:pPr>
              <a:lnSpc>
                <a:spcPct val="100000"/>
              </a:lnSpc>
              <a:spcBef>
                <a:spcPts val="0"/>
              </a:spcBef>
              <a:spcAft>
                <a:spcPts val="600"/>
              </a:spcAft>
              <a:buFont typeface="Arial" panose="020B0604020202020204" pitchFamily="34" charset="0"/>
              <a:buChar char="•"/>
              <a:tabLst>
                <a:tab pos="457200" algn="l"/>
              </a:tabLst>
            </a:pPr>
            <a:r>
              <a:rPr lang="en-US" sz="3000" dirty="0">
                <a:latin typeface="+mj-lt"/>
                <a:ea typeface="Times New Roman" panose="02020603050405020304" pitchFamily="18" charset="0"/>
                <a:cs typeface="Arial" panose="020B0604020202020204" pitchFamily="34" charset="0"/>
              </a:rPr>
              <a:t>The “upright” (Proverbs 15:8)</a:t>
            </a:r>
          </a:p>
          <a:p>
            <a:pPr>
              <a:lnSpc>
                <a:spcPct val="100000"/>
              </a:lnSpc>
              <a:spcBef>
                <a:spcPts val="0"/>
              </a:spcBef>
              <a:spcAft>
                <a:spcPts val="600"/>
              </a:spcAft>
              <a:buFont typeface="Arial" panose="020B0604020202020204" pitchFamily="34" charset="0"/>
              <a:buChar char="•"/>
              <a:tabLst>
                <a:tab pos="457200" algn="l"/>
              </a:tabLst>
            </a:pPr>
            <a:r>
              <a:rPr lang="en-US" sz="3000" dirty="0">
                <a:latin typeface="+mj-lt"/>
                <a:ea typeface="Times New Roman" panose="02020603050405020304" pitchFamily="18" charset="0"/>
                <a:cs typeface="Arial" panose="020B0604020202020204" pitchFamily="34" charset="0"/>
              </a:rPr>
              <a:t>The “righteous” (Proverbs 15:29; James 5:16; 1 Peter 3:12)</a:t>
            </a:r>
          </a:p>
          <a:p>
            <a:pPr>
              <a:lnSpc>
                <a:spcPct val="100000"/>
              </a:lnSpc>
              <a:spcBef>
                <a:spcPts val="0"/>
              </a:spcBef>
              <a:spcAft>
                <a:spcPts val="600"/>
              </a:spcAft>
              <a:buFont typeface="Arial" panose="020B0604020202020204" pitchFamily="34" charset="0"/>
              <a:buChar char="•"/>
              <a:tabLst>
                <a:tab pos="457200" algn="l"/>
              </a:tabLst>
            </a:pPr>
            <a:r>
              <a:rPr lang="en-US" sz="3000" dirty="0">
                <a:latin typeface="+mj-lt"/>
                <a:ea typeface="Times New Roman" panose="02020603050405020304" pitchFamily="18" charset="0"/>
                <a:cs typeface="Arial" panose="020B0604020202020204" pitchFamily="34" charset="0"/>
              </a:rPr>
              <a:t>Those who strive to “keep His commandments”. (1 John 3:21-22)</a:t>
            </a:r>
          </a:p>
          <a:p>
            <a:pPr>
              <a:lnSpc>
                <a:spcPct val="100000"/>
              </a:lnSpc>
              <a:spcBef>
                <a:spcPts val="0"/>
              </a:spcBef>
              <a:spcAft>
                <a:spcPts val="600"/>
              </a:spcAft>
              <a:buFont typeface="Arial" panose="020B0604020202020204" pitchFamily="34" charset="0"/>
              <a:buChar char="•"/>
              <a:tabLst>
                <a:tab pos="457200" algn="l"/>
              </a:tabLst>
            </a:pPr>
            <a:r>
              <a:rPr lang="en-US" sz="3000" dirty="0">
                <a:latin typeface="+mj-lt"/>
                <a:ea typeface="Times New Roman" panose="02020603050405020304" pitchFamily="18" charset="0"/>
                <a:cs typeface="Arial" panose="020B0604020202020204" pitchFamily="34" charset="0"/>
              </a:rPr>
              <a:t>The “God-fearing” and the one who “does His will”. (John 9:31)</a:t>
            </a:r>
          </a:p>
          <a:p>
            <a:pPr>
              <a:lnSpc>
                <a:spcPct val="100000"/>
              </a:lnSpc>
              <a:spcBef>
                <a:spcPts val="0"/>
              </a:spcBef>
              <a:spcAft>
                <a:spcPts val="600"/>
              </a:spcAft>
              <a:buFont typeface="Arial" panose="020B0604020202020204" pitchFamily="34" charset="0"/>
              <a:buChar char="•"/>
              <a:tabLst>
                <a:tab pos="457200" algn="l"/>
              </a:tabLst>
            </a:pPr>
            <a:r>
              <a:rPr lang="en-US" sz="3000" dirty="0">
                <a:latin typeface="+mj-lt"/>
                <a:ea typeface="Times New Roman" panose="02020603050405020304" pitchFamily="18" charset="0"/>
                <a:cs typeface="Arial" panose="020B0604020202020204" pitchFamily="34" charset="0"/>
              </a:rPr>
              <a:t>The one who listens to Him. (Proverbs 28:9)</a:t>
            </a:r>
          </a:p>
          <a:p>
            <a:pPr>
              <a:lnSpc>
                <a:spcPct val="100000"/>
              </a:lnSpc>
              <a:spcBef>
                <a:spcPts val="300"/>
              </a:spcBef>
              <a:spcAft>
                <a:spcPts val="600"/>
              </a:spcAft>
              <a:buFont typeface="Arial" panose="020B0604020202020204" pitchFamily="34" charset="0"/>
              <a:buChar char="•"/>
              <a:tabLst>
                <a:tab pos="457200" algn="l"/>
              </a:tabLst>
            </a:pPr>
            <a:r>
              <a:rPr lang="en-US" sz="3200" dirty="0">
                <a:latin typeface="+mj-lt"/>
                <a:ea typeface="Times New Roman" panose="02020603050405020304" pitchFamily="18" charset="0"/>
                <a:cs typeface="Arial" panose="020B0604020202020204" pitchFamily="34" charset="0"/>
              </a:rPr>
              <a:t>What about Cornelius? (Acts 10:2-4; cf., Matthew 7:7-8)</a:t>
            </a:r>
          </a:p>
        </p:txBody>
      </p:sp>
    </p:spTree>
    <p:extLst>
      <p:ext uri="{BB962C8B-B14F-4D97-AF65-F5344CB8AC3E}">
        <p14:creationId xmlns:p14="http://schemas.microsoft.com/office/powerpoint/2010/main" val="116627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TF11977135_Playground rules presentation_RVA_v3.potx" id="{07413DCF-3AC5-4C70-87BD-941AEA8469DA}" vid="{4E9FF052-B545-4DF9-BE6D-6A74F8F6AE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3153</Words>
  <Application>Microsoft Office PowerPoint</Application>
  <PresentationFormat>Widescreen</PresentationFormat>
  <Paragraphs>216</Paragraphs>
  <Slides>16</Slides>
  <Notes>16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Corbel</vt:lpstr>
      <vt:lpstr>Franklin Gothic Medium</vt:lpstr>
      <vt:lpstr>Segoe UI</vt:lpstr>
      <vt:lpstr>Times New Roman</vt:lpstr>
      <vt:lpstr>TimesNewRomanPS-ItalicMT</vt:lpstr>
      <vt:lpstr>TimesNewRomanPSMT</vt:lpstr>
      <vt:lpstr>Wingdings</vt:lpstr>
      <vt:lpstr>Banded</vt:lpstr>
      <vt:lpstr>Slide 1</vt:lpstr>
      <vt:lpstr>“Continually devoted to… ”</vt:lpstr>
      <vt:lpstr>“Continually devoted to… Prayer”</vt:lpstr>
      <vt:lpstr>“Continually devoted to…  prayer”</vt:lpstr>
      <vt:lpstr>“Continually devoted to…  prayer”</vt:lpstr>
      <vt:lpstr>“Continually devoted to…  prayer”</vt:lpstr>
      <vt:lpstr>“Continually devoted to…  prayer”</vt:lpstr>
      <vt:lpstr>“Continually devoted to…  prayer”</vt:lpstr>
      <vt:lpstr>“Continually devoted to…  prayer”</vt:lpstr>
      <vt:lpstr>“Continually devoted to…  prayer”</vt:lpstr>
      <vt:lpstr>“Continually devoted to…  prayer”</vt:lpstr>
      <vt:lpstr>“Continually devoted to…  prayer”</vt:lpstr>
      <vt:lpstr>“Continually devoted to…  prayer”</vt:lpstr>
      <vt:lpstr>“Continually devoted to…  prayer”</vt:lpstr>
      <vt:lpstr>“Continually devoted to…  prayer”</vt:lpstr>
      <vt:lpstr>“Continually devoted to…  prayer”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Simmons</dc:creator>
  <cp:lastModifiedBy>Chris Simmons</cp:lastModifiedBy>
  <cp:revision>1</cp:revision>
  <dcterms:created xsi:type="dcterms:W3CDTF">2023-05-22T22:14:51Z</dcterms:created>
  <dcterms:modified xsi:type="dcterms:W3CDTF">2023-05-22T22:16:05Z</dcterms:modified>
</cp:coreProperties>
</file>