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handoutMasterIdLst>
    <p:handoutMasterId r:id="rId18"/>
  </p:handoutMasterIdLst>
  <p:sldIdLst>
    <p:sldId id="256" r:id="rId3"/>
    <p:sldId id="259" r:id="rId4"/>
    <p:sldId id="283" r:id="rId5"/>
    <p:sldId id="284" r:id="rId6"/>
    <p:sldId id="285" r:id="rId7"/>
    <p:sldId id="288" r:id="rId8"/>
    <p:sldId id="286" r:id="rId9"/>
    <p:sldId id="287" r:id="rId10"/>
    <p:sldId id="290" r:id="rId11"/>
    <p:sldId id="291" r:id="rId12"/>
    <p:sldId id="293" r:id="rId13"/>
    <p:sldId id="292" r:id="rId14"/>
    <p:sldId id="295" r:id="rId15"/>
    <p:sldId id="296" r:id="rId16"/>
  </p:sldIdLst>
  <p:sldSz cx="9144000" cy="5143500" type="screen16x9"/>
  <p:notesSz cx="7102475" cy="9388475"/>
  <p:embeddedFontLst>
    <p:embeddedFont>
      <p:font typeface="Calibri" panose="020F0502020204030204" pitchFamily="34" charset="0"/>
      <p:regular r:id="rId19"/>
      <p:bold r:id="rId20"/>
      <p:italic r:id="rId21"/>
      <p:boldItalic r:id="rId22"/>
    </p:embeddedFont>
    <p:embeddedFont>
      <p:font typeface="Nunito Light" pitchFamily="2" charset="0"/>
      <p:regular r:id="rId23"/>
      <p:bold r:id="rId24"/>
      <p:italic r:id="rId25"/>
      <p:boldItalic r:id="rId26"/>
    </p:embeddedFont>
    <p:embeddedFont>
      <p:font typeface="Nunito Sans" pitchFamily="2" charset="0"/>
      <p:regular r:id="rId27"/>
      <p:bold r:id="rId28"/>
      <p:italic r:id="rId29"/>
      <p:boldItalic r:id="rId30"/>
    </p:embeddedFont>
    <p:embeddedFont>
      <p:font typeface="Nunito Sans ExtraLight"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49EE90-3A45-4A97-9CD4-C892A9F0D94D}">
  <a:tblStyle styleId="{8349EE90-3A45-4A97-9CD4-C892A9F0D9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873" autoAdjust="0"/>
  </p:normalViewPr>
  <p:slideViewPr>
    <p:cSldViewPr snapToGrid="0">
      <p:cViewPr varScale="1">
        <p:scale>
          <a:sx n="75" d="100"/>
          <a:sy n="75" d="100"/>
        </p:scale>
        <p:origin x="618" y="5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3295FF-9271-015C-DBE1-850253247817}"/>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9E6D9D-C079-2BE9-216F-665712D9F9B9}"/>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r>
              <a:rPr lang="en-US"/>
              <a:t>5/28/23am</a:t>
            </a:r>
          </a:p>
        </p:txBody>
      </p:sp>
      <p:sp>
        <p:nvSpPr>
          <p:cNvPr id="4" name="Footer Placeholder 3">
            <a:extLst>
              <a:ext uri="{FF2B5EF4-FFF2-40B4-BE49-F238E27FC236}">
                <a16:creationId xmlns:a16="http://schemas.microsoft.com/office/drawing/2014/main" id="{F1628808-FADD-43A3-9DCA-9DE3E19A705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r>
              <a:rPr lang="en-US"/>
              <a:t>The Garden Of Gethsemane</a:t>
            </a:r>
          </a:p>
        </p:txBody>
      </p:sp>
      <p:sp>
        <p:nvSpPr>
          <p:cNvPr id="5" name="Slide Number Placeholder 4">
            <a:extLst>
              <a:ext uri="{FF2B5EF4-FFF2-40B4-BE49-F238E27FC236}">
                <a16:creationId xmlns:a16="http://schemas.microsoft.com/office/drawing/2014/main" id="{F30903AE-2FD6-F04F-2BB3-5C9F0617274E}"/>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AD9FFBC4-A24B-4DE9-9647-82AAB99EE7D3}" type="slidenum">
              <a:rPr lang="en-US" smtClean="0"/>
              <a:t>‹#›</a:t>
            </a:fld>
            <a:endParaRPr lang="en-US"/>
          </a:p>
        </p:txBody>
      </p:sp>
    </p:spTree>
    <p:extLst>
      <p:ext uri="{BB962C8B-B14F-4D97-AF65-F5344CB8AC3E}">
        <p14:creationId xmlns:p14="http://schemas.microsoft.com/office/powerpoint/2010/main" val="203799768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rmoncentral.com/sermons/the-weight-of-the-world-jim-moynihan-sermon-on-easter-resurrection-773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665521969_2_7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
        <p:nvSpPr>
          <p:cNvPr id="127" name="Google Shape;127;g1f665521969_2_7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br>
              <a:rPr lang="en-US" sz="1300" dirty="0">
                <a:latin typeface="Times New Roman" panose="02020603050405020304" pitchFamily="18" charset="0"/>
                <a:ea typeface="Times New Roman" panose="02020603050405020304" pitchFamily="18" charset="0"/>
              </a:rPr>
            </a:b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453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latin typeface="Times New Roman" panose="02020603050405020304" pitchFamily="18" charset="0"/>
                <a:ea typeface="Times New Roman" panose="02020603050405020304" pitchFamily="18" charset="0"/>
              </a:rPr>
              <a:t>The question was </a:t>
            </a:r>
            <a:r>
              <a:rPr lang="en-US" sz="1300" b="1" dirty="0">
                <a:latin typeface="Times New Roman" panose="02020603050405020304" pitchFamily="18" charset="0"/>
                <a:ea typeface="Times New Roman" panose="02020603050405020304" pitchFamily="18" charset="0"/>
              </a:rPr>
              <a:t>not whether God was able but if thou be willing</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ei</a:t>
            </a:r>
            <a:r>
              <a:rPr lang="en-US" sz="1300" dirty="0">
                <a:latin typeface="Times New Roman" panose="02020603050405020304" pitchFamily="18" charset="0"/>
                <a:ea typeface="Times New Roman" panose="02020603050405020304" pitchFamily="18" charset="0"/>
              </a:rPr>
              <a:t> </a:t>
            </a:r>
            <a:r>
              <a:rPr lang="en-US" sz="1300" dirty="0" err="1">
                <a:latin typeface="Times New Roman" panose="02020603050405020304" pitchFamily="18" charset="0"/>
                <a:ea typeface="Times New Roman" panose="02020603050405020304" pitchFamily="18" charset="0"/>
              </a:rPr>
              <a:t>boulei</a:t>
            </a:r>
            <a:r>
              <a:rPr lang="en-US" sz="1300" dirty="0">
                <a:latin typeface="Times New Roman" panose="02020603050405020304" pitchFamily="18" charset="0"/>
                <a:ea typeface="Times New Roman" panose="02020603050405020304" pitchFamily="18" charset="0"/>
              </a:rPr>
              <a:t>). </a:t>
            </a:r>
            <a:r>
              <a:rPr lang="en-US" sz="1300" b="1" dirty="0">
                <a:latin typeface="Times New Roman" panose="02020603050405020304" pitchFamily="18" charset="0"/>
                <a:ea typeface="Times New Roman" panose="02020603050405020304" pitchFamily="18" charset="0"/>
              </a:rPr>
              <a:t>Could God find it possible within His will to do something else and still provide for human redemption</a:t>
            </a:r>
            <a:r>
              <a:rPr lang="en-US" sz="1300" dirty="0">
                <a:latin typeface="Times New Roman" panose="02020603050405020304" pitchFamily="18" charset="0"/>
                <a:ea typeface="Times New Roman" panose="02020603050405020304" pitchFamily="18" charset="0"/>
              </a:rPr>
              <a:t>?</a:t>
            </a:r>
            <a:br>
              <a:rPr lang="en-US" sz="1300" dirty="0">
                <a:latin typeface="Times New Roman" panose="02020603050405020304" pitchFamily="18" charset="0"/>
                <a:ea typeface="Times New Roman" panose="02020603050405020304" pitchFamily="18" charset="0"/>
              </a:rPr>
            </a:br>
            <a:endParaRPr lang="en-US" sz="1300" dirty="0">
              <a:latin typeface="Times New Roman" panose="02020603050405020304" pitchFamily="18" charset="0"/>
              <a:ea typeface="Times New Roman" panose="02020603050405020304" pitchFamily="18" charset="0"/>
            </a:endParaRPr>
          </a:p>
          <a:p>
            <a:pPr marL="0" indent="0">
              <a:buNone/>
            </a:pPr>
            <a:r>
              <a:rPr lang="en-US" sz="1300" dirty="0"/>
              <a:t>John 12:27-28</a:t>
            </a:r>
          </a:p>
          <a:p>
            <a:pPr marL="0" indent="0">
              <a:buNone/>
            </a:pPr>
            <a:r>
              <a:rPr lang="en-US" sz="1300" dirty="0"/>
              <a:t>Now My soul has become troubled; and what shall I say, 'Father, save Me from this hour'? But for this purpose I came to this hour.  28 "Father, glorify Your name." Then a voice came out of heaven: "I have both glorified it, and will glorify it again."</a:t>
            </a:r>
          </a:p>
          <a:p>
            <a:pPr marL="0" indent="0">
              <a:buNone/>
            </a:pPr>
            <a:endParaRPr lang="en-US"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1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br>
              <a:rPr lang="en-US" sz="1300" dirty="0">
                <a:latin typeface="Times New Roman" panose="02020603050405020304" pitchFamily="18" charset="0"/>
                <a:ea typeface="Times New Roman" panose="02020603050405020304" pitchFamily="18" charset="0"/>
              </a:rPr>
            </a:b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68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br>
              <a:rPr lang="en-US" sz="1300" dirty="0">
                <a:latin typeface="Times New Roman" panose="02020603050405020304" pitchFamily="18" charset="0"/>
                <a:ea typeface="Times New Roman" panose="02020603050405020304" pitchFamily="18" charset="0"/>
              </a:rPr>
            </a:b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617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br>
              <a:rPr lang="en-US" sz="1300" dirty="0">
                <a:latin typeface="Times New Roman" panose="02020603050405020304" pitchFamily="18" charset="0"/>
                <a:ea typeface="Times New Roman" panose="02020603050405020304" pitchFamily="18" charset="0"/>
              </a:rPr>
            </a:b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268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Luke 9:28-32</a:t>
            </a:r>
          </a:p>
          <a:p>
            <a:pPr marL="0" indent="0">
              <a:buNone/>
            </a:pPr>
            <a:r>
              <a:rPr lang="en-US" sz="1300" dirty="0"/>
              <a:t>Some eight days after these sayings, He took along Peter and John and James, and went up on the mountain to pray. 29 And while He was praying, the appearance of His face became different, and His clothing became white and gleaming. 30 And behold, two men were talking with Him; and they were Moses and Elijah, 31 who, appearing in glory, were speaking of His departure which He was about to accomplish at Jerusalem. 32 Now Peter and his companions had been overcome with sleep; but when they were fully awake, they saw His glory and the two men standing with Him.</a:t>
            </a:r>
          </a:p>
          <a:p>
            <a:pPr marL="0" indent="0">
              <a:buNone/>
            </a:pPr>
            <a:endParaRPr lang="en-US" sz="1300" dirty="0"/>
          </a:p>
          <a:p>
            <a:pPr marL="0" indent="0">
              <a:buNone/>
            </a:pPr>
            <a:r>
              <a:rPr lang="en-US" sz="1300" dirty="0"/>
              <a:t>Luke 9:51</a:t>
            </a:r>
          </a:p>
          <a:p>
            <a:pPr marL="0" indent="0">
              <a:buNone/>
            </a:pPr>
            <a:r>
              <a:rPr lang="en-US" sz="1300" dirty="0"/>
              <a:t> When the days were approaching for His ascension, He was determined (set His face) to go to Jerusalem;</a:t>
            </a:r>
          </a:p>
          <a:p>
            <a:pPr marL="0" indent="0">
              <a:buNone/>
            </a:pPr>
            <a:endParaRPr lang="en-US" sz="1300" dirty="0"/>
          </a:p>
          <a:p>
            <a:pPr marL="0" indent="0">
              <a:buNone/>
            </a:pPr>
            <a:r>
              <a:rPr lang="en-US" sz="1300" dirty="0"/>
              <a:t>Isa 50:6-7</a:t>
            </a:r>
          </a:p>
          <a:p>
            <a:pPr marL="0" indent="0">
              <a:buNone/>
            </a:pPr>
            <a:r>
              <a:rPr lang="en-US" sz="1300" dirty="0"/>
              <a:t>I gave My back to those who strike Me, And My cheeks to those who pluck out the beard; I did not cover My face from humiliation and spitting. </a:t>
            </a:r>
          </a:p>
          <a:p>
            <a:pPr marL="0" indent="0">
              <a:buNone/>
            </a:pPr>
            <a:r>
              <a:rPr lang="en-US" sz="1300" dirty="0"/>
              <a:t>7 For the Lord God helps Me, Therefore, I am not disgraced; Therefore, I have set My face like flint, And I know that I will not be ashamed. </a:t>
            </a:r>
          </a:p>
          <a:p>
            <a:pPr marL="0" indent="0">
              <a:buNone/>
            </a:pPr>
            <a:endParaRPr lang="en-US" dirty="0"/>
          </a:p>
          <a:p>
            <a:pPr marL="0" indent="0">
              <a:buNone/>
            </a:pPr>
            <a:r>
              <a:rPr lang="en-US" dirty="0"/>
              <a:t>John 12:27-29</a:t>
            </a:r>
          </a:p>
          <a:p>
            <a:pPr marL="0" indent="0">
              <a:buNone/>
            </a:pPr>
            <a:r>
              <a:rPr lang="en-US" dirty="0"/>
              <a:t>Now My soul has become troubled; and what shall I say, 'Father, save Me from this hour'? But for this purpose I came to this hour.  28 "Father, glorify Your name." Then a voice came out of heaven: "I have both glorified it, and will glorify it again." </a:t>
            </a:r>
          </a:p>
          <a:p>
            <a:pPr marL="0" indent="0">
              <a:buNone/>
            </a:pPr>
            <a:endParaRPr lang="en-US" dirty="0"/>
          </a:p>
          <a:p>
            <a:pPr marL="0" indent="0">
              <a:buNone/>
            </a:pPr>
            <a:r>
              <a:rPr lang="en-US" sz="1300" dirty="0"/>
              <a:t>John 10:14-18</a:t>
            </a:r>
          </a:p>
          <a:p>
            <a:pPr marL="0" indent="0">
              <a:buNone/>
            </a:pPr>
            <a:r>
              <a:rPr lang="en-US" sz="1300" dirty="0"/>
              <a:t>I am the good shepherd, and I know My own and My own know Me,  15 even as the Father knows Me and I know the Father; and I lay down My life for the sheep.  16 "I have other sheep, which are not of this fold; I must bring them also, and they will hear My voice; and they will become one flock with one shepherd.  17 "For this reason the Father loves Me, because I lay down My life so that I may take it again.  18 "No one has taken it away from Me, but I lay it down on My own initiative. I have authority to lay it down, and I have authority to take it up again. This commandment I received from My Father." </a:t>
            </a:r>
          </a:p>
          <a:p>
            <a:pPr marL="0" indent="0">
              <a:buNone/>
            </a:pPr>
            <a:endParaRPr lang="en-US" sz="1300" dirty="0"/>
          </a:p>
          <a:p>
            <a:pPr marL="0" indent="0">
              <a:buNone/>
            </a:pPr>
            <a:r>
              <a:rPr lang="en-US" sz="1300" dirty="0"/>
              <a:t>John 18:1-8</a:t>
            </a:r>
          </a:p>
          <a:p>
            <a:pPr marL="0" indent="0">
              <a:buNone/>
            </a:pPr>
            <a:r>
              <a:rPr lang="en-US" sz="1300" dirty="0"/>
              <a:t>When Jesus had spoken these words, He went forth with His disciples over the ravine of the Kidron, where there was a garden, in which He entered with His disciples. 2 Now Judas also, who was betraying Him, knew the place, for Jesus had often met there with His disciples. 3 Judas then, having received the Roman cohort and officers from the chief priests and the Pharisees, came there with lanterns and torches and weapons. 4 So Jesus, knowing all the things that were coming upon Him, went forth and said to them, "Whom do you seek?"  5 They answered Him, "Jesus the Nazarene." He said to them, "I am He." And Judas also, who was betraying Him, was standing with them. 6 So when He said to them, "I am He," they drew back and fell to the ground. 7 Therefore He again asked them, "Whom do you seek?" And they said, "Jesus the Nazarene." 8 Jesus answered, "I told you that I am He; so if you seek Me, let these go their way</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04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Luke 22:39-46</a:t>
            </a:r>
          </a:p>
          <a:p>
            <a:pPr marL="0" indent="0">
              <a:buNone/>
            </a:pPr>
            <a:r>
              <a:rPr lang="en-US" sz="1300" dirty="0"/>
              <a:t> And </a:t>
            </a:r>
            <a:r>
              <a:rPr lang="en-US" sz="1300" b="1" dirty="0"/>
              <a:t>He came out and proceeded as was His custom to the Mount of Olives</a:t>
            </a:r>
            <a:r>
              <a:rPr lang="en-US" sz="1300" dirty="0"/>
              <a:t>; and the </a:t>
            </a:r>
            <a:r>
              <a:rPr lang="en-US" sz="1300" b="1" dirty="0"/>
              <a:t>disciples also followed Him</a:t>
            </a:r>
            <a:r>
              <a:rPr lang="en-US" sz="1300" dirty="0"/>
              <a:t>. 40 When He arrived at the place, He said to them, "Pray that you may not enter into temptation."  41 And He withdrew from them about a stone's throw, and He knelt down and began to pray, 42 saying, "Father, if You are willing, remove this cup from Me; yet not My will, but Yours be done."  43 Now an angel from heaven appeared to Him, strengthening Him. 44 And being in agony He was praying very fervently; and His sweat became like drops of blood, falling down upon the ground. 45 When He rose from prayer, He came to the disciples and found them sleeping from sorrow, 46 and said to them, "Why are you sleeping? Get up and pray that you may not enter into temptation." </a:t>
            </a:r>
          </a:p>
          <a:p>
            <a:pPr marL="0" indent="0">
              <a:buNone/>
            </a:pPr>
            <a:endParaRPr lang="en-US" sz="1300" dirty="0"/>
          </a:p>
          <a:p>
            <a:pPr marL="0" indent="0">
              <a:buNone/>
            </a:pPr>
            <a:r>
              <a:rPr lang="en-US" sz="1300" dirty="0"/>
              <a:t>Matt 26:30-31</a:t>
            </a:r>
          </a:p>
          <a:p>
            <a:pPr marL="0" indent="0">
              <a:buNone/>
            </a:pPr>
            <a:r>
              <a:rPr lang="en-US" sz="1300" dirty="0"/>
              <a:t>After singing a hymn, they went out to the Mount of Olives. </a:t>
            </a:r>
          </a:p>
          <a:p>
            <a:pPr marL="0" indent="0">
              <a:buNone/>
            </a:pPr>
            <a:r>
              <a:rPr lang="en-US" sz="1300" dirty="0"/>
              <a:t>31 Then Jesus said to them, "You will all fall away because of Me this night, for it is written, 'I WILL STRIKE DOWN THE SHEPHERD, AND THE SHEEP OF THE FLOCK SHALL BE SCATTERED.’</a:t>
            </a:r>
          </a:p>
          <a:p>
            <a:pPr marL="0" indent="0">
              <a:buNone/>
            </a:pPr>
            <a:endParaRPr lang="en-US" sz="1300" dirty="0"/>
          </a:p>
          <a:p>
            <a:pPr marL="0" indent="0">
              <a:buNone/>
            </a:pPr>
            <a:r>
              <a:rPr lang="en-US" sz="1300" dirty="0"/>
              <a:t>Matt 26:33-35</a:t>
            </a:r>
          </a:p>
          <a:p>
            <a:pPr marL="0" indent="0">
              <a:buNone/>
            </a:pPr>
            <a:r>
              <a:rPr lang="en-US" sz="1300" dirty="0"/>
              <a:t>But Peter said to Him, "</a:t>
            </a:r>
            <a:r>
              <a:rPr lang="en-US" sz="1300" b="1" dirty="0"/>
              <a:t>Even though all may fall away because of You, I will never fall away</a:t>
            </a:r>
            <a:r>
              <a:rPr lang="en-US" sz="1300" dirty="0"/>
              <a:t>." 34 Jesus said to him, "Truly I say to you that this very night, before a rooster crows, you will deny Me three times."  35 Peter said to Him, "</a:t>
            </a:r>
            <a:r>
              <a:rPr lang="en-US" sz="1300" b="1" dirty="0"/>
              <a:t>Even if I have to die with You, I will not deny You</a:t>
            </a:r>
            <a:r>
              <a:rPr lang="en-US" sz="1300" dirty="0"/>
              <a:t>." </a:t>
            </a:r>
            <a:r>
              <a:rPr lang="en-US" sz="1300" b="1" dirty="0"/>
              <a:t>All the disciples said the same thing too</a:t>
            </a:r>
            <a:r>
              <a:rPr lang="en-US" sz="1300" dirty="0"/>
              <a:t>. </a:t>
            </a:r>
          </a:p>
          <a:p>
            <a:pPr marL="0" indent="0">
              <a:buNone/>
            </a:pPr>
            <a:endParaRPr lang="en-US" sz="1300" dirty="0"/>
          </a:p>
          <a:p>
            <a:pPr marL="0" indent="0">
              <a:buNone/>
            </a:pPr>
            <a:r>
              <a:rPr lang="en-US" sz="1300" dirty="0"/>
              <a:t>Mark 14:32-36</a:t>
            </a:r>
          </a:p>
          <a:p>
            <a:pPr marL="0" indent="0">
              <a:buNone/>
            </a:pPr>
            <a:r>
              <a:rPr lang="en-US" sz="1300" dirty="0"/>
              <a:t>They came to a place named Gethsemane; and He said to His disciples, "Sit here until I have prayed."  33 And He took with Him Peter and James and John, and began to be very distressed and troubled. 34 And He said to them, "My soul is deeply grieved to the point of death; remain here and keep watch."  35 And He went a little beyond them, and fell to the ground and began to pray that if it were possible, the hour might pass Him by. 36 And He was saying, "Abba! Father! All things are possible for You; remove this cup from Me; yet not what I will, but what You will.</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dirty="0"/>
          </a:p>
          <a:p>
            <a:pPr marL="0" indent="0">
              <a:buNone/>
            </a:pPr>
            <a:endParaRPr lang="en-US" dirty="0"/>
          </a:p>
          <a:p>
            <a:pPr marL="0" indent="0">
              <a:buNone/>
            </a:pPr>
            <a:endParaRPr lang="en-US"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283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25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b="1" dirty="0"/>
              <a:t>How Jesus dealt with what is to come from a human perspective. </a:t>
            </a:r>
          </a:p>
          <a:p>
            <a:pPr marL="176679" indent="-176679" defTabSz="942289"/>
            <a:r>
              <a:rPr lang="en-US" sz="1300" b="1" dirty="0"/>
              <a:t>Distressed</a:t>
            </a:r>
            <a:r>
              <a:rPr lang="en-US" sz="1300" dirty="0"/>
              <a:t> - (</a:t>
            </a:r>
            <a:r>
              <a:rPr lang="en-US" sz="1300" dirty="0" err="1"/>
              <a:t>ekthambeo</a:t>
            </a:r>
            <a:r>
              <a:rPr lang="en-US" sz="1300" dirty="0"/>
              <a:t>) NT:1568 "to throw into terror," is used in the passive sense, "to be amazed, affrighted,"(from Vine's Expository Dictionary of Biblical Words)</a:t>
            </a:r>
          </a:p>
          <a:p>
            <a:pPr marL="176679" indent="-176679" defTabSz="942289"/>
            <a:endParaRPr lang="en-US" sz="1300" dirty="0"/>
          </a:p>
          <a:p>
            <a:pPr marL="176679" indent="-176679" defTabSz="942289"/>
            <a:r>
              <a:rPr lang="en-US" sz="1300" b="1" dirty="0">
                <a:latin typeface="Times New Roman" panose="02020603050405020304" pitchFamily="18" charset="0"/>
              </a:rPr>
              <a:t>Deeply grieved</a:t>
            </a:r>
            <a:r>
              <a:rPr lang="en-US" sz="1300" dirty="0">
                <a:latin typeface="Times New Roman" panose="02020603050405020304" pitchFamily="18" charset="0"/>
              </a:rPr>
              <a:t> - grieved all around, intensely sad, exceedingly sorrowful. Surrounded with grief, (NT Word Pictures) Extreme grief which floods the soul.</a:t>
            </a:r>
          </a:p>
          <a:p>
            <a:pPr marL="176679" indent="-176679" defTabSz="942289"/>
            <a:endParaRPr lang="en-US" sz="1300" dirty="0"/>
          </a:p>
          <a:p>
            <a:pPr marL="176679" indent="-176679"/>
            <a:r>
              <a:rPr lang="en-US" sz="1300" b="1" dirty="0"/>
              <a:t>Troubled</a:t>
            </a:r>
            <a:r>
              <a:rPr lang="en-US" sz="1300" dirty="0"/>
              <a:t> - (</a:t>
            </a:r>
            <a:r>
              <a:rPr lang="en-US" sz="1300" dirty="0" err="1"/>
              <a:t>ademoneo</a:t>
            </a:r>
            <a:r>
              <a:rPr lang="en-US" sz="1300" dirty="0"/>
              <a:t>) NT:85 - uncomfortable, as not at home, to be troubled, distressed: (from Thayer’s  Lexicon) </a:t>
            </a:r>
            <a:r>
              <a:rPr lang="en-US" sz="1300" dirty="0">
                <a:latin typeface="Times New Roman" panose="02020603050405020304" pitchFamily="18" charset="0"/>
                <a:ea typeface="Times New Roman" panose="02020603050405020304" pitchFamily="18" charset="0"/>
              </a:rPr>
              <a:t>According to Lightfoot, </a:t>
            </a:r>
            <a:r>
              <a:rPr lang="en-US" sz="1300" dirty="0" err="1">
                <a:latin typeface="Times New Roman" panose="02020603050405020304" pitchFamily="18" charset="0"/>
                <a:ea typeface="Times New Roman" panose="02020603050405020304" pitchFamily="18" charset="0"/>
              </a:rPr>
              <a:t>ademoneo</a:t>
            </a:r>
            <a:r>
              <a:rPr lang="en-US" sz="1300" dirty="0">
                <a:latin typeface="Times New Roman" panose="02020603050405020304" pitchFamily="18" charset="0"/>
                <a:ea typeface="Times New Roman" panose="02020603050405020304" pitchFamily="18" charset="0"/>
              </a:rPr>
              <a:t> describes “</a:t>
            </a:r>
            <a:r>
              <a:rPr lang="en-US" sz="1300" b="1" dirty="0">
                <a:latin typeface="Times New Roman" panose="02020603050405020304" pitchFamily="18" charset="0"/>
                <a:ea typeface="Times New Roman" panose="02020603050405020304" pitchFamily="18" charset="0"/>
              </a:rPr>
              <a:t>the . . . restless, half-distracted state, which is produced by . . . mental distress</a:t>
            </a:r>
            <a:r>
              <a:rPr lang="en-US" sz="1300" dirty="0">
                <a:latin typeface="Times New Roman" panose="02020603050405020304" pitchFamily="18" charset="0"/>
                <a:ea typeface="Times New Roman" panose="02020603050405020304" pitchFamily="18" charset="0"/>
              </a:rPr>
              <a:t>” </a:t>
            </a:r>
          </a:p>
          <a:p>
            <a:pPr marL="0" indent="0">
              <a:buNone/>
            </a:pPr>
            <a:r>
              <a:rPr lang="en-US" sz="1300" dirty="0">
                <a:latin typeface="Times New Roman" panose="02020603050405020304" pitchFamily="18" charset="0"/>
                <a:ea typeface="Times New Roman" panose="02020603050405020304" pitchFamily="18" charset="0"/>
              </a:rPr>
              <a:t>In fact, the impact of these words is not adequately felt by looking at them separately, but by taking them all together as they are piled one upon another to describe Jesus’ anguish in Gethsemane.</a:t>
            </a:r>
            <a:br>
              <a:rPr lang="en-US" sz="1300" dirty="0">
                <a:latin typeface="Times New Roman" panose="02020603050405020304" pitchFamily="18" charset="0"/>
                <a:ea typeface="Times New Roman" panose="02020603050405020304" pitchFamily="18" charset="0"/>
              </a:rPr>
            </a:br>
            <a:endParaRPr lang="en-US" sz="1300" dirty="0">
              <a:latin typeface="Times New Roman" panose="02020603050405020304" pitchFamily="18" charset="0"/>
              <a:ea typeface="Times New Roman" panose="02020603050405020304" pitchFamily="18" charset="0"/>
            </a:endParaRPr>
          </a:p>
          <a:p>
            <a:pPr algn="l"/>
            <a:endParaRPr lang="en-US" sz="2500" dirty="0">
              <a:solidFill>
                <a:srgbClr val="404040"/>
              </a:solidFill>
              <a:latin typeface="Arial" panose="020B0604020202020204" pitchFamily="34" charset="0"/>
            </a:endParaRPr>
          </a:p>
          <a:p>
            <a:pPr algn="l"/>
            <a:endParaRPr lang="en-US" sz="1300" dirty="0">
              <a:solidFill>
                <a:srgbClr val="404040"/>
              </a:solidFill>
              <a:latin typeface="Arial" panose="020B0604020202020204" pitchFamily="34" charset="0"/>
            </a:endParaRPr>
          </a:p>
          <a:p>
            <a:pPr marL="0" indent="0">
              <a:buNone/>
            </a:pP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13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b="1" dirty="0"/>
              <a:t>How Jesus dealt with what is to come from a human perspective. </a:t>
            </a:r>
          </a:p>
          <a:p>
            <a:pPr algn="l"/>
            <a:r>
              <a:rPr lang="en-US" sz="1300" dirty="0">
                <a:latin typeface="Times New Roman" panose="02020603050405020304" pitchFamily="18" charset="0"/>
                <a:ea typeface="Times New Roman" panose="02020603050405020304" pitchFamily="18" charset="0"/>
              </a:rPr>
              <a:t>Never read of Jesus “falling on His face” ever before. </a:t>
            </a:r>
            <a:br>
              <a:rPr lang="en-US" sz="1300" dirty="0">
                <a:latin typeface="Times New Roman" panose="02020603050405020304" pitchFamily="18" charset="0"/>
                <a:ea typeface="Times New Roman" panose="02020603050405020304" pitchFamily="18" charset="0"/>
              </a:rPr>
            </a:br>
            <a:endParaRPr lang="en-US" sz="1300" dirty="0">
              <a:latin typeface="Times New Roman" panose="02020603050405020304" pitchFamily="18" charset="0"/>
              <a:ea typeface="Times New Roman" panose="02020603050405020304" pitchFamily="18" charset="0"/>
            </a:endParaRPr>
          </a:p>
          <a:p>
            <a:pPr algn="l"/>
            <a:r>
              <a:rPr lang="en-US" sz="1300" dirty="0">
                <a:latin typeface="Times New Roman" panose="02020603050405020304" pitchFamily="18" charset="0"/>
                <a:ea typeface="Times New Roman" panose="02020603050405020304" pitchFamily="18" charset="0"/>
              </a:rPr>
              <a:t>C</a:t>
            </a:r>
            <a:r>
              <a:rPr lang="en-US" sz="1300" dirty="0">
                <a:solidFill>
                  <a:srgbClr val="404040"/>
                </a:solidFill>
                <a:latin typeface="Arial" panose="020B0604020202020204" pitchFamily="34" charset="0"/>
              </a:rPr>
              <a:t>arry the weight of the world on (one's) shoulders  - To be struggling with an immense or particularly worrisome burden or responsibility.</a:t>
            </a:r>
          </a:p>
          <a:p>
            <a:pPr marL="163592" indent="0">
              <a:buNone/>
            </a:pPr>
            <a:endParaRPr lang="en-US" sz="1300" dirty="0">
              <a:solidFill>
                <a:srgbClr val="404040"/>
              </a:solidFill>
              <a:latin typeface="Arial" panose="020B0604020202020204" pitchFamily="34" charset="0"/>
            </a:endParaRPr>
          </a:p>
          <a:p>
            <a:pPr marL="163592" indent="0">
              <a:buNone/>
            </a:pPr>
            <a:r>
              <a:rPr lang="en-US" sz="1400" dirty="0">
                <a:solidFill>
                  <a:srgbClr val="404040"/>
                </a:solidFill>
                <a:latin typeface="Arial" panose="020B0604020202020204" pitchFamily="34" charset="0"/>
              </a:rPr>
              <a:t>Gethsemane - </a:t>
            </a:r>
            <a:r>
              <a:rPr lang="en-US" sz="1400" dirty="0">
                <a:solidFill>
                  <a:srgbClr val="0A0A0A"/>
                </a:solidFill>
                <a:latin typeface="Open Sans" panose="020B0606030504020204" pitchFamily="34" charset="0"/>
              </a:rPr>
              <a:t>“</a:t>
            </a:r>
            <a:r>
              <a:rPr lang="en-US" sz="1400" b="1" dirty="0">
                <a:solidFill>
                  <a:srgbClr val="0A0A0A"/>
                </a:solidFill>
                <a:latin typeface="Open Sans" panose="020B0606030504020204" pitchFamily="34" charset="0"/>
              </a:rPr>
              <a:t>In order to extract the olive oil, the Jews used an olive press – a “</a:t>
            </a:r>
            <a:r>
              <a:rPr lang="en-US" sz="1400" b="1" dirty="0" err="1">
                <a:solidFill>
                  <a:srgbClr val="0A0A0A"/>
                </a:solidFill>
                <a:latin typeface="Open Sans" panose="020B0606030504020204" pitchFamily="34" charset="0"/>
              </a:rPr>
              <a:t>gethsemene</a:t>
            </a:r>
            <a:r>
              <a:rPr lang="en-US" sz="1400" b="1" dirty="0">
                <a:solidFill>
                  <a:srgbClr val="0A0A0A"/>
                </a:solidFill>
                <a:latin typeface="Open Sans" panose="020B0606030504020204" pitchFamily="34" charset="0"/>
              </a:rPr>
              <a:t>.” </a:t>
            </a:r>
            <a:r>
              <a:rPr lang="en-US" sz="1400" dirty="0">
                <a:solidFill>
                  <a:srgbClr val="0A0A0A"/>
                </a:solidFill>
                <a:latin typeface="Open Sans" panose="020B0606030504020204" pitchFamily="34" charset="0"/>
              </a:rPr>
              <a:t>They lowered </a:t>
            </a:r>
            <a:r>
              <a:rPr lang="en-US" sz="1400" b="1" dirty="0">
                <a:solidFill>
                  <a:srgbClr val="0A0A0A"/>
                </a:solidFill>
                <a:latin typeface="Open Sans" panose="020B0606030504020204" pitchFamily="34" charset="0"/>
              </a:rPr>
              <a:t>heavy stone slabs onto baskets of olives that had already been crushed in the olive crusher</a:t>
            </a:r>
            <a:r>
              <a:rPr lang="en-US" sz="1400" dirty="0">
                <a:solidFill>
                  <a:srgbClr val="0A0A0A"/>
                </a:solidFill>
                <a:latin typeface="Open Sans" panose="020B0606030504020204" pitchFamily="34" charset="0"/>
              </a:rPr>
              <a:t>. </a:t>
            </a:r>
            <a:r>
              <a:rPr lang="en-US" sz="1400" b="1" dirty="0">
                <a:solidFill>
                  <a:srgbClr val="002060"/>
                </a:solidFill>
                <a:latin typeface="Open Sans" panose="020B0606030504020204" pitchFamily="34" charset="0"/>
              </a:rPr>
              <a:t>Gradually the enormous pressure of the slab’s weight squeezed the oil out of the olive pulp, and the oil ran into a pit. </a:t>
            </a:r>
            <a:r>
              <a:rPr lang="en-US" sz="1400" dirty="0">
                <a:solidFill>
                  <a:srgbClr val="0A0A0A"/>
                </a:solidFill>
                <a:latin typeface="Open Sans" panose="020B0606030504020204" pitchFamily="34" charset="0"/>
              </a:rPr>
              <a:t>There it was collected in jars. </a:t>
            </a:r>
            <a:r>
              <a:rPr lang="en-US" sz="1400" b="1" dirty="0">
                <a:solidFill>
                  <a:srgbClr val="0A0A0A"/>
                </a:solidFill>
                <a:latin typeface="Open Sans" panose="020B0606030504020204" pitchFamily="34" charset="0"/>
              </a:rPr>
              <a:t>The image of </a:t>
            </a:r>
            <a:r>
              <a:rPr lang="en-US" sz="1400" b="1" dirty="0" err="1">
                <a:solidFill>
                  <a:srgbClr val="0A0A0A"/>
                </a:solidFill>
                <a:latin typeface="Open Sans" panose="020B0606030504020204" pitchFamily="34" charset="0"/>
              </a:rPr>
              <a:t>Gethsemene</a:t>
            </a:r>
            <a:r>
              <a:rPr lang="en-US" sz="1400" b="1" dirty="0">
                <a:solidFill>
                  <a:srgbClr val="0A0A0A"/>
                </a:solidFill>
                <a:latin typeface="Open Sans" panose="020B0606030504020204" pitchFamily="34" charset="0"/>
              </a:rPr>
              <a:t> . . </a:t>
            </a:r>
            <a:r>
              <a:rPr lang="en-US" sz="1400" dirty="0">
                <a:solidFill>
                  <a:srgbClr val="0A0A0A"/>
                </a:solidFill>
                <a:latin typeface="Open Sans" panose="020B0606030504020204" pitchFamily="34" charset="0"/>
              </a:rPr>
              <a:t>. provides a </a:t>
            </a:r>
            <a:r>
              <a:rPr lang="en-US" sz="1400" b="1" dirty="0">
                <a:solidFill>
                  <a:srgbClr val="0A0A0A"/>
                </a:solidFill>
                <a:latin typeface="Open Sans" panose="020B0606030504020204" pitchFamily="34" charset="0"/>
              </a:rPr>
              <a:t>vivid image of the suffering (Jesus) experienced that night</a:t>
            </a:r>
            <a:r>
              <a:rPr lang="en-US" sz="1400" dirty="0">
                <a:solidFill>
                  <a:srgbClr val="0A0A0A"/>
                </a:solidFill>
                <a:latin typeface="Open Sans" panose="020B0606030504020204" pitchFamily="34" charset="0"/>
              </a:rPr>
              <a:t>. The </a:t>
            </a:r>
            <a:r>
              <a:rPr lang="en-US" sz="1400" b="1" dirty="0">
                <a:solidFill>
                  <a:srgbClr val="0A0A0A"/>
                </a:solidFill>
                <a:latin typeface="Open Sans" panose="020B0606030504020204" pitchFamily="34" charset="0"/>
              </a:rPr>
              <a:t>weight of the world’s sin pressed down upon Him </a:t>
            </a:r>
            <a:r>
              <a:rPr lang="en-US" sz="1400" dirty="0">
                <a:solidFill>
                  <a:srgbClr val="0A0A0A"/>
                </a:solidFill>
                <a:latin typeface="Open Sans" panose="020B0606030504020204" pitchFamily="34" charset="0"/>
              </a:rPr>
              <a:t>in the same way a heavy stone slab pressed down upon the olives in the olive press . . . </a:t>
            </a:r>
            <a:r>
              <a:rPr lang="en-US" sz="1400" b="1" dirty="0">
                <a:solidFill>
                  <a:srgbClr val="0A0A0A"/>
                </a:solidFill>
                <a:latin typeface="Open Sans" panose="020B0606030504020204" pitchFamily="34" charset="0"/>
              </a:rPr>
              <a:t>Jesus agonized under the pressing weight of all humanity’s sin </a:t>
            </a:r>
            <a:r>
              <a:rPr lang="en-US" sz="1400" dirty="0">
                <a:solidFill>
                  <a:srgbClr val="0A0A0A"/>
                </a:solidFill>
                <a:latin typeface="Open Sans" panose="020B0606030504020204" pitchFamily="34" charset="0"/>
              </a:rPr>
              <a:t>. . . As Jesus prayed</a:t>
            </a:r>
            <a:r>
              <a:rPr lang="en-US" sz="1400" b="1" dirty="0">
                <a:solidFill>
                  <a:srgbClr val="0A0A0A"/>
                </a:solidFill>
                <a:latin typeface="Open Sans" panose="020B0606030504020204" pitchFamily="34" charset="0"/>
              </a:rPr>
              <a:t>, the emotional weight of what would be laid on Him was so heavy that it literally squeezed His own blood out of Him </a:t>
            </a:r>
            <a:r>
              <a:rPr lang="en-US" sz="1400" dirty="0">
                <a:solidFill>
                  <a:srgbClr val="0A0A0A"/>
                </a:solidFill>
                <a:latin typeface="Open Sans" panose="020B0606030504020204" pitchFamily="34" charset="0"/>
              </a:rPr>
              <a:t>(verse 44).” </a:t>
            </a:r>
            <a:r>
              <a:rPr lang="en-US" sz="1400" dirty="0">
                <a:hlinkClick r:id="rId3"/>
              </a:rPr>
              <a:t>The Weight Of The World Sermon by Jim Moynihan, Luke 22:39-44 - SermonCentral.com</a:t>
            </a:r>
            <a:endParaRPr lang="en-US" sz="1400" dirty="0"/>
          </a:p>
          <a:p>
            <a:pPr algn="l"/>
            <a:endParaRPr lang="en-US" sz="2500" dirty="0">
              <a:solidFill>
                <a:srgbClr val="404040"/>
              </a:solidFill>
              <a:latin typeface="Arial" panose="020B0604020202020204" pitchFamily="34" charset="0"/>
            </a:endParaRPr>
          </a:p>
          <a:p>
            <a:pPr algn="l"/>
            <a:endParaRPr lang="en-US" sz="1300" dirty="0">
              <a:solidFill>
                <a:srgbClr val="404040"/>
              </a:solidFill>
              <a:latin typeface="Arial" panose="020B0604020202020204" pitchFamily="34" charset="0"/>
            </a:endParaRPr>
          </a:p>
          <a:p>
            <a:pPr marL="0" indent="0">
              <a:buNone/>
            </a:pP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09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br>
              <a:rPr lang="en-US" sz="1300" dirty="0">
                <a:latin typeface="Times New Roman" panose="02020603050405020304" pitchFamily="18" charset="0"/>
                <a:ea typeface="Times New Roman" panose="02020603050405020304" pitchFamily="18" charset="0"/>
              </a:rPr>
            </a:b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45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f665521969_2_16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br>
              <a:rPr lang="en-US" sz="1300" dirty="0">
                <a:latin typeface="Times New Roman" panose="02020603050405020304" pitchFamily="18" charset="0"/>
                <a:ea typeface="Times New Roman" panose="02020603050405020304" pitchFamily="18" charset="0"/>
              </a:rPr>
            </a:br>
            <a:endParaRPr sz="1300" dirty="0"/>
          </a:p>
        </p:txBody>
      </p:sp>
      <p:sp>
        <p:nvSpPr>
          <p:cNvPr id="213" name="Google Shape;213;g1f665521969_2_16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84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mt="57000"/>
          </a:blip>
          <a:srcRect t="14114" b="14113"/>
          <a:stretch/>
        </p:blipFill>
        <p:spPr>
          <a:xfrm>
            <a:off x="1" y="0"/>
            <a:ext cx="9143994" cy="5143503"/>
          </a:xfrm>
          <a:prstGeom prst="rect">
            <a:avLst/>
          </a:prstGeom>
          <a:noFill/>
          <a:ln>
            <a:noFill/>
          </a:ln>
        </p:spPr>
      </p:pic>
      <p:sp>
        <p:nvSpPr>
          <p:cNvPr id="140" name="Google Shape;140;p25"/>
          <p:cNvSpPr txBox="1"/>
          <p:nvPr/>
        </p:nvSpPr>
        <p:spPr>
          <a:xfrm>
            <a:off x="444582" y="612270"/>
            <a:ext cx="8699417" cy="1344984"/>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3200" b="1" dirty="0">
                <a:solidFill>
                  <a:srgbClr val="171616"/>
                </a:solidFill>
                <a:latin typeface="Nunito Sans ExtraLight"/>
                <a:ea typeface="Nunito Sans ExtraLight"/>
                <a:cs typeface="Nunito Sans ExtraLight"/>
                <a:sym typeface="Nunito Sans ExtraLight"/>
              </a:rPr>
              <a:t>“The Weight Of The World On His Shoulders”</a:t>
            </a:r>
            <a:endParaRPr lang="en-US" sz="3200" b="1" i="0" u="none" strike="noStrike" cap="none" dirty="0">
              <a:solidFill>
                <a:srgbClr val="171616"/>
              </a:solidFill>
              <a:latin typeface="Nunito Sans ExtraLight"/>
              <a:ea typeface="Nunito Sans ExtraLight"/>
              <a:cs typeface="Nunito Sans ExtraLight"/>
              <a:sym typeface="Nunito Sans ExtraLight"/>
            </a:endParaRPr>
          </a:p>
          <a:p>
            <a:pPr marL="0" marR="0" lvl="0" indent="0" algn="ctr" rtl="0">
              <a:lnSpc>
                <a:spcPct val="115000"/>
              </a:lnSpc>
              <a:spcBef>
                <a:spcPts val="0"/>
              </a:spcBef>
              <a:spcAft>
                <a:spcPts val="0"/>
              </a:spcAft>
              <a:buNone/>
            </a:pPr>
            <a:r>
              <a:rPr lang="en-US" sz="4400" b="1" i="0" u="none" strike="noStrike" cap="none" dirty="0">
                <a:solidFill>
                  <a:srgbClr val="171616"/>
                </a:solidFill>
                <a:latin typeface="Nunito Sans ExtraLight"/>
                <a:ea typeface="Nunito Sans ExtraLight"/>
                <a:cs typeface="Nunito Sans ExtraLight"/>
                <a:sym typeface="Nunito Sans ExtraLight"/>
              </a:rPr>
              <a:t>Jesus In The Garden of Gethsemane</a:t>
            </a:r>
            <a:endParaRPr sz="1050" b="1" dirty="0"/>
          </a:p>
        </p:txBody>
      </p:sp>
      <p:sp>
        <p:nvSpPr>
          <p:cNvPr id="141" name="Google Shape;141;p25"/>
          <p:cNvSpPr txBox="1"/>
          <p:nvPr/>
        </p:nvSpPr>
        <p:spPr>
          <a:xfrm>
            <a:off x="1167546" y="3186247"/>
            <a:ext cx="2668729" cy="517065"/>
          </a:xfrm>
          <a:prstGeom prst="rect">
            <a:avLst/>
          </a:prstGeom>
          <a:noFill/>
          <a:ln>
            <a:noFill/>
          </a:ln>
        </p:spPr>
        <p:txBody>
          <a:bodyPr spcFirstLastPara="1" wrap="square" lIns="0" tIns="0" rIns="0" bIns="0" anchor="t" anchorCtr="0">
            <a:spAutoFit/>
          </a:bodyPr>
          <a:lstStyle/>
          <a:p>
            <a:pPr marL="0" marR="0" lvl="0" indent="0" algn="ctr" rtl="0">
              <a:lnSpc>
                <a:spcPct val="140033"/>
              </a:lnSpc>
              <a:spcBef>
                <a:spcPts val="0"/>
              </a:spcBef>
              <a:spcAft>
                <a:spcPts val="0"/>
              </a:spcAft>
              <a:buNone/>
            </a:pPr>
            <a:r>
              <a:rPr lang="en" sz="2400" b="1" i="0" u="none" strike="noStrike" cap="none" dirty="0">
                <a:solidFill>
                  <a:srgbClr val="000000"/>
                </a:solidFill>
                <a:latin typeface="Nunito Sans" pitchFamily="2" charset="0"/>
                <a:ea typeface="Nunito Sans Black"/>
                <a:cs typeface="Nunito Sans Black"/>
                <a:sym typeface="Nunito Sans Black"/>
              </a:rPr>
              <a:t>Mark 14:32-42</a:t>
            </a:r>
            <a:endParaRPr sz="1800" b="1" dirty="0">
              <a:latin typeface="Nunito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Jesus’ Request Of His Father…</a:t>
            </a:r>
            <a:endParaRPr sz="1000" b="1" dirty="0"/>
          </a:p>
        </p:txBody>
      </p:sp>
      <p:sp>
        <p:nvSpPr>
          <p:cNvPr id="217" name="Google Shape;217;p28"/>
          <p:cNvSpPr txBox="1"/>
          <p:nvPr/>
        </p:nvSpPr>
        <p:spPr>
          <a:xfrm>
            <a:off x="328613" y="920806"/>
            <a:ext cx="8425243" cy="3727174"/>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b="1" dirty="0">
                <a:solidFill>
                  <a:schemeClr val="tx1"/>
                </a:solidFill>
                <a:latin typeface="Nunito Light"/>
                <a:ea typeface="Nunito Light"/>
                <a:cs typeface="Nunito Light"/>
                <a:sym typeface="Nunito Light"/>
              </a:rPr>
              <a:t>Jesus again prayed to His Father.</a:t>
            </a:r>
          </a:p>
          <a:p>
            <a:pPr marL="0" marR="0" lvl="1" indent="0" rtl="0">
              <a:lnSpc>
                <a:spcPct val="110000"/>
              </a:lnSpc>
              <a:spcBef>
                <a:spcPts val="600"/>
              </a:spcBef>
              <a:spcAft>
                <a:spcPts val="0"/>
              </a:spcAft>
              <a:buNone/>
            </a:pPr>
            <a:r>
              <a:rPr lang="en-US" sz="3000" b="1" dirty="0">
                <a:solidFill>
                  <a:schemeClr val="tx1"/>
                </a:solidFill>
                <a:latin typeface="Nunito Light"/>
                <a:ea typeface="Nunito Light"/>
                <a:cs typeface="Nunito Light"/>
                <a:sym typeface="Nunito Light"/>
              </a:rPr>
              <a:t>A life of prayer to His Father. </a:t>
            </a:r>
            <a:br>
              <a:rPr lang="en-US" sz="3000" b="1" dirty="0">
                <a:solidFill>
                  <a:schemeClr val="tx1"/>
                </a:solidFill>
                <a:latin typeface="Nunito Light"/>
                <a:ea typeface="Nunito Light"/>
                <a:cs typeface="Nunito Light"/>
                <a:sym typeface="Nunito Light"/>
              </a:rPr>
            </a:br>
            <a:r>
              <a:rPr lang="en-US" sz="2600" b="1" dirty="0">
                <a:solidFill>
                  <a:srgbClr val="002060"/>
                </a:solidFill>
                <a:latin typeface="Nunito Light"/>
                <a:ea typeface="Nunito Light"/>
                <a:cs typeface="Nunito Light"/>
                <a:sym typeface="Nunito Light"/>
              </a:rPr>
              <a:t>(Mark 1:35; Matthew 14:23; Luke 6:12; 9:18, 28-31)</a:t>
            </a:r>
          </a:p>
          <a:p>
            <a:pPr marL="0" marR="0" lvl="1" indent="0" rtl="0">
              <a:lnSpc>
                <a:spcPct val="110000"/>
              </a:lnSpc>
              <a:spcBef>
                <a:spcPts val="600"/>
              </a:spcBef>
              <a:spcAft>
                <a:spcPts val="0"/>
              </a:spcAft>
              <a:buNone/>
            </a:pPr>
            <a:r>
              <a:rPr lang="en-US" sz="3000" b="1" dirty="0">
                <a:solidFill>
                  <a:schemeClr val="tx1"/>
                </a:solidFill>
                <a:latin typeface="Nunito Light"/>
                <a:ea typeface="Nunito Light"/>
                <a:cs typeface="Nunito Light"/>
                <a:sym typeface="Nunito Light"/>
              </a:rPr>
              <a:t>When we turn to God in prayer in a time of crisis or peril, will we be addressing a stranger or a friend? </a:t>
            </a:r>
            <a:r>
              <a:rPr lang="en-US" sz="2600" b="1" dirty="0">
                <a:solidFill>
                  <a:srgbClr val="002060"/>
                </a:solidFill>
                <a:latin typeface="Nunito Light"/>
                <a:ea typeface="Nunito Light"/>
                <a:cs typeface="Nunito Light"/>
                <a:sym typeface="Nunito Light"/>
              </a:rPr>
              <a:t>(2 Kings 20:1-6)</a:t>
            </a:r>
          </a:p>
          <a:p>
            <a:pPr marL="0" marR="0" lvl="1" indent="0" rtl="0">
              <a:lnSpc>
                <a:spcPct val="110000"/>
              </a:lnSpc>
              <a:spcBef>
                <a:spcPts val="600"/>
              </a:spcBef>
              <a:spcAft>
                <a:spcPts val="0"/>
              </a:spcAft>
              <a:buNone/>
            </a:pPr>
            <a:r>
              <a:rPr lang="en-US" sz="3000" b="1" u="none" strike="noStrike" cap="none" dirty="0">
                <a:solidFill>
                  <a:schemeClr val="tx1"/>
                </a:solidFill>
                <a:latin typeface="Nunito Light"/>
                <a:ea typeface="Nunito Light"/>
                <a:cs typeface="Nunito Light"/>
                <a:sym typeface="Nunito Light"/>
              </a:rPr>
              <a:t>The need for persistence &amp; faith. </a:t>
            </a:r>
            <a:r>
              <a:rPr lang="en-US" sz="2600" b="1" u="none" strike="noStrike" cap="none" dirty="0">
                <a:solidFill>
                  <a:srgbClr val="002060"/>
                </a:solidFill>
                <a:latin typeface="Nunito Light"/>
                <a:ea typeface="Nunito Light"/>
                <a:cs typeface="Nunito Light"/>
                <a:sym typeface="Nunito Light"/>
              </a:rPr>
              <a:t>(Luke 11:8; 18:6-8)</a:t>
            </a:r>
          </a:p>
        </p:txBody>
      </p:sp>
    </p:spTree>
    <p:extLst>
      <p:ext uri="{BB962C8B-B14F-4D97-AF65-F5344CB8AC3E}">
        <p14:creationId xmlns:p14="http://schemas.microsoft.com/office/powerpoint/2010/main" val="28012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xEl>
                                              <p:pRg st="3" end="3"/>
                                            </p:txEl>
                                          </p:spTgt>
                                        </p:tgtEl>
                                        <p:attrNameLst>
                                          <p:attrName>style.visibility</p:attrName>
                                        </p:attrNameLst>
                                      </p:cBhvr>
                                      <p:to>
                                        <p:strVal val="visible"/>
                                      </p:to>
                                    </p:set>
                                    <p:animEffect transition="in" filter="fade">
                                      <p:cBhvr>
                                        <p:cTn id="16" dur="500"/>
                                        <p:tgtEl>
                                          <p:spTgt spid="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Jesus’ Request Of His Father…</a:t>
            </a:r>
            <a:endParaRPr sz="1000" b="1" dirty="0"/>
          </a:p>
        </p:txBody>
      </p:sp>
      <p:sp>
        <p:nvSpPr>
          <p:cNvPr id="217" name="Google Shape;217;p28"/>
          <p:cNvSpPr txBox="1"/>
          <p:nvPr/>
        </p:nvSpPr>
        <p:spPr>
          <a:xfrm>
            <a:off x="328613" y="920806"/>
            <a:ext cx="8486775" cy="3751796"/>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b="1" i="1" u="none" strike="noStrike" cap="none" dirty="0">
                <a:solidFill>
                  <a:schemeClr val="tx1"/>
                </a:solidFill>
                <a:latin typeface="Nunito Light"/>
                <a:ea typeface="Nunito Light"/>
                <a:cs typeface="Nunito Light"/>
                <a:sym typeface="Nunito Light"/>
              </a:rPr>
              <a:t>“That if it were possible, </a:t>
            </a:r>
            <a:r>
              <a:rPr lang="en-US" sz="3000" b="1" i="1" u="sng" strike="noStrike" cap="none" dirty="0">
                <a:solidFill>
                  <a:schemeClr val="tx1"/>
                </a:solidFill>
                <a:latin typeface="Nunito Light"/>
                <a:ea typeface="Nunito Light"/>
                <a:cs typeface="Nunito Light"/>
                <a:sym typeface="Nunito Light"/>
              </a:rPr>
              <a:t>the hour </a:t>
            </a:r>
            <a:r>
              <a:rPr lang="en-US" sz="3000" b="1" i="1" u="none" strike="noStrike" cap="none" dirty="0">
                <a:solidFill>
                  <a:schemeClr val="tx1"/>
                </a:solidFill>
                <a:latin typeface="Nunito Light"/>
                <a:ea typeface="Nunito Light"/>
                <a:cs typeface="Nunito Light"/>
                <a:sym typeface="Nunito Light"/>
              </a:rPr>
              <a:t>might pass Him by.” </a:t>
            </a:r>
            <a:r>
              <a:rPr lang="en-US" sz="2600" b="1" u="none" strike="noStrike" cap="none" dirty="0">
                <a:solidFill>
                  <a:srgbClr val="002060"/>
                </a:solidFill>
                <a:latin typeface="Nunito Light"/>
                <a:ea typeface="Nunito Light"/>
                <a:cs typeface="Nunito Light"/>
                <a:sym typeface="Nunito Light"/>
              </a:rPr>
              <a:t>(Mark 14:35; remember John 12:27-28. Also note John 2:4; 8:20)</a:t>
            </a:r>
          </a:p>
          <a:p>
            <a:pPr marL="0" marR="0" lvl="1" indent="0" rtl="0">
              <a:lnSpc>
                <a:spcPct val="110000"/>
              </a:lnSpc>
              <a:spcBef>
                <a:spcPts val="600"/>
              </a:spcBef>
              <a:spcAft>
                <a:spcPts val="0"/>
              </a:spcAft>
              <a:buNone/>
            </a:pPr>
            <a:r>
              <a:rPr lang="en-US" sz="3000" b="1" i="1" dirty="0">
                <a:solidFill>
                  <a:schemeClr val="tx1"/>
                </a:solidFill>
                <a:latin typeface="Nunito Light"/>
                <a:ea typeface="Nunito Light"/>
                <a:cs typeface="Nunito Light"/>
                <a:sym typeface="Nunito Light"/>
              </a:rPr>
              <a:t>“Abba! Father! All things are possible for you; remove </a:t>
            </a:r>
            <a:r>
              <a:rPr lang="en-US" sz="3200" b="1" i="1" u="sng" dirty="0">
                <a:solidFill>
                  <a:schemeClr val="tx1"/>
                </a:solidFill>
                <a:latin typeface="Nunito Light"/>
                <a:ea typeface="Nunito Light"/>
                <a:cs typeface="Nunito Light"/>
                <a:sym typeface="Nunito Light"/>
              </a:rPr>
              <a:t>this cup </a:t>
            </a:r>
            <a:r>
              <a:rPr lang="en-US" sz="3000" b="1" i="1" dirty="0">
                <a:solidFill>
                  <a:schemeClr val="tx1"/>
                </a:solidFill>
                <a:latin typeface="Nunito Light"/>
                <a:ea typeface="Nunito Light"/>
                <a:cs typeface="Nunito Light"/>
                <a:sym typeface="Nunito Light"/>
              </a:rPr>
              <a:t>from Me; yet not what I will, but what you will.” </a:t>
            </a:r>
            <a:r>
              <a:rPr lang="en-US" sz="2600" b="1" dirty="0">
                <a:solidFill>
                  <a:srgbClr val="002060"/>
                </a:solidFill>
                <a:latin typeface="Nunito Light"/>
                <a:ea typeface="Nunito Light"/>
                <a:cs typeface="Nunito Light"/>
                <a:sym typeface="Nunito Light"/>
              </a:rPr>
              <a:t>(Mark 14:36)</a:t>
            </a:r>
          </a:p>
          <a:p>
            <a:pPr marL="0" marR="0" lvl="1" indent="0" rtl="0">
              <a:lnSpc>
                <a:spcPct val="110000"/>
              </a:lnSpc>
              <a:spcBef>
                <a:spcPts val="600"/>
              </a:spcBef>
              <a:spcAft>
                <a:spcPts val="0"/>
              </a:spcAft>
              <a:buNone/>
            </a:pPr>
            <a:r>
              <a:rPr lang="en-US" sz="3000" b="1" dirty="0">
                <a:solidFill>
                  <a:schemeClr val="tx1"/>
                </a:solidFill>
                <a:latin typeface="Nunito Light"/>
                <a:ea typeface="Nunito Light"/>
                <a:cs typeface="Nunito Light"/>
                <a:sym typeface="Nunito Light"/>
              </a:rPr>
              <a:t>Sometimes the answer is no</a:t>
            </a:r>
            <a:r>
              <a:rPr lang="en-US" sz="2600" b="1" dirty="0">
                <a:solidFill>
                  <a:srgbClr val="002060"/>
                </a:solidFill>
                <a:latin typeface="Nunito Light"/>
                <a:ea typeface="Nunito Light"/>
                <a:cs typeface="Nunito Light"/>
                <a:sym typeface="Nunito Light"/>
              </a:rPr>
              <a:t>. (2 Corinthians 12:7-10)</a:t>
            </a:r>
          </a:p>
        </p:txBody>
      </p:sp>
    </p:spTree>
    <p:extLst>
      <p:ext uri="{BB962C8B-B14F-4D97-AF65-F5344CB8AC3E}">
        <p14:creationId xmlns:p14="http://schemas.microsoft.com/office/powerpoint/2010/main" val="7126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Jesus’ Submission To His Father…</a:t>
            </a:r>
            <a:endParaRPr sz="1000" b="1" dirty="0"/>
          </a:p>
        </p:txBody>
      </p:sp>
      <p:sp>
        <p:nvSpPr>
          <p:cNvPr id="217" name="Google Shape;217;p28"/>
          <p:cNvSpPr txBox="1"/>
          <p:nvPr/>
        </p:nvSpPr>
        <p:spPr>
          <a:xfrm>
            <a:off x="257649" y="1359110"/>
            <a:ext cx="8571549" cy="3287054"/>
          </a:xfrm>
          <a:prstGeom prst="rect">
            <a:avLst/>
          </a:prstGeom>
          <a:noFill/>
          <a:ln>
            <a:noFill/>
          </a:ln>
        </p:spPr>
        <p:txBody>
          <a:bodyPr spcFirstLastPara="1" wrap="square" lIns="0" tIns="0" rIns="0" bIns="0" anchor="t" anchorCtr="0">
            <a:spAutoFit/>
          </a:bodyPr>
          <a:lstStyle/>
          <a:p>
            <a:pPr marL="457200" marR="0" lvl="1" indent="-457200" rtl="0">
              <a:lnSpc>
                <a:spcPct val="110000"/>
              </a:lnSpc>
              <a:spcBef>
                <a:spcPts val="600"/>
              </a:spcBef>
              <a:spcAft>
                <a:spcPts val="0"/>
              </a:spcAft>
              <a:buFont typeface="Arial" panose="020B0604020202020204" pitchFamily="34" charset="0"/>
              <a:buChar char="•"/>
            </a:pPr>
            <a:r>
              <a:rPr lang="en-US" sz="3000" u="none" strike="noStrike" cap="none" dirty="0">
                <a:solidFill>
                  <a:schemeClr val="tx1"/>
                </a:solidFill>
                <a:latin typeface="Nunito Light"/>
                <a:ea typeface="Nunito Light"/>
                <a:cs typeface="Nunito Light"/>
                <a:sym typeface="Nunito Light"/>
              </a:rPr>
              <a:t>Note </a:t>
            </a:r>
            <a:r>
              <a:rPr lang="en-US" sz="3000" b="1" u="none" strike="noStrike" cap="none" dirty="0">
                <a:solidFill>
                  <a:srgbClr val="002060"/>
                </a:solidFill>
                <a:latin typeface="Nunito Light"/>
                <a:ea typeface="Nunito Light"/>
                <a:cs typeface="Nunito Light"/>
                <a:sym typeface="Nunito Light"/>
              </a:rPr>
              <a:t>John 12:27-33 </a:t>
            </a:r>
            <a:r>
              <a:rPr lang="en-US" sz="3000" u="none" strike="noStrike" cap="none" dirty="0">
                <a:solidFill>
                  <a:schemeClr val="tx1"/>
                </a:solidFill>
                <a:latin typeface="Nunito Light"/>
                <a:ea typeface="Nunito Light"/>
                <a:cs typeface="Nunito Light"/>
                <a:sym typeface="Nunito Light"/>
              </a:rPr>
              <a:t>- suffering before glory. </a:t>
            </a:r>
            <a:r>
              <a:rPr lang="en-US" sz="2600" b="1" u="none" strike="noStrike" cap="none" dirty="0">
                <a:solidFill>
                  <a:srgbClr val="002060"/>
                </a:solidFill>
                <a:latin typeface="Nunito Light"/>
                <a:ea typeface="Nunito Light"/>
                <a:cs typeface="Nunito Light"/>
                <a:sym typeface="Nunito Light"/>
              </a:rPr>
              <a:t>(Luke 24:26; 1 Peter 5:10; 1:6-7)</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Jesus always sought the will of His Father </a:t>
            </a:r>
            <a:br>
              <a:rPr lang="en-US" sz="3000" b="1" dirty="0">
                <a:solidFill>
                  <a:schemeClr val="tx1"/>
                </a:solidFill>
                <a:latin typeface="Nunito Light"/>
                <a:ea typeface="Nunito Light"/>
                <a:cs typeface="Nunito Light"/>
                <a:sym typeface="Nunito Light"/>
              </a:rPr>
            </a:br>
            <a:r>
              <a:rPr lang="en-US" sz="2600" b="1" dirty="0">
                <a:solidFill>
                  <a:srgbClr val="002060"/>
                </a:solidFill>
                <a:latin typeface="Nunito Light"/>
                <a:ea typeface="Nunito Light"/>
                <a:cs typeface="Nunito Light"/>
                <a:sym typeface="Nunito Light"/>
              </a:rPr>
              <a:t>(John 8:29; (cf., John 4:34)</a:t>
            </a:r>
          </a:p>
          <a:p>
            <a:pPr marL="457200" marR="0" lvl="1" indent="-457200" rtl="0">
              <a:lnSpc>
                <a:spcPct val="110000"/>
              </a:lnSpc>
              <a:spcBef>
                <a:spcPts val="600"/>
              </a:spcBef>
              <a:spcAft>
                <a:spcPts val="0"/>
              </a:spcAft>
              <a:buFont typeface="Arial" panose="020B0604020202020204" pitchFamily="34" charset="0"/>
              <a:buChar char="•"/>
            </a:pPr>
            <a:r>
              <a:rPr lang="en-US" sz="3000" b="1" u="none" strike="noStrike" cap="none" dirty="0">
                <a:solidFill>
                  <a:schemeClr val="tx1"/>
                </a:solidFill>
                <a:latin typeface="Nunito Light"/>
                <a:ea typeface="Nunito Light"/>
                <a:cs typeface="Nunito Light"/>
                <a:sym typeface="Nunito Light"/>
              </a:rPr>
              <a:t>Jesus had a choice to make</a:t>
            </a:r>
            <a:r>
              <a:rPr lang="en-US" sz="3000" b="1" u="none" strike="noStrike" cap="none" dirty="0">
                <a:solidFill>
                  <a:srgbClr val="002060"/>
                </a:solidFill>
                <a:latin typeface="Nunito Light"/>
                <a:ea typeface="Nunito Light"/>
                <a:cs typeface="Nunito Light"/>
                <a:sym typeface="Nunito Light"/>
              </a:rPr>
              <a:t>. </a:t>
            </a:r>
            <a:r>
              <a:rPr lang="en-US" sz="2600" b="1" u="none" strike="noStrike" cap="none" dirty="0">
                <a:solidFill>
                  <a:srgbClr val="002060"/>
                </a:solidFill>
                <a:latin typeface="Nunito Light"/>
                <a:ea typeface="Nunito Light"/>
                <a:cs typeface="Nunito Light"/>
                <a:sym typeface="Nunito Light"/>
              </a:rPr>
              <a:t>(Matthew 26:53)</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He chose to drink </a:t>
            </a:r>
            <a:r>
              <a:rPr lang="en-US" sz="3000" b="1" i="1" dirty="0">
                <a:solidFill>
                  <a:schemeClr val="tx1"/>
                </a:solidFill>
                <a:latin typeface="Nunito Light"/>
                <a:ea typeface="Nunito Light"/>
                <a:cs typeface="Nunito Light"/>
                <a:sym typeface="Nunito Light"/>
              </a:rPr>
              <a:t>“the cup”. </a:t>
            </a:r>
            <a:r>
              <a:rPr lang="en-US" sz="2600" b="1" dirty="0">
                <a:solidFill>
                  <a:srgbClr val="002060"/>
                </a:solidFill>
                <a:latin typeface="Nunito Light"/>
                <a:ea typeface="Nunito Light"/>
                <a:cs typeface="Nunito Light"/>
                <a:sym typeface="Nunito Light"/>
              </a:rPr>
              <a:t>(John18:11)</a:t>
            </a:r>
            <a:endParaRPr lang="en-US" sz="2600" b="1" u="none" strike="noStrike" cap="none" dirty="0">
              <a:solidFill>
                <a:srgbClr val="002060"/>
              </a:solidFill>
              <a:latin typeface="Nunito Light"/>
              <a:ea typeface="Nunito Light"/>
              <a:cs typeface="Nunito Light"/>
              <a:sym typeface="Nunito Light"/>
            </a:endParaRPr>
          </a:p>
        </p:txBody>
      </p:sp>
    </p:spTree>
    <p:extLst>
      <p:ext uri="{BB962C8B-B14F-4D97-AF65-F5344CB8AC3E}">
        <p14:creationId xmlns:p14="http://schemas.microsoft.com/office/powerpoint/2010/main" val="21042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xEl>
                                              <p:pRg st="3" end="3"/>
                                            </p:txEl>
                                          </p:spTgt>
                                        </p:tgtEl>
                                        <p:attrNameLst>
                                          <p:attrName>style.visibility</p:attrName>
                                        </p:attrNameLst>
                                      </p:cBhvr>
                                      <p:to>
                                        <p:strVal val="visible"/>
                                      </p:to>
                                    </p:set>
                                    <p:animEffect transition="in" filter="fade">
                                      <p:cBhvr>
                                        <p:cTn id="16" dur="500"/>
                                        <p:tgtEl>
                                          <p:spTgt spid="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Lessons Learned In The Garden…</a:t>
            </a:r>
            <a:endParaRPr sz="1000" b="1" dirty="0"/>
          </a:p>
        </p:txBody>
      </p:sp>
      <p:sp>
        <p:nvSpPr>
          <p:cNvPr id="217" name="Google Shape;217;p28"/>
          <p:cNvSpPr txBox="1"/>
          <p:nvPr/>
        </p:nvSpPr>
        <p:spPr>
          <a:xfrm>
            <a:off x="286224" y="861774"/>
            <a:ext cx="8571549" cy="2400657"/>
          </a:xfrm>
          <a:prstGeom prst="rect">
            <a:avLst/>
          </a:prstGeom>
          <a:noFill/>
          <a:ln>
            <a:noFill/>
          </a:ln>
        </p:spPr>
        <p:txBody>
          <a:bodyPr spcFirstLastPara="1" wrap="square" lIns="0" tIns="0" rIns="0" bIns="0" anchor="t" anchorCtr="0">
            <a:spAutoFit/>
          </a:bodyPr>
          <a:lstStyle/>
          <a:p>
            <a:pPr marL="457200" marR="0" lvl="1" indent="-457200" rtl="0">
              <a:spcBef>
                <a:spcPts val="600"/>
              </a:spcBef>
              <a:spcAft>
                <a:spcPts val="0"/>
              </a:spcAft>
              <a:buFont typeface="Arial" panose="020B0604020202020204" pitchFamily="34" charset="0"/>
              <a:buChar char="•"/>
            </a:pPr>
            <a:r>
              <a:rPr lang="en-US" sz="3000" b="1" u="none" strike="noStrike" cap="none" dirty="0">
                <a:solidFill>
                  <a:schemeClr val="tx1"/>
                </a:solidFill>
                <a:latin typeface="Nunito Light"/>
                <a:ea typeface="Nunito Light"/>
                <a:cs typeface="Nunito Light"/>
                <a:sym typeface="Nunito Light"/>
              </a:rPr>
              <a:t>The power of prayer and t</a:t>
            </a:r>
            <a:r>
              <a:rPr lang="en-US" sz="3000" b="1" dirty="0">
                <a:solidFill>
                  <a:schemeClr val="tx1"/>
                </a:solidFill>
                <a:latin typeface="Nunito Light"/>
                <a:ea typeface="Nunito Light"/>
                <a:cs typeface="Nunito Light"/>
                <a:sym typeface="Nunito Light"/>
              </a:rPr>
              <a:t>he need for watchfulness &amp; sober mindedness. </a:t>
            </a:r>
            <a:r>
              <a:rPr lang="en-US" sz="2600" b="1" dirty="0">
                <a:solidFill>
                  <a:srgbClr val="002060"/>
                </a:solidFill>
                <a:latin typeface="Nunito Light"/>
                <a:ea typeface="Nunito Light"/>
                <a:cs typeface="Nunito Light"/>
                <a:sym typeface="Nunito Light"/>
              </a:rPr>
              <a:t>(1 Peter 5:6-7; Hebrews 4:14-16)</a:t>
            </a:r>
          </a:p>
          <a:p>
            <a:pPr marL="457200" marR="0" lvl="1" indent="-457200" rtl="0">
              <a:spcBef>
                <a:spcPts val="600"/>
              </a:spcBef>
              <a:spcAft>
                <a:spcPts val="0"/>
              </a:spcAft>
              <a:buFont typeface="Arial" panose="020B0604020202020204" pitchFamily="34" charset="0"/>
              <a:buChar char="•"/>
            </a:pPr>
            <a:r>
              <a:rPr lang="en-US" sz="3000" b="1" u="none" strike="noStrike" cap="none" dirty="0">
                <a:solidFill>
                  <a:schemeClr val="tx1"/>
                </a:solidFill>
                <a:latin typeface="Nunito Light"/>
                <a:ea typeface="Nunito Light"/>
                <a:cs typeface="Nunito Light"/>
                <a:sym typeface="Nunito Light"/>
              </a:rPr>
              <a:t>Willing to suffer for the cause of Christ for the glory yet to come. </a:t>
            </a:r>
            <a:r>
              <a:rPr lang="en-US" sz="2600" b="1" u="none" strike="noStrike" cap="none" dirty="0">
                <a:solidFill>
                  <a:srgbClr val="002060"/>
                </a:solidFill>
                <a:latin typeface="Nunito Light"/>
                <a:ea typeface="Nunito Light"/>
                <a:cs typeface="Nunito Light"/>
                <a:sym typeface="Nunito Light"/>
              </a:rPr>
              <a:t>(Lk. 24:26; Heb. 2:10; 1 Peter 1:11)</a:t>
            </a:r>
          </a:p>
        </p:txBody>
      </p:sp>
    </p:spTree>
    <p:extLst>
      <p:ext uri="{BB962C8B-B14F-4D97-AF65-F5344CB8AC3E}">
        <p14:creationId xmlns:p14="http://schemas.microsoft.com/office/powerpoint/2010/main" val="35173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500"/>
                                        <p:tgtEl>
                                          <p:spTgt spid="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Lessons Learned In The Garden…</a:t>
            </a:r>
            <a:endParaRPr sz="1000" b="1" dirty="0"/>
          </a:p>
        </p:txBody>
      </p:sp>
      <p:sp>
        <p:nvSpPr>
          <p:cNvPr id="217" name="Google Shape;217;p28"/>
          <p:cNvSpPr txBox="1"/>
          <p:nvPr/>
        </p:nvSpPr>
        <p:spPr>
          <a:xfrm>
            <a:off x="286224" y="861774"/>
            <a:ext cx="8571549" cy="4293483"/>
          </a:xfrm>
          <a:prstGeom prst="rect">
            <a:avLst/>
          </a:prstGeom>
          <a:noFill/>
          <a:ln>
            <a:noFill/>
          </a:ln>
        </p:spPr>
        <p:txBody>
          <a:bodyPr spcFirstLastPara="1" wrap="square" lIns="0" tIns="0" rIns="0" bIns="0" anchor="t" anchorCtr="0">
            <a:spAutoFit/>
          </a:bodyPr>
          <a:lstStyle/>
          <a:p>
            <a:pPr marL="457200" marR="0" lvl="1" indent="-457200" rtl="0">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Submission to the will of God. </a:t>
            </a:r>
            <a:r>
              <a:rPr lang="en-US" sz="2400" b="1" dirty="0">
                <a:solidFill>
                  <a:srgbClr val="002060"/>
                </a:solidFill>
                <a:latin typeface="Nunito Light"/>
                <a:ea typeface="Nunito Light"/>
                <a:cs typeface="Nunito Light"/>
                <a:sym typeface="Nunito Light"/>
              </a:rPr>
              <a:t>(Matthew 6:10; Hebrews 5:8-9)</a:t>
            </a:r>
          </a:p>
          <a:p>
            <a:pPr marL="457200" marR="0" lvl="1" indent="-457200" rtl="0">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The need to finish our race</a:t>
            </a:r>
            <a:r>
              <a:rPr lang="en-US" sz="3000" b="1" dirty="0">
                <a:solidFill>
                  <a:srgbClr val="002060"/>
                </a:solidFill>
                <a:latin typeface="Nunito Light"/>
                <a:ea typeface="Nunito Light"/>
                <a:cs typeface="Nunito Light"/>
                <a:sym typeface="Nunito Light"/>
              </a:rPr>
              <a:t>. </a:t>
            </a:r>
            <a:br>
              <a:rPr lang="en-US" sz="3000" b="1" dirty="0">
                <a:solidFill>
                  <a:srgbClr val="002060"/>
                </a:solidFill>
                <a:latin typeface="Nunito Light"/>
                <a:ea typeface="Nunito Light"/>
                <a:cs typeface="Nunito Light"/>
                <a:sym typeface="Nunito Light"/>
              </a:rPr>
            </a:br>
            <a:r>
              <a:rPr lang="en-US" sz="2400" b="1" dirty="0">
                <a:solidFill>
                  <a:srgbClr val="002060"/>
                </a:solidFill>
                <a:latin typeface="Nunito Light"/>
                <a:ea typeface="Nunito Light"/>
                <a:cs typeface="Nunito Light"/>
                <a:sym typeface="Nunito Light"/>
              </a:rPr>
              <a:t>(2 Timothy 4:7-8; John 20:30; Hebrews 4:1)</a:t>
            </a:r>
          </a:p>
          <a:p>
            <a:pPr marL="457200" marR="0" lvl="1" indent="-457200" rtl="0">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The need to take advantage of the blood He shed.</a:t>
            </a:r>
          </a:p>
          <a:p>
            <a:pPr marL="457200" marR="0" lvl="1" indent="-457200" rtl="0">
              <a:spcBef>
                <a:spcPts val="600"/>
              </a:spcBef>
              <a:spcAft>
                <a:spcPts val="0"/>
              </a:spcAft>
              <a:buFont typeface="Arial" panose="020B0604020202020204" pitchFamily="34" charset="0"/>
              <a:buChar char="•"/>
            </a:pPr>
            <a:r>
              <a:rPr lang="en-US" sz="3000" b="1" u="none" strike="noStrike" cap="none" dirty="0">
                <a:solidFill>
                  <a:schemeClr val="tx1"/>
                </a:solidFill>
                <a:latin typeface="Nunito Light"/>
                <a:ea typeface="Nunito Light"/>
                <a:cs typeface="Nunito Light"/>
                <a:sym typeface="Nunito Light"/>
              </a:rPr>
              <a:t>The need to live for Him who died for us. </a:t>
            </a:r>
            <a:r>
              <a:rPr lang="en-US" sz="2600" b="1" u="none" strike="noStrike" cap="none" dirty="0">
                <a:solidFill>
                  <a:srgbClr val="002060"/>
                </a:solidFill>
                <a:latin typeface="Nunito Light"/>
                <a:ea typeface="Nunito Light"/>
                <a:cs typeface="Nunito Light"/>
                <a:sym typeface="Nunito Light"/>
              </a:rPr>
              <a:t>(Galatians 2:20; Romans 12:1-2)</a:t>
            </a:r>
          </a:p>
          <a:p>
            <a:pPr marL="457200" marR="0" lvl="1" indent="-457200" rtl="0">
              <a:spcBef>
                <a:spcPts val="600"/>
              </a:spcBef>
              <a:spcAft>
                <a:spcPts val="0"/>
              </a:spcAft>
              <a:buFont typeface="Arial" panose="020B0604020202020204" pitchFamily="34" charset="0"/>
              <a:buChar char="•"/>
            </a:pPr>
            <a:endParaRPr lang="en-US" sz="3000" b="1" u="none" strike="noStrike" cap="none" dirty="0">
              <a:solidFill>
                <a:srgbClr val="002060"/>
              </a:solidFill>
              <a:latin typeface="Nunito Light"/>
              <a:ea typeface="Nunito Light"/>
              <a:cs typeface="Nunito Light"/>
              <a:sym typeface="Nunito Light"/>
            </a:endParaRPr>
          </a:p>
        </p:txBody>
      </p:sp>
    </p:spTree>
    <p:extLst>
      <p:ext uri="{BB962C8B-B14F-4D97-AF65-F5344CB8AC3E}">
        <p14:creationId xmlns:p14="http://schemas.microsoft.com/office/powerpoint/2010/main" val="69255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xEl>
                                              <p:pRg st="3" end="3"/>
                                            </p:txEl>
                                          </p:spTgt>
                                        </p:tgtEl>
                                        <p:attrNameLst>
                                          <p:attrName>style.visibility</p:attrName>
                                        </p:attrNameLst>
                                      </p:cBhvr>
                                      <p:to>
                                        <p:strVal val="visible"/>
                                      </p:to>
                                    </p:set>
                                    <p:animEffect transition="in" filter="fade">
                                      <p:cBhvr>
                                        <p:cTn id="16" dur="500"/>
                                        <p:tgtEl>
                                          <p:spTgt spid="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1691320" y="0"/>
            <a:ext cx="5761357"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i="0" u="none" strike="noStrike" cap="none" dirty="0">
                <a:solidFill>
                  <a:srgbClr val="171616"/>
                </a:solidFill>
                <a:latin typeface="Nunito Light"/>
                <a:ea typeface="Nunito Light"/>
                <a:cs typeface="Nunito Light"/>
                <a:sym typeface="Nunito Light"/>
              </a:rPr>
              <a:t>Before Gethsemane</a:t>
            </a:r>
            <a:endParaRPr sz="1000" b="1" dirty="0"/>
          </a:p>
        </p:txBody>
      </p:sp>
      <p:sp>
        <p:nvSpPr>
          <p:cNvPr id="217" name="Google Shape;217;p28"/>
          <p:cNvSpPr txBox="1"/>
          <p:nvPr/>
        </p:nvSpPr>
        <p:spPr>
          <a:xfrm>
            <a:off x="851107" y="920806"/>
            <a:ext cx="7818759" cy="3582519"/>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b="1" i="0" u="none" strike="noStrike" cap="none" dirty="0">
                <a:solidFill>
                  <a:srgbClr val="171616"/>
                </a:solidFill>
                <a:latin typeface="Nunito Light"/>
                <a:ea typeface="Nunito Light"/>
                <a:cs typeface="Nunito Light"/>
                <a:sym typeface="Nunito Light"/>
              </a:rPr>
              <a:t>Jesus predicted His suffering and death. </a:t>
            </a:r>
            <a:br>
              <a:rPr lang="en-US" sz="2800" b="1" i="0" u="none" strike="noStrike" cap="none" dirty="0">
                <a:solidFill>
                  <a:srgbClr val="171616"/>
                </a:solidFill>
                <a:latin typeface="Nunito Light"/>
                <a:ea typeface="Nunito Light"/>
                <a:cs typeface="Nunito Light"/>
                <a:sym typeface="Nunito Light"/>
              </a:rPr>
            </a:br>
            <a:r>
              <a:rPr lang="en-US" sz="2600" b="0" i="0" u="none" strike="noStrike" cap="none" dirty="0">
                <a:solidFill>
                  <a:srgbClr val="002060"/>
                </a:solidFill>
                <a:latin typeface="Nunito Light"/>
                <a:ea typeface="Nunito Light"/>
                <a:cs typeface="Nunito Light"/>
                <a:sym typeface="Nunito Light"/>
              </a:rPr>
              <a:t>(Matthew 16:21; 17:12, 22-23; 20:17-19)</a:t>
            </a:r>
          </a:p>
          <a:p>
            <a:pPr marL="0" marR="0" lvl="1" indent="0" rtl="0">
              <a:lnSpc>
                <a:spcPct val="110000"/>
              </a:lnSpc>
              <a:spcBef>
                <a:spcPts val="600"/>
              </a:spcBef>
              <a:spcAft>
                <a:spcPts val="0"/>
              </a:spcAft>
              <a:buNone/>
            </a:pPr>
            <a:r>
              <a:rPr lang="en-US" sz="3000" b="1" dirty="0">
                <a:solidFill>
                  <a:srgbClr val="171616"/>
                </a:solidFill>
                <a:latin typeface="Nunito Light"/>
                <a:sym typeface="Nunito Light"/>
              </a:rPr>
              <a:t>Jesus already praying about it </a:t>
            </a:r>
            <a:r>
              <a:rPr lang="en-US" sz="2600" dirty="0">
                <a:solidFill>
                  <a:srgbClr val="002060"/>
                </a:solidFill>
                <a:latin typeface="Nunito Light"/>
                <a:sym typeface="Nunito Light"/>
              </a:rPr>
              <a:t>(Luke 9:28-32)</a:t>
            </a:r>
            <a:r>
              <a:rPr lang="en-US" sz="2400" dirty="0">
                <a:solidFill>
                  <a:srgbClr val="002060"/>
                </a:solidFill>
                <a:latin typeface="Nunito Light"/>
                <a:sym typeface="Nunito Light"/>
              </a:rPr>
              <a:t> </a:t>
            </a:r>
            <a:r>
              <a:rPr lang="en-US" sz="3000" b="1" dirty="0">
                <a:solidFill>
                  <a:schemeClr val="tx1"/>
                </a:solidFill>
                <a:latin typeface="Nunito Light"/>
                <a:sym typeface="Nunito Light"/>
              </a:rPr>
              <a:t>and</a:t>
            </a:r>
            <a:r>
              <a:rPr lang="en-US" sz="2800" b="1" dirty="0">
                <a:solidFill>
                  <a:schemeClr val="tx1"/>
                </a:solidFill>
                <a:latin typeface="Nunito Light"/>
                <a:sym typeface="Nunito Light"/>
              </a:rPr>
              <a:t> </a:t>
            </a:r>
            <a:r>
              <a:rPr lang="en-US" sz="3000" b="1" dirty="0">
                <a:solidFill>
                  <a:schemeClr val="tx1"/>
                </a:solidFill>
                <a:latin typeface="Nunito Light"/>
                <a:sym typeface="Nunito Light"/>
              </a:rPr>
              <a:t>preparing for it. </a:t>
            </a:r>
            <a:r>
              <a:rPr lang="en-US" sz="2600" dirty="0">
                <a:solidFill>
                  <a:srgbClr val="002060"/>
                </a:solidFill>
                <a:latin typeface="Nunito Light"/>
                <a:sym typeface="Nunito Light"/>
              </a:rPr>
              <a:t>(Luke 9:51; (cf., Isaiah 50:7) John 12:27)</a:t>
            </a:r>
          </a:p>
          <a:p>
            <a:pPr marL="0" marR="0" lvl="1" indent="0" rtl="0">
              <a:lnSpc>
                <a:spcPct val="110000"/>
              </a:lnSpc>
              <a:spcBef>
                <a:spcPts val="600"/>
              </a:spcBef>
              <a:spcAft>
                <a:spcPts val="0"/>
              </a:spcAft>
              <a:buNone/>
            </a:pPr>
            <a:r>
              <a:rPr lang="en-US" sz="3000" b="1" dirty="0">
                <a:solidFill>
                  <a:schemeClr val="tx1"/>
                </a:solidFill>
                <a:latin typeface="Nunito Light"/>
                <a:sym typeface="Nunito Light"/>
              </a:rPr>
              <a:t>Ready to lay down His life. </a:t>
            </a:r>
            <a:br>
              <a:rPr lang="en-US" sz="3000" b="1" dirty="0">
                <a:solidFill>
                  <a:schemeClr val="tx1"/>
                </a:solidFill>
                <a:latin typeface="Nunito Light"/>
                <a:sym typeface="Nunito Light"/>
              </a:rPr>
            </a:br>
            <a:r>
              <a:rPr lang="en-US" sz="2600" dirty="0">
                <a:solidFill>
                  <a:srgbClr val="002060"/>
                </a:solidFill>
                <a:latin typeface="Nunito Light"/>
                <a:sym typeface="Nunito Light"/>
              </a:rPr>
              <a:t>(John 10:17-18; cf., 18:1-8)</a:t>
            </a:r>
            <a:endParaRPr lang="en-US" sz="2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500"/>
                                        <p:tgtEl>
                                          <p:spTgt spid="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7">
                                            <p:txEl>
                                              <p:pRg st="2" end="2"/>
                                            </p:txEl>
                                          </p:spTgt>
                                        </p:tgtEl>
                                        <p:attrNameLst>
                                          <p:attrName>style.visibility</p:attrName>
                                        </p:attrNameLst>
                                      </p:cBhvr>
                                      <p:to>
                                        <p:strVal val="visible"/>
                                      </p:to>
                                    </p:set>
                                    <p:animEffect transition="in" filter="fade">
                                      <p:cBhvr>
                                        <p:cTn id="17" dur="500"/>
                                        <p:tgtEl>
                                          <p:spTgt spid="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1691320" y="0"/>
            <a:ext cx="5761357"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 sz="4000" b="1" i="0" u="none" strike="noStrike" cap="none" dirty="0">
                <a:solidFill>
                  <a:srgbClr val="171616"/>
                </a:solidFill>
                <a:latin typeface="Nunito Light"/>
                <a:ea typeface="Nunito Light"/>
                <a:cs typeface="Nunito Light"/>
                <a:sym typeface="Nunito Light"/>
              </a:rPr>
              <a:t>Before Gethsemane</a:t>
            </a:r>
            <a:endParaRPr sz="1000" b="1" dirty="0"/>
          </a:p>
        </p:txBody>
      </p:sp>
      <p:sp>
        <p:nvSpPr>
          <p:cNvPr id="217" name="Google Shape;217;p28"/>
          <p:cNvSpPr txBox="1"/>
          <p:nvPr/>
        </p:nvSpPr>
        <p:spPr>
          <a:xfrm>
            <a:off x="798398" y="643503"/>
            <a:ext cx="8071555" cy="4447371"/>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b="1" dirty="0">
                <a:solidFill>
                  <a:srgbClr val="171616"/>
                </a:solidFill>
                <a:latin typeface="Nunito Light"/>
                <a:ea typeface="Nunito Light"/>
                <a:cs typeface="Nunito Light"/>
                <a:sym typeface="Nunito Light"/>
              </a:rPr>
              <a:t>The day before</a:t>
            </a:r>
            <a:r>
              <a:rPr lang="en-US" sz="3000" b="1" i="0" u="none" strike="noStrike" cap="none" dirty="0">
                <a:solidFill>
                  <a:srgbClr val="171616"/>
                </a:solidFill>
                <a:latin typeface="Nunito Light"/>
                <a:ea typeface="Nunito Light"/>
                <a:cs typeface="Nunito Light"/>
                <a:sym typeface="Nunito Light"/>
              </a:rPr>
              <a:t>…</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rgbClr val="171616"/>
                </a:solidFill>
                <a:latin typeface="Nunito Light"/>
                <a:ea typeface="Nunito Light"/>
                <a:cs typeface="Nunito Light"/>
                <a:sym typeface="Nunito Light"/>
              </a:rPr>
              <a:t>Observance of the last Passover &amp; washing of the apostles feet. </a:t>
            </a:r>
            <a:r>
              <a:rPr lang="en-US" sz="2600" b="1" i="0" u="none" strike="noStrike" cap="none" dirty="0">
                <a:solidFill>
                  <a:srgbClr val="002060"/>
                </a:solidFill>
                <a:latin typeface="Nunito Light"/>
                <a:ea typeface="Nunito Light"/>
                <a:cs typeface="Nunito Light"/>
                <a:sym typeface="Nunito Light"/>
              </a:rPr>
              <a:t>(Mark 14:12-17; John 13:1-20) </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rgbClr val="171616"/>
                </a:solidFill>
                <a:latin typeface="Nunito Light"/>
                <a:sym typeface="Nunito Light"/>
              </a:rPr>
              <a:t>Answered who’s greatest. </a:t>
            </a:r>
            <a:r>
              <a:rPr lang="en-US" sz="2600" b="1" dirty="0">
                <a:solidFill>
                  <a:srgbClr val="002060"/>
                </a:solidFill>
                <a:latin typeface="Nunito Light"/>
                <a:sym typeface="Nunito Light"/>
              </a:rPr>
              <a:t>(Luke 22:24-30)</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rgbClr val="171616"/>
                </a:solidFill>
                <a:latin typeface="Nunito Light"/>
                <a:sym typeface="Nunito Light"/>
              </a:rPr>
              <a:t>Identification of His betrayer </a:t>
            </a:r>
            <a:r>
              <a:rPr lang="en-US" sz="2600" b="1" dirty="0">
                <a:solidFill>
                  <a:srgbClr val="002060"/>
                </a:solidFill>
                <a:latin typeface="Nunito Light"/>
                <a:sym typeface="Nunito Light"/>
              </a:rPr>
              <a:t>(Mark 14:18-21) </a:t>
            </a:r>
            <a:r>
              <a:rPr lang="en-US" sz="3000" b="1" dirty="0">
                <a:solidFill>
                  <a:schemeClr val="tx1"/>
                </a:solidFill>
                <a:latin typeface="Nunito Light"/>
                <a:sym typeface="Nunito Light"/>
              </a:rPr>
              <a:t>&amp; prediction of Peter’s betrayal. </a:t>
            </a:r>
            <a:r>
              <a:rPr lang="en-US" sz="2600" b="1" dirty="0">
                <a:solidFill>
                  <a:srgbClr val="002060"/>
                </a:solidFill>
                <a:latin typeface="Nunito Light"/>
                <a:sym typeface="Nunito Light"/>
              </a:rPr>
              <a:t>(Mark 14:26-31)</a:t>
            </a:r>
          </a:p>
          <a:p>
            <a:pPr marL="457200" lvl="1" indent="-457200">
              <a:lnSpc>
                <a:spcPct val="110000"/>
              </a:lnSpc>
              <a:spcBef>
                <a:spcPts val="600"/>
              </a:spcBef>
              <a:buFont typeface="Arial" panose="020B0604020202020204" pitchFamily="34" charset="0"/>
              <a:buChar char="•"/>
            </a:pPr>
            <a:r>
              <a:rPr lang="en-US" sz="3000" b="1" dirty="0">
                <a:solidFill>
                  <a:srgbClr val="171616"/>
                </a:solidFill>
                <a:latin typeface="Nunito Light"/>
                <a:sym typeface="Nunito Light"/>
              </a:rPr>
              <a:t>Jesus’ prayer for Himself </a:t>
            </a:r>
            <a:r>
              <a:rPr lang="en-US" sz="2600" b="1" dirty="0">
                <a:solidFill>
                  <a:srgbClr val="002060"/>
                </a:solidFill>
                <a:latin typeface="Nunito Light"/>
                <a:sym typeface="Nunito Light"/>
              </a:rPr>
              <a:t>(John 17:1-6),</a:t>
            </a:r>
            <a:r>
              <a:rPr lang="en-US" sz="2600" b="1" dirty="0">
                <a:solidFill>
                  <a:schemeClr val="tx1"/>
                </a:solidFill>
                <a:latin typeface="Nunito Light"/>
                <a:sym typeface="Nunito Light"/>
              </a:rPr>
              <a:t> </a:t>
            </a:r>
            <a:r>
              <a:rPr lang="en-US" sz="3000" b="1" dirty="0">
                <a:solidFill>
                  <a:schemeClr val="tx1"/>
                </a:solidFill>
                <a:latin typeface="Nunito Light"/>
                <a:sym typeface="Nunito Light"/>
              </a:rPr>
              <a:t>His apostles </a:t>
            </a:r>
            <a:r>
              <a:rPr lang="en-US" sz="2600" b="1" dirty="0">
                <a:solidFill>
                  <a:srgbClr val="002060"/>
                </a:solidFill>
                <a:latin typeface="Nunito Light"/>
                <a:sym typeface="Nunito Light"/>
              </a:rPr>
              <a:t>(John 17:7-19)</a:t>
            </a:r>
            <a:r>
              <a:rPr lang="en-US" sz="2600" dirty="0">
                <a:solidFill>
                  <a:srgbClr val="002060"/>
                </a:solidFill>
                <a:latin typeface="Nunito Light"/>
                <a:sym typeface="Nunito Light"/>
              </a:rPr>
              <a:t> </a:t>
            </a:r>
            <a:r>
              <a:rPr lang="en-US" sz="3000" b="1" dirty="0">
                <a:solidFill>
                  <a:schemeClr val="tx1"/>
                </a:solidFill>
                <a:latin typeface="Nunito Light"/>
                <a:sym typeface="Nunito Light"/>
              </a:rPr>
              <a:t>&amp; for us! </a:t>
            </a:r>
            <a:r>
              <a:rPr lang="en-US" sz="2600" b="1" dirty="0">
                <a:solidFill>
                  <a:srgbClr val="002060"/>
                </a:solidFill>
                <a:latin typeface="Nunito Light"/>
                <a:sym typeface="Nunito Light"/>
              </a:rPr>
              <a:t>(John 17:20-21)</a:t>
            </a:r>
            <a:r>
              <a:rPr lang="en-US" sz="2600" b="1" dirty="0">
                <a:solidFill>
                  <a:schemeClr val="tx1"/>
                </a:solidFill>
                <a:latin typeface="Nunito Light"/>
                <a:sym typeface="Nunito Light"/>
              </a:rPr>
              <a:t> </a:t>
            </a:r>
            <a:endParaRPr lang="en-US" sz="2600" b="1" dirty="0">
              <a:solidFill>
                <a:srgbClr val="002060"/>
              </a:solidFill>
            </a:endParaRPr>
          </a:p>
        </p:txBody>
      </p:sp>
    </p:spTree>
    <p:extLst>
      <p:ext uri="{BB962C8B-B14F-4D97-AF65-F5344CB8AC3E}">
        <p14:creationId xmlns:p14="http://schemas.microsoft.com/office/powerpoint/2010/main" val="547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500"/>
                                        <p:tgtEl>
                                          <p:spTgt spid="21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animEffect transition="in" filter="fade">
                                      <p:cBhvr>
                                        <p:cTn id="15" dur="500"/>
                                        <p:tgtEl>
                                          <p:spTgt spid="2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7">
                                            <p:txEl>
                                              <p:pRg st="3" end="3"/>
                                            </p:txEl>
                                          </p:spTgt>
                                        </p:tgtEl>
                                        <p:attrNameLst>
                                          <p:attrName>style.visibility</p:attrName>
                                        </p:attrNameLst>
                                      </p:cBhvr>
                                      <p:to>
                                        <p:strVal val="visible"/>
                                      </p:to>
                                    </p:set>
                                    <p:animEffect transition="in" filter="fade">
                                      <p:cBhvr>
                                        <p:cTn id="20" dur="500"/>
                                        <p:tgtEl>
                                          <p:spTgt spid="21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7">
                                            <p:txEl>
                                              <p:pRg st="4" end="4"/>
                                            </p:txEl>
                                          </p:spTgt>
                                        </p:tgtEl>
                                        <p:attrNameLst>
                                          <p:attrName>style.visibility</p:attrName>
                                        </p:attrNameLst>
                                      </p:cBhvr>
                                      <p:to>
                                        <p:strVal val="visible"/>
                                      </p:to>
                                    </p:set>
                                    <p:animEffect transition="in" filter="fade">
                                      <p:cBhvr>
                                        <p:cTn id="25" dur="500"/>
                                        <p:tgtEl>
                                          <p:spTgt spid="2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1691320" y="0"/>
            <a:ext cx="5761357"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i="0" u="none" strike="noStrike" cap="none" dirty="0">
                <a:solidFill>
                  <a:srgbClr val="171616"/>
                </a:solidFill>
                <a:latin typeface="Nunito Light"/>
                <a:ea typeface="Nunito Light"/>
                <a:cs typeface="Nunito Light"/>
                <a:sym typeface="Nunito Light"/>
              </a:rPr>
              <a:t>Leaving Jerusalem…</a:t>
            </a:r>
            <a:endParaRPr sz="1000" b="1" dirty="0"/>
          </a:p>
        </p:txBody>
      </p:sp>
      <p:sp>
        <p:nvSpPr>
          <p:cNvPr id="217" name="Google Shape;217;p28"/>
          <p:cNvSpPr txBox="1"/>
          <p:nvPr/>
        </p:nvSpPr>
        <p:spPr>
          <a:xfrm>
            <a:off x="756356" y="920806"/>
            <a:ext cx="8098886" cy="4293483"/>
          </a:xfrm>
          <a:prstGeom prst="rect">
            <a:avLst/>
          </a:prstGeom>
          <a:noFill/>
          <a:ln>
            <a:noFill/>
          </a:ln>
        </p:spPr>
        <p:txBody>
          <a:bodyPr spcFirstLastPara="1" wrap="square" lIns="0" tIns="0" rIns="0" bIns="0" anchor="t" anchorCtr="0">
            <a:spAutoFit/>
          </a:bodyPr>
          <a:lstStyle/>
          <a:p>
            <a:pPr lvl="1">
              <a:lnSpc>
                <a:spcPct val="110000"/>
              </a:lnSpc>
              <a:spcBef>
                <a:spcPts val="600"/>
              </a:spcBef>
            </a:pPr>
            <a:r>
              <a:rPr lang="en-US" sz="3000" b="1" i="1" dirty="0">
                <a:solidFill>
                  <a:srgbClr val="171616"/>
                </a:solidFill>
                <a:latin typeface="Nunito Light"/>
                <a:ea typeface="Nunito Light"/>
                <a:cs typeface="Nunito Light"/>
                <a:sym typeface="Nunito Light"/>
              </a:rPr>
              <a:t>“As was His custom”</a:t>
            </a:r>
            <a:r>
              <a:rPr lang="en-US" sz="3000" b="1" dirty="0">
                <a:solidFill>
                  <a:srgbClr val="171616"/>
                </a:solidFill>
                <a:latin typeface="Nunito Light"/>
                <a:ea typeface="Nunito Light"/>
                <a:cs typeface="Nunito Light"/>
                <a:sym typeface="Nunito Light"/>
              </a:rPr>
              <a:t>, </a:t>
            </a:r>
            <a:r>
              <a:rPr lang="en-US" sz="2600" b="1" dirty="0">
                <a:solidFill>
                  <a:srgbClr val="002060"/>
                </a:solidFill>
                <a:latin typeface="Nunito Light"/>
                <a:ea typeface="Nunito Light"/>
                <a:cs typeface="Nunito Light"/>
                <a:sym typeface="Nunito Light"/>
              </a:rPr>
              <a:t>(Luke 22:39), </a:t>
            </a:r>
            <a:r>
              <a:rPr lang="en-US" sz="3000" dirty="0">
                <a:solidFill>
                  <a:srgbClr val="171616"/>
                </a:solidFill>
                <a:latin typeface="Nunito Light"/>
                <a:ea typeface="Nunito Light"/>
                <a:cs typeface="Nunito Light"/>
                <a:sym typeface="Nunito Light"/>
              </a:rPr>
              <a:t>they go to the </a:t>
            </a:r>
            <a:r>
              <a:rPr lang="en-US" sz="3000" b="1" dirty="0">
                <a:solidFill>
                  <a:srgbClr val="171616"/>
                </a:solidFill>
                <a:latin typeface="Nunito Light"/>
                <a:ea typeface="Nunito Light"/>
                <a:cs typeface="Nunito Light"/>
                <a:sym typeface="Nunito Light"/>
              </a:rPr>
              <a:t>Mount of Olives </a:t>
            </a:r>
            <a:r>
              <a:rPr lang="en-US" sz="2600" b="1" dirty="0">
                <a:solidFill>
                  <a:srgbClr val="002060"/>
                </a:solidFill>
                <a:latin typeface="Nunito Light"/>
                <a:ea typeface="Nunito Light"/>
                <a:cs typeface="Nunito Light"/>
                <a:sym typeface="Nunito Light"/>
              </a:rPr>
              <a:t>(Matthew 26:30)</a:t>
            </a:r>
            <a:r>
              <a:rPr lang="en-US" sz="3000" b="1" dirty="0">
                <a:solidFill>
                  <a:srgbClr val="171616"/>
                </a:solidFill>
                <a:latin typeface="Nunito Light"/>
                <a:ea typeface="Nunito Light"/>
                <a:cs typeface="Nunito Light"/>
                <a:sym typeface="Nunito Light"/>
              </a:rPr>
              <a:t> </a:t>
            </a:r>
            <a:r>
              <a:rPr lang="en-US" sz="3000" dirty="0">
                <a:solidFill>
                  <a:srgbClr val="171616"/>
                </a:solidFill>
                <a:latin typeface="Nunito Light"/>
                <a:ea typeface="Nunito Light"/>
                <a:cs typeface="Nunito Light"/>
                <a:sym typeface="Nunito Light"/>
              </a:rPr>
              <a:t>where Jesus says that</a:t>
            </a:r>
            <a:r>
              <a:rPr lang="en-US" sz="3000" b="1" dirty="0">
                <a:solidFill>
                  <a:srgbClr val="171616"/>
                </a:solidFill>
                <a:latin typeface="Nunito Light"/>
                <a:ea typeface="Nunito Light"/>
                <a:cs typeface="Nunito Light"/>
                <a:sym typeface="Nunito Light"/>
              </a:rPr>
              <a:t> </a:t>
            </a:r>
            <a:r>
              <a:rPr lang="en-US" sz="3000" b="1" i="1" dirty="0">
                <a:solidFill>
                  <a:srgbClr val="171616"/>
                </a:solidFill>
                <a:latin typeface="Nunito Light"/>
                <a:ea typeface="Nunito Light"/>
                <a:cs typeface="Nunito Light"/>
                <a:sym typeface="Nunito Light"/>
              </a:rPr>
              <a:t>“you all will fall away”. </a:t>
            </a:r>
            <a:r>
              <a:rPr lang="en-US" sz="2600" b="1" dirty="0">
                <a:solidFill>
                  <a:srgbClr val="002060"/>
                </a:solidFill>
                <a:latin typeface="Nunito Light"/>
                <a:ea typeface="Nunito Light"/>
                <a:cs typeface="Nunito Light"/>
                <a:sym typeface="Nunito Light"/>
              </a:rPr>
              <a:t>(Matthew 26:31)</a:t>
            </a:r>
            <a:endParaRPr lang="en-US" sz="2600" b="1" i="1" dirty="0">
              <a:solidFill>
                <a:srgbClr val="171616"/>
              </a:solidFill>
              <a:latin typeface="Nunito Light"/>
              <a:ea typeface="Nunito Light"/>
              <a:cs typeface="Nunito Light"/>
              <a:sym typeface="Nunito Light"/>
            </a:endParaRPr>
          </a:p>
          <a:p>
            <a:pPr marL="0" marR="0" lvl="1" indent="0" rtl="0">
              <a:lnSpc>
                <a:spcPct val="110000"/>
              </a:lnSpc>
              <a:spcBef>
                <a:spcPts val="600"/>
              </a:spcBef>
              <a:spcAft>
                <a:spcPts val="0"/>
              </a:spcAft>
              <a:buNone/>
            </a:pPr>
            <a:r>
              <a:rPr lang="en-US" sz="3000" dirty="0">
                <a:solidFill>
                  <a:srgbClr val="171616"/>
                </a:solidFill>
                <a:latin typeface="Nunito Light"/>
                <a:ea typeface="Nunito Light"/>
                <a:cs typeface="Nunito Light"/>
                <a:sym typeface="Nunito Light"/>
              </a:rPr>
              <a:t>After Peter avows he will </a:t>
            </a:r>
            <a:r>
              <a:rPr lang="en-US" sz="3000" b="1" i="1" dirty="0">
                <a:solidFill>
                  <a:srgbClr val="171616"/>
                </a:solidFill>
                <a:latin typeface="Nunito Light"/>
                <a:ea typeface="Nunito Light"/>
                <a:cs typeface="Nunito Light"/>
                <a:sym typeface="Nunito Light"/>
              </a:rPr>
              <a:t>“never fall away”</a:t>
            </a:r>
            <a:r>
              <a:rPr lang="en-US" sz="3000" b="1" dirty="0">
                <a:solidFill>
                  <a:srgbClr val="171616"/>
                </a:solidFill>
                <a:latin typeface="Nunito Light"/>
                <a:ea typeface="Nunito Light"/>
                <a:cs typeface="Nunito Light"/>
                <a:sym typeface="Nunito Light"/>
              </a:rPr>
              <a:t>, Jesus reminds Peter </a:t>
            </a:r>
            <a:r>
              <a:rPr lang="en-US" sz="2600" b="1" dirty="0">
                <a:solidFill>
                  <a:srgbClr val="002060"/>
                </a:solidFill>
                <a:latin typeface="Nunito Light"/>
                <a:ea typeface="Nunito Light"/>
                <a:cs typeface="Nunito Light"/>
                <a:sym typeface="Nunito Light"/>
              </a:rPr>
              <a:t>(Matthew 26:33-34; Luke 22:34)</a:t>
            </a:r>
            <a:r>
              <a:rPr lang="en-US" sz="3000" b="1" dirty="0">
                <a:solidFill>
                  <a:srgbClr val="171616"/>
                </a:solidFill>
                <a:latin typeface="Nunito Light"/>
                <a:ea typeface="Nunito Light"/>
                <a:cs typeface="Nunito Light"/>
                <a:sym typeface="Nunito Light"/>
              </a:rPr>
              <a:t> that he will deny Him 3 times.</a:t>
            </a:r>
          </a:p>
          <a:p>
            <a:pPr marL="0" marR="0" lvl="1" indent="0" rtl="0">
              <a:lnSpc>
                <a:spcPct val="110000"/>
              </a:lnSpc>
              <a:spcBef>
                <a:spcPts val="600"/>
              </a:spcBef>
              <a:spcAft>
                <a:spcPts val="0"/>
              </a:spcAft>
              <a:buNone/>
            </a:pPr>
            <a:r>
              <a:rPr lang="en-US" sz="3000" b="1" i="0" u="none" strike="noStrike" cap="none" dirty="0">
                <a:solidFill>
                  <a:srgbClr val="171616"/>
                </a:solidFill>
                <a:latin typeface="Nunito Light"/>
                <a:ea typeface="Nunito Light"/>
                <a:cs typeface="Nunito Light"/>
                <a:sym typeface="Nunito Light"/>
              </a:rPr>
              <a:t>Jesus takes Peter, James and John with Him as He goes to pray. </a:t>
            </a:r>
            <a:r>
              <a:rPr lang="en-US" sz="2600" b="1" i="0" u="none" strike="noStrike" cap="none" dirty="0">
                <a:solidFill>
                  <a:srgbClr val="002060"/>
                </a:solidFill>
                <a:latin typeface="Nunito Light"/>
                <a:ea typeface="Nunito Light"/>
                <a:cs typeface="Nunito Light"/>
                <a:sym typeface="Nunito Light"/>
              </a:rPr>
              <a:t>(Mark 14:32-33)</a:t>
            </a:r>
          </a:p>
        </p:txBody>
      </p:sp>
    </p:spTree>
    <p:extLst>
      <p:ext uri="{BB962C8B-B14F-4D97-AF65-F5344CB8AC3E}">
        <p14:creationId xmlns:p14="http://schemas.microsoft.com/office/powerpoint/2010/main" val="10825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500"/>
                                        <p:tgtEl>
                                          <p:spTgt spid="21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animEffect transition="in" filter="fade">
                                      <p:cBhvr>
                                        <p:cTn id="15" dur="500"/>
                                        <p:tgtEl>
                                          <p:spTgt spid="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0" y="1709975"/>
            <a:ext cx="3668888" cy="1723549"/>
          </a:xfrm>
          <a:prstGeom prst="rect">
            <a:avLst/>
          </a:prstGeom>
          <a:noFill/>
          <a:ln>
            <a:noFill/>
          </a:ln>
        </p:spPr>
        <p:txBody>
          <a:bodyPr spcFirstLastPara="1" wrap="square" lIns="0" tIns="0" rIns="0" bIns="0" anchor="ctr" anchorCtr="0">
            <a:spAutoFit/>
          </a:bodyPr>
          <a:lstStyle/>
          <a:p>
            <a:pPr marL="0" marR="0" lvl="0" indent="0" algn="ctr" rtl="0">
              <a:lnSpc>
                <a:spcPct val="140006"/>
              </a:lnSpc>
              <a:spcBef>
                <a:spcPts val="0"/>
              </a:spcBef>
              <a:spcAft>
                <a:spcPts val="0"/>
              </a:spcAft>
              <a:buNone/>
            </a:pPr>
            <a:r>
              <a:rPr lang="en" sz="4000" b="1" i="0" u="none" strike="noStrike" cap="none" dirty="0">
                <a:solidFill>
                  <a:srgbClr val="171616"/>
                </a:solidFill>
                <a:latin typeface="Nunito Light"/>
                <a:ea typeface="Nunito Light"/>
                <a:cs typeface="Nunito Light"/>
                <a:sym typeface="Nunito Light"/>
              </a:rPr>
              <a:t>The Garden Of Gethsemane…</a:t>
            </a:r>
            <a:endParaRPr sz="1000" b="1" dirty="0"/>
          </a:p>
        </p:txBody>
      </p:sp>
      <p:pic>
        <p:nvPicPr>
          <p:cNvPr id="5" name="Picture 4">
            <a:extLst>
              <a:ext uri="{FF2B5EF4-FFF2-40B4-BE49-F238E27FC236}">
                <a16:creationId xmlns:a16="http://schemas.microsoft.com/office/drawing/2014/main" id="{A8E3B734-081A-E44D-9A73-3A269C406D8E}"/>
              </a:ext>
            </a:extLst>
          </p:cNvPr>
          <p:cNvPicPr>
            <a:picLocks noChangeAspect="1"/>
          </p:cNvPicPr>
          <p:nvPr/>
        </p:nvPicPr>
        <p:blipFill>
          <a:blip r:embed="rId4"/>
          <a:stretch>
            <a:fillRect/>
          </a:stretch>
        </p:blipFill>
        <p:spPr>
          <a:xfrm>
            <a:off x="3815644" y="-1"/>
            <a:ext cx="5328355" cy="5143500"/>
          </a:xfrm>
          <a:prstGeom prst="rect">
            <a:avLst/>
          </a:prstGeom>
        </p:spPr>
      </p:pic>
    </p:spTree>
    <p:extLst>
      <p:ext uri="{BB962C8B-B14F-4D97-AF65-F5344CB8AC3E}">
        <p14:creationId xmlns:p14="http://schemas.microsoft.com/office/powerpoint/2010/main" val="23026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1590801" y="-58232"/>
            <a:ext cx="6429996"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Jesus Alone In The Garden…</a:t>
            </a:r>
            <a:endParaRPr sz="1000" b="1" dirty="0"/>
          </a:p>
        </p:txBody>
      </p:sp>
      <p:sp>
        <p:nvSpPr>
          <p:cNvPr id="217" name="Google Shape;217;p28"/>
          <p:cNvSpPr txBox="1"/>
          <p:nvPr/>
        </p:nvSpPr>
        <p:spPr>
          <a:xfrm>
            <a:off x="276725" y="803542"/>
            <a:ext cx="8590547" cy="4056495"/>
          </a:xfrm>
          <a:prstGeom prst="rect">
            <a:avLst/>
          </a:prstGeom>
          <a:noFill/>
          <a:ln>
            <a:noFill/>
          </a:ln>
        </p:spPr>
        <p:txBody>
          <a:bodyPr spcFirstLastPara="1" wrap="square" lIns="0" tIns="0" rIns="0" bIns="0" anchor="t" anchorCtr="0">
            <a:spAutoFit/>
          </a:bodyPr>
          <a:lstStyle/>
          <a:p>
            <a:pPr lvl="1">
              <a:lnSpc>
                <a:spcPct val="110000"/>
              </a:lnSpc>
              <a:spcBef>
                <a:spcPts val="600"/>
              </a:spcBef>
            </a:pPr>
            <a:r>
              <a:rPr lang="en-US" sz="2800" dirty="0">
                <a:solidFill>
                  <a:srgbClr val="171616"/>
                </a:solidFill>
                <a:latin typeface="Nunito Light"/>
                <a:ea typeface="Nunito Light"/>
                <a:cs typeface="Nunito Light"/>
                <a:sym typeface="Nunito Light"/>
              </a:rPr>
              <a:t>Jesus “</a:t>
            </a:r>
            <a:r>
              <a:rPr lang="en-US" sz="2800" b="1" i="1" dirty="0">
                <a:solidFill>
                  <a:srgbClr val="171616"/>
                </a:solidFill>
                <a:latin typeface="Nunito Light"/>
                <a:ea typeface="Nunito Light"/>
                <a:cs typeface="Nunito Light"/>
                <a:sym typeface="Nunito Light"/>
              </a:rPr>
              <a:t>fell on His face” </a:t>
            </a:r>
            <a:r>
              <a:rPr lang="en-US" sz="2600" b="1" dirty="0">
                <a:solidFill>
                  <a:srgbClr val="002060"/>
                </a:solidFill>
                <a:latin typeface="Nunito Light"/>
                <a:ea typeface="Nunito Light"/>
                <a:cs typeface="Nunito Light"/>
                <a:sym typeface="Nunito Light"/>
              </a:rPr>
              <a:t>(Matthew 26:39</a:t>
            </a:r>
            <a:r>
              <a:rPr lang="en-US" sz="2800" b="1" dirty="0">
                <a:solidFill>
                  <a:srgbClr val="002060"/>
                </a:solidFill>
                <a:latin typeface="Nunito Light"/>
                <a:ea typeface="Nunito Light"/>
                <a:cs typeface="Nunito Light"/>
                <a:sym typeface="Nunito Light"/>
              </a:rPr>
              <a:t>) </a:t>
            </a:r>
            <a:r>
              <a:rPr lang="en-US" sz="2800" b="1" dirty="0">
                <a:solidFill>
                  <a:schemeClr val="tx1"/>
                </a:solidFill>
                <a:latin typeface="Nunito Light"/>
                <a:ea typeface="Nunito Light"/>
                <a:cs typeface="Nunito Light"/>
                <a:sym typeface="Nunito Light"/>
              </a:rPr>
              <a:t>&amp; </a:t>
            </a:r>
            <a:r>
              <a:rPr lang="en-US" sz="2800" dirty="0">
                <a:solidFill>
                  <a:srgbClr val="171616"/>
                </a:solidFill>
                <a:latin typeface="Nunito Light"/>
                <a:ea typeface="Nunito Light"/>
                <a:cs typeface="Nunito Light"/>
                <a:sym typeface="Nunito Light"/>
              </a:rPr>
              <a:t>was </a:t>
            </a:r>
            <a:r>
              <a:rPr lang="en-US" sz="2800" b="1" i="1" dirty="0">
                <a:solidFill>
                  <a:srgbClr val="171616"/>
                </a:solidFill>
                <a:latin typeface="Nunito Light"/>
                <a:ea typeface="Nunito Light"/>
                <a:cs typeface="Nunito Light"/>
                <a:sym typeface="Nunito Light"/>
              </a:rPr>
              <a:t>“very distressed and troubled” </a:t>
            </a:r>
            <a:r>
              <a:rPr lang="en-US" sz="2800" dirty="0">
                <a:solidFill>
                  <a:srgbClr val="171616"/>
                </a:solidFill>
                <a:latin typeface="Nunito Light"/>
                <a:ea typeface="Nunito Light"/>
                <a:cs typeface="Nunito Light"/>
                <a:sym typeface="Nunito Light"/>
              </a:rPr>
              <a:t>and said,</a:t>
            </a:r>
            <a:r>
              <a:rPr lang="en-US" sz="2800" b="1" i="1" dirty="0">
                <a:solidFill>
                  <a:srgbClr val="171616"/>
                </a:solidFill>
                <a:latin typeface="Nunito Light"/>
                <a:ea typeface="Nunito Light"/>
                <a:cs typeface="Nunito Light"/>
                <a:sym typeface="Nunito Light"/>
              </a:rPr>
              <a:t> </a:t>
            </a:r>
            <a:r>
              <a:rPr lang="en-US" sz="2800" i="1" dirty="0">
                <a:solidFill>
                  <a:srgbClr val="171616"/>
                </a:solidFill>
                <a:latin typeface="Nunito Light"/>
                <a:ea typeface="Nunito Light"/>
                <a:cs typeface="Nunito Light"/>
                <a:sym typeface="Nunito Light"/>
              </a:rPr>
              <a:t>“My soul is </a:t>
            </a:r>
            <a:r>
              <a:rPr lang="en-US" sz="2800" b="1" i="1" dirty="0">
                <a:solidFill>
                  <a:srgbClr val="171616"/>
                </a:solidFill>
                <a:latin typeface="Nunito Light"/>
                <a:ea typeface="Nunito Light"/>
                <a:cs typeface="Nunito Light"/>
                <a:sym typeface="Nunito Light"/>
              </a:rPr>
              <a:t>deeply grieved to the point of death; </a:t>
            </a:r>
            <a:r>
              <a:rPr lang="en-US" sz="2800" i="1" dirty="0">
                <a:solidFill>
                  <a:srgbClr val="171616"/>
                </a:solidFill>
                <a:latin typeface="Nunito Light"/>
                <a:ea typeface="Nunito Light"/>
                <a:cs typeface="Nunito Light"/>
                <a:sym typeface="Nunito Light"/>
              </a:rPr>
              <a:t>remain here and </a:t>
            </a:r>
            <a:r>
              <a:rPr lang="en-US" sz="2800" b="1" i="1" dirty="0">
                <a:solidFill>
                  <a:srgbClr val="171616"/>
                </a:solidFill>
                <a:latin typeface="Nunito Light"/>
                <a:ea typeface="Nunito Light"/>
                <a:cs typeface="Nunito Light"/>
                <a:sym typeface="Nunito Light"/>
              </a:rPr>
              <a:t>keep watch.” </a:t>
            </a:r>
            <a:r>
              <a:rPr lang="en-US" sz="2600" b="1" dirty="0">
                <a:solidFill>
                  <a:srgbClr val="002060"/>
                </a:solidFill>
                <a:latin typeface="Nunito Light"/>
                <a:ea typeface="Nunito Light"/>
                <a:cs typeface="Nunito Light"/>
                <a:sym typeface="Nunito Light"/>
              </a:rPr>
              <a:t>(Mark 14:33-34)</a:t>
            </a:r>
          </a:p>
          <a:p>
            <a:pPr marL="457200" lvl="1" indent="-457200">
              <a:lnSpc>
                <a:spcPct val="110000"/>
              </a:lnSpc>
              <a:spcBef>
                <a:spcPts val="600"/>
              </a:spcBef>
              <a:buFont typeface="Arial" panose="020B0604020202020204" pitchFamily="34" charset="0"/>
              <a:buChar char="•"/>
            </a:pPr>
            <a:r>
              <a:rPr lang="en-US" sz="3000" b="1" i="1" dirty="0">
                <a:solidFill>
                  <a:schemeClr val="tx1"/>
                </a:solidFill>
                <a:latin typeface="Nunito Light" pitchFamily="2" charset="0"/>
                <a:ea typeface="Nunito Light"/>
                <a:cs typeface="Nunito Light"/>
                <a:sym typeface="Nunito Light"/>
              </a:rPr>
              <a:t>“</a:t>
            </a:r>
            <a:r>
              <a:rPr lang="en-US" sz="2800" b="1" i="1" dirty="0">
                <a:solidFill>
                  <a:schemeClr val="tx1"/>
                </a:solidFill>
                <a:latin typeface="Nunito Light" pitchFamily="2" charset="0"/>
                <a:ea typeface="Nunito Light"/>
                <a:cs typeface="Nunito Light"/>
                <a:sym typeface="Nunito Light"/>
              </a:rPr>
              <a:t>Troubled”</a:t>
            </a:r>
            <a:r>
              <a:rPr lang="en-US" sz="2800" b="1" dirty="0">
                <a:solidFill>
                  <a:schemeClr val="tx1"/>
                </a:solidFill>
                <a:latin typeface="Nunito Light" pitchFamily="2" charset="0"/>
                <a:ea typeface="Nunito Light"/>
                <a:cs typeface="Nunito Light"/>
                <a:sym typeface="Nunito Light"/>
              </a:rPr>
              <a:t> - </a:t>
            </a:r>
            <a:r>
              <a:rPr lang="en-US" sz="2800" dirty="0">
                <a:latin typeface="Nunito Light" pitchFamily="2" charset="0"/>
              </a:rPr>
              <a:t>uncomfortable, </a:t>
            </a:r>
            <a:r>
              <a:rPr lang="en-US" sz="2800" b="1" dirty="0">
                <a:latin typeface="Nunito Light" pitchFamily="2" charset="0"/>
              </a:rPr>
              <a:t>as not at home, to be troubled, distressed</a:t>
            </a:r>
            <a:r>
              <a:rPr lang="en-US" sz="2800" dirty="0">
                <a:latin typeface="Nunito Light" pitchFamily="2" charset="0"/>
              </a:rPr>
              <a:t>: </a:t>
            </a:r>
            <a:r>
              <a:rPr lang="en-US" sz="1200" dirty="0">
                <a:latin typeface="Nunito Light" pitchFamily="2" charset="0"/>
              </a:rPr>
              <a:t>(Thayer’s  Lexicon)</a:t>
            </a:r>
            <a:r>
              <a:rPr lang="en-US" sz="2800" dirty="0">
                <a:latin typeface="Nunito Light" pitchFamily="2" charset="0"/>
                <a:ea typeface="Times New Roman" panose="02020603050405020304" pitchFamily="18" charset="0"/>
              </a:rPr>
              <a:t>, </a:t>
            </a:r>
            <a:endParaRPr lang="en-US" sz="2800" b="1" dirty="0">
              <a:solidFill>
                <a:schemeClr val="tx1"/>
              </a:solidFill>
              <a:latin typeface="Nunito Light" pitchFamily="2" charset="0"/>
              <a:ea typeface="Nunito Light"/>
              <a:cs typeface="Nunito Light"/>
              <a:sym typeface="Nunito Light"/>
            </a:endParaRPr>
          </a:p>
          <a:p>
            <a:pPr marL="457200" lvl="1" indent="-457200">
              <a:lnSpc>
                <a:spcPct val="110000"/>
              </a:lnSpc>
              <a:spcBef>
                <a:spcPts val="600"/>
              </a:spcBef>
              <a:buFont typeface="Arial" panose="020B0604020202020204" pitchFamily="34" charset="0"/>
              <a:buChar char="•"/>
            </a:pPr>
            <a:r>
              <a:rPr lang="en-US" sz="2800" b="1" dirty="0">
                <a:solidFill>
                  <a:schemeClr val="tx1"/>
                </a:solidFill>
                <a:latin typeface="Nunito Light"/>
                <a:ea typeface="Nunito Light"/>
                <a:cs typeface="Nunito Light"/>
                <a:sym typeface="Nunito Light"/>
              </a:rPr>
              <a:t>“Deeply grieved” - “grieved all around, intensely sad…” </a:t>
            </a:r>
            <a:r>
              <a:rPr lang="en-US" sz="1800" b="1" dirty="0">
                <a:solidFill>
                  <a:schemeClr val="tx1"/>
                </a:solidFill>
                <a:latin typeface="Nunito Light"/>
                <a:ea typeface="Nunito Light"/>
                <a:cs typeface="Nunito Light"/>
                <a:sym typeface="Nunito Light"/>
              </a:rPr>
              <a:t>(Strong)</a:t>
            </a:r>
            <a:r>
              <a:rPr lang="en-US" sz="3000" b="1" dirty="0">
                <a:solidFill>
                  <a:schemeClr val="tx1"/>
                </a:solidFill>
                <a:latin typeface="Nunito Light"/>
                <a:ea typeface="Nunito Light"/>
                <a:cs typeface="Nunito Light"/>
                <a:sym typeface="Nunito Light"/>
              </a:rPr>
              <a:t> </a:t>
            </a:r>
            <a:r>
              <a:rPr lang="en-US" sz="2600" b="1" dirty="0">
                <a:solidFill>
                  <a:srgbClr val="002060"/>
                </a:solidFill>
                <a:latin typeface="Nunito Light"/>
                <a:ea typeface="Nunito Light"/>
                <a:cs typeface="Nunito Light"/>
                <a:sym typeface="Nunito Light"/>
              </a:rPr>
              <a:t>(Psalms 42:11; Luke 18:23)</a:t>
            </a:r>
          </a:p>
        </p:txBody>
      </p:sp>
    </p:spTree>
    <p:extLst>
      <p:ext uri="{BB962C8B-B14F-4D97-AF65-F5344CB8AC3E}">
        <p14:creationId xmlns:p14="http://schemas.microsoft.com/office/powerpoint/2010/main" val="21373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1590801" y="-58232"/>
            <a:ext cx="6429996"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Jesus Alone In The Garden…</a:t>
            </a:r>
            <a:endParaRPr sz="1000" b="1" dirty="0"/>
          </a:p>
        </p:txBody>
      </p:sp>
      <p:sp>
        <p:nvSpPr>
          <p:cNvPr id="217" name="Google Shape;217;p28"/>
          <p:cNvSpPr txBox="1"/>
          <p:nvPr/>
        </p:nvSpPr>
        <p:spPr>
          <a:xfrm>
            <a:off x="276725" y="803542"/>
            <a:ext cx="8590547" cy="3354765"/>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dirty="0">
                <a:solidFill>
                  <a:srgbClr val="171616"/>
                </a:solidFill>
                <a:latin typeface="Nunito Light"/>
                <a:ea typeface="Nunito Light"/>
                <a:cs typeface="Nunito Light"/>
                <a:sym typeface="Nunito Light"/>
              </a:rPr>
              <a:t>Jesus was </a:t>
            </a:r>
            <a:r>
              <a:rPr lang="en-US" sz="3000" b="1" i="1" dirty="0">
                <a:solidFill>
                  <a:srgbClr val="171616"/>
                </a:solidFill>
                <a:latin typeface="Nunito Light"/>
                <a:ea typeface="Nunito Light"/>
                <a:cs typeface="Nunito Light"/>
                <a:sym typeface="Nunito Light"/>
              </a:rPr>
              <a:t>“very distressed and troubled” </a:t>
            </a:r>
            <a:r>
              <a:rPr lang="en-US" sz="3000" dirty="0">
                <a:solidFill>
                  <a:srgbClr val="171616"/>
                </a:solidFill>
                <a:latin typeface="Nunito Light"/>
                <a:ea typeface="Nunito Light"/>
                <a:cs typeface="Nunito Light"/>
                <a:sym typeface="Nunito Light"/>
              </a:rPr>
              <a:t>and “</a:t>
            </a:r>
            <a:r>
              <a:rPr lang="en-US" sz="3000" b="1" i="1" dirty="0">
                <a:solidFill>
                  <a:srgbClr val="171616"/>
                </a:solidFill>
                <a:latin typeface="Nunito Light"/>
                <a:ea typeface="Nunito Light"/>
                <a:cs typeface="Nunito Light"/>
                <a:sym typeface="Nunito Light"/>
              </a:rPr>
              <a:t>fell on His face” </a:t>
            </a:r>
            <a:r>
              <a:rPr lang="en-US" sz="2600" b="1" dirty="0">
                <a:solidFill>
                  <a:srgbClr val="002060"/>
                </a:solidFill>
                <a:latin typeface="Nunito Light"/>
                <a:ea typeface="Nunito Light"/>
                <a:cs typeface="Nunito Light"/>
                <a:sym typeface="Nunito Light"/>
              </a:rPr>
              <a:t>(Matthew 26:39) </a:t>
            </a:r>
          </a:p>
          <a:p>
            <a:pPr marL="0" marR="0" lvl="1" indent="0" rtl="0">
              <a:lnSpc>
                <a:spcPct val="110000"/>
              </a:lnSpc>
              <a:spcBef>
                <a:spcPts val="600"/>
              </a:spcBef>
              <a:spcAft>
                <a:spcPts val="0"/>
              </a:spcAft>
              <a:buNone/>
            </a:pPr>
            <a:r>
              <a:rPr lang="en-US" sz="3000" b="1" dirty="0">
                <a:solidFill>
                  <a:schemeClr val="tx1"/>
                </a:solidFill>
                <a:latin typeface="Nunito Light"/>
                <a:ea typeface="Nunito Light"/>
                <a:cs typeface="Nunito Light"/>
                <a:sym typeface="Nunito Light"/>
              </a:rPr>
              <a:t>Why? </a:t>
            </a:r>
            <a:r>
              <a:rPr lang="en-US" sz="2600" b="1" dirty="0">
                <a:solidFill>
                  <a:srgbClr val="002060"/>
                </a:solidFill>
                <a:latin typeface="Nunito Light"/>
                <a:ea typeface="Nunito Light"/>
                <a:cs typeface="Nunito Light"/>
                <a:sym typeface="Nunito Light"/>
              </a:rPr>
              <a:t>(Isaiah 53:7) </a:t>
            </a:r>
            <a:r>
              <a:rPr lang="en-US" sz="3000" i="0" u="none" strike="noStrike" cap="none" dirty="0">
                <a:solidFill>
                  <a:schemeClr val="tx1"/>
                </a:solidFill>
                <a:latin typeface="Nunito Light"/>
                <a:ea typeface="Nunito Light"/>
                <a:cs typeface="Nunito Light"/>
                <a:sym typeface="Nunito Light"/>
              </a:rPr>
              <a:t>Jesus truly had </a:t>
            </a:r>
            <a:r>
              <a:rPr lang="en-US" sz="3000" b="1" i="0" u="none" strike="noStrike" cap="none" dirty="0">
                <a:solidFill>
                  <a:schemeClr val="tx1"/>
                </a:solidFill>
                <a:latin typeface="Nunito Light"/>
                <a:ea typeface="Nunito Light"/>
                <a:cs typeface="Nunito Light"/>
                <a:sym typeface="Nunito Light"/>
              </a:rPr>
              <a:t>the “weight of the world” on His shoulders</a:t>
            </a:r>
            <a:r>
              <a:rPr lang="en-US" sz="3000" i="0" u="none" strike="noStrike" cap="none" dirty="0">
                <a:solidFill>
                  <a:schemeClr val="tx1"/>
                </a:solidFill>
                <a:latin typeface="Nunito Light"/>
                <a:ea typeface="Nunito Light"/>
                <a:cs typeface="Nunito Light"/>
                <a:sym typeface="Nunito Light"/>
              </a:rPr>
              <a:t>. </a:t>
            </a:r>
          </a:p>
          <a:p>
            <a:pPr marL="457200" marR="0" lvl="1" indent="-457200" rtl="0">
              <a:lnSpc>
                <a:spcPct val="110000"/>
              </a:lnSpc>
              <a:spcBef>
                <a:spcPts val="600"/>
              </a:spcBef>
              <a:spcAft>
                <a:spcPts val="0"/>
              </a:spcAft>
              <a:buFont typeface="Arial" panose="020B0604020202020204" pitchFamily="34" charset="0"/>
              <a:buChar char="•"/>
            </a:pPr>
            <a:r>
              <a:rPr lang="en-US" sz="3000" i="0" u="none" strike="noStrike" cap="none" dirty="0">
                <a:solidFill>
                  <a:schemeClr val="tx1"/>
                </a:solidFill>
                <a:latin typeface="Nunito Light"/>
                <a:ea typeface="Nunito Light"/>
                <a:cs typeface="Nunito Light"/>
                <a:sym typeface="Nunito Light"/>
              </a:rPr>
              <a:t>Note what </a:t>
            </a:r>
            <a:r>
              <a:rPr lang="en-US" sz="3000" b="1" i="0" u="none" strike="noStrike" cap="none" dirty="0">
                <a:solidFill>
                  <a:schemeClr val="tx1"/>
                </a:solidFill>
                <a:latin typeface="Nunito Light"/>
                <a:ea typeface="Nunito Light"/>
                <a:cs typeface="Nunito Light"/>
                <a:sym typeface="Nunito Light"/>
              </a:rPr>
              <a:t>“Gethsemane”</a:t>
            </a:r>
            <a:r>
              <a:rPr lang="en-US" sz="3000" i="0" u="none" strike="noStrike" cap="none" dirty="0">
                <a:solidFill>
                  <a:schemeClr val="tx1"/>
                </a:solidFill>
                <a:latin typeface="Nunito Light"/>
                <a:ea typeface="Nunito Light"/>
                <a:cs typeface="Nunito Light"/>
                <a:sym typeface="Nunito Light"/>
              </a:rPr>
              <a:t> means! </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What is being asked of Him? </a:t>
            </a:r>
            <a:r>
              <a:rPr lang="en-US" sz="2600" dirty="0">
                <a:solidFill>
                  <a:srgbClr val="002060"/>
                </a:solidFill>
                <a:latin typeface="Nunito Light"/>
                <a:ea typeface="Nunito Light"/>
                <a:cs typeface="Nunito Light"/>
                <a:sym typeface="Nunito Light"/>
              </a:rPr>
              <a:t>(</a:t>
            </a:r>
            <a:r>
              <a:rPr lang="en-US" sz="2600" b="1" dirty="0">
                <a:solidFill>
                  <a:srgbClr val="002060"/>
                </a:solidFill>
                <a:latin typeface="Nunito Light"/>
                <a:ea typeface="Nunito Light"/>
                <a:cs typeface="Nunito Light"/>
                <a:sym typeface="Nunito Light"/>
              </a:rPr>
              <a:t>Hebrews</a:t>
            </a:r>
            <a:r>
              <a:rPr lang="en-US" sz="2600" dirty="0">
                <a:solidFill>
                  <a:srgbClr val="002060"/>
                </a:solidFill>
                <a:latin typeface="Nunito Light"/>
                <a:ea typeface="Nunito Light"/>
                <a:cs typeface="Nunito Light"/>
                <a:sym typeface="Nunito Light"/>
              </a:rPr>
              <a:t> </a:t>
            </a:r>
            <a:r>
              <a:rPr lang="en-US" sz="2600" b="1" dirty="0">
                <a:solidFill>
                  <a:srgbClr val="002060"/>
                </a:solidFill>
                <a:latin typeface="Nunito Light"/>
                <a:ea typeface="Nunito Light"/>
                <a:cs typeface="Nunito Light"/>
                <a:sym typeface="Nunito Light"/>
              </a:rPr>
              <a:t>5:8</a:t>
            </a:r>
            <a:r>
              <a:rPr lang="en-US" sz="2600" dirty="0">
                <a:solidFill>
                  <a:srgbClr val="002060"/>
                </a:solidFill>
                <a:latin typeface="Nunito Light"/>
                <a:ea typeface="Nunito Light"/>
                <a:cs typeface="Nunito Light"/>
                <a:sym typeface="Nunito Light"/>
              </a:rPr>
              <a:t>)</a:t>
            </a:r>
            <a:endParaRPr lang="en-US" sz="2600" i="0" u="none" strike="noStrike" cap="none" dirty="0">
              <a:solidFill>
                <a:srgbClr val="002060"/>
              </a:solidFill>
              <a:latin typeface="Nunito Light"/>
              <a:ea typeface="Nunito Light"/>
              <a:cs typeface="Nunito Light"/>
              <a:sym typeface="Nunito Light"/>
            </a:endParaRPr>
          </a:p>
        </p:txBody>
      </p:sp>
    </p:spTree>
    <p:extLst>
      <p:ext uri="{BB962C8B-B14F-4D97-AF65-F5344CB8AC3E}">
        <p14:creationId xmlns:p14="http://schemas.microsoft.com/office/powerpoint/2010/main" val="132750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7">
                                            <p:txEl>
                                              <p:pRg st="1" end="1"/>
                                            </p:txEl>
                                          </p:spTgt>
                                        </p:tgtEl>
                                        <p:attrNameLst>
                                          <p:attrName>style.visibility</p:attrName>
                                        </p:attrNameLst>
                                      </p:cBhvr>
                                      <p:to>
                                        <p:strVal val="visible"/>
                                      </p:to>
                                    </p:set>
                                    <p:animEffect transition="in" filter="fade">
                                      <p:cBhvr>
                                        <p:cTn id="12" dur="500"/>
                                        <p:tgtEl>
                                          <p:spTgt spid="21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7">
                                            <p:txEl>
                                              <p:pRg st="2" end="2"/>
                                            </p:txEl>
                                          </p:spTgt>
                                        </p:tgtEl>
                                        <p:attrNameLst>
                                          <p:attrName>style.visibility</p:attrName>
                                        </p:attrNameLst>
                                      </p:cBhvr>
                                      <p:to>
                                        <p:strVal val="visible"/>
                                      </p:to>
                                    </p:set>
                                    <p:animEffect transition="in" filter="fade">
                                      <p:cBhvr>
                                        <p:cTn id="15" dur="500"/>
                                        <p:tgtEl>
                                          <p:spTgt spid="21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7">
                                            <p:txEl>
                                              <p:pRg st="3" end="3"/>
                                            </p:txEl>
                                          </p:spTgt>
                                        </p:tgtEl>
                                        <p:attrNameLst>
                                          <p:attrName>style.visibility</p:attrName>
                                        </p:attrNameLst>
                                      </p:cBhvr>
                                      <p:to>
                                        <p:strVal val="visible"/>
                                      </p:to>
                                    </p:set>
                                    <p:animEffect transition="in" filter="fade">
                                      <p:cBhvr>
                                        <p:cTn id="18" dur="500"/>
                                        <p:tgtEl>
                                          <p:spTgt spid="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Jesus’ Request Of His Disciples…</a:t>
            </a:r>
            <a:endParaRPr sz="1000" b="1" dirty="0"/>
          </a:p>
        </p:txBody>
      </p:sp>
      <p:sp>
        <p:nvSpPr>
          <p:cNvPr id="217" name="Google Shape;217;p28"/>
          <p:cNvSpPr txBox="1"/>
          <p:nvPr/>
        </p:nvSpPr>
        <p:spPr>
          <a:xfrm>
            <a:off x="328613" y="920806"/>
            <a:ext cx="8815385" cy="3948773"/>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b="1" i="1" u="none" strike="noStrike" cap="none" dirty="0">
                <a:solidFill>
                  <a:schemeClr val="tx1"/>
                </a:solidFill>
                <a:latin typeface="Nunito Light"/>
                <a:ea typeface="Nunito Light"/>
                <a:cs typeface="Nunito Light"/>
                <a:sym typeface="Nunito Light"/>
              </a:rPr>
              <a:t>“Remain here </a:t>
            </a:r>
            <a:r>
              <a:rPr lang="en-US" sz="3000" i="1" u="none" strike="noStrike" cap="none" dirty="0">
                <a:solidFill>
                  <a:schemeClr val="tx1"/>
                </a:solidFill>
                <a:latin typeface="Nunito Light"/>
                <a:ea typeface="Nunito Light"/>
                <a:cs typeface="Nunito Light"/>
                <a:sym typeface="Nunito Light"/>
              </a:rPr>
              <a:t>and</a:t>
            </a:r>
            <a:r>
              <a:rPr lang="en-US" sz="3000" b="1" i="1" u="none" strike="noStrike" cap="none" dirty="0">
                <a:solidFill>
                  <a:schemeClr val="tx1"/>
                </a:solidFill>
                <a:latin typeface="Nunito Light"/>
                <a:ea typeface="Nunito Light"/>
                <a:cs typeface="Nunito Light"/>
                <a:sym typeface="Nunito Light"/>
              </a:rPr>
              <a:t> keep watch with Me” </a:t>
            </a:r>
            <a:r>
              <a:rPr lang="en-US" sz="2600" b="1" u="none" strike="noStrike" cap="none" dirty="0">
                <a:solidFill>
                  <a:srgbClr val="002060"/>
                </a:solidFill>
                <a:latin typeface="Nunito Light"/>
                <a:ea typeface="Nunito Light"/>
                <a:cs typeface="Nunito Light"/>
                <a:sym typeface="Nunito Light"/>
              </a:rPr>
              <a:t>(Mark 14:34)</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Why? </a:t>
            </a:r>
            <a:r>
              <a:rPr lang="en-US" sz="2600" b="1" dirty="0">
                <a:solidFill>
                  <a:srgbClr val="002060"/>
                </a:solidFill>
                <a:latin typeface="Nunito Light"/>
                <a:ea typeface="Nunito Light"/>
                <a:cs typeface="Nunito Light"/>
                <a:sym typeface="Nunito Light"/>
              </a:rPr>
              <a:t>(1 Peter 2:21-25; Mark 14:38)</a:t>
            </a:r>
          </a:p>
          <a:p>
            <a:pPr marL="457200" marR="0" lvl="1" indent="-457200" rtl="0">
              <a:lnSpc>
                <a:spcPct val="110000"/>
              </a:lnSpc>
              <a:spcBef>
                <a:spcPts val="600"/>
              </a:spcBef>
              <a:spcAft>
                <a:spcPts val="0"/>
              </a:spcAft>
              <a:buFont typeface="Arial" panose="020B0604020202020204" pitchFamily="34" charset="0"/>
              <a:buChar char="•"/>
            </a:pPr>
            <a:r>
              <a:rPr lang="en-US" sz="3000" b="1" dirty="0">
                <a:solidFill>
                  <a:schemeClr val="tx1"/>
                </a:solidFill>
                <a:latin typeface="Nunito Light"/>
                <a:ea typeface="Nunito Light"/>
                <a:cs typeface="Nunito Light"/>
                <a:sym typeface="Nunito Light"/>
              </a:rPr>
              <a:t>Are we? </a:t>
            </a:r>
            <a:r>
              <a:rPr lang="en-US" sz="2600" b="1" dirty="0">
                <a:solidFill>
                  <a:srgbClr val="002060"/>
                </a:solidFill>
                <a:latin typeface="Nunito Light"/>
                <a:ea typeface="Nunito Light"/>
                <a:cs typeface="Nunito Light"/>
                <a:sym typeface="Nunito Light"/>
              </a:rPr>
              <a:t>(1 Thessalonians 5:1-11; Colossians 4:2)</a:t>
            </a:r>
          </a:p>
          <a:p>
            <a:pPr marL="457200" marR="0" lvl="1" indent="-457200" rtl="0">
              <a:lnSpc>
                <a:spcPct val="110000"/>
              </a:lnSpc>
              <a:spcBef>
                <a:spcPts val="600"/>
              </a:spcBef>
              <a:spcAft>
                <a:spcPts val="0"/>
              </a:spcAft>
              <a:buFont typeface="Arial" panose="020B0604020202020204" pitchFamily="34" charset="0"/>
              <a:buChar char="•"/>
            </a:pPr>
            <a:r>
              <a:rPr lang="en-US" sz="3000" b="1" u="none" strike="noStrike" cap="none" dirty="0">
                <a:solidFill>
                  <a:schemeClr val="tx1"/>
                </a:solidFill>
                <a:latin typeface="Nunito Light"/>
                <a:ea typeface="Nunito Light"/>
                <a:cs typeface="Nunito Light"/>
                <a:sym typeface="Nunito Light"/>
              </a:rPr>
              <a:t>A call for sober mindedness! </a:t>
            </a:r>
            <a:r>
              <a:rPr lang="en-US" sz="2600" b="1" u="none" strike="noStrike" cap="none" dirty="0">
                <a:solidFill>
                  <a:srgbClr val="002060"/>
                </a:solidFill>
                <a:latin typeface="Nunito Light"/>
                <a:ea typeface="Nunito Light"/>
                <a:cs typeface="Nunito Light"/>
                <a:sym typeface="Nunito Light"/>
              </a:rPr>
              <a:t>(1 Peter 5:8-10)</a:t>
            </a:r>
          </a:p>
          <a:p>
            <a:pPr marL="0" marR="0" lvl="1" indent="0" rtl="0">
              <a:lnSpc>
                <a:spcPct val="110000"/>
              </a:lnSpc>
              <a:spcBef>
                <a:spcPts val="600"/>
              </a:spcBef>
              <a:spcAft>
                <a:spcPts val="0"/>
              </a:spcAft>
              <a:buNone/>
            </a:pPr>
            <a:r>
              <a:rPr lang="en-US" sz="3000" b="1" i="1" dirty="0">
                <a:solidFill>
                  <a:schemeClr val="tx1"/>
                </a:solidFill>
                <a:latin typeface="Nunito Light"/>
                <a:ea typeface="Nunito Light"/>
                <a:cs typeface="Nunito Light"/>
                <a:sym typeface="Nunito Light"/>
              </a:rPr>
              <a:t>“Pray that you may not enter into temptation” </a:t>
            </a:r>
            <a:br>
              <a:rPr lang="en-US" sz="3000" b="1" i="1" dirty="0">
                <a:solidFill>
                  <a:schemeClr val="tx1"/>
                </a:solidFill>
                <a:latin typeface="Nunito Light"/>
                <a:ea typeface="Nunito Light"/>
                <a:cs typeface="Nunito Light"/>
                <a:sym typeface="Nunito Light"/>
              </a:rPr>
            </a:br>
            <a:r>
              <a:rPr lang="en-US" sz="2600" b="1" dirty="0">
                <a:solidFill>
                  <a:srgbClr val="002060"/>
                </a:solidFill>
                <a:latin typeface="Nunito Light"/>
                <a:ea typeface="Nunito Light"/>
                <a:cs typeface="Nunito Light"/>
                <a:sym typeface="Nunito Light"/>
              </a:rPr>
              <a:t>(Luke 22:40; cf., Matthew 6:13)</a:t>
            </a:r>
          </a:p>
          <a:p>
            <a:pPr marL="0" marR="0" lvl="1" indent="0" rtl="0">
              <a:lnSpc>
                <a:spcPct val="110000"/>
              </a:lnSpc>
              <a:spcBef>
                <a:spcPts val="600"/>
              </a:spcBef>
              <a:spcAft>
                <a:spcPts val="0"/>
              </a:spcAft>
              <a:buNone/>
            </a:pPr>
            <a:endParaRPr lang="en-US" sz="3000" b="1" i="1" u="none" strike="noStrike" cap="none" dirty="0">
              <a:solidFill>
                <a:schemeClr val="tx1"/>
              </a:solidFill>
              <a:latin typeface="Nunito Light"/>
              <a:ea typeface="Nunito Light"/>
              <a:cs typeface="Nunito Light"/>
              <a:sym typeface="Nunito Light"/>
            </a:endParaRPr>
          </a:p>
        </p:txBody>
      </p:sp>
    </p:spTree>
    <p:extLst>
      <p:ext uri="{BB962C8B-B14F-4D97-AF65-F5344CB8AC3E}">
        <p14:creationId xmlns:p14="http://schemas.microsoft.com/office/powerpoint/2010/main" val="389276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xEl>
                                              <p:pRg st="3" end="3"/>
                                            </p:txEl>
                                          </p:spTgt>
                                        </p:tgtEl>
                                        <p:attrNameLst>
                                          <p:attrName>style.visibility</p:attrName>
                                        </p:attrNameLst>
                                      </p:cBhvr>
                                      <p:to>
                                        <p:strVal val="visible"/>
                                      </p:to>
                                    </p:set>
                                    <p:animEffect transition="in" filter="fade">
                                      <p:cBhvr>
                                        <p:cTn id="16" dur="500"/>
                                        <p:tgtEl>
                                          <p:spTgt spid="21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7">
                                            <p:txEl>
                                              <p:pRg st="4" end="4"/>
                                            </p:txEl>
                                          </p:spTgt>
                                        </p:tgtEl>
                                        <p:attrNameLst>
                                          <p:attrName>style.visibility</p:attrName>
                                        </p:attrNameLst>
                                      </p:cBhvr>
                                      <p:to>
                                        <p:strVal val="visible"/>
                                      </p:to>
                                    </p:set>
                                    <p:animEffect transition="in" filter="fade">
                                      <p:cBhvr>
                                        <p:cTn id="19" dur="500"/>
                                        <p:tgtEl>
                                          <p:spTgt spid="2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mt="57000"/>
          </a:blip>
          <a:srcRect t="43901" r="21837"/>
          <a:stretch/>
        </p:blipFill>
        <p:spPr>
          <a:xfrm>
            <a:off x="0" y="0"/>
            <a:ext cx="9143999" cy="5143500"/>
          </a:xfrm>
          <a:prstGeom prst="rect">
            <a:avLst/>
          </a:prstGeom>
          <a:noFill/>
          <a:ln>
            <a:noFill/>
          </a:ln>
        </p:spPr>
      </p:pic>
      <p:sp>
        <p:nvSpPr>
          <p:cNvPr id="216" name="Google Shape;216;p28"/>
          <p:cNvSpPr txBox="1"/>
          <p:nvPr/>
        </p:nvSpPr>
        <p:spPr>
          <a:xfrm>
            <a:off x="428625" y="0"/>
            <a:ext cx="8229599" cy="86177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4000" b="1" dirty="0">
                <a:solidFill>
                  <a:srgbClr val="171616"/>
                </a:solidFill>
                <a:latin typeface="Nunito Light"/>
                <a:sym typeface="Nunito Light"/>
              </a:rPr>
              <a:t>What Jesus Found In His Disciples…</a:t>
            </a:r>
            <a:endParaRPr sz="1000" b="1" dirty="0"/>
          </a:p>
        </p:txBody>
      </p:sp>
      <p:sp>
        <p:nvSpPr>
          <p:cNvPr id="217" name="Google Shape;217;p28"/>
          <p:cNvSpPr txBox="1"/>
          <p:nvPr/>
        </p:nvSpPr>
        <p:spPr>
          <a:xfrm>
            <a:off x="300037" y="920806"/>
            <a:ext cx="8729663" cy="3659463"/>
          </a:xfrm>
          <a:prstGeom prst="rect">
            <a:avLst/>
          </a:prstGeom>
          <a:noFill/>
          <a:ln>
            <a:noFill/>
          </a:ln>
        </p:spPr>
        <p:txBody>
          <a:bodyPr spcFirstLastPara="1" wrap="square" lIns="0" tIns="0" rIns="0" bIns="0" anchor="t" anchorCtr="0">
            <a:spAutoFit/>
          </a:bodyPr>
          <a:lstStyle/>
          <a:p>
            <a:pPr marL="0" marR="0" lvl="1" indent="0" rtl="0">
              <a:lnSpc>
                <a:spcPct val="110000"/>
              </a:lnSpc>
              <a:spcBef>
                <a:spcPts val="600"/>
              </a:spcBef>
              <a:spcAft>
                <a:spcPts val="0"/>
              </a:spcAft>
              <a:buNone/>
            </a:pPr>
            <a:r>
              <a:rPr lang="en-US" sz="3000" b="1" i="1" u="none" strike="noStrike" cap="none" dirty="0">
                <a:solidFill>
                  <a:schemeClr val="tx1"/>
                </a:solidFill>
                <a:latin typeface="Nunito Light"/>
                <a:ea typeface="Nunito Light"/>
                <a:cs typeface="Nunito Light"/>
                <a:sym typeface="Nunito Light"/>
              </a:rPr>
              <a:t>“He came and found them sleeping…” (Mark 14:37)</a:t>
            </a:r>
          </a:p>
          <a:p>
            <a:pPr marL="514350" marR="0" lvl="1" indent="-514350" rtl="0">
              <a:lnSpc>
                <a:spcPct val="110000"/>
              </a:lnSpc>
              <a:spcBef>
                <a:spcPts val="600"/>
              </a:spcBef>
              <a:spcAft>
                <a:spcPts val="0"/>
              </a:spcAft>
              <a:buFont typeface="+mj-lt"/>
              <a:buAutoNum type="arabicPeriod"/>
            </a:pPr>
            <a:r>
              <a:rPr lang="en-US" sz="2800" b="1" i="1" dirty="0">
                <a:solidFill>
                  <a:schemeClr val="tx1"/>
                </a:solidFill>
                <a:latin typeface="Nunito Light"/>
                <a:ea typeface="Nunito Light"/>
                <a:cs typeface="Nunito Light"/>
                <a:sym typeface="Nunito Light"/>
              </a:rPr>
              <a:t>“Could you not keep watch for one hour? Keep watching and praying that you may not come into temptation; the spirit is willing, but the flesh is weak.” </a:t>
            </a:r>
            <a:r>
              <a:rPr lang="en-US" sz="2800" b="1" dirty="0">
                <a:solidFill>
                  <a:schemeClr val="tx1"/>
                </a:solidFill>
                <a:latin typeface="Nunito Light"/>
                <a:ea typeface="Nunito Light"/>
                <a:cs typeface="Nunito Light"/>
                <a:sym typeface="Nunito Light"/>
              </a:rPr>
              <a:t>(Mark 14:38)</a:t>
            </a:r>
          </a:p>
          <a:p>
            <a:pPr marL="514350" marR="0" lvl="1" indent="-514350" rtl="0">
              <a:lnSpc>
                <a:spcPct val="110000"/>
              </a:lnSpc>
              <a:spcBef>
                <a:spcPts val="600"/>
              </a:spcBef>
              <a:spcAft>
                <a:spcPts val="0"/>
              </a:spcAft>
              <a:buFont typeface="+mj-lt"/>
              <a:buAutoNum type="arabicPeriod"/>
            </a:pPr>
            <a:r>
              <a:rPr lang="en-US" sz="2800" dirty="0">
                <a:solidFill>
                  <a:schemeClr val="tx1"/>
                </a:solidFill>
                <a:latin typeface="Nunito Light"/>
                <a:ea typeface="Nunito Light"/>
                <a:cs typeface="Nunito Light"/>
                <a:sym typeface="Nunito Light"/>
              </a:rPr>
              <a:t>A 2</a:t>
            </a:r>
            <a:r>
              <a:rPr lang="en-US" sz="2800" baseline="30000" dirty="0">
                <a:solidFill>
                  <a:schemeClr val="tx1"/>
                </a:solidFill>
                <a:latin typeface="Nunito Light"/>
                <a:ea typeface="Nunito Light"/>
                <a:cs typeface="Nunito Light"/>
                <a:sym typeface="Nunito Light"/>
              </a:rPr>
              <a:t>nd</a:t>
            </a:r>
            <a:r>
              <a:rPr lang="en-US" sz="2800" dirty="0">
                <a:solidFill>
                  <a:schemeClr val="tx1"/>
                </a:solidFill>
                <a:latin typeface="Nunito Light"/>
                <a:ea typeface="Nunito Light"/>
                <a:cs typeface="Nunito Light"/>
                <a:sym typeface="Nunito Light"/>
              </a:rPr>
              <a:t>  time,</a:t>
            </a:r>
            <a:r>
              <a:rPr lang="en-US" sz="2800" b="1" i="1" dirty="0">
                <a:solidFill>
                  <a:schemeClr val="tx1"/>
                </a:solidFill>
                <a:latin typeface="Nunito Light"/>
                <a:ea typeface="Nunito Light"/>
                <a:cs typeface="Nunito Light"/>
                <a:sym typeface="Nunito Light"/>
              </a:rPr>
              <a:t> “they did not know what to answer Him.”</a:t>
            </a:r>
          </a:p>
          <a:p>
            <a:pPr marL="514350" marR="0" lvl="1" indent="-514350" rtl="0">
              <a:lnSpc>
                <a:spcPct val="110000"/>
              </a:lnSpc>
              <a:spcBef>
                <a:spcPts val="600"/>
              </a:spcBef>
              <a:spcAft>
                <a:spcPts val="0"/>
              </a:spcAft>
              <a:buFont typeface="+mj-lt"/>
              <a:buAutoNum type="arabicPeriod"/>
            </a:pPr>
            <a:r>
              <a:rPr lang="en-US" sz="2800" u="none" strike="noStrike" cap="none" dirty="0">
                <a:solidFill>
                  <a:schemeClr val="tx1"/>
                </a:solidFill>
                <a:latin typeface="Nunito Light"/>
                <a:ea typeface="Nunito Light"/>
                <a:cs typeface="Nunito Light"/>
                <a:sym typeface="Nunito Light"/>
              </a:rPr>
              <a:t>A 3rd time </a:t>
            </a:r>
            <a:r>
              <a:rPr lang="en-US" sz="2800" b="1" i="1" u="none" strike="noStrike" cap="none" dirty="0">
                <a:solidFill>
                  <a:schemeClr val="tx1"/>
                </a:solidFill>
                <a:latin typeface="Nunito Light"/>
                <a:ea typeface="Nunito Light"/>
                <a:cs typeface="Nunito Light"/>
                <a:sym typeface="Nunito Light"/>
              </a:rPr>
              <a:t>“the hour has come…” </a:t>
            </a:r>
            <a:r>
              <a:rPr lang="en-US" sz="2800" b="1" u="none" strike="noStrike" cap="none" dirty="0">
                <a:solidFill>
                  <a:schemeClr val="tx1"/>
                </a:solidFill>
                <a:latin typeface="Nunito Light"/>
                <a:ea typeface="Nunito Light"/>
                <a:cs typeface="Nunito Light"/>
                <a:sym typeface="Nunito Light"/>
              </a:rPr>
              <a:t>(Mark 14:41-42)</a:t>
            </a:r>
          </a:p>
        </p:txBody>
      </p:sp>
    </p:spTree>
    <p:extLst>
      <p:ext uri="{BB962C8B-B14F-4D97-AF65-F5344CB8AC3E}">
        <p14:creationId xmlns:p14="http://schemas.microsoft.com/office/powerpoint/2010/main" val="64880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7">
                                            <p:txEl>
                                              <p:pRg st="1" end="1"/>
                                            </p:txEl>
                                          </p:spTgt>
                                        </p:tgtEl>
                                        <p:attrNameLst>
                                          <p:attrName>style.visibility</p:attrName>
                                        </p:attrNameLst>
                                      </p:cBhvr>
                                      <p:to>
                                        <p:strVal val="visible"/>
                                      </p:to>
                                    </p:set>
                                    <p:animEffect transition="in" filter="fade">
                                      <p:cBhvr>
                                        <p:cTn id="10" dur="500"/>
                                        <p:tgtEl>
                                          <p:spTgt spid="2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7">
                                            <p:txEl>
                                              <p:pRg st="2" end="2"/>
                                            </p:txEl>
                                          </p:spTgt>
                                        </p:tgtEl>
                                        <p:attrNameLst>
                                          <p:attrName>style.visibility</p:attrName>
                                        </p:attrNameLst>
                                      </p:cBhvr>
                                      <p:to>
                                        <p:strVal val="visible"/>
                                      </p:to>
                                    </p:set>
                                    <p:animEffect transition="in" filter="fade">
                                      <p:cBhvr>
                                        <p:cTn id="13" dur="500"/>
                                        <p:tgtEl>
                                          <p:spTgt spid="21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7">
                                            <p:txEl>
                                              <p:pRg st="3" end="3"/>
                                            </p:txEl>
                                          </p:spTgt>
                                        </p:tgtEl>
                                        <p:attrNameLst>
                                          <p:attrName>style.visibility</p:attrName>
                                        </p:attrNameLst>
                                      </p:cBhvr>
                                      <p:to>
                                        <p:strVal val="visible"/>
                                      </p:to>
                                    </p:set>
                                    <p:animEffect transition="in" filter="fade">
                                      <p:cBhvr>
                                        <p:cTn id="16" dur="500"/>
                                        <p:tgtEl>
                                          <p:spTgt spid="2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uiExpand="1" build="p"/>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3038</TotalTime>
  <Words>2519</Words>
  <Application>Microsoft Office PowerPoint</Application>
  <PresentationFormat>On-screen Show (16:9)</PresentationFormat>
  <Paragraphs>124</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Nunito Sans ExtraLight</vt:lpstr>
      <vt:lpstr>Times New Roman</vt:lpstr>
      <vt:lpstr>Arial</vt:lpstr>
      <vt:lpstr>Nunito Sans</vt:lpstr>
      <vt:lpstr>Open Sans</vt:lpstr>
      <vt:lpstr>Calibri</vt:lpstr>
      <vt:lpstr>Nunito Light</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Simmons</dc:creator>
  <cp:lastModifiedBy>Chris Simmons</cp:lastModifiedBy>
  <cp:revision>9</cp:revision>
  <cp:lastPrinted>2023-05-28T13:30:34Z</cp:lastPrinted>
  <dcterms:modified xsi:type="dcterms:W3CDTF">2023-05-28T20:08:25Z</dcterms:modified>
</cp:coreProperties>
</file>