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2"/>
  </p:notesMasterIdLst>
  <p:handoutMasterIdLst>
    <p:handoutMasterId r:id="rId13"/>
  </p:handoutMasterIdLst>
  <p:sldIdLst>
    <p:sldId id="256" r:id="rId2"/>
    <p:sldId id="257" r:id="rId3"/>
    <p:sldId id="258" r:id="rId4"/>
    <p:sldId id="265" r:id="rId5"/>
    <p:sldId id="259" r:id="rId6"/>
    <p:sldId id="260" r:id="rId7"/>
    <p:sldId id="261" r:id="rId8"/>
    <p:sldId id="266" r:id="rId9"/>
    <p:sldId id="267" r:id="rId10"/>
    <p:sldId id="268" r:id="rId11"/>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1" autoAdjust="0"/>
    <p:restoredTop sz="86397" autoAdjust="0"/>
  </p:normalViewPr>
  <p:slideViewPr>
    <p:cSldViewPr>
      <p:cViewPr varScale="1">
        <p:scale>
          <a:sx n="59" d="100"/>
          <a:sy n="59" d="100"/>
        </p:scale>
        <p:origin x="300" y="48"/>
      </p:cViewPr>
      <p:guideLst>
        <p:guide orient="horz" pos="2160"/>
        <p:guide pos="3840"/>
      </p:guideLst>
    </p:cSldViewPr>
  </p:slideViewPr>
  <p:outlineViewPr>
    <p:cViewPr>
      <p:scale>
        <a:sx n="33" d="100"/>
        <a:sy n="33" d="100"/>
      </p:scale>
      <p:origin x="0" y="-4530"/>
    </p:cViewPr>
  </p:outlineViewPr>
  <p:notesTextViewPr>
    <p:cViewPr>
      <p:scale>
        <a:sx n="100" d="100"/>
        <a:sy n="100" d="100"/>
      </p:scale>
      <p:origin x="0" y="0"/>
    </p:cViewPr>
  </p:notesTextViewPr>
  <p:sorterViewPr>
    <p:cViewPr>
      <p:scale>
        <a:sx n="100" d="100"/>
        <a:sy n="100" d="100"/>
      </p:scale>
      <p:origin x="0" y="-24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6B04807-AD2E-4556-9C03-2B2C91FA4631}"/>
              </a:ext>
            </a:extLst>
          </p:cNvPr>
          <p:cNvSpPr>
            <a:spLocks noGrp="1"/>
          </p:cNvSpPr>
          <p:nvPr>
            <p:ph type="hdr" sz="quarter"/>
          </p:nvPr>
        </p:nvSpPr>
        <p:spPr>
          <a:xfrm>
            <a:off x="0" y="0"/>
            <a:ext cx="3078383" cy="471348"/>
          </a:xfrm>
          <a:prstGeom prst="rect">
            <a:avLst/>
          </a:prstGeom>
        </p:spPr>
        <p:txBody>
          <a:bodyPr vert="horz" lIns="92464" tIns="46232" rIns="92464" bIns="46232" rtlCol="0"/>
          <a:lstStyle>
            <a:lvl1pPr algn="l">
              <a:defRPr sz="1200"/>
            </a:lvl1pPr>
          </a:lstStyle>
          <a:p>
            <a:endParaRPr lang="en-US"/>
          </a:p>
        </p:txBody>
      </p:sp>
      <p:sp>
        <p:nvSpPr>
          <p:cNvPr id="3" name="Date Placeholder 2">
            <a:extLst>
              <a:ext uri="{FF2B5EF4-FFF2-40B4-BE49-F238E27FC236}">
                <a16:creationId xmlns:a16="http://schemas.microsoft.com/office/drawing/2014/main" id="{012A15E2-7DBB-CB4C-25D2-46C37E7BDFDA}"/>
              </a:ext>
            </a:extLst>
          </p:cNvPr>
          <p:cNvSpPr>
            <a:spLocks noGrp="1"/>
          </p:cNvSpPr>
          <p:nvPr>
            <p:ph type="dt" sz="quarter" idx="1"/>
          </p:nvPr>
        </p:nvSpPr>
        <p:spPr>
          <a:xfrm>
            <a:off x="4022485" y="0"/>
            <a:ext cx="3078383" cy="471348"/>
          </a:xfrm>
          <a:prstGeom prst="rect">
            <a:avLst/>
          </a:prstGeom>
        </p:spPr>
        <p:txBody>
          <a:bodyPr vert="horz" lIns="92464" tIns="46232" rIns="92464" bIns="46232" rtlCol="0"/>
          <a:lstStyle>
            <a:lvl1pPr algn="r">
              <a:defRPr sz="1200"/>
            </a:lvl1pPr>
          </a:lstStyle>
          <a:p>
            <a:r>
              <a:rPr lang="en-US"/>
              <a:t>6/4/2023pm</a:t>
            </a:r>
          </a:p>
        </p:txBody>
      </p:sp>
      <p:sp>
        <p:nvSpPr>
          <p:cNvPr id="4" name="Footer Placeholder 3">
            <a:extLst>
              <a:ext uri="{FF2B5EF4-FFF2-40B4-BE49-F238E27FC236}">
                <a16:creationId xmlns:a16="http://schemas.microsoft.com/office/drawing/2014/main" id="{F8B01874-B8E9-80BC-4238-2F2B47918E0B}"/>
              </a:ext>
            </a:extLst>
          </p:cNvPr>
          <p:cNvSpPr>
            <a:spLocks noGrp="1"/>
          </p:cNvSpPr>
          <p:nvPr>
            <p:ph type="ftr" sz="quarter" idx="2"/>
          </p:nvPr>
        </p:nvSpPr>
        <p:spPr>
          <a:xfrm>
            <a:off x="0" y="8917128"/>
            <a:ext cx="3078383" cy="471348"/>
          </a:xfrm>
          <a:prstGeom prst="rect">
            <a:avLst/>
          </a:prstGeom>
        </p:spPr>
        <p:txBody>
          <a:bodyPr vert="horz" lIns="92464" tIns="46232" rIns="92464" bIns="46232" rtlCol="0" anchor="b"/>
          <a:lstStyle>
            <a:lvl1pPr algn="l">
              <a:defRPr sz="1200"/>
            </a:lvl1pPr>
          </a:lstStyle>
          <a:p>
            <a:r>
              <a:rPr lang="en-US"/>
              <a:t>What Shall I Do With Jesus</a:t>
            </a:r>
          </a:p>
        </p:txBody>
      </p:sp>
      <p:sp>
        <p:nvSpPr>
          <p:cNvPr id="5" name="Slide Number Placeholder 4">
            <a:extLst>
              <a:ext uri="{FF2B5EF4-FFF2-40B4-BE49-F238E27FC236}">
                <a16:creationId xmlns:a16="http://schemas.microsoft.com/office/drawing/2014/main" id="{49A33452-AA7C-5DAC-B750-573AF9CB8A2C}"/>
              </a:ext>
            </a:extLst>
          </p:cNvPr>
          <p:cNvSpPr>
            <a:spLocks noGrp="1"/>
          </p:cNvSpPr>
          <p:nvPr>
            <p:ph type="sldNum" sz="quarter" idx="3"/>
          </p:nvPr>
        </p:nvSpPr>
        <p:spPr>
          <a:xfrm>
            <a:off x="4022485" y="8917128"/>
            <a:ext cx="3078383" cy="471348"/>
          </a:xfrm>
          <a:prstGeom prst="rect">
            <a:avLst/>
          </a:prstGeom>
        </p:spPr>
        <p:txBody>
          <a:bodyPr vert="horz" lIns="92464" tIns="46232" rIns="92464" bIns="46232" rtlCol="0" anchor="b"/>
          <a:lstStyle>
            <a:lvl1pPr algn="r">
              <a:defRPr sz="1200"/>
            </a:lvl1pPr>
          </a:lstStyle>
          <a:p>
            <a:fld id="{A32E318C-44EE-4F25-AF58-6996EA012389}" type="slidenum">
              <a:rPr lang="en-US" smtClean="0"/>
              <a:t>‹#›</a:t>
            </a:fld>
            <a:endParaRPr lang="en-US"/>
          </a:p>
        </p:txBody>
      </p:sp>
    </p:spTree>
    <p:extLst>
      <p:ext uri="{BB962C8B-B14F-4D97-AF65-F5344CB8AC3E}">
        <p14:creationId xmlns:p14="http://schemas.microsoft.com/office/powerpoint/2010/main" val="31485660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lang="en-US"/>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r>
              <a:rPr lang="en-US"/>
              <a:t>6/4/2023pm</a:t>
            </a:r>
          </a:p>
        </p:txBody>
      </p:sp>
      <p:sp>
        <p:nvSpPr>
          <p:cNvPr id="4" name="Slide Image Placeholder 3"/>
          <p:cNvSpPr>
            <a:spLocks noGrp="1" noRot="1" noChangeAspect="1"/>
          </p:cNvSpPr>
          <p:nvPr>
            <p:ph type="sldImg" idx="2"/>
          </p:nvPr>
        </p:nvSpPr>
        <p:spPr>
          <a:xfrm>
            <a:off x="420688" y="703263"/>
            <a:ext cx="6261100" cy="3521075"/>
          </a:xfrm>
          <a:prstGeom prst="rect">
            <a:avLst/>
          </a:prstGeom>
          <a:noFill/>
          <a:ln w="12700">
            <a:solidFill>
              <a:prstClr val="black"/>
            </a:solidFill>
          </a:ln>
        </p:spPr>
        <p:txBody>
          <a:bodyPr vert="horz" lIns="94221" tIns="47111" rIns="94221" bIns="47111"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r>
              <a:rPr lang="en-US"/>
              <a:t>What Shall I Do With Jesus</a:t>
            </a: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D6E85399-7B41-47D1-8D79-30C1D06DA9E9}" type="slidenum">
              <a:rPr lang="en-US" smtClean="0"/>
              <a:pPr/>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85399-7B41-47D1-8D79-30C1D06DA9E9}" type="slidenum">
              <a:rPr lang="en-US" smtClean="0"/>
              <a:pPr/>
              <a:t>1</a:t>
            </a:fld>
            <a:endParaRPr lang="en-US"/>
          </a:p>
        </p:txBody>
      </p:sp>
      <p:sp>
        <p:nvSpPr>
          <p:cNvPr id="5" name="Date Placeholder 4">
            <a:extLst>
              <a:ext uri="{FF2B5EF4-FFF2-40B4-BE49-F238E27FC236}">
                <a16:creationId xmlns:a16="http://schemas.microsoft.com/office/drawing/2014/main" id="{78EFF17A-E084-E558-42F4-20A379B59E7E}"/>
              </a:ext>
            </a:extLst>
          </p:cNvPr>
          <p:cNvSpPr>
            <a:spLocks noGrp="1"/>
          </p:cNvSpPr>
          <p:nvPr>
            <p:ph type="dt" idx="1"/>
          </p:nvPr>
        </p:nvSpPr>
        <p:spPr/>
        <p:txBody>
          <a:bodyPr/>
          <a:lstStyle/>
          <a:p>
            <a:r>
              <a:rPr lang="en-US"/>
              <a:t>6/4/2023pm</a:t>
            </a:r>
          </a:p>
        </p:txBody>
      </p:sp>
      <p:sp>
        <p:nvSpPr>
          <p:cNvPr id="6" name="Footer Placeholder 5">
            <a:extLst>
              <a:ext uri="{FF2B5EF4-FFF2-40B4-BE49-F238E27FC236}">
                <a16:creationId xmlns:a16="http://schemas.microsoft.com/office/drawing/2014/main" id="{FD434BFE-CF38-38C7-F765-3753361B8014}"/>
              </a:ext>
            </a:extLst>
          </p:cNvPr>
          <p:cNvSpPr>
            <a:spLocks noGrp="1"/>
          </p:cNvSpPr>
          <p:nvPr>
            <p:ph type="ftr" sz="quarter" idx="4"/>
          </p:nvPr>
        </p:nvSpPr>
        <p:spPr/>
        <p:txBody>
          <a:bodyPr/>
          <a:lstStyle/>
          <a:p>
            <a:r>
              <a:rPr lang="en-US"/>
              <a:t>What Shall I Do With Jesus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85399-7B41-47D1-8D79-30C1D06DA9E9}" type="slidenum">
              <a:rPr lang="en-US" smtClean="0"/>
              <a:pPr/>
              <a:t>10</a:t>
            </a:fld>
            <a:endParaRPr lang="en-US"/>
          </a:p>
        </p:txBody>
      </p:sp>
      <p:sp>
        <p:nvSpPr>
          <p:cNvPr id="5" name="Date Placeholder 4">
            <a:extLst>
              <a:ext uri="{FF2B5EF4-FFF2-40B4-BE49-F238E27FC236}">
                <a16:creationId xmlns:a16="http://schemas.microsoft.com/office/drawing/2014/main" id="{D14B01DF-F370-864D-4B7A-E45AA0124EF1}"/>
              </a:ext>
            </a:extLst>
          </p:cNvPr>
          <p:cNvSpPr>
            <a:spLocks noGrp="1"/>
          </p:cNvSpPr>
          <p:nvPr>
            <p:ph type="dt" idx="1"/>
          </p:nvPr>
        </p:nvSpPr>
        <p:spPr/>
        <p:txBody>
          <a:bodyPr/>
          <a:lstStyle/>
          <a:p>
            <a:r>
              <a:rPr lang="en-US"/>
              <a:t>6/4/2023pm</a:t>
            </a:r>
          </a:p>
        </p:txBody>
      </p:sp>
      <p:sp>
        <p:nvSpPr>
          <p:cNvPr id="6" name="Footer Placeholder 5">
            <a:extLst>
              <a:ext uri="{FF2B5EF4-FFF2-40B4-BE49-F238E27FC236}">
                <a16:creationId xmlns:a16="http://schemas.microsoft.com/office/drawing/2014/main" id="{6CD42762-9310-1790-02A6-2AF85FA55BFB}"/>
              </a:ext>
            </a:extLst>
          </p:cNvPr>
          <p:cNvSpPr>
            <a:spLocks noGrp="1"/>
          </p:cNvSpPr>
          <p:nvPr>
            <p:ph type="ftr" sz="quarter" idx="4"/>
          </p:nvPr>
        </p:nvSpPr>
        <p:spPr/>
        <p:txBody>
          <a:bodyPr/>
          <a:lstStyle/>
          <a:p>
            <a:r>
              <a:rPr lang="en-US"/>
              <a:t>What Shall I Do With Jesus</a:t>
            </a:r>
          </a:p>
        </p:txBody>
      </p:sp>
    </p:spTree>
    <p:extLst>
      <p:ext uri="{BB962C8B-B14F-4D97-AF65-F5344CB8AC3E}">
        <p14:creationId xmlns:p14="http://schemas.microsoft.com/office/powerpoint/2010/main" val="3546614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normAutofit fontScale="62500" lnSpcReduction="20000"/>
          </a:bodyPr>
          <a:lstStyle/>
          <a:p>
            <a:pPr defTabSz="942210">
              <a:defRPr/>
            </a:pPr>
            <a:r>
              <a:rPr lang="en-US" sz="1400" dirty="0"/>
              <a:t>BARABBAs</a:t>
            </a:r>
          </a:p>
          <a:p>
            <a:pPr defTabSz="942210">
              <a:defRPr/>
            </a:pPr>
            <a:r>
              <a:rPr lang="en-US" sz="1300" dirty="0"/>
              <a:t>A contrast to the true Son of the Father! The Jews asked the murderous taker of life to be given as a favor to them (it being customary to release one prisoner at the Passover), and killed the Prince of life! (Acts 3:14-15.) A robber (John 18:40) who had committed murder in an insurrection (Mark 15:7) and was cast into prison (compare Matt 27:15-26). (See PILATE for the probable reason of the Jews' keenness for his release.)</a:t>
            </a:r>
          </a:p>
          <a:p>
            <a:pPr defTabSz="942210">
              <a:defRPr/>
            </a:pPr>
            <a:r>
              <a:rPr lang="en-US" dirty="0"/>
              <a:t>(from Fausset's Bible Dictionary)</a:t>
            </a:r>
          </a:p>
          <a:p>
            <a:pPr defTabSz="942210">
              <a:defRPr/>
            </a:pPr>
            <a:endParaRPr lang="en-US" dirty="0"/>
          </a:p>
          <a:p>
            <a:pPr defTabSz="942210">
              <a:defRPr/>
            </a:pPr>
            <a:r>
              <a:rPr lang="en-US" sz="1300" dirty="0"/>
              <a:t>Luke 23:16-21</a:t>
            </a:r>
          </a:p>
          <a:p>
            <a:pPr defTabSz="942210">
              <a:defRPr/>
            </a:pPr>
            <a:r>
              <a:rPr lang="en-US" sz="1300" dirty="0"/>
              <a:t>"Therefore I will punish Him and release Him." 17 [Now he was obliged to release to them at the feast one prisoner.] </a:t>
            </a:r>
          </a:p>
          <a:p>
            <a:pPr defTabSz="942210">
              <a:defRPr/>
            </a:pPr>
            <a:r>
              <a:rPr lang="en-US" sz="1300" dirty="0"/>
              <a:t>18 But they cried out all together, saying, "Away with this man, and release for us Barabbas!" 19 (He was one who had been thrown into prison for an insurrection made in the city, and for murder.) 20 Pilate, wanting to release Jesus, addressed them again, 21 but they kept on calling out, saying, "Crucify, crucify Him!"</a:t>
            </a:r>
          </a:p>
          <a:p>
            <a:pPr defTabSz="942210">
              <a:defRPr/>
            </a:pPr>
            <a:r>
              <a:rPr lang="en-US" dirty="0"/>
              <a:t> </a:t>
            </a:r>
          </a:p>
          <a:p>
            <a:pPr>
              <a:lnSpc>
                <a:spcPct val="107000"/>
              </a:lnSpc>
              <a:spcAft>
                <a:spcPts val="809"/>
              </a:spcAft>
            </a:pPr>
            <a:r>
              <a:rPr lang="en-US" sz="1300" b="1" dirty="0">
                <a:latin typeface="Calibri" panose="020F0502020204030204" pitchFamily="34" charset="0"/>
                <a:ea typeface="Calibri" panose="020F0502020204030204" pitchFamily="34" charset="0"/>
                <a:cs typeface="Times New Roman" panose="02020603050405020304" pitchFamily="18" charset="0"/>
              </a:rPr>
              <a:t>Pilate's Personal Life</a:t>
            </a:r>
            <a:r>
              <a:rPr lang="en-US" sz="1300" dirty="0">
                <a:latin typeface="Calibri" panose="020F0502020204030204" pitchFamily="34" charset="0"/>
                <a:ea typeface="Calibri" panose="020F0502020204030204" pitchFamily="34" charset="0"/>
                <a:cs typeface="Times New Roman" panose="02020603050405020304" pitchFamily="18" charset="0"/>
              </a:rPr>
              <a:t>. The Jewish historian Josephus provides what little information is known about Pilate's life </a:t>
            </a:r>
            <a:r>
              <a:rPr lang="en-US" sz="1300" b="1" dirty="0">
                <a:latin typeface="Calibri" panose="020F0502020204030204" pitchFamily="34" charset="0"/>
                <a:ea typeface="Calibri" panose="020F0502020204030204" pitchFamily="34" charset="0"/>
                <a:cs typeface="Times New Roman" panose="02020603050405020304" pitchFamily="18" charset="0"/>
              </a:rPr>
              <a:t>before  A.D. 26</a:t>
            </a:r>
            <a:r>
              <a:rPr lang="en-US" sz="1300" dirty="0">
                <a:latin typeface="Calibri" panose="020F0502020204030204" pitchFamily="34" charset="0"/>
                <a:ea typeface="Calibri" panose="020F0502020204030204" pitchFamily="34" charset="0"/>
                <a:cs typeface="Times New Roman" panose="02020603050405020304" pitchFamily="18" charset="0"/>
              </a:rPr>
              <a:t>, when Tiberius appointed him procurator of Judea. The sketchy data suggests that Pilate was probably an </a:t>
            </a:r>
            <a:r>
              <a:rPr lang="en-US" sz="1300" b="1" dirty="0">
                <a:latin typeface="Calibri" panose="020F0502020204030204" pitchFamily="34" charset="0"/>
                <a:ea typeface="Calibri" panose="020F0502020204030204" pitchFamily="34" charset="0"/>
                <a:cs typeface="Times New Roman" panose="02020603050405020304" pitchFamily="18" charset="0"/>
              </a:rPr>
              <a:t>Italian-born Roman citizen</a:t>
            </a:r>
            <a:r>
              <a:rPr lang="en-US" sz="1300" dirty="0">
                <a:latin typeface="Calibri" panose="020F0502020204030204" pitchFamily="34" charset="0"/>
                <a:ea typeface="Calibri" panose="020F0502020204030204" pitchFamily="34" charset="0"/>
                <a:cs typeface="Times New Roman" panose="02020603050405020304" pitchFamily="18" charset="0"/>
              </a:rPr>
              <a:t> whose family was </a:t>
            </a:r>
            <a:r>
              <a:rPr lang="en-US" sz="1300" b="1" dirty="0">
                <a:latin typeface="Calibri" panose="020F0502020204030204" pitchFamily="34" charset="0"/>
                <a:ea typeface="Calibri" panose="020F0502020204030204" pitchFamily="34" charset="0"/>
                <a:cs typeface="Times New Roman" panose="02020603050405020304" pitchFamily="18" charset="0"/>
              </a:rPr>
              <a:t>wealthy enough for him to qualify for the middle class.</a:t>
            </a:r>
            <a:r>
              <a:rPr lang="en-US" sz="1300" dirty="0">
                <a:latin typeface="Calibri" panose="020F0502020204030204" pitchFamily="34" charset="0"/>
                <a:ea typeface="Calibri" panose="020F0502020204030204" pitchFamily="34" charset="0"/>
                <a:cs typeface="Times New Roman" panose="02020603050405020304" pitchFamily="18" charset="0"/>
              </a:rPr>
              <a:t> Probably he held certain military posts before his appointment in Judea. He was married (Matt 27:19), </a:t>
            </a:r>
            <a:r>
              <a:rPr lang="en-US" sz="1300" b="1" dirty="0">
                <a:latin typeface="Calibri" panose="020F0502020204030204" pitchFamily="34" charset="0"/>
                <a:ea typeface="Calibri" panose="020F0502020204030204" pitchFamily="34" charset="0"/>
                <a:cs typeface="Times New Roman" panose="02020603050405020304" pitchFamily="18" charset="0"/>
              </a:rPr>
              <a:t>bringing his wife, Claudia </a:t>
            </a:r>
            <a:r>
              <a:rPr lang="en-US" sz="1300" b="1" dirty="0" err="1">
                <a:latin typeface="Calibri" panose="020F0502020204030204" pitchFamily="34" charset="0"/>
                <a:ea typeface="Calibri" panose="020F0502020204030204" pitchFamily="34" charset="0"/>
                <a:cs typeface="Times New Roman" panose="02020603050405020304" pitchFamily="18" charset="0"/>
              </a:rPr>
              <a:t>Procula</a:t>
            </a:r>
            <a:r>
              <a:rPr lang="en-US" sz="1300" dirty="0">
                <a:latin typeface="Calibri" panose="020F0502020204030204" pitchFamily="34" charset="0"/>
                <a:ea typeface="Calibri" panose="020F0502020204030204" pitchFamily="34" charset="0"/>
                <a:cs typeface="Times New Roman" panose="02020603050405020304" pitchFamily="18" charset="0"/>
              </a:rPr>
              <a:t>, to live with him at </a:t>
            </a:r>
            <a:r>
              <a:rPr lang="en-US" sz="1300" b="1" dirty="0">
                <a:latin typeface="Calibri" panose="020F0502020204030204" pitchFamily="34" charset="0"/>
                <a:ea typeface="Calibri" panose="020F0502020204030204" pitchFamily="34" charset="0"/>
                <a:cs typeface="Times New Roman" panose="02020603050405020304" pitchFamily="18" charset="0"/>
              </a:rPr>
              <a:t>Caesarea</a:t>
            </a:r>
            <a:r>
              <a:rPr lang="en-US" sz="1300" dirty="0">
                <a:latin typeface="Calibri" panose="020F0502020204030204" pitchFamily="34" charset="0"/>
                <a:ea typeface="Calibri" panose="020F0502020204030204" pitchFamily="34" charset="0"/>
                <a:cs typeface="Times New Roman" panose="02020603050405020304" pitchFamily="18" charset="0"/>
              </a:rPr>
              <a:t>, the headquarters of the province. </a:t>
            </a:r>
            <a:r>
              <a:rPr lang="en-US" sz="1300" b="1" dirty="0">
                <a:latin typeface="Calibri" panose="020F0502020204030204" pitchFamily="34" charset="0"/>
                <a:ea typeface="Calibri" panose="020F0502020204030204" pitchFamily="34" charset="0"/>
                <a:cs typeface="Times New Roman" panose="02020603050405020304" pitchFamily="18" charset="0"/>
              </a:rPr>
              <a:t>Pilate governed the areas of Judea, Samaria, and the area south as far as the Dead Sea to Gaza</a:t>
            </a:r>
            <a:r>
              <a:rPr lang="en-US" sz="1300" dirty="0">
                <a:latin typeface="Calibri" panose="020F0502020204030204" pitchFamily="34" charset="0"/>
                <a:ea typeface="Calibri" panose="020F0502020204030204" pitchFamily="34" charset="0"/>
                <a:cs typeface="Times New Roman" panose="02020603050405020304" pitchFamily="18" charset="0"/>
              </a:rPr>
              <a:t>. As procurator </a:t>
            </a:r>
            <a:r>
              <a:rPr lang="en-US" sz="1300" b="1" dirty="0">
                <a:latin typeface="Calibri" panose="020F0502020204030204" pitchFamily="34" charset="0"/>
                <a:ea typeface="Calibri" panose="020F0502020204030204" pitchFamily="34" charset="0"/>
                <a:cs typeface="Times New Roman" panose="02020603050405020304" pitchFamily="18" charset="0"/>
              </a:rPr>
              <a:t>he had absolute authority over the non-Roman citizens</a:t>
            </a:r>
            <a:r>
              <a:rPr lang="en-US" sz="1300" dirty="0">
                <a:latin typeface="Calibri" panose="020F0502020204030204" pitchFamily="34" charset="0"/>
                <a:ea typeface="Calibri" panose="020F0502020204030204" pitchFamily="34" charset="0"/>
                <a:cs typeface="Times New Roman" panose="02020603050405020304" pitchFamily="18" charset="0"/>
              </a:rPr>
              <a:t> of the province. He was responsible to the Roman governor who lived in Syria to the north (Luke 2:2).</a:t>
            </a:r>
          </a:p>
          <a:p>
            <a:pPr>
              <a:lnSpc>
                <a:spcPct val="107000"/>
              </a:lnSpc>
              <a:spcAft>
                <a:spcPts val="809"/>
              </a:spcAft>
            </a:pPr>
            <a:endParaRPr lang="en-US" sz="13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9"/>
              </a:spcAft>
            </a:pPr>
            <a:r>
              <a:rPr lang="en-US" sz="1300" b="1" dirty="0">
                <a:solidFill>
                  <a:srgbClr val="203864"/>
                </a:solidFill>
                <a:latin typeface="Calibri" panose="020F0502020204030204" pitchFamily="34" charset="0"/>
                <a:ea typeface="Calibri" panose="020F0502020204030204" pitchFamily="34" charset="0"/>
                <a:cs typeface="Times New Roman" panose="02020603050405020304" pitchFamily="18" charset="0"/>
              </a:rPr>
              <a:t>Pilate never became popular with the Jews</a:t>
            </a:r>
            <a:r>
              <a:rPr lang="en-US" sz="1300" dirty="0">
                <a:latin typeface="Calibri" panose="020F0502020204030204" pitchFamily="34" charset="0"/>
                <a:ea typeface="Calibri" panose="020F0502020204030204" pitchFamily="34" charset="0"/>
                <a:cs typeface="Times New Roman" panose="02020603050405020304" pitchFamily="18" charset="0"/>
              </a:rPr>
              <a:t>. He seemed to be </a:t>
            </a:r>
            <a:r>
              <a:rPr lang="en-US" sz="1300" b="1" dirty="0">
                <a:latin typeface="Calibri" panose="020F0502020204030204" pitchFamily="34" charset="0"/>
                <a:ea typeface="Calibri" panose="020F0502020204030204" pitchFamily="34" charset="0"/>
                <a:cs typeface="Times New Roman" panose="02020603050405020304" pitchFamily="18" charset="0"/>
              </a:rPr>
              <a:t>insensitive to their religious convictions</a:t>
            </a:r>
            <a:r>
              <a:rPr lang="en-US" sz="1300" dirty="0">
                <a:latin typeface="Calibri" panose="020F0502020204030204" pitchFamily="34" charset="0"/>
                <a:ea typeface="Calibri" panose="020F0502020204030204" pitchFamily="34" charset="0"/>
                <a:cs typeface="Times New Roman" panose="02020603050405020304" pitchFamily="18" charset="0"/>
              </a:rPr>
              <a:t> and stubborn in the pursuit of his policies. But </a:t>
            </a:r>
            <a:r>
              <a:rPr lang="en-US" sz="1300" b="1" dirty="0">
                <a:latin typeface="Calibri" panose="020F0502020204030204" pitchFamily="34" charset="0"/>
                <a:ea typeface="Calibri" panose="020F0502020204030204" pitchFamily="34" charset="0"/>
                <a:cs typeface="Times New Roman" panose="02020603050405020304" pitchFamily="18" charset="0"/>
              </a:rPr>
              <a:t>when the Jews responded to his rule with enraged opposition, he often backed down,</a:t>
            </a:r>
            <a:r>
              <a:rPr lang="en-US" sz="1300" dirty="0">
                <a:latin typeface="Calibri" panose="020F0502020204030204" pitchFamily="34" charset="0"/>
                <a:ea typeface="Calibri" panose="020F0502020204030204" pitchFamily="34" charset="0"/>
                <a:cs typeface="Times New Roman" panose="02020603050405020304" pitchFamily="18" charset="0"/>
              </a:rPr>
              <a:t> demonstrating his weakness. He greatly angered the Jews when he took funds from the Temple treasury to build an aqueduct to supply water to Jerusalem. Many Jews reacted violently to this act, and Pilate's soldiers killed many of them in this rebellion. It may be this or another incident to which Luke refers in Luke 13:1-2. In spite of this, Pilate continued in office for ten years, showing that Tiberius considered Pilate an effective administrator.</a:t>
            </a:r>
          </a:p>
          <a:p>
            <a:pPr defTabSz="942210">
              <a:defRPr/>
            </a:pPr>
            <a:endParaRPr lang="en-US" dirty="0"/>
          </a:p>
          <a:p>
            <a:pPr defTabSz="942210">
              <a:defRPr/>
            </a:pPr>
            <a:r>
              <a:rPr lang="en-US" sz="1300" dirty="0">
                <a:solidFill>
                  <a:srgbClr val="212529"/>
                </a:solidFill>
                <a:latin typeface="&amp;quot"/>
                <a:ea typeface="Times New Roman" panose="02020603050405020304" pitchFamily="18" charset="0"/>
                <a:cs typeface="Times New Roman" panose="02020603050405020304" pitchFamily="18" charset="0"/>
              </a:rPr>
              <a:t>But both Philo and </a:t>
            </a:r>
            <a:r>
              <a:rPr lang="en-US" sz="1300" b="1" dirty="0">
                <a:solidFill>
                  <a:srgbClr val="212529"/>
                </a:solidFill>
                <a:latin typeface="&amp;quot"/>
                <a:ea typeface="Times New Roman" panose="02020603050405020304" pitchFamily="18" charset="0"/>
                <a:cs typeface="Times New Roman" panose="02020603050405020304" pitchFamily="18" charset="0"/>
              </a:rPr>
              <a:t>Josephus paint a very stark portrait of the Roman ruler</a:t>
            </a:r>
            <a:r>
              <a:rPr lang="en-US" sz="1300" dirty="0">
                <a:solidFill>
                  <a:srgbClr val="212529"/>
                </a:solidFill>
                <a:latin typeface="&amp;quot"/>
                <a:ea typeface="Times New Roman" panose="02020603050405020304" pitchFamily="18" charset="0"/>
                <a:cs typeface="Times New Roman" panose="02020603050405020304" pitchFamily="18" charset="0"/>
              </a:rPr>
              <a:t>. Pilate is characterized as </a:t>
            </a:r>
            <a:r>
              <a:rPr lang="en-US" sz="1300" b="1" dirty="0">
                <a:solidFill>
                  <a:srgbClr val="212529"/>
                </a:solidFill>
                <a:latin typeface="&amp;quot"/>
                <a:ea typeface="Times New Roman" panose="02020603050405020304" pitchFamily="18" charset="0"/>
                <a:cs typeface="Times New Roman" panose="02020603050405020304" pitchFamily="18" charset="0"/>
              </a:rPr>
              <a:t>oppressive, greedy, stubborn, and cruel</a:t>
            </a:r>
            <a:r>
              <a:rPr lang="en-US" sz="1300" dirty="0">
                <a:solidFill>
                  <a:srgbClr val="212529"/>
                </a:solidFill>
                <a:latin typeface="&amp;quot"/>
                <a:ea typeface="Times New Roman" panose="02020603050405020304" pitchFamily="18" charset="0"/>
                <a:cs typeface="Times New Roman" panose="02020603050405020304" pitchFamily="18" charset="0"/>
              </a:rPr>
              <a:t>. Philo specifically catalogs “his venality, </a:t>
            </a:r>
            <a:r>
              <a:rPr lang="en-US" sz="1300" b="1" dirty="0">
                <a:solidFill>
                  <a:srgbClr val="212529"/>
                </a:solidFill>
                <a:latin typeface="&amp;quot"/>
                <a:ea typeface="Times New Roman" panose="02020603050405020304" pitchFamily="18" charset="0"/>
                <a:cs typeface="Times New Roman" panose="02020603050405020304" pitchFamily="18" charset="0"/>
              </a:rPr>
              <a:t>his violence, his thefts, his assaults, his abusive behavior, his frequent executions of untried prisoners, and his endless savage ferocity</a:t>
            </a:r>
            <a:r>
              <a:rPr lang="en-US" sz="1300" dirty="0">
                <a:solidFill>
                  <a:srgbClr val="212529"/>
                </a:solidFill>
                <a:latin typeface="&amp;quot"/>
                <a:ea typeface="Times New Roman" panose="02020603050405020304" pitchFamily="18" charset="0"/>
                <a:cs typeface="Times New Roman" panose="02020603050405020304" pitchFamily="18" charset="0"/>
              </a:rPr>
              <a:t>” (</a:t>
            </a:r>
            <a:r>
              <a:rPr lang="en-US" sz="1300" i="1" dirty="0" err="1">
                <a:solidFill>
                  <a:srgbClr val="212529"/>
                </a:solidFill>
                <a:latin typeface="&amp;quot"/>
                <a:ea typeface="Times New Roman" panose="02020603050405020304" pitchFamily="18" charset="0"/>
                <a:cs typeface="Times New Roman" panose="02020603050405020304" pitchFamily="18" charset="0"/>
              </a:rPr>
              <a:t>Gaium</a:t>
            </a:r>
            <a:r>
              <a:rPr lang="en-US" sz="1300" dirty="0">
                <a:solidFill>
                  <a:srgbClr val="212529"/>
                </a:solidFill>
                <a:latin typeface="&amp;quot"/>
                <a:ea typeface="Times New Roman" panose="02020603050405020304" pitchFamily="18" charset="0"/>
                <a:cs typeface="Times New Roman" panose="02020603050405020304" pitchFamily="18" charset="0"/>
              </a:rPr>
              <a:t> 302), though some claim Philo exaggerated the matter. Nonetheless, </a:t>
            </a:r>
            <a:r>
              <a:rPr lang="en-US" sz="1300" b="1" dirty="0">
                <a:solidFill>
                  <a:srgbClr val="212529"/>
                </a:solidFill>
                <a:latin typeface="&amp;quot"/>
                <a:ea typeface="Times New Roman" panose="02020603050405020304" pitchFamily="18" charset="0"/>
                <a:cs typeface="Times New Roman" panose="02020603050405020304" pitchFamily="18" charset="0"/>
              </a:rPr>
              <a:t>Pilate did antagonize the Jews and they hated him</a:t>
            </a:r>
            <a:r>
              <a:rPr lang="en-US" sz="1300" dirty="0">
                <a:solidFill>
                  <a:srgbClr val="212529"/>
                </a:solidFill>
                <a:latin typeface="&amp;quot"/>
                <a:ea typeface="Times New Roman" panose="02020603050405020304" pitchFamily="18" charset="0"/>
                <a:cs typeface="Times New Roman" panose="02020603050405020304" pitchFamily="18" charset="0"/>
              </a:rPr>
              <a:t> (though they would later use him for the implementation of their own evil designs).</a:t>
            </a:r>
            <a:endParaRPr lang="en-US" sz="1300" dirty="0">
              <a:latin typeface="Calibri" panose="020F0502020204030204" pitchFamily="34" charset="0"/>
              <a:ea typeface="Calibri" panose="020F0502020204030204" pitchFamily="34" charset="0"/>
              <a:cs typeface="Times New Roman" panose="02020603050405020304" pitchFamily="18" charset="0"/>
            </a:endParaRPr>
          </a:p>
          <a:p>
            <a:pPr defTabSz="942210">
              <a:defRPr/>
            </a:pPr>
            <a:endParaRPr lang="en-US" dirty="0"/>
          </a:p>
        </p:txBody>
      </p:sp>
      <p:sp>
        <p:nvSpPr>
          <p:cNvPr id="4" name="Slide Number Placeholder 3"/>
          <p:cNvSpPr>
            <a:spLocks noGrp="1"/>
          </p:cNvSpPr>
          <p:nvPr>
            <p:ph type="sldNum" sz="quarter" idx="10"/>
          </p:nvPr>
        </p:nvSpPr>
        <p:spPr/>
        <p:txBody>
          <a:bodyPr/>
          <a:lstStyle/>
          <a:p>
            <a:fld id="{D6E85399-7B41-47D1-8D79-30C1D06DA9E9}" type="slidenum">
              <a:rPr lang="en-US" smtClean="0"/>
              <a:pPr/>
              <a:t>2</a:t>
            </a:fld>
            <a:endParaRPr lang="en-US"/>
          </a:p>
        </p:txBody>
      </p:sp>
      <p:sp>
        <p:nvSpPr>
          <p:cNvPr id="5" name="Date Placeholder 4">
            <a:extLst>
              <a:ext uri="{FF2B5EF4-FFF2-40B4-BE49-F238E27FC236}">
                <a16:creationId xmlns:a16="http://schemas.microsoft.com/office/drawing/2014/main" id="{D7BABB4F-BCAD-DA75-4E76-311B7AC0A184}"/>
              </a:ext>
            </a:extLst>
          </p:cNvPr>
          <p:cNvSpPr>
            <a:spLocks noGrp="1"/>
          </p:cNvSpPr>
          <p:nvPr>
            <p:ph type="dt" idx="1"/>
          </p:nvPr>
        </p:nvSpPr>
        <p:spPr/>
        <p:txBody>
          <a:bodyPr/>
          <a:lstStyle/>
          <a:p>
            <a:r>
              <a:rPr lang="en-US"/>
              <a:t>6/4/2023pm</a:t>
            </a:r>
          </a:p>
        </p:txBody>
      </p:sp>
      <p:sp>
        <p:nvSpPr>
          <p:cNvPr id="6" name="Footer Placeholder 5">
            <a:extLst>
              <a:ext uri="{FF2B5EF4-FFF2-40B4-BE49-F238E27FC236}">
                <a16:creationId xmlns:a16="http://schemas.microsoft.com/office/drawing/2014/main" id="{E7002A53-337A-A046-C915-1FDA99FDAAD0}"/>
              </a:ext>
            </a:extLst>
          </p:cNvPr>
          <p:cNvSpPr>
            <a:spLocks noGrp="1"/>
          </p:cNvSpPr>
          <p:nvPr>
            <p:ph type="ftr" sz="quarter" idx="4"/>
          </p:nvPr>
        </p:nvSpPr>
        <p:spPr/>
        <p:txBody>
          <a:bodyPr/>
          <a:lstStyle/>
          <a:p>
            <a:r>
              <a:rPr lang="en-US"/>
              <a:t>What Shall I Do With Jesus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85399-7B41-47D1-8D79-30C1D06DA9E9}" type="slidenum">
              <a:rPr lang="en-US" smtClean="0"/>
              <a:pPr/>
              <a:t>3</a:t>
            </a:fld>
            <a:endParaRPr lang="en-US"/>
          </a:p>
        </p:txBody>
      </p:sp>
      <p:sp>
        <p:nvSpPr>
          <p:cNvPr id="5" name="Date Placeholder 4">
            <a:extLst>
              <a:ext uri="{FF2B5EF4-FFF2-40B4-BE49-F238E27FC236}">
                <a16:creationId xmlns:a16="http://schemas.microsoft.com/office/drawing/2014/main" id="{84D0C2E1-6F23-37F3-96B3-2A269D9327E8}"/>
              </a:ext>
            </a:extLst>
          </p:cNvPr>
          <p:cNvSpPr>
            <a:spLocks noGrp="1"/>
          </p:cNvSpPr>
          <p:nvPr>
            <p:ph type="dt" idx="1"/>
          </p:nvPr>
        </p:nvSpPr>
        <p:spPr/>
        <p:txBody>
          <a:bodyPr/>
          <a:lstStyle/>
          <a:p>
            <a:r>
              <a:rPr lang="en-US"/>
              <a:t>6/4/2023pm</a:t>
            </a:r>
          </a:p>
        </p:txBody>
      </p:sp>
      <p:sp>
        <p:nvSpPr>
          <p:cNvPr id="6" name="Footer Placeholder 5">
            <a:extLst>
              <a:ext uri="{FF2B5EF4-FFF2-40B4-BE49-F238E27FC236}">
                <a16:creationId xmlns:a16="http://schemas.microsoft.com/office/drawing/2014/main" id="{3240B2F7-B5FD-479C-F16E-EC2B4F58AC8D}"/>
              </a:ext>
            </a:extLst>
          </p:cNvPr>
          <p:cNvSpPr>
            <a:spLocks noGrp="1"/>
          </p:cNvSpPr>
          <p:nvPr>
            <p:ph type="ftr" sz="quarter" idx="4"/>
          </p:nvPr>
        </p:nvSpPr>
        <p:spPr/>
        <p:txBody>
          <a:bodyPr/>
          <a:lstStyle/>
          <a:p>
            <a:r>
              <a:rPr lang="en-US"/>
              <a:t>What Shall I Do With Jesus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85399-7B41-47D1-8D79-30C1D06DA9E9}" type="slidenum">
              <a:rPr lang="en-US" smtClean="0"/>
              <a:pPr/>
              <a:t>4</a:t>
            </a:fld>
            <a:endParaRPr lang="en-US"/>
          </a:p>
        </p:txBody>
      </p:sp>
      <p:sp>
        <p:nvSpPr>
          <p:cNvPr id="5" name="Date Placeholder 4">
            <a:extLst>
              <a:ext uri="{FF2B5EF4-FFF2-40B4-BE49-F238E27FC236}">
                <a16:creationId xmlns:a16="http://schemas.microsoft.com/office/drawing/2014/main" id="{D340851E-114C-640A-3026-502241B9B490}"/>
              </a:ext>
            </a:extLst>
          </p:cNvPr>
          <p:cNvSpPr>
            <a:spLocks noGrp="1"/>
          </p:cNvSpPr>
          <p:nvPr>
            <p:ph type="dt" idx="1"/>
          </p:nvPr>
        </p:nvSpPr>
        <p:spPr/>
        <p:txBody>
          <a:bodyPr/>
          <a:lstStyle/>
          <a:p>
            <a:r>
              <a:rPr lang="en-US"/>
              <a:t>6/4/2023pm</a:t>
            </a:r>
          </a:p>
        </p:txBody>
      </p:sp>
      <p:sp>
        <p:nvSpPr>
          <p:cNvPr id="6" name="Footer Placeholder 5">
            <a:extLst>
              <a:ext uri="{FF2B5EF4-FFF2-40B4-BE49-F238E27FC236}">
                <a16:creationId xmlns:a16="http://schemas.microsoft.com/office/drawing/2014/main" id="{FC3E89BD-86BD-A6C1-8CB1-FC6F117C5F07}"/>
              </a:ext>
            </a:extLst>
          </p:cNvPr>
          <p:cNvSpPr>
            <a:spLocks noGrp="1"/>
          </p:cNvSpPr>
          <p:nvPr>
            <p:ph type="ftr" sz="quarter" idx="4"/>
          </p:nvPr>
        </p:nvSpPr>
        <p:spPr/>
        <p:txBody>
          <a:bodyPr/>
          <a:lstStyle/>
          <a:p>
            <a:r>
              <a:rPr lang="en-US"/>
              <a:t>What Shall I Do With Jesus</a:t>
            </a:r>
          </a:p>
        </p:txBody>
      </p:sp>
    </p:spTree>
    <p:extLst>
      <p:ext uri="{BB962C8B-B14F-4D97-AF65-F5344CB8AC3E}">
        <p14:creationId xmlns:p14="http://schemas.microsoft.com/office/powerpoint/2010/main" val="262923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normAutofit/>
          </a:bodyPr>
          <a:lstStyle/>
          <a:p>
            <a:pPr defTabSz="924641"/>
            <a:r>
              <a:rPr lang="en-US" sz="1600" dirty="0"/>
              <a:t> </a:t>
            </a:r>
            <a:r>
              <a:rPr lang="en-US" dirty="0"/>
              <a:t>How can we be guilty of this today?</a:t>
            </a:r>
            <a:endParaRPr lang="en-US" sz="1100" dirty="0"/>
          </a:p>
          <a:p>
            <a:endParaRPr lang="en-US" dirty="0"/>
          </a:p>
          <a:p>
            <a:endParaRPr lang="en-US" dirty="0"/>
          </a:p>
        </p:txBody>
      </p:sp>
      <p:sp>
        <p:nvSpPr>
          <p:cNvPr id="4" name="Slide Number Placeholder 3"/>
          <p:cNvSpPr>
            <a:spLocks noGrp="1"/>
          </p:cNvSpPr>
          <p:nvPr>
            <p:ph type="sldNum" sz="quarter" idx="10"/>
          </p:nvPr>
        </p:nvSpPr>
        <p:spPr/>
        <p:txBody>
          <a:bodyPr/>
          <a:lstStyle/>
          <a:p>
            <a:fld id="{D6E85399-7B41-47D1-8D79-30C1D06DA9E9}" type="slidenum">
              <a:rPr lang="en-US" smtClean="0"/>
              <a:pPr/>
              <a:t>5</a:t>
            </a:fld>
            <a:endParaRPr lang="en-US"/>
          </a:p>
        </p:txBody>
      </p:sp>
      <p:sp>
        <p:nvSpPr>
          <p:cNvPr id="5" name="Date Placeholder 4">
            <a:extLst>
              <a:ext uri="{FF2B5EF4-FFF2-40B4-BE49-F238E27FC236}">
                <a16:creationId xmlns:a16="http://schemas.microsoft.com/office/drawing/2014/main" id="{E18E2329-0DC2-A212-9EDF-8F2ACE23D98B}"/>
              </a:ext>
            </a:extLst>
          </p:cNvPr>
          <p:cNvSpPr>
            <a:spLocks noGrp="1"/>
          </p:cNvSpPr>
          <p:nvPr>
            <p:ph type="dt" idx="1"/>
          </p:nvPr>
        </p:nvSpPr>
        <p:spPr/>
        <p:txBody>
          <a:bodyPr/>
          <a:lstStyle/>
          <a:p>
            <a:r>
              <a:rPr lang="en-US"/>
              <a:t>6/4/2023pm</a:t>
            </a:r>
          </a:p>
        </p:txBody>
      </p:sp>
      <p:sp>
        <p:nvSpPr>
          <p:cNvPr id="6" name="Footer Placeholder 5">
            <a:extLst>
              <a:ext uri="{FF2B5EF4-FFF2-40B4-BE49-F238E27FC236}">
                <a16:creationId xmlns:a16="http://schemas.microsoft.com/office/drawing/2014/main" id="{0E70C22B-9692-E531-2552-361E58A6D185}"/>
              </a:ext>
            </a:extLst>
          </p:cNvPr>
          <p:cNvSpPr>
            <a:spLocks noGrp="1"/>
          </p:cNvSpPr>
          <p:nvPr>
            <p:ph type="ftr" sz="quarter" idx="4"/>
          </p:nvPr>
        </p:nvSpPr>
        <p:spPr/>
        <p:txBody>
          <a:bodyPr/>
          <a:lstStyle/>
          <a:p>
            <a:r>
              <a:rPr lang="en-US"/>
              <a:t>What Shall I Do With Jesus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85399-7B41-47D1-8D79-30C1D06DA9E9}" type="slidenum">
              <a:rPr lang="en-US" smtClean="0"/>
              <a:pPr/>
              <a:t>6</a:t>
            </a:fld>
            <a:endParaRPr lang="en-US"/>
          </a:p>
        </p:txBody>
      </p:sp>
      <p:sp>
        <p:nvSpPr>
          <p:cNvPr id="5" name="Date Placeholder 4">
            <a:extLst>
              <a:ext uri="{FF2B5EF4-FFF2-40B4-BE49-F238E27FC236}">
                <a16:creationId xmlns:a16="http://schemas.microsoft.com/office/drawing/2014/main" id="{3A8D3724-49D8-1EAC-D2F6-15D94850A929}"/>
              </a:ext>
            </a:extLst>
          </p:cNvPr>
          <p:cNvSpPr>
            <a:spLocks noGrp="1"/>
          </p:cNvSpPr>
          <p:nvPr>
            <p:ph type="dt" idx="1"/>
          </p:nvPr>
        </p:nvSpPr>
        <p:spPr/>
        <p:txBody>
          <a:bodyPr/>
          <a:lstStyle/>
          <a:p>
            <a:r>
              <a:rPr lang="en-US"/>
              <a:t>6/4/2023pm</a:t>
            </a:r>
          </a:p>
        </p:txBody>
      </p:sp>
      <p:sp>
        <p:nvSpPr>
          <p:cNvPr id="6" name="Footer Placeholder 5">
            <a:extLst>
              <a:ext uri="{FF2B5EF4-FFF2-40B4-BE49-F238E27FC236}">
                <a16:creationId xmlns:a16="http://schemas.microsoft.com/office/drawing/2014/main" id="{EA5D4374-7BE2-1BA8-C13F-D5E89AA23E66}"/>
              </a:ext>
            </a:extLst>
          </p:cNvPr>
          <p:cNvSpPr>
            <a:spLocks noGrp="1"/>
          </p:cNvSpPr>
          <p:nvPr>
            <p:ph type="ftr" sz="quarter" idx="4"/>
          </p:nvPr>
        </p:nvSpPr>
        <p:spPr/>
        <p:txBody>
          <a:bodyPr/>
          <a:lstStyle/>
          <a:p>
            <a:r>
              <a:rPr lang="en-US"/>
              <a:t>What Shall I Do With Jesus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85399-7B41-47D1-8D79-30C1D06DA9E9}" type="slidenum">
              <a:rPr lang="en-US" smtClean="0"/>
              <a:pPr/>
              <a:t>7</a:t>
            </a:fld>
            <a:endParaRPr lang="en-US"/>
          </a:p>
        </p:txBody>
      </p:sp>
      <p:sp>
        <p:nvSpPr>
          <p:cNvPr id="5" name="Date Placeholder 4">
            <a:extLst>
              <a:ext uri="{FF2B5EF4-FFF2-40B4-BE49-F238E27FC236}">
                <a16:creationId xmlns:a16="http://schemas.microsoft.com/office/drawing/2014/main" id="{1422DA25-E26E-E161-8C87-00A7CFF2C7D5}"/>
              </a:ext>
            </a:extLst>
          </p:cNvPr>
          <p:cNvSpPr>
            <a:spLocks noGrp="1"/>
          </p:cNvSpPr>
          <p:nvPr>
            <p:ph type="dt" idx="1"/>
          </p:nvPr>
        </p:nvSpPr>
        <p:spPr/>
        <p:txBody>
          <a:bodyPr/>
          <a:lstStyle/>
          <a:p>
            <a:r>
              <a:rPr lang="en-US"/>
              <a:t>6/4/2023pm</a:t>
            </a:r>
          </a:p>
        </p:txBody>
      </p:sp>
      <p:sp>
        <p:nvSpPr>
          <p:cNvPr id="6" name="Footer Placeholder 5">
            <a:extLst>
              <a:ext uri="{FF2B5EF4-FFF2-40B4-BE49-F238E27FC236}">
                <a16:creationId xmlns:a16="http://schemas.microsoft.com/office/drawing/2014/main" id="{25A473C9-11BE-53CC-1200-05E49407CE63}"/>
              </a:ext>
            </a:extLst>
          </p:cNvPr>
          <p:cNvSpPr>
            <a:spLocks noGrp="1"/>
          </p:cNvSpPr>
          <p:nvPr>
            <p:ph type="ftr" sz="quarter" idx="4"/>
          </p:nvPr>
        </p:nvSpPr>
        <p:spPr/>
        <p:txBody>
          <a:bodyPr/>
          <a:lstStyle/>
          <a:p>
            <a:r>
              <a:rPr lang="en-US"/>
              <a:t>What Shall I Do With Jesus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85399-7B41-47D1-8D79-30C1D06DA9E9}" type="slidenum">
              <a:rPr lang="en-US" smtClean="0"/>
              <a:pPr/>
              <a:t>8</a:t>
            </a:fld>
            <a:endParaRPr lang="en-US"/>
          </a:p>
        </p:txBody>
      </p:sp>
      <p:sp>
        <p:nvSpPr>
          <p:cNvPr id="5" name="Date Placeholder 4">
            <a:extLst>
              <a:ext uri="{FF2B5EF4-FFF2-40B4-BE49-F238E27FC236}">
                <a16:creationId xmlns:a16="http://schemas.microsoft.com/office/drawing/2014/main" id="{CBD51C6F-1ED3-D610-FAC6-B138524E8FD7}"/>
              </a:ext>
            </a:extLst>
          </p:cNvPr>
          <p:cNvSpPr>
            <a:spLocks noGrp="1"/>
          </p:cNvSpPr>
          <p:nvPr>
            <p:ph type="dt" idx="1"/>
          </p:nvPr>
        </p:nvSpPr>
        <p:spPr/>
        <p:txBody>
          <a:bodyPr/>
          <a:lstStyle/>
          <a:p>
            <a:r>
              <a:rPr lang="en-US"/>
              <a:t>6/4/2023pm</a:t>
            </a:r>
          </a:p>
        </p:txBody>
      </p:sp>
      <p:sp>
        <p:nvSpPr>
          <p:cNvPr id="6" name="Footer Placeholder 5">
            <a:extLst>
              <a:ext uri="{FF2B5EF4-FFF2-40B4-BE49-F238E27FC236}">
                <a16:creationId xmlns:a16="http://schemas.microsoft.com/office/drawing/2014/main" id="{3FD252B3-4C48-BCBB-2C52-57295C8B10C1}"/>
              </a:ext>
            </a:extLst>
          </p:cNvPr>
          <p:cNvSpPr>
            <a:spLocks noGrp="1"/>
          </p:cNvSpPr>
          <p:nvPr>
            <p:ph type="ftr" sz="quarter" idx="4"/>
          </p:nvPr>
        </p:nvSpPr>
        <p:spPr/>
        <p:txBody>
          <a:bodyPr/>
          <a:lstStyle/>
          <a:p>
            <a:r>
              <a:rPr lang="en-US"/>
              <a:t>What Shall I Do With Jesus</a:t>
            </a:r>
          </a:p>
        </p:txBody>
      </p:sp>
    </p:spTree>
    <p:extLst>
      <p:ext uri="{BB962C8B-B14F-4D97-AF65-F5344CB8AC3E}">
        <p14:creationId xmlns:p14="http://schemas.microsoft.com/office/powerpoint/2010/main" val="478965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85399-7B41-47D1-8D79-30C1D06DA9E9}" type="slidenum">
              <a:rPr lang="en-US" smtClean="0"/>
              <a:pPr/>
              <a:t>9</a:t>
            </a:fld>
            <a:endParaRPr lang="en-US"/>
          </a:p>
        </p:txBody>
      </p:sp>
      <p:sp>
        <p:nvSpPr>
          <p:cNvPr id="5" name="Date Placeholder 4">
            <a:extLst>
              <a:ext uri="{FF2B5EF4-FFF2-40B4-BE49-F238E27FC236}">
                <a16:creationId xmlns:a16="http://schemas.microsoft.com/office/drawing/2014/main" id="{9272B191-B4A4-73E0-C150-914E7FBBC596}"/>
              </a:ext>
            </a:extLst>
          </p:cNvPr>
          <p:cNvSpPr>
            <a:spLocks noGrp="1"/>
          </p:cNvSpPr>
          <p:nvPr>
            <p:ph type="dt" idx="1"/>
          </p:nvPr>
        </p:nvSpPr>
        <p:spPr/>
        <p:txBody>
          <a:bodyPr/>
          <a:lstStyle/>
          <a:p>
            <a:r>
              <a:rPr lang="en-US"/>
              <a:t>6/4/2023pm</a:t>
            </a:r>
          </a:p>
        </p:txBody>
      </p:sp>
      <p:sp>
        <p:nvSpPr>
          <p:cNvPr id="6" name="Footer Placeholder 5">
            <a:extLst>
              <a:ext uri="{FF2B5EF4-FFF2-40B4-BE49-F238E27FC236}">
                <a16:creationId xmlns:a16="http://schemas.microsoft.com/office/drawing/2014/main" id="{9E3E242A-8F65-8EAB-46DD-E17D883275AF}"/>
              </a:ext>
            </a:extLst>
          </p:cNvPr>
          <p:cNvSpPr>
            <a:spLocks noGrp="1"/>
          </p:cNvSpPr>
          <p:nvPr>
            <p:ph type="ftr" sz="quarter" idx="4"/>
          </p:nvPr>
        </p:nvSpPr>
        <p:spPr/>
        <p:txBody>
          <a:bodyPr/>
          <a:lstStyle/>
          <a:p>
            <a:r>
              <a:rPr lang="en-US"/>
              <a:t>What Shall I Do With Jesus</a:t>
            </a:r>
          </a:p>
        </p:txBody>
      </p:sp>
    </p:spTree>
    <p:extLst>
      <p:ext uri="{BB962C8B-B14F-4D97-AF65-F5344CB8AC3E}">
        <p14:creationId xmlns:p14="http://schemas.microsoft.com/office/powerpoint/2010/main" val="3925857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1AF637F6-FFA7-4735-B6E9-7EA66818BE0B}" type="datetimeFigureOut">
              <a:rPr lang="en-US" smtClean="0"/>
              <a:pPr/>
              <a:t>6/3/2023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2101E-BB10-40E2-9506-2E6CE3F5F59D}" type="slidenum">
              <a:rPr lang="en-US" smtClean="0"/>
              <a:pPr/>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F637F6-FFA7-4735-B6E9-7EA66818BE0B}" type="datetimeFigureOut">
              <a:rPr lang="en-US" smtClean="0"/>
              <a:pPr/>
              <a:t>6/3/2023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2101E-BB10-40E2-9506-2E6CE3F5F5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F637F6-FFA7-4735-B6E9-7EA66818BE0B}" type="datetimeFigureOut">
              <a:rPr lang="en-US" smtClean="0"/>
              <a:pPr/>
              <a:t>6/3/2023</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D202101E-BB10-40E2-9506-2E6CE3F5F5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F637F6-FFA7-4735-B6E9-7EA66818BE0B}" type="datetimeFigureOut">
              <a:rPr lang="en-US" smtClean="0"/>
              <a:pPr/>
              <a:t>6/3/2023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2101E-BB10-40E2-9506-2E6CE3F5F5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AF637F6-FFA7-4735-B6E9-7EA66818BE0B}" type="datetimeFigureOut">
              <a:rPr lang="en-US" smtClean="0"/>
              <a:pPr/>
              <a:t>6/3/2023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2101E-BB10-40E2-9506-2E6CE3F5F59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AF637F6-FFA7-4735-B6E9-7EA66818BE0B}" type="datetimeFigureOut">
              <a:rPr lang="en-US" smtClean="0"/>
              <a:pPr/>
              <a:t>6/3/2023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2101E-BB10-40E2-9506-2E6CE3F5F5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AF637F6-FFA7-4735-B6E9-7EA66818BE0B}" type="datetimeFigureOut">
              <a:rPr lang="en-US" smtClean="0"/>
              <a:pPr/>
              <a:t>6/3/2023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02101E-BB10-40E2-9506-2E6CE3F5F5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AF637F6-FFA7-4735-B6E9-7EA66818BE0B}" type="datetimeFigureOut">
              <a:rPr lang="en-US" smtClean="0"/>
              <a:pPr/>
              <a:t>6/3/2023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02101E-BB10-40E2-9506-2E6CE3F5F5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F637F6-FFA7-4735-B6E9-7EA66818BE0B}" type="datetimeFigureOut">
              <a:rPr lang="en-US" smtClean="0"/>
              <a:pPr/>
              <a:t>6/3/2023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02101E-BB10-40E2-9506-2E6CE3F5F5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AF637F6-FFA7-4735-B6E9-7EA66818BE0B}" type="datetimeFigureOut">
              <a:rPr lang="en-US" smtClean="0"/>
              <a:pPr/>
              <a:t>6/3/2023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2101E-BB10-40E2-9506-2E6CE3F5F59D}" type="slidenum">
              <a:rPr lang="en-US" smtClean="0"/>
              <a:pPr/>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1AF637F6-FFA7-4735-B6E9-7EA66818BE0B}" type="datetimeFigureOut">
              <a:rPr lang="en-US" smtClean="0"/>
              <a:pPr/>
              <a:t>6/3/2023</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D202101E-BB10-40E2-9506-2E6CE3F5F59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AF637F6-FFA7-4735-B6E9-7EA66818BE0B}" type="datetimeFigureOut">
              <a:rPr lang="en-US" smtClean="0"/>
              <a:pPr/>
              <a:t>6/3/2023</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202101E-BB10-40E2-9506-2E6CE3F5F5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124200"/>
            <a:ext cx="8763000" cy="1600200"/>
          </a:xfrm>
        </p:spPr>
        <p:txBody>
          <a:bodyPr>
            <a:noAutofit/>
          </a:bodyPr>
          <a:lstStyle/>
          <a:p>
            <a:r>
              <a:rPr lang="en-US" sz="6000" dirty="0"/>
              <a:t>What Shall I Do With Jesus?</a:t>
            </a:r>
          </a:p>
        </p:txBody>
      </p:sp>
      <p:sp>
        <p:nvSpPr>
          <p:cNvPr id="3" name="Subtitle 2"/>
          <p:cNvSpPr>
            <a:spLocks noGrp="1"/>
          </p:cNvSpPr>
          <p:nvPr>
            <p:ph type="subTitle" idx="1"/>
          </p:nvPr>
        </p:nvSpPr>
        <p:spPr>
          <a:xfrm>
            <a:off x="1752600" y="5105400"/>
            <a:ext cx="8229600" cy="585216"/>
          </a:xfrm>
        </p:spPr>
        <p:txBody>
          <a:bodyPr>
            <a:normAutofit/>
          </a:bodyPr>
          <a:lstStyle/>
          <a:p>
            <a:r>
              <a:rPr lang="en-US" sz="3600" dirty="0"/>
              <a:t>Matthew 27:17-26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1582400" cy="1252728"/>
          </a:xfrm>
        </p:spPr>
        <p:txBody>
          <a:bodyPr>
            <a:normAutofit/>
          </a:bodyPr>
          <a:lstStyle/>
          <a:p>
            <a:r>
              <a:rPr lang="en-US" sz="4800" dirty="0">
                <a:solidFill>
                  <a:schemeClr val="bg1">
                    <a:lumMod val="85000"/>
                  </a:schemeClr>
                </a:solidFill>
              </a:rPr>
              <a:t>Fully Persuaded </a:t>
            </a:r>
            <a:r>
              <a:rPr lang="en-US" sz="4800" dirty="0"/>
              <a:t>To Follow The Lord</a:t>
            </a:r>
          </a:p>
        </p:txBody>
      </p:sp>
      <p:sp>
        <p:nvSpPr>
          <p:cNvPr id="3" name="Content Placeholder 2"/>
          <p:cNvSpPr>
            <a:spLocks noGrp="1"/>
          </p:cNvSpPr>
          <p:nvPr>
            <p:ph idx="1"/>
          </p:nvPr>
        </p:nvSpPr>
        <p:spPr>
          <a:xfrm>
            <a:off x="609600" y="1676400"/>
            <a:ext cx="10744200" cy="5181599"/>
          </a:xfrm>
        </p:spPr>
        <p:txBody>
          <a:bodyPr>
            <a:normAutofit/>
          </a:bodyPr>
          <a:lstStyle/>
          <a:p>
            <a:r>
              <a:rPr lang="en-US" sz="4400" b="1" dirty="0"/>
              <a:t>God’s word has pierced our hearts and we realize our undone condition. </a:t>
            </a:r>
            <a:r>
              <a:rPr lang="en-US" sz="4000" dirty="0"/>
              <a:t>(Acts 2:36-42)</a:t>
            </a:r>
            <a:endParaRPr lang="en-US" sz="4400" dirty="0"/>
          </a:p>
          <a:p>
            <a:r>
              <a:rPr lang="en-US" sz="4400" b="1" dirty="0"/>
              <a:t>Added to the body of Christ as a working member submitting to the Head. </a:t>
            </a:r>
            <a:br>
              <a:rPr lang="en-US" sz="4400" b="1" dirty="0"/>
            </a:br>
            <a:r>
              <a:rPr lang="en-US" sz="4000" dirty="0"/>
              <a:t>(Ephesians 4:11-16)</a:t>
            </a:r>
          </a:p>
          <a:p>
            <a:r>
              <a:rPr lang="en-US" sz="4400" b="1" dirty="0"/>
              <a:t>Living each day for He who died for us.</a:t>
            </a:r>
            <a:r>
              <a:rPr lang="en-US" sz="4000" dirty="0"/>
              <a:t> </a:t>
            </a:r>
            <a:br>
              <a:rPr lang="en-US" sz="4000" dirty="0"/>
            </a:br>
            <a:r>
              <a:rPr lang="en-US" sz="4000" dirty="0"/>
              <a:t>(1 Peter 4:1-3; Romans 12:1-2)</a:t>
            </a:r>
          </a:p>
        </p:txBody>
      </p:sp>
    </p:spTree>
    <p:extLst>
      <p:ext uri="{BB962C8B-B14F-4D97-AF65-F5344CB8AC3E}">
        <p14:creationId xmlns:p14="http://schemas.microsoft.com/office/powerpoint/2010/main" val="2009088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Pilate’s Dilemma </a:t>
            </a:r>
          </a:p>
        </p:txBody>
      </p:sp>
      <p:sp>
        <p:nvSpPr>
          <p:cNvPr id="3" name="Content Placeholder 2"/>
          <p:cNvSpPr>
            <a:spLocks noGrp="1"/>
          </p:cNvSpPr>
          <p:nvPr>
            <p:ph idx="1"/>
          </p:nvPr>
        </p:nvSpPr>
        <p:spPr>
          <a:xfrm>
            <a:off x="609600" y="1775192"/>
            <a:ext cx="10972800" cy="4625609"/>
          </a:xfrm>
        </p:spPr>
        <p:txBody>
          <a:bodyPr>
            <a:noAutofit/>
          </a:bodyPr>
          <a:lstStyle/>
          <a:p>
            <a:r>
              <a:rPr lang="en-US" sz="4400" b="1" dirty="0"/>
              <a:t>Believes Jesus to be innocent.</a:t>
            </a:r>
            <a:r>
              <a:rPr lang="en-US" sz="4400" dirty="0"/>
              <a:t> </a:t>
            </a:r>
            <a:r>
              <a:rPr lang="en-US" sz="4000" dirty="0"/>
              <a:t>(John 18:38; Luke 23:14-15; Matthew 27:19; John 19:1-4)</a:t>
            </a:r>
          </a:p>
          <a:p>
            <a:r>
              <a:rPr lang="en-US" sz="4400" b="1" dirty="0"/>
              <a:t>Despises the Jews </a:t>
            </a:r>
            <a:r>
              <a:rPr lang="en-US" sz="4000" dirty="0"/>
              <a:t>(Matthew 27:18)</a:t>
            </a:r>
          </a:p>
          <a:p>
            <a:r>
              <a:rPr lang="en-US" sz="4400" b="1" dirty="0"/>
              <a:t>Doesn’t want trouble from the Romans</a:t>
            </a:r>
            <a:r>
              <a:rPr lang="en-US" sz="4000" dirty="0"/>
              <a:t>. (John 18:12)</a:t>
            </a:r>
          </a:p>
          <a:p>
            <a:r>
              <a:rPr lang="en-US" sz="4400" b="1" dirty="0"/>
              <a:t>What he wanted to do. </a:t>
            </a:r>
            <a:r>
              <a:rPr lang="en-US" sz="4000" dirty="0"/>
              <a:t>(Luke 23:16-19)</a:t>
            </a:r>
          </a:p>
          <a:p>
            <a:r>
              <a:rPr lang="en-US" sz="4400" b="1" dirty="0"/>
              <a:t>What would he do? </a:t>
            </a:r>
            <a:r>
              <a:rPr lang="en-US" sz="4000" dirty="0"/>
              <a:t>(Matthew 27:24)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Will We Do With Jesus?</a:t>
            </a:r>
          </a:p>
        </p:txBody>
      </p:sp>
      <p:sp>
        <p:nvSpPr>
          <p:cNvPr id="3" name="Content Placeholder 2"/>
          <p:cNvSpPr>
            <a:spLocks noGrp="1"/>
          </p:cNvSpPr>
          <p:nvPr>
            <p:ph idx="1"/>
          </p:nvPr>
        </p:nvSpPr>
        <p:spPr>
          <a:xfrm>
            <a:off x="609600" y="1775192"/>
            <a:ext cx="10972800" cy="4854209"/>
          </a:xfrm>
        </p:spPr>
        <p:txBody>
          <a:bodyPr>
            <a:normAutofit/>
          </a:bodyPr>
          <a:lstStyle/>
          <a:p>
            <a:r>
              <a:rPr lang="en-US" sz="4400" dirty="0"/>
              <a:t>Easy for us to say </a:t>
            </a:r>
            <a:r>
              <a:rPr lang="en-US" sz="4400" b="1" dirty="0"/>
              <a:t>“I would have been faithful to Him”; </a:t>
            </a:r>
            <a:r>
              <a:rPr lang="en-US" sz="4400" dirty="0"/>
              <a:t>or</a:t>
            </a:r>
            <a:r>
              <a:rPr lang="en-US" sz="4400" b="1" dirty="0"/>
              <a:t> “I would have made sure He was set free.”</a:t>
            </a:r>
          </a:p>
          <a:p>
            <a:r>
              <a:rPr lang="en-US" sz="4400" b="1" dirty="0"/>
              <a:t>Easy to say In hindsight!</a:t>
            </a:r>
          </a:p>
          <a:p>
            <a:r>
              <a:rPr lang="en-US" sz="4400" b="1" dirty="0"/>
              <a:t>A choice we keep on making…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1582400" cy="1252728"/>
          </a:xfrm>
        </p:spPr>
        <p:txBody>
          <a:bodyPr>
            <a:normAutofit/>
          </a:bodyPr>
          <a:lstStyle/>
          <a:p>
            <a:r>
              <a:rPr lang="en-US" sz="4800" dirty="0">
                <a:solidFill>
                  <a:schemeClr val="bg1">
                    <a:lumMod val="85000"/>
                  </a:schemeClr>
                </a:solidFill>
              </a:rPr>
              <a:t>Take No Stand </a:t>
            </a:r>
            <a:r>
              <a:rPr lang="en-US" sz="4800" dirty="0"/>
              <a:t>For Or Against the Lord</a:t>
            </a:r>
          </a:p>
        </p:txBody>
      </p:sp>
      <p:sp>
        <p:nvSpPr>
          <p:cNvPr id="3" name="Content Placeholder 2"/>
          <p:cNvSpPr>
            <a:spLocks noGrp="1"/>
          </p:cNvSpPr>
          <p:nvPr>
            <p:ph idx="1"/>
          </p:nvPr>
        </p:nvSpPr>
        <p:spPr>
          <a:xfrm>
            <a:off x="609600" y="1676400"/>
            <a:ext cx="11353800" cy="5181599"/>
          </a:xfrm>
        </p:spPr>
        <p:txBody>
          <a:bodyPr>
            <a:normAutofit/>
          </a:bodyPr>
          <a:lstStyle/>
          <a:p>
            <a:r>
              <a:rPr lang="en-US" sz="4400" b="1" dirty="0"/>
              <a:t>He knew the right thing to do… </a:t>
            </a:r>
            <a:r>
              <a:rPr lang="en-US" sz="4000" dirty="0"/>
              <a:t>(James 4:17)</a:t>
            </a:r>
          </a:p>
          <a:p>
            <a:r>
              <a:rPr lang="en-US" sz="4400" b="1" dirty="0"/>
              <a:t>Call to definitively take a stand. </a:t>
            </a:r>
            <a:br>
              <a:rPr lang="en-US" sz="4400" b="1" dirty="0"/>
            </a:br>
            <a:r>
              <a:rPr lang="en-US" sz="4000" dirty="0"/>
              <a:t>(Revelation 3:15-17; Joshua 24:14-15; 1 Kings 18:21; Matthew 12:30)</a:t>
            </a:r>
          </a:p>
          <a:p>
            <a:r>
              <a:rPr lang="en-US" sz="4400" b="1" dirty="0"/>
              <a:t>Just “hearing” Him &amp; being in His “presence” is not standing w/ Him. </a:t>
            </a:r>
            <a:r>
              <a:rPr lang="en-US" sz="4000" dirty="0"/>
              <a:t>(Luke 13:26)</a:t>
            </a:r>
          </a:p>
          <a:p>
            <a:r>
              <a:rPr lang="en-US" sz="4400" b="1" dirty="0"/>
              <a:t>Need to count the cost.</a:t>
            </a:r>
            <a:r>
              <a:rPr lang="en-US" sz="4000" dirty="0"/>
              <a:t> (Luke 14:28-33)</a:t>
            </a:r>
            <a:endParaRPr lang="en-US" sz="3600" dirty="0"/>
          </a:p>
        </p:txBody>
      </p:sp>
    </p:spTree>
    <p:extLst>
      <p:ext uri="{BB962C8B-B14F-4D97-AF65-F5344CB8AC3E}">
        <p14:creationId xmlns:p14="http://schemas.microsoft.com/office/powerpoint/2010/main" val="1848196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chemeClr val="bg1">
                    <a:lumMod val="85000"/>
                  </a:schemeClr>
                </a:solidFill>
              </a:rPr>
              <a:t>Betray</a:t>
            </a:r>
            <a:r>
              <a:rPr lang="en-US" sz="5400" dirty="0"/>
              <a:t> the Lord For Material Gain</a:t>
            </a:r>
          </a:p>
        </p:txBody>
      </p:sp>
      <p:sp>
        <p:nvSpPr>
          <p:cNvPr id="3" name="Content Placeholder 2"/>
          <p:cNvSpPr>
            <a:spLocks noGrp="1"/>
          </p:cNvSpPr>
          <p:nvPr>
            <p:ph idx="1"/>
          </p:nvPr>
        </p:nvSpPr>
        <p:spPr>
          <a:xfrm>
            <a:off x="228600" y="1775192"/>
            <a:ext cx="11734800" cy="4854209"/>
          </a:xfrm>
        </p:spPr>
        <p:txBody>
          <a:bodyPr>
            <a:normAutofit/>
          </a:bodyPr>
          <a:lstStyle/>
          <a:p>
            <a:r>
              <a:rPr lang="en-US" sz="4400" b="1" dirty="0"/>
              <a:t>Judas betrayed the Lord for the silver.</a:t>
            </a:r>
          </a:p>
          <a:p>
            <a:r>
              <a:rPr lang="en-US" sz="4400" b="1" dirty="0"/>
              <a:t>Judas valued money and the things it bought above his relationship with Jesus. </a:t>
            </a:r>
            <a:r>
              <a:rPr lang="en-US" sz="4000" dirty="0"/>
              <a:t>(John 12:4-6)</a:t>
            </a:r>
          </a:p>
          <a:p>
            <a:r>
              <a:rPr lang="en-US" sz="4400" dirty="0"/>
              <a:t>Was the </a:t>
            </a:r>
            <a:r>
              <a:rPr lang="en-US" sz="4400" b="1" dirty="0"/>
              <a:t>rich young ruler any different</a:t>
            </a:r>
            <a:r>
              <a:rPr lang="en-US" sz="4400" dirty="0"/>
              <a:t>? </a:t>
            </a:r>
            <a:br>
              <a:rPr lang="en-US" sz="4000" dirty="0"/>
            </a:br>
            <a:r>
              <a:rPr lang="en-US" sz="4000" dirty="0"/>
              <a:t>(Luke 18:18ff)</a:t>
            </a:r>
          </a:p>
          <a:p>
            <a:r>
              <a:rPr lang="en-US" sz="4400" b="1" dirty="0"/>
              <a:t>Will we trade our “birthright” for temporal gain? </a:t>
            </a:r>
            <a:r>
              <a:rPr lang="en-US" sz="4000" dirty="0"/>
              <a:t>(Hebrews 12:16-17)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chemeClr val="bg1">
                    <a:lumMod val="85000"/>
                  </a:schemeClr>
                </a:solidFill>
              </a:rPr>
              <a:t>Deny</a:t>
            </a:r>
            <a:r>
              <a:rPr lang="en-US" sz="4800" dirty="0"/>
              <a:t> the Lord Due to a Lack of Courage</a:t>
            </a:r>
          </a:p>
        </p:txBody>
      </p:sp>
      <p:sp>
        <p:nvSpPr>
          <p:cNvPr id="3" name="Content Placeholder 2"/>
          <p:cNvSpPr>
            <a:spLocks noGrp="1"/>
          </p:cNvSpPr>
          <p:nvPr>
            <p:ph idx="1"/>
          </p:nvPr>
        </p:nvSpPr>
        <p:spPr>
          <a:xfrm>
            <a:off x="609600" y="1524001"/>
            <a:ext cx="11277600" cy="5105400"/>
          </a:xfrm>
        </p:spPr>
        <p:txBody>
          <a:bodyPr>
            <a:normAutofit/>
          </a:bodyPr>
          <a:lstStyle/>
          <a:p>
            <a:r>
              <a:rPr lang="en-US" sz="4400" b="1" dirty="0"/>
              <a:t>Being ashamed of who we serve. </a:t>
            </a:r>
            <a:br>
              <a:rPr lang="en-US" sz="4400" b="1" dirty="0"/>
            </a:br>
            <a:r>
              <a:rPr lang="en-US" sz="4000" dirty="0"/>
              <a:t>(Matthew 10:32-33; 2 Timothy 1:7-12)</a:t>
            </a:r>
          </a:p>
          <a:p>
            <a:r>
              <a:rPr lang="en-US" sz="4400" b="1" dirty="0"/>
              <a:t>By our deeds - being “worthless” regarding what is good. </a:t>
            </a:r>
            <a:r>
              <a:rPr lang="en-US" sz="4000" dirty="0"/>
              <a:t>(Titus 1:16; 1 John 2:4)</a:t>
            </a:r>
          </a:p>
          <a:p>
            <a:r>
              <a:rPr lang="en-US" sz="4400" b="1" dirty="0"/>
              <a:t>The problem of peer pressure. </a:t>
            </a:r>
            <a:br>
              <a:rPr lang="en-US" sz="4400" b="1" dirty="0"/>
            </a:br>
            <a:r>
              <a:rPr lang="en-US" sz="4000" dirty="0"/>
              <a:t>(Galatians 2:11-14; Exodus 23:2)</a:t>
            </a:r>
          </a:p>
          <a:p>
            <a:r>
              <a:rPr lang="en-US" sz="4400" b="1" dirty="0"/>
              <a:t>Begins by distancing ourselves. </a:t>
            </a:r>
            <a:r>
              <a:rPr lang="en-US" sz="4000" dirty="0"/>
              <a:t>(Luke 22:54)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1582400" cy="1252728"/>
          </a:xfrm>
        </p:spPr>
        <p:txBody>
          <a:bodyPr>
            <a:normAutofit/>
          </a:bodyPr>
          <a:lstStyle/>
          <a:p>
            <a:r>
              <a:rPr lang="en-US" sz="4800" dirty="0">
                <a:solidFill>
                  <a:schemeClr val="bg1">
                    <a:lumMod val="85000"/>
                  </a:schemeClr>
                </a:solidFill>
              </a:rPr>
              <a:t>Reject</a:t>
            </a:r>
            <a:r>
              <a:rPr lang="en-US" sz="4800" dirty="0"/>
              <a:t> the Lord &amp; Call For His Crucifixion</a:t>
            </a:r>
          </a:p>
        </p:txBody>
      </p:sp>
      <p:sp>
        <p:nvSpPr>
          <p:cNvPr id="3" name="Content Placeholder 2"/>
          <p:cNvSpPr>
            <a:spLocks noGrp="1"/>
          </p:cNvSpPr>
          <p:nvPr>
            <p:ph idx="1"/>
          </p:nvPr>
        </p:nvSpPr>
        <p:spPr>
          <a:xfrm>
            <a:off x="609600" y="1524001"/>
            <a:ext cx="10972800" cy="5105400"/>
          </a:xfrm>
        </p:spPr>
        <p:txBody>
          <a:bodyPr>
            <a:normAutofit/>
          </a:bodyPr>
          <a:lstStyle/>
          <a:p>
            <a:r>
              <a:rPr lang="en-US" sz="4400" b="1" dirty="0"/>
              <a:t>Ignore the evidence. </a:t>
            </a:r>
            <a:r>
              <a:rPr lang="en-US" sz="3600" dirty="0"/>
              <a:t>(John 12:37-38)</a:t>
            </a:r>
          </a:p>
          <a:p>
            <a:r>
              <a:rPr lang="en-US" sz="4400" b="1" dirty="0"/>
              <a:t>Don’t want anyone reigning over them. </a:t>
            </a:r>
            <a:br>
              <a:rPr lang="en-US" sz="3600" b="1" dirty="0"/>
            </a:br>
            <a:r>
              <a:rPr lang="en-US" sz="3600" dirty="0"/>
              <a:t>(Luke 19:14, 27; Matthew 21:37-41)</a:t>
            </a:r>
          </a:p>
          <a:p>
            <a:r>
              <a:rPr lang="en-US" sz="4400" b="1" dirty="0"/>
              <a:t>Thinking we will accept responsibility. </a:t>
            </a:r>
            <a:br>
              <a:rPr lang="en-US" sz="4400" b="1" dirty="0"/>
            </a:br>
            <a:r>
              <a:rPr lang="en-US" sz="3600" dirty="0"/>
              <a:t>(Matthew 27:25; Acts 5:28)</a:t>
            </a:r>
          </a:p>
          <a:p>
            <a:r>
              <a:rPr lang="en-US" sz="4400" b="1" dirty="0"/>
              <a:t>We can crucify the Lord anew.</a:t>
            </a:r>
            <a:r>
              <a:rPr lang="en-US" sz="4400" dirty="0"/>
              <a:t> </a:t>
            </a:r>
            <a:r>
              <a:rPr lang="en-US" sz="3600" dirty="0"/>
              <a:t>(Hebrews 6:4-6; 10:24-31)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1582400" cy="1252728"/>
          </a:xfrm>
        </p:spPr>
        <p:txBody>
          <a:bodyPr>
            <a:normAutofit/>
          </a:bodyPr>
          <a:lstStyle/>
          <a:p>
            <a:r>
              <a:rPr lang="en-US" sz="4800" dirty="0">
                <a:solidFill>
                  <a:schemeClr val="bg1">
                    <a:lumMod val="85000"/>
                  </a:schemeClr>
                </a:solidFill>
              </a:rPr>
              <a:t>Paid No Attention </a:t>
            </a:r>
            <a:r>
              <a:rPr lang="en-US" sz="4800" dirty="0"/>
              <a:t>to the Lord</a:t>
            </a:r>
          </a:p>
        </p:txBody>
      </p:sp>
      <p:sp>
        <p:nvSpPr>
          <p:cNvPr id="3" name="Content Placeholder 2"/>
          <p:cNvSpPr>
            <a:spLocks noGrp="1"/>
          </p:cNvSpPr>
          <p:nvPr>
            <p:ph idx="1"/>
          </p:nvPr>
        </p:nvSpPr>
        <p:spPr>
          <a:xfrm>
            <a:off x="609600" y="1676400"/>
            <a:ext cx="10896600" cy="5181599"/>
          </a:xfrm>
        </p:spPr>
        <p:txBody>
          <a:bodyPr>
            <a:normAutofit/>
          </a:bodyPr>
          <a:lstStyle/>
          <a:p>
            <a:r>
              <a:rPr lang="en-US" sz="4400" b="1" dirty="0"/>
              <a:t>All are invited but many were just too busy and didn’t pay attention. </a:t>
            </a:r>
            <a:r>
              <a:rPr lang="en-US" sz="4000" dirty="0"/>
              <a:t>(Matthew 22:5; Hebrews 2:1)</a:t>
            </a:r>
            <a:endParaRPr lang="en-US" sz="3600" dirty="0"/>
          </a:p>
          <a:p>
            <a:r>
              <a:rPr lang="en-US" sz="4400" b="1" dirty="0"/>
              <a:t>Distracted by the cares of this world</a:t>
            </a:r>
            <a:r>
              <a:rPr lang="en-US" sz="4000" dirty="0"/>
              <a:t>. </a:t>
            </a:r>
            <a:br>
              <a:rPr lang="en-US" sz="4000" dirty="0"/>
            </a:br>
            <a:r>
              <a:rPr lang="en-US" sz="4000" dirty="0"/>
              <a:t>(Luke 10:38-42)</a:t>
            </a:r>
          </a:p>
          <a:p>
            <a:r>
              <a:rPr lang="en-US" sz="4400" b="1" dirty="0"/>
              <a:t>Overcome by worry and anxiety.</a:t>
            </a:r>
            <a:r>
              <a:rPr lang="en-US" sz="4000" dirty="0"/>
              <a:t> </a:t>
            </a:r>
            <a:br>
              <a:rPr lang="en-US" sz="4000" dirty="0"/>
            </a:br>
            <a:r>
              <a:rPr lang="en-US" sz="4000" dirty="0"/>
              <a:t>(Matthew 6:25-34)</a:t>
            </a:r>
          </a:p>
        </p:txBody>
      </p:sp>
    </p:spTree>
    <p:extLst>
      <p:ext uri="{BB962C8B-B14F-4D97-AF65-F5344CB8AC3E}">
        <p14:creationId xmlns:p14="http://schemas.microsoft.com/office/powerpoint/2010/main" val="93692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1582400" cy="1252728"/>
          </a:xfrm>
        </p:spPr>
        <p:txBody>
          <a:bodyPr>
            <a:normAutofit/>
          </a:bodyPr>
          <a:lstStyle/>
          <a:p>
            <a:r>
              <a:rPr lang="en-US" sz="4800" dirty="0">
                <a:solidFill>
                  <a:schemeClr val="bg1">
                    <a:lumMod val="85000"/>
                  </a:schemeClr>
                </a:solidFill>
              </a:rPr>
              <a:t>Postponed </a:t>
            </a:r>
            <a:r>
              <a:rPr lang="en-US" sz="4800" dirty="0"/>
              <a:t>the Lord</a:t>
            </a:r>
          </a:p>
        </p:txBody>
      </p:sp>
      <p:sp>
        <p:nvSpPr>
          <p:cNvPr id="3" name="Content Placeholder 2"/>
          <p:cNvSpPr>
            <a:spLocks noGrp="1"/>
          </p:cNvSpPr>
          <p:nvPr>
            <p:ph idx="1"/>
          </p:nvPr>
        </p:nvSpPr>
        <p:spPr>
          <a:xfrm>
            <a:off x="609600" y="1676400"/>
            <a:ext cx="10744200" cy="5181599"/>
          </a:xfrm>
        </p:spPr>
        <p:txBody>
          <a:bodyPr>
            <a:normAutofit/>
          </a:bodyPr>
          <a:lstStyle/>
          <a:p>
            <a:r>
              <a:rPr lang="en-US" sz="4400" b="1" dirty="0"/>
              <a:t>Plans to obey and serve the Lord in the future when it’s more convenient. </a:t>
            </a:r>
            <a:br>
              <a:rPr lang="en-US" sz="4400" b="1" dirty="0"/>
            </a:br>
            <a:r>
              <a:rPr lang="en-US" sz="4400" dirty="0"/>
              <a:t>(Acts 24:24-25)</a:t>
            </a:r>
          </a:p>
          <a:p>
            <a:r>
              <a:rPr lang="en-US" sz="4400" b="1" dirty="0"/>
              <a:t>Don’t see the urgency. </a:t>
            </a:r>
            <a:r>
              <a:rPr lang="en-US" sz="4000" dirty="0"/>
              <a:t>(2 Corinthians 6:2; Hebrews 3:7-8; Acts 22:16; Psalms 119:60)</a:t>
            </a:r>
          </a:p>
          <a:p>
            <a:r>
              <a:rPr lang="en-US" sz="4400" b="1" dirty="0"/>
              <a:t>The door will close. God’s patience will end</a:t>
            </a:r>
            <a:r>
              <a:rPr lang="en-US" sz="4000" dirty="0"/>
              <a:t>. (Matthew 25:8-10; 1 Peter 3:20-21)</a:t>
            </a:r>
          </a:p>
        </p:txBody>
      </p:sp>
    </p:spTree>
    <p:extLst>
      <p:ext uri="{BB962C8B-B14F-4D97-AF65-F5344CB8AC3E}">
        <p14:creationId xmlns:p14="http://schemas.microsoft.com/office/powerpoint/2010/main" val="1671837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18403</TotalTime>
  <Words>1218</Words>
  <Application>Microsoft Office PowerPoint</Application>
  <PresentationFormat>Widescreen</PresentationFormat>
  <Paragraphs>88</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&amp;quot</vt:lpstr>
      <vt:lpstr>Arial</vt:lpstr>
      <vt:lpstr>Calibri</vt:lpstr>
      <vt:lpstr>Corbel</vt:lpstr>
      <vt:lpstr>Wingdings</vt:lpstr>
      <vt:lpstr>Wingdings 2</vt:lpstr>
      <vt:lpstr>Wingdings 3</vt:lpstr>
      <vt:lpstr>Module</vt:lpstr>
      <vt:lpstr>What Shall I Do With Jesus?</vt:lpstr>
      <vt:lpstr>Pilate’s Dilemma </vt:lpstr>
      <vt:lpstr>What Will We Do With Jesus?</vt:lpstr>
      <vt:lpstr>Take No Stand For Or Against the Lord</vt:lpstr>
      <vt:lpstr>Betray the Lord For Material Gain</vt:lpstr>
      <vt:lpstr>Deny the Lord Due to a Lack of Courage</vt:lpstr>
      <vt:lpstr>Reject the Lord &amp; Call For His Crucifixion</vt:lpstr>
      <vt:lpstr>Paid No Attention to the Lord</vt:lpstr>
      <vt:lpstr>Postponed the Lord</vt:lpstr>
      <vt:lpstr>Fully Persuaded To Follow The Lord</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23rd Psalm – My Responsibilities</dc:title>
  <dc:creator>Chris</dc:creator>
  <cp:lastModifiedBy>Chris Simmons</cp:lastModifiedBy>
  <cp:revision>22</cp:revision>
  <cp:lastPrinted>2023-06-04T21:07:03Z</cp:lastPrinted>
  <dcterms:created xsi:type="dcterms:W3CDTF">2013-12-29T01:38:11Z</dcterms:created>
  <dcterms:modified xsi:type="dcterms:W3CDTF">2023-06-10T16:12:10Z</dcterms:modified>
</cp:coreProperties>
</file>