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96" r:id="rId4"/>
    <p:sldId id="300" r:id="rId5"/>
    <p:sldId id="297" r:id="rId6"/>
    <p:sldId id="298" r:id="rId7"/>
    <p:sldId id="299" r:id="rId8"/>
    <p:sldId id="301" r:id="rId9"/>
    <p:sldId id="302" r:id="rId10"/>
    <p:sldId id="303" r:id="rId11"/>
    <p:sldId id="304" r:id="rId12"/>
    <p:sldId id="305" r:id="rId13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Playfair Display" panose="00000500000000000000" pitchFamily="2" charset="0"/>
      <p:regular r:id="rId23"/>
      <p:bold r:id="rId24"/>
      <p:italic r:id="rId25"/>
      <p:boldItalic r:id="rId26"/>
    </p:embeddedFont>
    <p:embeddedFont>
      <p:font typeface="PT Serif" panose="020A060304050502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B1EF8C-80D7-432A-8A8E-BE115640C814}">
  <a:tblStyle styleId="{71B1EF8C-80D7-432A-8A8E-BE115640C8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8E6813-FC1B-481F-AC74-7B53D04BDA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1" autoAdjust="0"/>
    <p:restoredTop sz="86397" autoAdjust="0"/>
  </p:normalViewPr>
  <p:slideViewPr>
    <p:cSldViewPr snapToGrid="0">
      <p:cViewPr varScale="1">
        <p:scale>
          <a:sx n="78" d="100"/>
          <a:sy n="78" d="100"/>
        </p:scale>
        <p:origin x="318" y="78"/>
      </p:cViewPr>
      <p:guideLst/>
    </p:cSldViewPr>
  </p:slideViewPr>
  <p:outlineViewPr>
    <p:cViewPr>
      <p:scale>
        <a:sx n="33" d="100"/>
        <a:sy n="33" d="100"/>
      </p:scale>
      <p:origin x="0" y="-1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1F8F43-8319-F036-D96B-B000884FD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26F58-E922-544C-7E07-1E4B7764A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06-18-23am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03959-1FD9-C465-990E-0F668D269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The Gift Of The Holy Spirit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EC15B-2DCC-A881-88B9-6B08BBE9A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F478C-CBFA-4B76-8BE3-CE6ED1B9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319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327184" defTabSz="942289">
              <a:defRPr/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3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327184" defTabSz="942289">
              <a:defRPr/>
            </a:pPr>
            <a:r>
              <a:rPr lang="en-US" sz="14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Salvation was </a:t>
            </a:r>
            <a:r>
              <a:rPr lang="en-US" sz="1400" b="1" dirty="0">
                <a:solidFill>
                  <a:srgbClr val="111111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prophesied</a:t>
            </a:r>
            <a:r>
              <a:rPr lang="en-US" sz="14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Holy Spirit</a:t>
            </a:r>
            <a:r>
              <a:rPr lang="en-US" sz="14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Salvation was announced by those who </a:t>
            </a:r>
            <a:r>
              <a:rPr lang="en-US" sz="1400" b="1" dirty="0">
                <a:solidFill>
                  <a:srgbClr val="111111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preached</a:t>
            </a:r>
            <a:r>
              <a:rPr lang="en-US" sz="14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gospel by the Holy Spirit. Their message of salvation was </a:t>
            </a:r>
            <a:r>
              <a:rPr lang="en-US" sz="1400" b="1" dirty="0">
                <a:solidFill>
                  <a:srgbClr val="111111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validated</a:t>
            </a:r>
            <a:r>
              <a:rPr lang="en-US" sz="14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Holy Spirit.</a:t>
            </a:r>
            <a:r>
              <a:rPr lang="en-US" sz="14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promise of the gift of the Holy Spirit in Acts 2:38 was </a:t>
            </a:r>
            <a:r>
              <a:rPr lang="en-US" sz="14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only to those present but for all who would truly repent and be baptized</a:t>
            </a:r>
            <a:r>
              <a:rPr lang="en-US" sz="14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Everyone who </a:t>
            </a:r>
            <a:r>
              <a:rPr lang="en-US" sz="14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complies with the conditions of Acts 2:38 receives the gift of the Holy Spirit and that gift is salvation</a:t>
            </a:r>
            <a:r>
              <a:rPr lang="en-US" sz="14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3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327184" defTabSz="942289">
              <a:defRPr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6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29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90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10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spcBef>
                <a:spcPts val="618"/>
              </a:spcBef>
              <a:spcAft>
                <a:spcPts val="618"/>
              </a:spcAft>
              <a:buSzPts val="2000"/>
              <a:buNone/>
            </a:pPr>
            <a:r>
              <a:rPr lang="en-US" dirty="0">
                <a:latin typeface="Playfair Display" panose="00000500000000000000" pitchFamily="2" charset="0"/>
              </a:rPr>
              <a:t>The Theme: </a:t>
            </a:r>
            <a:r>
              <a:rPr lang="en-US" b="1" dirty="0">
                <a:latin typeface="Playfair Display" panose="00000500000000000000" pitchFamily="2" charset="0"/>
              </a:rPr>
              <a:t>“Whosoever shall call on the name of the Lord shall be saved.”</a:t>
            </a:r>
            <a:r>
              <a:rPr lang="en-US" dirty="0">
                <a:latin typeface="Playfair Display" panose="00000500000000000000" pitchFamily="2" charset="0"/>
              </a:rPr>
              <a:t> (vs. 21)</a:t>
            </a:r>
          </a:p>
          <a:p>
            <a:pPr marL="0" indent="0">
              <a:spcBef>
                <a:spcPts val="618"/>
              </a:spcBef>
              <a:spcAft>
                <a:spcPts val="618"/>
              </a:spcAft>
              <a:buSzPts val="2000"/>
              <a:buNone/>
            </a:pPr>
            <a:r>
              <a:rPr lang="en-US" b="1" dirty="0">
                <a:latin typeface="Playfair Display" panose="00000500000000000000" pitchFamily="2" charset="0"/>
              </a:rPr>
              <a:t>Who is to call? </a:t>
            </a:r>
            <a:r>
              <a:rPr lang="en-US" dirty="0">
                <a:latin typeface="Playfair Display" panose="00000500000000000000" pitchFamily="2" charset="0"/>
              </a:rPr>
              <a:t>Everyone (Romans 10:12-13)</a:t>
            </a:r>
          </a:p>
          <a:p>
            <a:pPr marL="0" indent="0">
              <a:spcBef>
                <a:spcPts val="618"/>
              </a:spcBef>
              <a:spcAft>
                <a:spcPts val="618"/>
              </a:spcAft>
              <a:buSzPts val="2000"/>
              <a:buNone/>
            </a:pPr>
            <a:r>
              <a:rPr lang="en-US" b="1" dirty="0">
                <a:latin typeface="Playfair Display" panose="00000500000000000000" pitchFamily="2" charset="0"/>
              </a:rPr>
              <a:t>Who</a:t>
            </a:r>
            <a:r>
              <a:rPr lang="en-US" dirty="0">
                <a:latin typeface="Playfair Display" panose="00000500000000000000" pitchFamily="2" charset="0"/>
              </a:rPr>
              <a:t> to call on? “The Lord”</a:t>
            </a:r>
          </a:p>
          <a:p>
            <a:pPr marL="0" indent="0">
              <a:spcBef>
                <a:spcPts val="618"/>
              </a:spcBef>
              <a:spcAft>
                <a:spcPts val="618"/>
              </a:spcAft>
              <a:buSzPts val="2000"/>
              <a:buNone/>
            </a:pPr>
            <a:r>
              <a:rPr lang="en-US" dirty="0">
                <a:latin typeface="Playfair Display" panose="00000500000000000000" pitchFamily="2" charset="0"/>
              </a:rPr>
              <a:t>The </a:t>
            </a:r>
            <a:r>
              <a:rPr lang="en-US" b="1" dirty="0">
                <a:latin typeface="Playfair Display" panose="00000500000000000000" pitchFamily="2" charset="0"/>
              </a:rPr>
              <a:t>reason</a:t>
            </a:r>
            <a:r>
              <a:rPr lang="en-US" dirty="0">
                <a:latin typeface="Playfair Display" panose="00000500000000000000" pitchFamily="2" charset="0"/>
              </a:rPr>
              <a:t>? To be “saved”</a:t>
            </a:r>
          </a:p>
          <a:p>
            <a:pPr marL="0" indent="0">
              <a:spcBef>
                <a:spcPts val="618"/>
              </a:spcBef>
              <a:spcAft>
                <a:spcPts val="618"/>
              </a:spcAft>
              <a:buSzPts val="2000"/>
              <a:buNone/>
            </a:pPr>
            <a:r>
              <a:rPr lang="en-US" b="1" dirty="0">
                <a:latin typeface="Playfair Display" panose="00000500000000000000" pitchFamily="2" charset="0"/>
              </a:rPr>
              <a:t>How</a:t>
            </a:r>
            <a:r>
              <a:rPr lang="en-US" dirty="0">
                <a:latin typeface="Playfair Display" panose="00000500000000000000" pitchFamily="2" charset="0"/>
              </a:rPr>
              <a:t>? By repenting and being baptized.</a:t>
            </a:r>
          </a:p>
        </p:txBody>
      </p:sp>
    </p:spTree>
    <p:extLst>
      <p:ext uri="{BB962C8B-B14F-4D97-AF65-F5344CB8AC3E}">
        <p14:creationId xmlns:p14="http://schemas.microsoft.com/office/powerpoint/2010/main" val="235906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64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327184" defTabSz="942289"/>
            <a:r>
              <a:rPr lang="en-US" b="1" dirty="0">
                <a:latin typeface="Playfair Display" panose="00000500000000000000" pitchFamily="2" charset="0"/>
              </a:rPr>
              <a:t>Not addressed on the basis of grammar only.</a:t>
            </a:r>
          </a:p>
          <a:p>
            <a:pPr marL="471145" indent="-327184" defTabSz="942289"/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was not the gift but the giver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 was not the gift but the giver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and likewise, the </a:t>
            </a:r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Holy Spirit was not the gift but the giver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71145" indent="-327184" defTabSz="942289"/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gift implies a giver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One cannot have a gift without a giver and a receiver. If the Holy Spirit is the gift, then who is the giver? </a:t>
            </a:r>
          </a:p>
          <a:p>
            <a:pPr marL="471145" indent="-327184" defTabSz="942289"/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concept that the Holy Spirit is the gift and not the giver actually </a:t>
            </a:r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the gift and the giver one and the same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But how can that be? </a:t>
            </a:r>
          </a:p>
          <a:p>
            <a:pPr marL="471145" indent="-327184" defTabSz="942289"/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gift of God was not God but </a:t>
            </a:r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water that he would give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gift of Christ was not Christ, but </a:t>
            </a:r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gifts named in the text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Likewise, the gift of the Holy Spirit was not the Holy Spirit himself, but </a:t>
            </a:r>
            <a:r>
              <a:rPr lang="en-US" sz="1300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salvation promised in Acts 2:21</a:t>
            </a:r>
            <a:r>
              <a:rPr lang="en-US" sz="13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b="1" dirty="0">
              <a:latin typeface="Playfair Display" panose="00000500000000000000" pitchFamily="2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021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327184" defTabSz="942289"/>
            <a:r>
              <a:rPr lang="en-US" sz="1400" dirty="0">
                <a:solidFill>
                  <a:srgbClr val="111111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salvation of Joel 2:32 is the equivalent of the promised inheritance through Abraham (see Gal. 3:7-14).</a:t>
            </a:r>
            <a:r>
              <a:rPr lang="en-US" sz="14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Galatians 3:14 this inheritance is said to be the “</a:t>
            </a:r>
            <a:r>
              <a:rPr lang="en-US" sz="1400" dirty="0">
                <a:solidFill>
                  <a:srgbClr val="111111"/>
                </a:solidFill>
                <a:highlight>
                  <a:srgbClr val="808080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promise of the Spirit</a:t>
            </a:r>
            <a:r>
              <a:rPr lang="en-US" sz="140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or that which the Holy Spirit promised through Abraham.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3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471145" indent="-327184" defTabSz="942289">
              <a:defRPr/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0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68800" y="1991813"/>
            <a:ext cx="56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2625" y="226575"/>
            <a:ext cx="8698800" cy="46902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88000" y="288125"/>
            <a:ext cx="8567700" cy="45672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25689" y="1991850"/>
            <a:ext cx="729262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The Gift Of The Holy Spirit</a:t>
            </a:r>
            <a:br>
              <a:rPr lang="en-US" dirty="0"/>
            </a:br>
            <a:r>
              <a:rPr lang="en-US" sz="2400" dirty="0"/>
              <a:t>Acts 2:38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0" y="1351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Salvation: The Gift Of The Holy Spirit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0" y="897706"/>
            <a:ext cx="8366100" cy="4110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latin typeface="Playfair Display" panose="00000500000000000000" pitchFamily="2" charset="0"/>
              </a:rPr>
              <a:t>The Holy Spirit’s gift of revelation</a:t>
            </a:r>
            <a:r>
              <a:rPr lang="en-US" sz="3000" dirty="0">
                <a:latin typeface="Playfair Display" panose="00000500000000000000" pitchFamily="2" charset="0"/>
              </a:rPr>
              <a:t>. </a:t>
            </a:r>
            <a:br>
              <a:rPr lang="en-US" sz="3000" dirty="0">
                <a:latin typeface="Playfair Display" panose="00000500000000000000" pitchFamily="2" charset="0"/>
              </a:rPr>
            </a:br>
            <a:r>
              <a:rPr lang="en-US" sz="3000" dirty="0">
                <a:latin typeface="Playfair Display" panose="00000500000000000000" pitchFamily="2" charset="0"/>
              </a:rPr>
              <a:t>(1 Corinthians 2:6-13) </a:t>
            </a:r>
            <a:r>
              <a:rPr lang="en-US" sz="3000" b="1" dirty="0">
                <a:latin typeface="Playfair Display" panose="00000500000000000000" pitchFamily="2" charset="0"/>
              </a:rPr>
              <a:t>“…the things freely given to us by God.”</a:t>
            </a:r>
            <a:r>
              <a:rPr lang="en-US" sz="3000" dirty="0">
                <a:latin typeface="Playfair Display" panose="00000500000000000000" pitchFamily="2" charset="0"/>
              </a:rPr>
              <a:t> (vs. 12)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latin typeface="Playfair Display" panose="00000500000000000000" pitchFamily="2" charset="0"/>
              </a:rPr>
              <a:t>Described in </a:t>
            </a:r>
            <a:r>
              <a:rPr lang="en-US" sz="3000" dirty="0">
                <a:latin typeface="Playfair Display" panose="00000500000000000000" pitchFamily="2" charset="0"/>
              </a:rPr>
              <a:t>1 Peter chapter 1 as recipients of an </a:t>
            </a:r>
            <a:r>
              <a:rPr lang="en-US" sz="3000" b="1" dirty="0">
                <a:latin typeface="Playfair Display" panose="00000500000000000000" pitchFamily="2" charset="0"/>
              </a:rPr>
              <a:t>imperishable inheritance </a:t>
            </a:r>
            <a:r>
              <a:rPr lang="en-US" sz="3000" dirty="0">
                <a:latin typeface="Playfair Display" panose="00000500000000000000" pitchFamily="2" charset="0"/>
              </a:rPr>
              <a:t>(vs. 1-3) because of their </a:t>
            </a:r>
            <a:r>
              <a:rPr lang="en-US" sz="3000" b="1" dirty="0">
                <a:latin typeface="Playfair Display" panose="00000500000000000000" pitchFamily="2" charset="0"/>
              </a:rPr>
              <a:t>obedience to the truth </a:t>
            </a:r>
            <a:r>
              <a:rPr lang="en-US" sz="3000" dirty="0">
                <a:latin typeface="Playfair Display" panose="00000500000000000000" pitchFamily="2" charset="0"/>
              </a:rPr>
              <a:t>(vs. 22-25)</a:t>
            </a:r>
            <a:r>
              <a:rPr lang="en-US" sz="3000" b="1" dirty="0">
                <a:latin typeface="Playfair Display" panose="00000500000000000000" pitchFamily="2" charset="0"/>
              </a:rPr>
              <a:t> </a:t>
            </a:r>
            <a:r>
              <a:rPr lang="en-US" sz="3000" dirty="0">
                <a:latin typeface="Playfair Display" panose="00000500000000000000" pitchFamily="2" charset="0"/>
              </a:rPr>
              <a:t>the </a:t>
            </a:r>
            <a:r>
              <a:rPr lang="en-US" sz="3000" b="1" dirty="0">
                <a:latin typeface="Playfair Display" panose="00000500000000000000" pitchFamily="2" charset="0"/>
              </a:rPr>
              <a:t>Holy Spirit revealed </a:t>
            </a:r>
            <a:r>
              <a:rPr lang="en-US" sz="3000" dirty="0">
                <a:latin typeface="Playfair Display" panose="00000500000000000000" pitchFamily="2" charset="0"/>
              </a:rPr>
              <a:t>once for all (vs. 10-12). 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81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0" y="1351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Salvation: The Gift Of The Holy Spirit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0" y="747016"/>
            <a:ext cx="8366100" cy="4110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latin typeface="Playfair Display" panose="00000500000000000000" pitchFamily="2" charset="0"/>
              </a:rPr>
              <a:t>The Holy Spirit enabled men to </a:t>
            </a:r>
            <a:r>
              <a:rPr lang="en-US" sz="30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prophesy</a:t>
            </a:r>
            <a:r>
              <a:rPr lang="en-US" sz="3000" b="1" dirty="0">
                <a:latin typeface="Playfair Display" panose="00000500000000000000" pitchFamily="2" charset="0"/>
              </a:rPr>
              <a:t> regarding this salvation. </a:t>
            </a:r>
            <a:r>
              <a:rPr lang="en-US" sz="3000" dirty="0">
                <a:latin typeface="Playfair Display" panose="00000500000000000000" pitchFamily="2" charset="0"/>
              </a:rPr>
              <a:t>(2 Peter 1:20-21)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latin typeface="Playfair Display" panose="00000500000000000000" pitchFamily="2" charset="0"/>
              </a:rPr>
              <a:t>The Holy Spirit enabled men to </a:t>
            </a:r>
            <a:r>
              <a:rPr lang="en-US" sz="30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preach</a:t>
            </a:r>
            <a:r>
              <a:rPr lang="en-US" sz="3000" b="1" dirty="0">
                <a:latin typeface="Playfair Display" panose="00000500000000000000" pitchFamily="2" charset="0"/>
              </a:rPr>
              <a:t> this message of salvation. </a:t>
            </a:r>
            <a:r>
              <a:rPr lang="en-US" sz="3000" dirty="0">
                <a:latin typeface="Playfair Display" panose="00000500000000000000" pitchFamily="2" charset="0"/>
              </a:rPr>
              <a:t>(1 Peter 1:12)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latin typeface="Playfair Display" panose="00000500000000000000" pitchFamily="2" charset="0"/>
              </a:rPr>
              <a:t>The Holy Spirit </a:t>
            </a:r>
            <a:r>
              <a:rPr lang="en-US" sz="30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confirmed the message </a:t>
            </a:r>
            <a:r>
              <a:rPr lang="en-US" sz="3000" b="1" dirty="0">
                <a:latin typeface="Playfair Display" panose="00000500000000000000" pitchFamily="2" charset="0"/>
              </a:rPr>
              <a:t>preached by signs &amp; wonders. </a:t>
            </a:r>
            <a:r>
              <a:rPr lang="en-US" sz="3000" dirty="0">
                <a:latin typeface="Playfair Display" panose="00000500000000000000" pitchFamily="2" charset="0"/>
              </a:rPr>
              <a:t>(Hebrews 2:1-4)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Salvation</a:t>
            </a:r>
            <a:r>
              <a:rPr lang="en-US" sz="3000" b="1" dirty="0">
                <a:latin typeface="Playfair Display" panose="00000500000000000000" pitchFamily="2" charset="0"/>
              </a:rPr>
              <a:t> - the gift of the Holy Spirit to all who believe and obey!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16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0" y="1351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Salvation: The Gift Of The Holy Spirit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0" y="897706"/>
            <a:ext cx="8366100" cy="4110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latin typeface="Playfair Display" panose="00000500000000000000" pitchFamily="2" charset="0"/>
              </a:rPr>
              <a:t>The Holy Spirit did give “gifts” to some to confirm the message and reveal the mind of God but those gifts would </a:t>
            </a:r>
            <a:r>
              <a:rPr lang="en-US" sz="30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“done away”</a:t>
            </a:r>
            <a:r>
              <a:rPr lang="en-US" sz="3000" b="1" dirty="0">
                <a:latin typeface="Playfair Display" panose="00000500000000000000" pitchFamily="2" charset="0"/>
              </a:rPr>
              <a:t> or </a:t>
            </a:r>
            <a:r>
              <a:rPr lang="en-US" sz="30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“cease” </a:t>
            </a:r>
            <a:r>
              <a:rPr lang="en-US" sz="3000" b="1" dirty="0">
                <a:latin typeface="Playfair Display" panose="00000500000000000000" pitchFamily="2" charset="0"/>
              </a:rPr>
              <a:t>when the Holy Spirit’s completed revelation would come. </a:t>
            </a:r>
            <a:r>
              <a:rPr lang="en-US" sz="3000" dirty="0">
                <a:latin typeface="Playfair Display" panose="00000500000000000000" pitchFamily="2" charset="0"/>
              </a:rPr>
              <a:t>(1 Corinthians 13:8-12)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latin typeface="Playfair Display" panose="00000500000000000000" pitchFamily="2" charset="0"/>
              </a:rPr>
              <a:t>The gift of the gospel of salvation continues yet today! </a:t>
            </a:r>
            <a:r>
              <a:rPr lang="en-US" sz="3000" dirty="0">
                <a:latin typeface="Playfair Display" panose="00000500000000000000" pitchFamily="2" charset="0"/>
              </a:rPr>
              <a:t>Until…?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4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The Promise Of The Holy Spirit</a:t>
            </a:r>
            <a:endParaRPr sz="4400" b="1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5" y="1196622"/>
            <a:ext cx="8366100" cy="3702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b="1" dirty="0">
                <a:latin typeface="Playfair Display" panose="00000500000000000000" pitchFamily="2" charset="0"/>
              </a:rPr>
              <a:t>The “Helper” promised to the Apostles - “All truth” </a:t>
            </a:r>
            <a:r>
              <a:rPr lang="en-US" sz="2800" dirty="0">
                <a:latin typeface="Playfair Display" panose="00000500000000000000" pitchFamily="2" charset="0"/>
              </a:rPr>
              <a:t>(John 14:26; 15:26; 16:13)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b="1" dirty="0">
                <a:latin typeface="Playfair Display" panose="00000500000000000000" pitchFamily="2" charset="0"/>
              </a:rPr>
              <a:t>Apostles told to stay/wait in Jerusalem </a:t>
            </a:r>
            <a:br>
              <a:rPr lang="en-US" sz="2800" dirty="0">
                <a:latin typeface="Playfair Display" panose="00000500000000000000" pitchFamily="2" charset="0"/>
              </a:rPr>
            </a:br>
            <a:r>
              <a:rPr lang="en-US" sz="2800" dirty="0">
                <a:latin typeface="Playfair Display" panose="00000500000000000000" pitchFamily="2" charset="0"/>
              </a:rPr>
              <a:t>(Luke 24:47-49; Acts 1:4) where: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800" dirty="0">
                <a:latin typeface="Playfair Display" panose="00000500000000000000" pitchFamily="2" charset="0"/>
              </a:rPr>
              <a:t>“</a:t>
            </a:r>
            <a:r>
              <a:rPr lang="en-US" sz="28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Repentance</a:t>
            </a:r>
            <a:r>
              <a:rPr lang="en-US" sz="2800" dirty="0">
                <a:solidFill>
                  <a:srgbClr val="0000FF"/>
                </a:solidFill>
                <a:latin typeface="Playfair Display" panose="00000500000000000000" pitchFamily="2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Playfair Display" panose="00000500000000000000" pitchFamily="2" charset="0"/>
              </a:rPr>
              <a:t>for forgiveness of sins </a:t>
            </a:r>
            <a:r>
              <a:rPr lang="en-US" sz="2800" b="1" dirty="0">
                <a:latin typeface="Playfair Display" panose="00000500000000000000" pitchFamily="2" charset="0"/>
              </a:rPr>
              <a:t>would be proclaimed</a:t>
            </a:r>
            <a:r>
              <a:rPr lang="en-US" sz="2800" dirty="0">
                <a:latin typeface="Playfair Display" panose="00000500000000000000" pitchFamily="2" charset="0"/>
              </a:rPr>
              <a:t>” 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800" dirty="0">
                <a:latin typeface="Playfair Display" panose="00000500000000000000" pitchFamily="2" charset="0"/>
              </a:rPr>
              <a:t>They would be </a:t>
            </a:r>
            <a:r>
              <a:rPr lang="en-US" sz="2800" b="1" dirty="0">
                <a:latin typeface="Playfair Display" panose="00000500000000000000" pitchFamily="2" charset="0"/>
              </a:rPr>
              <a:t>“clothed with power” 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92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 dirty="0"/>
              <a:t>The Outpouring Of The Holy Spirit</a:t>
            </a:r>
            <a:endParaRPr sz="3900" b="1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5" y="1196622"/>
            <a:ext cx="8366100" cy="3702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b="1" dirty="0">
                <a:latin typeface="Playfair Display" panose="00000500000000000000" pitchFamily="2" charset="0"/>
              </a:rPr>
              <a:t>The apostles “were filled with the Holy Spirit”. </a:t>
            </a:r>
            <a:r>
              <a:rPr lang="en-US" sz="2800" dirty="0">
                <a:latin typeface="Playfair Display" panose="00000500000000000000" pitchFamily="2" charset="0"/>
              </a:rPr>
              <a:t>(Acts 2:4)</a:t>
            </a:r>
          </a:p>
          <a:p>
            <a:pPr marL="10160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b="1" dirty="0">
                <a:latin typeface="Playfair Display" panose="00000500000000000000" pitchFamily="2" charset="0"/>
              </a:rPr>
              <a:t>Peter speaks by the Holy Spirit </a:t>
            </a:r>
            <a:r>
              <a:rPr lang="en-US" sz="2800" dirty="0">
                <a:latin typeface="Playfair Display" panose="00000500000000000000" pitchFamily="2" charset="0"/>
              </a:rPr>
              <a:t>(Acts 2:14ff)</a:t>
            </a:r>
            <a:r>
              <a:rPr lang="en-US" sz="2800" b="1" dirty="0">
                <a:latin typeface="Playfair Display" panose="00000500000000000000" pitchFamily="2" charset="0"/>
              </a:rPr>
              <a:t> and states that this is the fulfillment of prophecy. </a:t>
            </a:r>
            <a:r>
              <a:rPr lang="en-US" sz="2800" dirty="0">
                <a:latin typeface="Playfair Display" panose="00000500000000000000" pitchFamily="2" charset="0"/>
              </a:rPr>
              <a:t>(Joel 2:28-32)</a:t>
            </a:r>
          </a:p>
          <a:p>
            <a:pPr marL="10160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b="1" dirty="0">
                <a:latin typeface="Playfair Display" panose="00000500000000000000" pitchFamily="2" charset="0"/>
              </a:rPr>
              <a:t>Peter then convicts the Jews of crucifying the Son of God. </a:t>
            </a:r>
            <a:r>
              <a:rPr lang="en-US" sz="2800" dirty="0">
                <a:latin typeface="Playfair Display" panose="00000500000000000000" pitchFamily="2" charset="0"/>
              </a:rPr>
              <a:t>(Acts 2:22-36)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17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0" y="1351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The Sermon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5" y="897706"/>
            <a:ext cx="8366100" cy="400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200" dirty="0">
                <a:latin typeface="Playfair Display" panose="00000500000000000000" pitchFamily="2" charset="0"/>
              </a:rPr>
              <a:t>The Theme: </a:t>
            </a:r>
            <a:r>
              <a:rPr lang="en-US" sz="3200" b="1" dirty="0">
                <a:latin typeface="Playfair Display" panose="00000500000000000000" pitchFamily="2" charset="0"/>
              </a:rPr>
              <a:t>“Whosoever shall call on the name of the Lord shall be saved.”</a:t>
            </a:r>
            <a:r>
              <a:rPr lang="en-US" sz="3200" dirty="0">
                <a:latin typeface="Playfair Display" panose="00000500000000000000" pitchFamily="2" charset="0"/>
              </a:rPr>
              <a:t> (vs. 21)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200" b="1" dirty="0">
                <a:latin typeface="Playfair Display" panose="00000500000000000000" pitchFamily="2" charset="0"/>
              </a:rPr>
              <a:t>Who is to call? </a:t>
            </a:r>
            <a:r>
              <a:rPr lang="en-US" sz="3200" dirty="0">
                <a:latin typeface="Playfair Display" panose="00000500000000000000" pitchFamily="2" charset="0"/>
              </a:rPr>
              <a:t>Everyone (Romans 10:12-13)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200" b="1" dirty="0">
                <a:latin typeface="Playfair Display" panose="00000500000000000000" pitchFamily="2" charset="0"/>
              </a:rPr>
              <a:t>Who</a:t>
            </a:r>
            <a:r>
              <a:rPr lang="en-US" sz="3200" dirty="0">
                <a:latin typeface="Playfair Display" panose="00000500000000000000" pitchFamily="2" charset="0"/>
              </a:rPr>
              <a:t> to call on? “The Lord”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200" dirty="0">
                <a:latin typeface="Playfair Display" panose="00000500000000000000" pitchFamily="2" charset="0"/>
              </a:rPr>
              <a:t>The </a:t>
            </a:r>
            <a:r>
              <a:rPr lang="en-US" sz="3200" b="1" dirty="0">
                <a:latin typeface="Playfair Display" panose="00000500000000000000" pitchFamily="2" charset="0"/>
              </a:rPr>
              <a:t>reason</a:t>
            </a:r>
            <a:r>
              <a:rPr lang="en-US" sz="3200" dirty="0">
                <a:latin typeface="Playfair Display" panose="00000500000000000000" pitchFamily="2" charset="0"/>
              </a:rPr>
              <a:t>? To be “saved”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200" b="1" dirty="0">
                <a:latin typeface="Playfair Display" panose="00000500000000000000" pitchFamily="2" charset="0"/>
              </a:rPr>
              <a:t>How</a:t>
            </a:r>
            <a:r>
              <a:rPr lang="en-US" sz="3200" dirty="0">
                <a:latin typeface="Playfair Display" panose="00000500000000000000" pitchFamily="2" charset="0"/>
              </a:rPr>
              <a:t>? By repenting and being baptized.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0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 dirty="0"/>
              <a:t>“What Shall We Do?” </a:t>
            </a:r>
            <a:br>
              <a:rPr lang="en" sz="3900" b="1" dirty="0"/>
            </a:br>
            <a:r>
              <a:rPr lang="en" sz="2400" dirty="0"/>
              <a:t>(Acts 2:36)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5" y="1196622"/>
            <a:ext cx="8366100" cy="3702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b="1" dirty="0">
                <a:latin typeface="Playfair Display" panose="00000500000000000000" pitchFamily="2" charset="0"/>
              </a:rPr>
              <a:t>About what? About salvation! </a:t>
            </a:r>
            <a:r>
              <a:rPr lang="en-US" sz="2800" dirty="0">
                <a:latin typeface="Playfair Display" panose="00000500000000000000" pitchFamily="2" charset="0"/>
              </a:rPr>
              <a:t>(vs. 21, 38)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dirty="0">
                <a:latin typeface="Playfair Display" panose="00000500000000000000" pitchFamily="2" charset="0"/>
              </a:rPr>
              <a:t>“</a:t>
            </a:r>
            <a:r>
              <a:rPr lang="en-US" sz="2800" b="1" dirty="0">
                <a:latin typeface="Playfair Display" panose="00000500000000000000" pitchFamily="2" charset="0"/>
              </a:rPr>
              <a:t>Repent</a:t>
            </a:r>
            <a:r>
              <a:rPr lang="en-US" sz="2800" dirty="0">
                <a:latin typeface="Playfair Display" panose="00000500000000000000" pitchFamily="2" charset="0"/>
              </a:rPr>
              <a:t>, and let each of you </a:t>
            </a:r>
            <a:r>
              <a:rPr lang="en-US" sz="2800" b="1" dirty="0">
                <a:latin typeface="Playfair Display" panose="00000500000000000000" pitchFamily="2" charset="0"/>
              </a:rPr>
              <a:t>be baptized </a:t>
            </a:r>
            <a:r>
              <a:rPr lang="en-US" sz="2800" dirty="0">
                <a:latin typeface="Playfair Display" panose="00000500000000000000" pitchFamily="2" charset="0"/>
              </a:rPr>
              <a:t>in the name of Jesus Christ for (towards or unto) </a:t>
            </a:r>
            <a:r>
              <a:rPr lang="en-US" sz="2800" b="1" dirty="0">
                <a:latin typeface="Playfair Display" panose="00000500000000000000" pitchFamily="2" charset="0"/>
              </a:rPr>
              <a:t>the remission of sins</a:t>
            </a:r>
            <a:r>
              <a:rPr lang="en-US" sz="2800" dirty="0">
                <a:latin typeface="Playfair Display" panose="00000500000000000000" pitchFamily="2" charset="0"/>
              </a:rPr>
              <a:t>…”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800" dirty="0">
                <a:latin typeface="Playfair Display" panose="00000500000000000000" pitchFamily="2" charset="0"/>
              </a:rPr>
              <a:t>“…and you shall receive </a:t>
            </a:r>
            <a:r>
              <a:rPr lang="en-US" sz="2800" b="1" dirty="0">
                <a:latin typeface="Playfair Display" panose="00000500000000000000" pitchFamily="2" charset="0"/>
              </a:rPr>
              <a:t>the gift of the Holy Spirit</a:t>
            </a:r>
            <a:r>
              <a:rPr lang="en-US" sz="2800" dirty="0">
                <a:latin typeface="Playfair Display" panose="00000500000000000000" pitchFamily="2" charset="0"/>
              </a:rPr>
              <a:t>. For </a:t>
            </a:r>
            <a:r>
              <a:rPr lang="en-US" sz="2800" b="1" dirty="0">
                <a:latin typeface="Playfair Display" panose="00000500000000000000" pitchFamily="2" charset="0"/>
              </a:rPr>
              <a:t>the promise </a:t>
            </a:r>
            <a:r>
              <a:rPr lang="en-US" sz="2800" dirty="0">
                <a:latin typeface="Playfair Display" panose="00000500000000000000" pitchFamily="2" charset="0"/>
              </a:rPr>
              <a:t>is for you… your children… all who are far off…” (vs. 38-39)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70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What Is “The Gift Of The Holy Spirit?”</a:t>
            </a:r>
            <a:br>
              <a:rPr lang="en" sz="3900" b="1" dirty="0"/>
            </a:br>
            <a:r>
              <a:rPr lang="en" sz="2400" dirty="0"/>
              <a:t>(Acts 2:38)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5" y="1196622"/>
            <a:ext cx="8366100" cy="3702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200" b="1" dirty="0">
                <a:latin typeface="Playfair Display" panose="00000500000000000000" pitchFamily="2" charset="0"/>
              </a:rPr>
              <a:t>The question, what are penitent believers promised: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600"/>
              </a:spcAft>
              <a:buSzPts val="2000"/>
              <a:buFont typeface="+mj-lt"/>
              <a:buAutoNum type="arabicPeriod"/>
            </a:pPr>
            <a:r>
              <a:rPr lang="en-US" sz="3600" b="1" dirty="0">
                <a:latin typeface="Playfair Display" panose="00000500000000000000" pitchFamily="2" charset="0"/>
              </a:rPr>
              <a:t>The Holy Spirit Himself? 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600"/>
              </a:spcAft>
              <a:buSzPts val="2000"/>
              <a:buFont typeface="+mj-lt"/>
              <a:buAutoNum type="arabicPeriod"/>
            </a:pPr>
            <a:r>
              <a:rPr lang="en-US" sz="3600" b="1" dirty="0">
                <a:latin typeface="Playfair Display" panose="00000500000000000000" pitchFamily="2" charset="0"/>
              </a:rPr>
              <a:t>A gift from the Holy Spirit?</a:t>
            </a:r>
            <a:endParaRPr lang="en-US" sz="3600" dirty="0">
              <a:latin typeface="Playfair Display" panose="00000500000000000000" pitchFamily="2" charset="0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5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0" y="1351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What Is “The Gift Of The Holy Spirit?”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8955" y="897706"/>
            <a:ext cx="8366100" cy="400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200" dirty="0">
                <a:latin typeface="Playfair Display" panose="00000500000000000000" pitchFamily="2" charset="0"/>
              </a:rPr>
              <a:t>Comparison to </a:t>
            </a:r>
            <a:r>
              <a:rPr lang="en-US" sz="3200" b="1" dirty="0">
                <a:latin typeface="Playfair Display" panose="00000500000000000000" pitchFamily="2" charset="0"/>
              </a:rPr>
              <a:t>other “gifts</a:t>
            </a:r>
            <a:r>
              <a:rPr lang="en-US" sz="3200" dirty="0">
                <a:latin typeface="Playfair Display" panose="00000500000000000000" pitchFamily="2" charset="0"/>
              </a:rPr>
              <a:t>”: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600"/>
              </a:spcAft>
              <a:buSzPts val="2000"/>
              <a:buAutoNum type="arabicPeriod"/>
            </a:pPr>
            <a:r>
              <a:rPr lang="en-US" sz="3200" dirty="0">
                <a:latin typeface="Playfair Display" panose="00000500000000000000" pitchFamily="2" charset="0"/>
              </a:rPr>
              <a:t>John 4:10, “If you knew </a:t>
            </a:r>
            <a:r>
              <a:rPr lang="en-US" sz="3200" b="1" dirty="0">
                <a:latin typeface="Playfair Display" panose="00000500000000000000" pitchFamily="2" charset="0"/>
              </a:rPr>
              <a:t>the gift of God</a:t>
            </a:r>
            <a:r>
              <a:rPr lang="en-US" sz="3200" dirty="0">
                <a:latin typeface="Playfair Display" panose="00000500000000000000" pitchFamily="2" charset="0"/>
              </a:rPr>
              <a:t>…”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600"/>
              </a:spcAft>
              <a:buSzPts val="2000"/>
              <a:buAutoNum type="arabicPeriod"/>
            </a:pPr>
            <a:r>
              <a:rPr lang="en-US" sz="3200" dirty="0">
                <a:latin typeface="Playfair Display" panose="00000500000000000000" pitchFamily="2" charset="0"/>
              </a:rPr>
              <a:t>Ephesians 4:7, “… according to the measure of </a:t>
            </a:r>
            <a:r>
              <a:rPr lang="en-US" sz="3200" b="1" dirty="0">
                <a:latin typeface="Playfair Display" panose="00000500000000000000" pitchFamily="2" charset="0"/>
              </a:rPr>
              <a:t>the gift of Christ</a:t>
            </a:r>
            <a:r>
              <a:rPr lang="en-US" sz="3200" dirty="0">
                <a:latin typeface="Playfair Display" panose="00000500000000000000" pitchFamily="2" charset="0"/>
              </a:rPr>
              <a:t>.” </a:t>
            </a:r>
            <a:r>
              <a:rPr lang="en-US" sz="1200" dirty="0">
                <a:latin typeface="Playfair Display" panose="00000500000000000000" pitchFamily="2" charset="0"/>
              </a:rPr>
              <a:t>(ASV)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600"/>
              </a:spcAft>
              <a:buSzPts val="2000"/>
              <a:buAutoNum type="arabicPeriod"/>
            </a:pPr>
            <a:r>
              <a:rPr lang="en-US" sz="3200" dirty="0">
                <a:latin typeface="Playfair Display" panose="00000500000000000000" pitchFamily="2" charset="0"/>
              </a:rPr>
              <a:t>Acts 2:38, “…you shall receive </a:t>
            </a:r>
            <a:r>
              <a:rPr lang="en-US" sz="3200" b="1" dirty="0">
                <a:latin typeface="Playfair Display" panose="00000500000000000000" pitchFamily="2" charset="0"/>
              </a:rPr>
              <a:t>the gift of the Holy Spirit</a:t>
            </a:r>
            <a:r>
              <a:rPr lang="en-US" sz="3200" dirty="0">
                <a:latin typeface="Playfair Display" panose="00000500000000000000" pitchFamily="2" charset="0"/>
              </a:rPr>
              <a:t>.” 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52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0" y="330062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“The Gift” &amp; “The Promise” </a:t>
            </a:r>
            <a:br>
              <a:rPr lang="en" sz="3600" b="1" dirty="0"/>
            </a:br>
            <a:r>
              <a:rPr lang="en" sz="2800" dirty="0"/>
              <a:t>vs. 39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194477" y="1249680"/>
            <a:ext cx="8755045" cy="3893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000" dirty="0">
                <a:latin typeface="Playfair Display" panose="00000500000000000000" pitchFamily="2" charset="0"/>
              </a:rPr>
              <a:t>Salvation in calling on the name of the Lord to everyone who calls. (2:21, 39)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2900" dirty="0">
                <a:latin typeface="Playfair Display" panose="00000500000000000000" pitchFamily="2" charset="0"/>
              </a:rPr>
              <a:t>It’s the same </a:t>
            </a:r>
            <a:r>
              <a:rPr lang="en-US" sz="2900" b="1" dirty="0">
                <a:latin typeface="Playfair Display" panose="00000500000000000000" pitchFamily="2" charset="0"/>
              </a:rPr>
              <a:t>“promise”</a:t>
            </a:r>
            <a:r>
              <a:rPr lang="en-US" sz="2900" dirty="0">
                <a:latin typeface="Playfair Display" panose="00000500000000000000" pitchFamily="2" charset="0"/>
              </a:rPr>
              <a:t> of being </a:t>
            </a:r>
            <a:r>
              <a:rPr lang="en-US" sz="2900" b="1" dirty="0">
                <a:latin typeface="Playfair Display" panose="00000500000000000000" pitchFamily="2" charset="0"/>
              </a:rPr>
              <a:t>blessed through the seed of Abraham</a:t>
            </a:r>
            <a:r>
              <a:rPr lang="en-US" sz="2900" dirty="0">
                <a:latin typeface="Playfair Display" panose="00000500000000000000" pitchFamily="2" charset="0"/>
              </a:rPr>
              <a:t>. (Gen. 12:3; Gal. 3:7-14, 26-29)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000" dirty="0">
                <a:latin typeface="Playfair Display" panose="00000500000000000000" pitchFamily="2" charset="0"/>
              </a:rPr>
              <a:t>The </a:t>
            </a:r>
            <a:r>
              <a:rPr lang="en-US" sz="3000" b="1" dirty="0">
                <a:latin typeface="Playfair Display" panose="00000500000000000000" pitchFamily="2" charset="0"/>
              </a:rPr>
              <a:t>“promise of the Holy Spirit”</a:t>
            </a:r>
            <a:r>
              <a:rPr lang="en-US" sz="3000" dirty="0">
                <a:latin typeface="Playfair Display" panose="00000500000000000000" pitchFamily="2" charset="0"/>
              </a:rPr>
              <a:t> to Jesus (vs. 33) which was not the Spirit but what He promised - sitting on David’s throne. (vs. 34-35)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48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0" y="1351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Compare Acts 2:38 &amp; 26:18</a:t>
            </a:r>
            <a:endParaRPr sz="390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194477" y="897706"/>
            <a:ext cx="8755045" cy="4110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000" dirty="0">
                <a:latin typeface="Playfair Display" panose="00000500000000000000" pitchFamily="2" charset="0"/>
              </a:rPr>
              <a:t>Acts 2:38 - 	</a:t>
            </a:r>
            <a:r>
              <a:rPr lang="en-US" sz="3000" b="1" dirty="0">
                <a:latin typeface="Playfair Display" panose="00000500000000000000" pitchFamily="2" charset="0"/>
              </a:rPr>
              <a:t>remission of sins</a:t>
            </a:r>
            <a:r>
              <a:rPr lang="en-US" sz="3000" dirty="0">
                <a:latin typeface="Playfair Display" panose="00000500000000000000" pitchFamily="2" charset="0"/>
              </a:rPr>
              <a:t> 						-&gt; gift of the Holy Spirit.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sz="3000" dirty="0">
                <a:latin typeface="Playfair Display" panose="00000500000000000000" pitchFamily="2" charset="0"/>
              </a:rPr>
              <a:t>Acts 26:16-18 - 	</a:t>
            </a:r>
            <a:r>
              <a:rPr lang="en-US" sz="3000" b="1" dirty="0">
                <a:latin typeface="Playfair Display" panose="00000500000000000000" pitchFamily="2" charset="0"/>
              </a:rPr>
              <a:t>remission of sins 						</a:t>
            </a:r>
            <a:r>
              <a:rPr lang="en-US" sz="3000" dirty="0">
                <a:latin typeface="Playfair Display" panose="00000500000000000000" pitchFamily="2" charset="0"/>
              </a:rPr>
              <a:t>-&gt; </a:t>
            </a:r>
            <a:r>
              <a:rPr lang="en-US" sz="2900" dirty="0">
                <a:latin typeface="Playfair Display" panose="00000500000000000000" pitchFamily="2" charset="0"/>
              </a:rPr>
              <a:t>inheritance among </a:t>
            </a:r>
            <a:r>
              <a:rPr lang="en-US" sz="1400" dirty="0">
                <a:latin typeface="Playfair Display" panose="00000500000000000000" pitchFamily="2" charset="0"/>
              </a:rPr>
              <a:t>the</a:t>
            </a:r>
            <a:r>
              <a:rPr lang="en-US" sz="3000" dirty="0">
                <a:latin typeface="Playfair Display" panose="00000500000000000000" pitchFamily="2" charset="0"/>
              </a:rPr>
              <a:t> sanctified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48757"/>
      </p:ext>
    </p:extLst>
  </p:cSld>
  <p:clrMapOvr>
    <a:masterClrMapping/>
  </p:clrMapOvr>
</p:sld>
</file>

<file path=ppt/theme/theme1.xml><?xml version="1.0" encoding="utf-8"?>
<a:theme xmlns:a="http://schemas.openxmlformats.org/drawingml/2006/main" name="Portia template">
  <a:themeElements>
    <a:clrScheme name="Custom 347">
      <a:dk1>
        <a:srgbClr val="000000"/>
      </a:dk1>
      <a:lt1>
        <a:srgbClr val="FFFFFF"/>
      </a:lt1>
      <a:dk2>
        <a:srgbClr val="000000"/>
      </a:dk2>
      <a:lt2>
        <a:srgbClr val="F3F3F3"/>
      </a:lt2>
      <a:accent1>
        <a:srgbClr val="434343"/>
      </a:accent1>
      <a:accent2>
        <a:srgbClr val="999999"/>
      </a:accent2>
      <a:accent3>
        <a:srgbClr val="CCCCCC"/>
      </a:accent3>
      <a:accent4>
        <a:srgbClr val="4D5F6D"/>
      </a:accent4>
      <a:accent5>
        <a:srgbClr val="7F98AC"/>
      </a:accent5>
      <a:accent6>
        <a:srgbClr val="BCCEDB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1078</Words>
  <Application>Microsoft Office PowerPoint</Application>
  <PresentationFormat>On-screen Show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PT Serif</vt:lpstr>
      <vt:lpstr>Playfair Display</vt:lpstr>
      <vt:lpstr>Arial</vt:lpstr>
      <vt:lpstr>Calibri</vt:lpstr>
      <vt:lpstr>Garamond</vt:lpstr>
      <vt:lpstr>Portia template</vt:lpstr>
      <vt:lpstr>The Gift Of The Holy Spirit Acts 2:38</vt:lpstr>
      <vt:lpstr>The Promise Of The Holy Spirit</vt:lpstr>
      <vt:lpstr>The Outpouring Of The Holy Spirit</vt:lpstr>
      <vt:lpstr>The Sermon</vt:lpstr>
      <vt:lpstr>“What Shall We Do?”  (Acts 2:36)</vt:lpstr>
      <vt:lpstr>What Is “The Gift Of The Holy Spirit?” (Acts 2:38)</vt:lpstr>
      <vt:lpstr>What Is “The Gift Of The Holy Spirit?”</vt:lpstr>
      <vt:lpstr>“The Gift” &amp; “The Promise”  vs. 39</vt:lpstr>
      <vt:lpstr>Compare Acts 2:38 &amp; 26:18</vt:lpstr>
      <vt:lpstr>Salvation: The Gift Of The Holy Spirit</vt:lpstr>
      <vt:lpstr>Salvation: The Gift Of The Holy Spirit</vt:lpstr>
      <vt:lpstr>Salvation: The Gift Of The Holy Spirit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Chris Simmons</dc:creator>
  <cp:lastModifiedBy>Chris Simmons</cp:lastModifiedBy>
  <cp:revision>5</cp:revision>
  <cp:lastPrinted>2023-06-18T12:52:56Z</cp:lastPrinted>
  <dcterms:modified xsi:type="dcterms:W3CDTF">2023-06-18T20:36:34Z</dcterms:modified>
</cp:coreProperties>
</file>