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66" r:id="rId5"/>
    <p:sldId id="310" r:id="rId6"/>
    <p:sldId id="311" r:id="rId7"/>
    <p:sldId id="312" r:id="rId8"/>
    <p:sldId id="313" r:id="rId9"/>
    <p:sldId id="314" r:id="rId10"/>
    <p:sldId id="316" r:id="rId11"/>
    <p:sldId id="315" r:id="rId12"/>
    <p:sldId id="318" r:id="rId13"/>
    <p:sldId id="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397" autoAdjust="0"/>
  </p:normalViewPr>
  <p:slideViewPr>
    <p:cSldViewPr snapToGrid="0">
      <p:cViewPr varScale="1">
        <p:scale>
          <a:sx n="59" d="100"/>
          <a:sy n="59" d="100"/>
        </p:scale>
        <p:origin x="300"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7AA85-9A70-40B0-9FE8-A72CA060585D}"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08AF5-21D6-4CE1-9D68-E627579C67FD}" type="slidenum">
              <a:rPr lang="en-US" smtClean="0"/>
              <a:t>‹#›</a:t>
            </a:fld>
            <a:endParaRPr lang="en-US"/>
          </a:p>
        </p:txBody>
      </p:sp>
    </p:spTree>
    <p:extLst>
      <p:ext uri="{BB962C8B-B14F-4D97-AF65-F5344CB8AC3E}">
        <p14:creationId xmlns:p14="http://schemas.microsoft.com/office/powerpoint/2010/main" val="400070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Like fire - entertainment and social media is neither inherently bad or good but depends on the use. Realize with both, the good can be very good and the bad can be horrifically bad. </a:t>
            </a:r>
          </a:p>
          <a:p>
            <a:endParaRPr lang="en-US" sz="1400" dirty="0"/>
          </a:p>
          <a:p>
            <a:r>
              <a:rPr lang="en-US" sz="1400" dirty="0"/>
              <a:t>We must realize that Satan has been actively using these tools for generations now. Through television, newspapers, movies, magazines, and now the internet, social media, Satan is promoting his ways, his promises and his lies. </a:t>
            </a:r>
          </a:p>
          <a:p>
            <a:endParaRPr lang="en-US" sz="1400" dirty="0"/>
          </a:p>
          <a:p>
            <a:r>
              <a:rPr lang="en-US" sz="1400" dirty="0"/>
              <a:t>Not just the content but the opportunity cost - i.e., the time spent on social media isn’t spent on the truly worthwhile. According to Statista.com, the average daily time on the internet is 136 minutes. </a:t>
            </a:r>
          </a:p>
          <a:p>
            <a:endParaRPr lang="en-US" sz="1400" dirty="0"/>
          </a:p>
          <a:p>
            <a:r>
              <a:rPr lang="en-US" sz="1400" dirty="0"/>
              <a:t>Those 2 hours and 16 minutes are influencing us somehow. </a:t>
            </a:r>
          </a:p>
          <a:p>
            <a:endParaRPr lang="en-US" sz="1400" dirty="0"/>
          </a:p>
          <a:p>
            <a:r>
              <a:rPr lang="en-US" sz="1400" dirty="0"/>
              <a:t>It is the “big lie” that connections on social media make one fell less lonely or isolated. </a:t>
            </a:r>
            <a:endParaRPr lang="en-US" dirty="0"/>
          </a:p>
        </p:txBody>
      </p:sp>
      <p:sp>
        <p:nvSpPr>
          <p:cNvPr id="4" name="Slide Number Placeholder 3"/>
          <p:cNvSpPr>
            <a:spLocks noGrp="1"/>
          </p:cNvSpPr>
          <p:nvPr>
            <p:ph type="sldNum" sz="quarter" idx="5"/>
          </p:nvPr>
        </p:nvSpPr>
        <p:spPr/>
        <p:txBody>
          <a:bodyPr/>
          <a:lstStyle/>
          <a:p>
            <a:fld id="{42908AF5-21D6-4CE1-9D68-E627579C67FD}" type="slidenum">
              <a:rPr lang="en-US" smtClean="0"/>
              <a:t>2</a:t>
            </a:fld>
            <a:endParaRPr lang="en-US"/>
          </a:p>
        </p:txBody>
      </p:sp>
    </p:spTree>
    <p:extLst>
      <p:ext uri="{BB962C8B-B14F-4D97-AF65-F5344CB8AC3E}">
        <p14:creationId xmlns:p14="http://schemas.microsoft.com/office/powerpoint/2010/main" val="141930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Like fire - social media is neither inherently bad or good but depends on the use. Realize with both, the good can be very good and the bad can be horrifically bad. </a:t>
            </a:r>
          </a:p>
          <a:p>
            <a:endParaRPr lang="en-US" sz="1400" dirty="0"/>
          </a:p>
          <a:p>
            <a:r>
              <a:rPr lang="en-US" sz="1400" dirty="0"/>
              <a:t>Will we follow the “masses” to do evil? Exodus 23:2; Matthew 7:13-14</a:t>
            </a:r>
          </a:p>
          <a:p>
            <a:endParaRPr lang="en-US" sz="1400" dirty="0"/>
          </a:p>
          <a:p>
            <a:r>
              <a:rPr lang="en-US" sz="1400" dirty="0"/>
              <a:t>Eliminate the wicked influencers: Deut. 7:4, (“they will turn your sons away from following Me.”) Joshua 23:6-7. Ex. 23:29; Deut. 7:21-22 - they needed to remove these influences methodically and persistently year by year. </a:t>
            </a:r>
          </a:p>
          <a:p>
            <a:endParaRPr lang="en-US" sz="1400" dirty="0"/>
          </a:p>
          <a:p>
            <a:r>
              <a:rPr lang="en-US" sz="1400" dirty="0"/>
              <a:t>The whole point of God’s instruction to methodically and completely drive out the inhabitants was to not only execute His judgment but to keep His people from bad influences. </a:t>
            </a:r>
          </a:p>
          <a:p>
            <a:endParaRPr lang="en-US" sz="1400" dirty="0"/>
          </a:p>
          <a:p>
            <a:r>
              <a:rPr lang="en-US" sz="1400" dirty="0"/>
              <a:t>We are focus on who the candidates for president… who we really should be concerned with is who are those that they would appoint to their cabinet. In sports, I’ve heard the express of a “coaching tree” - those who have helped frame their </a:t>
            </a:r>
            <a:r>
              <a:rPr lang="en-US" sz="1400" dirty="0" err="1"/>
              <a:t>philophies</a:t>
            </a:r>
            <a:r>
              <a:rPr lang="en-US" sz="1400" dirty="0"/>
              <a:t> of the sport. Again, as a head coach, I would want to know who they would have as their assistants and mentors. </a:t>
            </a:r>
            <a:endParaRPr lang="en-US" dirty="0"/>
          </a:p>
        </p:txBody>
      </p:sp>
      <p:sp>
        <p:nvSpPr>
          <p:cNvPr id="4" name="Slide Number Placeholder 3"/>
          <p:cNvSpPr>
            <a:spLocks noGrp="1"/>
          </p:cNvSpPr>
          <p:nvPr>
            <p:ph type="sldNum" sz="quarter" idx="5"/>
          </p:nvPr>
        </p:nvSpPr>
        <p:spPr/>
        <p:txBody>
          <a:bodyPr/>
          <a:lstStyle/>
          <a:p>
            <a:fld id="{42908AF5-21D6-4CE1-9D68-E627579C67FD}" type="slidenum">
              <a:rPr lang="en-US" smtClean="0"/>
              <a:t>3</a:t>
            </a:fld>
            <a:endParaRPr lang="en-US"/>
          </a:p>
        </p:txBody>
      </p:sp>
    </p:spTree>
    <p:extLst>
      <p:ext uri="{BB962C8B-B14F-4D97-AF65-F5344CB8AC3E}">
        <p14:creationId xmlns:p14="http://schemas.microsoft.com/office/powerpoint/2010/main" val="121194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Matt 14:28-33</a:t>
            </a:r>
          </a:p>
          <a:p>
            <a:r>
              <a:rPr lang="en-US" sz="1400" dirty="0"/>
              <a:t> Peter said to Him, "Lord, if it is You, command me to come to You on the water." 29 And He said, "Come!" And Peter got out of the boat, and walked on the water and came toward Jesus. 30 But seeing the wind, he became frightened, and beginning to sink, he cried out, "Lord, save me!" 31 Immediately Jesus stretched out His hand and took hold of him, and said to him, "You of little faith, why did you doubt?"  32 When they got into the boat, the wind stopped. 33 And those who were in the boat worshiped Him, saying, "You are certainly God's Son!"</a:t>
            </a:r>
          </a:p>
          <a:p>
            <a:endParaRPr lang="en-US" sz="1400" dirty="0"/>
          </a:p>
          <a:p>
            <a:r>
              <a:rPr lang="en-US" sz="1400" dirty="0"/>
              <a:t>Philippians 3:18 - Paul is referring to Christians!</a:t>
            </a:r>
            <a:endParaRPr lang="en-US" dirty="0"/>
          </a:p>
        </p:txBody>
      </p:sp>
      <p:sp>
        <p:nvSpPr>
          <p:cNvPr id="4" name="Slide Number Placeholder 3"/>
          <p:cNvSpPr>
            <a:spLocks noGrp="1"/>
          </p:cNvSpPr>
          <p:nvPr>
            <p:ph type="sldNum" sz="quarter" idx="5"/>
          </p:nvPr>
        </p:nvSpPr>
        <p:spPr/>
        <p:txBody>
          <a:bodyPr/>
          <a:lstStyle/>
          <a:p>
            <a:fld id="{42908AF5-21D6-4CE1-9D68-E627579C67FD}" type="slidenum">
              <a:rPr lang="en-US" smtClean="0"/>
              <a:t>4</a:t>
            </a:fld>
            <a:endParaRPr lang="en-US"/>
          </a:p>
        </p:txBody>
      </p:sp>
    </p:spTree>
    <p:extLst>
      <p:ext uri="{BB962C8B-B14F-4D97-AF65-F5344CB8AC3E}">
        <p14:creationId xmlns:p14="http://schemas.microsoft.com/office/powerpoint/2010/main" val="131070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Proverbs 4:23, “Watch over your heart with all diligence, for from it flow the springs of life.” </a:t>
            </a:r>
          </a:p>
          <a:p>
            <a:r>
              <a:rPr lang="en-US" sz="1400" dirty="0"/>
              <a:t>Mark 4:24, “Be careful what you listen to!” - spoken in context of many of the parables that Jesus taught. </a:t>
            </a:r>
          </a:p>
          <a:p>
            <a:endParaRPr lang="en-US" sz="1400" dirty="0"/>
          </a:p>
          <a:p>
            <a:r>
              <a:rPr lang="en-US" sz="1400" dirty="0"/>
              <a:t>Rom 13:11-14</a:t>
            </a:r>
          </a:p>
          <a:p>
            <a:r>
              <a:rPr lang="en-US" sz="1400" dirty="0"/>
              <a:t>Do this, knowing the time, that it is already the hour for you to awaken from sleep; for now salvation is nearer to us than when we believed. 12 The night is almost gone, and the day is near. Therefore let us lay aside the deeds of darkness and put on the armor of light. 13 Let us behave properly as in the day, not in carousing and drunkenness, not in sexual promiscuity and sensuality, not in strife and jealousy. 14 But put on the Lord Jesus Christ, and make no provision for the flesh in regard to its lusts.</a:t>
            </a:r>
          </a:p>
          <a:p>
            <a:endParaRPr lang="en-US" sz="1400" dirty="0"/>
          </a:p>
          <a:p>
            <a:r>
              <a:rPr lang="en-US" sz="1400" dirty="0"/>
              <a:t>I’m “following” so-and-so on social media but it’s not a big deal or it’s not affecting me. We need to wake up!</a:t>
            </a:r>
          </a:p>
          <a:p>
            <a:endParaRPr lang="en-US" sz="1400" dirty="0"/>
          </a:p>
          <a:p>
            <a:r>
              <a:rPr lang="en-US" sz="1400" dirty="0"/>
              <a:t>1 Corinthians 15:33</a:t>
            </a:r>
          </a:p>
          <a:p>
            <a:r>
              <a:rPr lang="en-US" sz="1400" dirty="0"/>
              <a:t>THERE IS IN ALL OF US CONSIDERABLE DESIRE OF BEING ESTEEMED OR APPROVED. </a:t>
            </a:r>
            <a:r>
              <a:rPr lang="en-US" sz="1400" b="1" dirty="0"/>
              <a:t>This desire is morally allied to that dislike of being singular </a:t>
            </a:r>
            <a:r>
              <a:rPr lang="en-US" sz="1400" dirty="0"/>
              <a:t>which has so mighty an operation upon men. With those with whom we are in constant intercourse, we wish, if possible, to stand well, and we feel that this cannot be, so long as there is distinct opposition in their principles and motives to our own; and it </a:t>
            </a:r>
            <a:r>
              <a:rPr lang="en-US" sz="1400" b="1" dirty="0"/>
              <a:t>is almost a necessary consequence that we shall gradually assimilate ourselves to their tastes and tendencies</a:t>
            </a:r>
            <a:r>
              <a:rPr lang="en-US" sz="1400" dirty="0"/>
              <a:t>, and thus seek to </a:t>
            </a:r>
            <a:r>
              <a:rPr lang="en-US" sz="1400" b="1" dirty="0"/>
              <a:t>escape the unpleasantness of being singular</a:t>
            </a:r>
            <a:r>
              <a:rPr lang="en-US" sz="1400" dirty="0"/>
              <a:t>, and therefore of being tacitly disapproved, by acquiring resemblance, or softening down points of difference.</a:t>
            </a:r>
          </a:p>
          <a:p>
            <a:r>
              <a:rPr lang="en-US" sz="1400" dirty="0"/>
              <a:t>(from The Biblical Illustrator)</a:t>
            </a:r>
          </a:p>
          <a:p>
            <a:endParaRPr lang="en-US" sz="1400" dirty="0"/>
          </a:p>
          <a:p>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fld id="{42908AF5-21D6-4CE1-9D68-E627579C67FD}" type="slidenum">
              <a:rPr lang="en-US" smtClean="0"/>
              <a:t>5</a:t>
            </a:fld>
            <a:endParaRPr lang="en-US"/>
          </a:p>
        </p:txBody>
      </p:sp>
    </p:spTree>
    <p:extLst>
      <p:ext uri="{BB962C8B-B14F-4D97-AF65-F5344CB8AC3E}">
        <p14:creationId xmlns:p14="http://schemas.microsoft.com/office/powerpoint/2010/main" val="191339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mentioned Phil. 3:17 and Paul’s exhortation</a:t>
            </a:r>
          </a:p>
        </p:txBody>
      </p:sp>
      <p:sp>
        <p:nvSpPr>
          <p:cNvPr id="4" name="Slide Number Placeholder 3"/>
          <p:cNvSpPr>
            <a:spLocks noGrp="1"/>
          </p:cNvSpPr>
          <p:nvPr>
            <p:ph type="sldNum" sz="quarter" idx="5"/>
          </p:nvPr>
        </p:nvSpPr>
        <p:spPr/>
        <p:txBody>
          <a:bodyPr/>
          <a:lstStyle/>
          <a:p>
            <a:fld id="{42908AF5-21D6-4CE1-9D68-E627579C67FD}" type="slidenum">
              <a:rPr lang="en-US" smtClean="0"/>
              <a:t>6</a:t>
            </a:fld>
            <a:endParaRPr lang="en-US"/>
          </a:p>
        </p:txBody>
      </p:sp>
    </p:spTree>
    <p:extLst>
      <p:ext uri="{BB962C8B-B14F-4D97-AF65-F5344CB8AC3E}">
        <p14:creationId xmlns:p14="http://schemas.microsoft.com/office/powerpoint/2010/main" val="1959966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08AF5-21D6-4CE1-9D68-E627579C67FD}" type="slidenum">
              <a:rPr lang="en-US" smtClean="0"/>
              <a:t>7</a:t>
            </a:fld>
            <a:endParaRPr lang="en-US"/>
          </a:p>
        </p:txBody>
      </p:sp>
    </p:spTree>
    <p:extLst>
      <p:ext uri="{BB962C8B-B14F-4D97-AF65-F5344CB8AC3E}">
        <p14:creationId xmlns:p14="http://schemas.microsoft.com/office/powerpoint/2010/main" val="1534296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home - Col. 3:21 - father’s don’t exasperate your children that they lose heart. </a:t>
            </a:r>
          </a:p>
        </p:txBody>
      </p:sp>
      <p:sp>
        <p:nvSpPr>
          <p:cNvPr id="4" name="Slide Number Placeholder 3"/>
          <p:cNvSpPr>
            <a:spLocks noGrp="1"/>
          </p:cNvSpPr>
          <p:nvPr>
            <p:ph type="sldNum" sz="quarter" idx="5"/>
          </p:nvPr>
        </p:nvSpPr>
        <p:spPr/>
        <p:txBody>
          <a:bodyPr/>
          <a:lstStyle/>
          <a:p>
            <a:fld id="{42908AF5-21D6-4CE1-9D68-E627579C67FD}" type="slidenum">
              <a:rPr lang="en-US" smtClean="0"/>
              <a:t>8</a:t>
            </a:fld>
            <a:endParaRPr lang="en-US"/>
          </a:p>
        </p:txBody>
      </p:sp>
    </p:spTree>
    <p:extLst>
      <p:ext uri="{BB962C8B-B14F-4D97-AF65-F5344CB8AC3E}">
        <p14:creationId xmlns:p14="http://schemas.microsoft.com/office/powerpoint/2010/main" val="371211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home - Col. 3:21 - father’s don’t exasperate your children that they lose heart. </a:t>
            </a:r>
          </a:p>
        </p:txBody>
      </p:sp>
      <p:sp>
        <p:nvSpPr>
          <p:cNvPr id="4" name="Slide Number Placeholder 3"/>
          <p:cNvSpPr>
            <a:spLocks noGrp="1"/>
          </p:cNvSpPr>
          <p:nvPr>
            <p:ph type="sldNum" sz="quarter" idx="5"/>
          </p:nvPr>
        </p:nvSpPr>
        <p:spPr/>
        <p:txBody>
          <a:bodyPr/>
          <a:lstStyle/>
          <a:p>
            <a:fld id="{42908AF5-21D6-4CE1-9D68-E627579C67FD}" type="slidenum">
              <a:rPr lang="en-US" smtClean="0"/>
              <a:t>9</a:t>
            </a:fld>
            <a:endParaRPr lang="en-US"/>
          </a:p>
        </p:txBody>
      </p:sp>
    </p:spTree>
    <p:extLst>
      <p:ext uri="{BB962C8B-B14F-4D97-AF65-F5344CB8AC3E}">
        <p14:creationId xmlns:p14="http://schemas.microsoft.com/office/powerpoint/2010/main" val="188897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08AF5-21D6-4CE1-9D68-E627579C67FD}" type="slidenum">
              <a:rPr lang="en-US" smtClean="0"/>
              <a:t>10</a:t>
            </a:fld>
            <a:endParaRPr lang="en-US"/>
          </a:p>
        </p:txBody>
      </p:sp>
    </p:spTree>
    <p:extLst>
      <p:ext uri="{BB962C8B-B14F-4D97-AF65-F5344CB8AC3E}">
        <p14:creationId xmlns:p14="http://schemas.microsoft.com/office/powerpoint/2010/main" val="224822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5/24/2023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5/24/2023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5/24/2023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5/24/2023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5/24/2023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5/24/2023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5/24/2023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5/24/2023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5/24/2023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5/24/2023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Autofit/>
          </a:bodyPr>
          <a:lstStyle/>
          <a:p>
            <a:r>
              <a:rPr lang="en-US" sz="5400" b="1" dirty="0"/>
              <a:t>INFLUENCERS AND FOLLOWERS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Matthew 5:13-16</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p:txBody>
          <a:bodyPr>
            <a:normAutofit/>
          </a:bodyPr>
          <a:lstStyle/>
          <a:p>
            <a:r>
              <a:rPr lang="en-US" sz="5400" b="1" dirty="0"/>
              <a:t>How long does influence last?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1097279" y="2108201"/>
            <a:ext cx="10603941" cy="4161970"/>
          </a:xfrm>
        </p:spPr>
        <p:txBody>
          <a:bodyPr>
            <a:normAutofit/>
          </a:bodyPr>
          <a:lstStyle/>
          <a:p>
            <a:pPr marL="0" indent="0">
              <a:buNone/>
            </a:pPr>
            <a:r>
              <a:rPr lang="en-US" sz="3200" dirty="0">
                <a:solidFill>
                  <a:schemeClr val="tx1"/>
                </a:solidFill>
                <a:latin typeface="Georgia Pro" panose="02040502050405020303" pitchFamily="18" charset="0"/>
              </a:rPr>
              <a:t>Possibly forever… (Matthew 18:6-9; James 5:19-20; </a:t>
            </a:r>
            <a:br>
              <a:rPr lang="en-US" sz="3200" dirty="0">
                <a:solidFill>
                  <a:schemeClr val="tx1"/>
                </a:solidFill>
                <a:latin typeface="Georgia Pro" panose="02040502050405020303" pitchFamily="18" charset="0"/>
              </a:rPr>
            </a:br>
            <a:r>
              <a:rPr lang="en-US" sz="3200" dirty="0">
                <a:solidFill>
                  <a:schemeClr val="tx1"/>
                </a:solidFill>
                <a:latin typeface="Georgia Pro" panose="02040502050405020303" pitchFamily="18" charset="0"/>
              </a:rPr>
              <a:t>2 Timothy 2:2)</a:t>
            </a:r>
          </a:p>
          <a:p>
            <a:pPr marL="0" indent="0">
              <a:buNone/>
            </a:pPr>
            <a:r>
              <a:rPr lang="en-US" sz="3200" dirty="0">
                <a:solidFill>
                  <a:schemeClr val="tx1"/>
                </a:solidFill>
                <a:latin typeface="Georgia Pro" panose="02040502050405020303" pitchFamily="18" charset="0"/>
              </a:rPr>
              <a:t>We can’t undo past influences, but we can:</a:t>
            </a:r>
          </a:p>
          <a:p>
            <a:pPr marL="465138" indent="-465138">
              <a:buFont typeface="Wingdings" panose="05000000000000000000" pitchFamily="2" charset="2"/>
              <a:buChar char="§"/>
            </a:pPr>
            <a:r>
              <a:rPr lang="en-US" sz="3200" dirty="0">
                <a:solidFill>
                  <a:schemeClr val="tx1"/>
                </a:solidFill>
                <a:latin typeface="Georgia Pro" panose="02040502050405020303" pitchFamily="18" charset="0"/>
              </a:rPr>
              <a:t>Be forgiven (Acts 2:38; 8:22; Ephesians 1:7)</a:t>
            </a:r>
          </a:p>
          <a:p>
            <a:pPr marL="465138" indent="-465138">
              <a:buFont typeface="Wingdings" panose="05000000000000000000" pitchFamily="2" charset="2"/>
              <a:buChar char="§"/>
            </a:pPr>
            <a:r>
              <a:rPr lang="en-US" sz="3200" dirty="0">
                <a:solidFill>
                  <a:schemeClr val="tx1"/>
                </a:solidFill>
                <a:latin typeface="Georgia Pro" panose="02040502050405020303" pitchFamily="18" charset="0"/>
              </a:rPr>
              <a:t>Resolve to be an influence for good going forward. (Philippians 3:13-14)</a:t>
            </a:r>
          </a:p>
        </p:txBody>
      </p:sp>
    </p:spTree>
    <p:extLst>
      <p:ext uri="{BB962C8B-B14F-4D97-AF65-F5344CB8AC3E}">
        <p14:creationId xmlns:p14="http://schemas.microsoft.com/office/powerpoint/2010/main" val="5787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p:txBody>
          <a:bodyPr>
            <a:normAutofit/>
          </a:bodyPr>
          <a:lstStyle/>
          <a:p>
            <a:r>
              <a:rPr lang="en-US" sz="5400" b="1" dirty="0"/>
              <a:t>Who &amp; What Are you Following?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p:txBody>
          <a:bodyPr>
            <a:normAutofit/>
          </a:bodyPr>
          <a:lstStyle/>
          <a:p>
            <a:r>
              <a:rPr lang="en-US" sz="3200" b="1" dirty="0">
                <a:solidFill>
                  <a:srgbClr val="002060"/>
                </a:solidFill>
                <a:latin typeface="Georgia Pro" panose="02040502050405020303" pitchFamily="18" charset="0"/>
              </a:rPr>
              <a:t>Rather, who &amp; what is influencing you?</a:t>
            </a:r>
          </a:p>
          <a:p>
            <a:pPr>
              <a:buFont typeface="Arial" panose="020B0604020202020204" pitchFamily="34" charset="0"/>
              <a:buChar char="•"/>
            </a:pPr>
            <a:r>
              <a:rPr lang="en-US" sz="3200" dirty="0">
                <a:latin typeface="Georgia Pro" panose="02040502050405020303" pitchFamily="18" charset="0"/>
              </a:rPr>
              <a:t>Social media offers to each of us opportunities to “follow” other people, causes and movements and thus opportunities to be influenced. </a:t>
            </a:r>
          </a:p>
          <a:p>
            <a:pPr>
              <a:buFont typeface="Arial" panose="020B0604020202020204" pitchFamily="34" charset="0"/>
              <a:buChar char="•"/>
            </a:pPr>
            <a:r>
              <a:rPr lang="en-US" sz="3200" dirty="0">
                <a:latin typeface="Georgia Pro" panose="02040502050405020303" pitchFamily="18" charset="0"/>
              </a:rPr>
              <a:t>Both God and Satan seek to influence for good and evil and are concerned about who we follow.</a:t>
            </a:r>
          </a:p>
        </p:txBody>
      </p:sp>
    </p:spTree>
    <p:extLst>
      <p:ext uri="{BB962C8B-B14F-4D97-AF65-F5344CB8AC3E}">
        <p14:creationId xmlns:p14="http://schemas.microsoft.com/office/powerpoint/2010/main" val="235585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p:txBody>
          <a:bodyPr>
            <a:normAutofit/>
          </a:bodyPr>
          <a:lstStyle/>
          <a:p>
            <a:r>
              <a:rPr lang="en-US" sz="5400" b="1" dirty="0"/>
              <a:t>Who are you following?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1097278" y="2108201"/>
            <a:ext cx="10901889" cy="4161970"/>
          </a:xfrm>
        </p:spPr>
        <p:txBody>
          <a:bodyPr>
            <a:normAutofit/>
          </a:bodyPr>
          <a:lstStyle/>
          <a:p>
            <a:r>
              <a:rPr lang="en-US" sz="3200" b="1" dirty="0">
                <a:solidFill>
                  <a:srgbClr val="002060"/>
                </a:solidFill>
                <a:latin typeface="Georgia Pro" panose="02040502050405020303" pitchFamily="18" charset="0"/>
              </a:rPr>
              <a:t>Who’s influencing you? We must choose!</a:t>
            </a:r>
            <a:endParaRPr lang="en-US" sz="3200" b="1" dirty="0">
              <a:latin typeface="Georgia Pro" panose="02040502050405020303" pitchFamily="18" charset="0"/>
            </a:endParaRPr>
          </a:p>
          <a:p>
            <a:r>
              <a:rPr lang="en-US" sz="3200" b="1" dirty="0">
                <a:solidFill>
                  <a:schemeClr val="tx1"/>
                </a:solidFill>
                <a:latin typeface="Georgia Pro" panose="02040502050405020303" pitchFamily="18" charset="0"/>
              </a:rPr>
              <a:t>Between the world and God</a:t>
            </a:r>
            <a:r>
              <a:rPr lang="en-US" sz="3200" dirty="0">
                <a:solidFill>
                  <a:schemeClr val="tx1"/>
                </a:solidFill>
                <a:latin typeface="Georgia Pro" panose="02040502050405020303" pitchFamily="18" charset="0"/>
              </a:rPr>
              <a:t>. (James 4:4; 1 John 2:15; Josh. 24:15)</a:t>
            </a:r>
          </a:p>
          <a:p>
            <a:r>
              <a:rPr lang="en-US" sz="3200" b="1" dirty="0">
                <a:solidFill>
                  <a:schemeClr val="tx1"/>
                </a:solidFill>
                <a:latin typeface="Georgia Pro" panose="02040502050405020303" pitchFamily="18" charset="0"/>
              </a:rPr>
              <a:t>Both to eliminate and include</a:t>
            </a:r>
            <a:r>
              <a:rPr lang="en-US" sz="3200" dirty="0">
                <a:solidFill>
                  <a:schemeClr val="tx1"/>
                </a:solidFill>
                <a:latin typeface="Georgia Pro" panose="02040502050405020303" pitchFamily="18" charset="0"/>
              </a:rPr>
              <a:t>. (Numbers 33:55; Deut. 7:4 vs. Philippians 3:17-20; 1 Thessalonians 5:14)</a:t>
            </a:r>
          </a:p>
          <a:p>
            <a:r>
              <a:rPr lang="en-US" sz="3200" b="1" dirty="0">
                <a:solidFill>
                  <a:schemeClr val="tx1"/>
                </a:solidFill>
                <a:latin typeface="Georgia Pro" panose="02040502050405020303" pitchFamily="18" charset="0"/>
              </a:rPr>
              <a:t>Who’s on your “board of directors”? </a:t>
            </a:r>
            <a:r>
              <a:rPr lang="en-US" sz="3200" dirty="0">
                <a:solidFill>
                  <a:schemeClr val="tx1"/>
                </a:solidFill>
                <a:latin typeface="Georgia Pro" panose="02040502050405020303" pitchFamily="18" charset="0"/>
              </a:rPr>
              <a:t>(1 Kings 12)</a:t>
            </a:r>
          </a:p>
        </p:txBody>
      </p:sp>
    </p:spTree>
    <p:extLst>
      <p:ext uri="{BB962C8B-B14F-4D97-AF65-F5344CB8AC3E}">
        <p14:creationId xmlns:p14="http://schemas.microsoft.com/office/powerpoint/2010/main" val="28396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p:txBody>
          <a:bodyPr>
            <a:normAutofit/>
          </a:bodyPr>
          <a:lstStyle/>
          <a:p>
            <a:r>
              <a:rPr lang="en-US" sz="5400" b="1" dirty="0"/>
              <a:t>Who are you following?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1097280" y="2108201"/>
            <a:ext cx="10211422" cy="4161970"/>
          </a:xfrm>
        </p:spPr>
        <p:txBody>
          <a:bodyPr>
            <a:normAutofit/>
          </a:bodyPr>
          <a:lstStyle/>
          <a:p>
            <a:pPr marL="466725" indent="-466725">
              <a:buFont typeface="Arial" panose="020B0604020202020204" pitchFamily="34" charset="0"/>
              <a:buChar char="•"/>
            </a:pPr>
            <a:r>
              <a:rPr lang="en-US" sz="3200" b="1" dirty="0">
                <a:solidFill>
                  <a:schemeClr val="tx1"/>
                </a:solidFill>
                <a:latin typeface="Georgia Pro" panose="02040502050405020303" pitchFamily="18" charset="0"/>
              </a:rPr>
              <a:t>Will we choose to follow the Lord fully</a:t>
            </a:r>
            <a:r>
              <a:rPr lang="en-US" sz="3200" dirty="0">
                <a:solidFill>
                  <a:schemeClr val="tx1"/>
                </a:solidFill>
                <a:latin typeface="Georgia Pro" panose="02040502050405020303" pitchFamily="18" charset="0"/>
              </a:rPr>
              <a:t>? (Matthew 16:24-25; Luke 9:57-62)</a:t>
            </a:r>
          </a:p>
          <a:p>
            <a:pPr marL="466725" indent="-466725">
              <a:buFont typeface="Arial" panose="020B0604020202020204" pitchFamily="34" charset="0"/>
              <a:buChar char="•"/>
            </a:pPr>
            <a:r>
              <a:rPr lang="en-US" sz="3200" b="1" dirty="0">
                <a:solidFill>
                  <a:schemeClr val="tx1"/>
                </a:solidFill>
                <a:latin typeface="Georgia Pro" panose="02040502050405020303" pitchFamily="18" charset="0"/>
              </a:rPr>
              <a:t>Anything or anyone diverting our attention</a:t>
            </a:r>
            <a:r>
              <a:rPr lang="en-US" sz="3200" dirty="0">
                <a:solidFill>
                  <a:schemeClr val="tx1"/>
                </a:solidFill>
                <a:latin typeface="Georgia Pro" panose="02040502050405020303" pitchFamily="18" charset="0"/>
              </a:rPr>
              <a:t>? (Matt. 14:30; Hebrews 12:1-2; 1 Corinthians 7:35)</a:t>
            </a:r>
          </a:p>
          <a:p>
            <a:pPr marL="466725" indent="-466725">
              <a:buFont typeface="Arial" panose="020B0604020202020204" pitchFamily="34" charset="0"/>
              <a:buChar char="•"/>
            </a:pPr>
            <a:r>
              <a:rPr lang="en-US" sz="3200" b="1" dirty="0">
                <a:solidFill>
                  <a:schemeClr val="tx1"/>
                </a:solidFill>
                <a:latin typeface="Georgia Pro" panose="02040502050405020303" pitchFamily="18" charset="0"/>
              </a:rPr>
              <a:t>We’re either actively following or we are opposing</a:t>
            </a:r>
            <a:r>
              <a:rPr lang="en-US" sz="3200" dirty="0">
                <a:solidFill>
                  <a:schemeClr val="tx1"/>
                </a:solidFill>
                <a:latin typeface="Georgia Pro" panose="02040502050405020303" pitchFamily="18" charset="0"/>
              </a:rPr>
              <a:t>! (Matthew 12:30; cf., Philippians 3:18)</a:t>
            </a:r>
          </a:p>
        </p:txBody>
      </p:sp>
    </p:spTree>
    <p:extLst>
      <p:ext uri="{BB962C8B-B14F-4D97-AF65-F5344CB8AC3E}">
        <p14:creationId xmlns:p14="http://schemas.microsoft.com/office/powerpoint/2010/main" val="15738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p:txBody>
          <a:bodyPr>
            <a:normAutofit/>
          </a:bodyPr>
          <a:lstStyle/>
          <a:p>
            <a:r>
              <a:rPr lang="en-US" sz="5400" b="1" dirty="0"/>
              <a:t>Who are you following?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1097280" y="2108201"/>
            <a:ext cx="10410358" cy="4161970"/>
          </a:xfrm>
        </p:spPr>
        <p:txBody>
          <a:bodyPr>
            <a:normAutofit fontScale="92500"/>
          </a:bodyPr>
          <a:lstStyle/>
          <a:p>
            <a:r>
              <a:rPr lang="en-US" sz="3200" b="1" dirty="0">
                <a:solidFill>
                  <a:schemeClr val="tx1"/>
                </a:solidFill>
                <a:latin typeface="Georgia Pro" panose="02040502050405020303" pitchFamily="18" charset="0"/>
              </a:rPr>
              <a:t>What are we exposing our hearts and minds to?</a:t>
            </a:r>
          </a:p>
          <a:p>
            <a:pPr marL="466725" indent="-466725">
              <a:buFont typeface="Arial" panose="020B0604020202020204" pitchFamily="34" charset="0"/>
              <a:buChar char="•"/>
            </a:pPr>
            <a:r>
              <a:rPr lang="en-US" sz="3200" dirty="0">
                <a:solidFill>
                  <a:schemeClr val="tx1"/>
                </a:solidFill>
                <a:latin typeface="Georgia Pro" panose="02040502050405020303" pitchFamily="18" charset="0"/>
              </a:rPr>
              <a:t>Be careful! (Proverbs 4:23; Mark 4:24; Romans 13:13-14)</a:t>
            </a:r>
          </a:p>
          <a:p>
            <a:pPr marL="466725" indent="-466725">
              <a:buFont typeface="Arial" panose="020B0604020202020204" pitchFamily="34" charset="0"/>
              <a:buChar char="•"/>
            </a:pPr>
            <a:r>
              <a:rPr lang="en-US" sz="3200" dirty="0">
                <a:solidFill>
                  <a:schemeClr val="tx1"/>
                </a:solidFill>
                <a:latin typeface="Georgia Pro" panose="02040502050405020303" pitchFamily="18" charset="0"/>
              </a:rPr>
              <a:t>Will we follow the “</a:t>
            </a:r>
            <a:r>
              <a:rPr lang="en-US" sz="3200" i="1" dirty="0">
                <a:solidFill>
                  <a:schemeClr val="tx1"/>
                </a:solidFill>
                <a:latin typeface="Georgia Pro" panose="02040502050405020303" pitchFamily="18" charset="0"/>
              </a:rPr>
              <a:t>masses</a:t>
            </a:r>
            <a:r>
              <a:rPr lang="en-US" sz="3200" dirty="0">
                <a:solidFill>
                  <a:schemeClr val="tx1"/>
                </a:solidFill>
                <a:latin typeface="Georgia Pro" panose="02040502050405020303" pitchFamily="18" charset="0"/>
              </a:rPr>
              <a:t>”? (Exodus 23:2; </a:t>
            </a:r>
            <a:br>
              <a:rPr lang="en-US" sz="3200" dirty="0">
                <a:solidFill>
                  <a:schemeClr val="tx1"/>
                </a:solidFill>
                <a:latin typeface="Georgia Pro" panose="02040502050405020303" pitchFamily="18" charset="0"/>
              </a:rPr>
            </a:br>
            <a:r>
              <a:rPr lang="en-US" sz="3200" dirty="0">
                <a:solidFill>
                  <a:schemeClr val="tx1"/>
                </a:solidFill>
                <a:latin typeface="Georgia Pro" panose="02040502050405020303" pitchFamily="18" charset="0"/>
              </a:rPr>
              <a:t>Matthew 7:13-14)</a:t>
            </a:r>
          </a:p>
          <a:p>
            <a:pPr marL="466725" indent="-466725">
              <a:buFont typeface="Arial" panose="020B0604020202020204" pitchFamily="34" charset="0"/>
              <a:buChar char="•"/>
            </a:pPr>
            <a:r>
              <a:rPr lang="en-US" sz="3200" i="1" dirty="0">
                <a:solidFill>
                  <a:schemeClr val="tx1"/>
                </a:solidFill>
                <a:latin typeface="Georgia Pro" panose="02040502050405020303" pitchFamily="18" charset="0"/>
              </a:rPr>
              <a:t>“</a:t>
            </a:r>
            <a:r>
              <a:rPr lang="en-US" sz="3200" b="1" i="1" dirty="0">
                <a:solidFill>
                  <a:schemeClr val="tx1"/>
                </a:solidFill>
                <a:latin typeface="Georgia Pro" panose="02040502050405020303" pitchFamily="18" charset="0"/>
              </a:rPr>
              <a:t>Do not be deceived</a:t>
            </a:r>
            <a:r>
              <a:rPr lang="en-US" sz="3200" i="1" dirty="0">
                <a:solidFill>
                  <a:schemeClr val="tx1"/>
                </a:solidFill>
                <a:latin typeface="Georgia Pro" panose="02040502050405020303" pitchFamily="18" charset="0"/>
              </a:rPr>
              <a:t>…” </a:t>
            </a:r>
            <a:r>
              <a:rPr lang="en-US" sz="3200" dirty="0">
                <a:solidFill>
                  <a:schemeClr val="tx1"/>
                </a:solidFill>
                <a:latin typeface="Georgia Pro" panose="02040502050405020303" pitchFamily="18" charset="0"/>
              </a:rPr>
              <a:t>(1 Corinthians 15:33; Heb. 2:1)</a:t>
            </a:r>
          </a:p>
          <a:p>
            <a:pPr marL="466725" indent="-466725">
              <a:buFont typeface="Arial" panose="020B0604020202020204" pitchFamily="34" charset="0"/>
              <a:buChar char="•"/>
            </a:pPr>
            <a:r>
              <a:rPr lang="en-US" sz="3200" b="1" dirty="0">
                <a:solidFill>
                  <a:schemeClr val="tx1"/>
                </a:solidFill>
                <a:latin typeface="Georgia Pro" panose="02040502050405020303" pitchFamily="18" charset="0"/>
              </a:rPr>
              <a:t>We need to get real</a:t>
            </a:r>
            <a:r>
              <a:rPr lang="en-US" sz="3200" dirty="0">
                <a:solidFill>
                  <a:schemeClr val="tx1"/>
                </a:solidFill>
                <a:latin typeface="Georgia Pro" panose="02040502050405020303" pitchFamily="18" charset="0"/>
              </a:rPr>
              <a:t>! (Jeremiah 17:9; James 1:23-25)</a:t>
            </a:r>
          </a:p>
        </p:txBody>
      </p:sp>
    </p:spTree>
    <p:extLst>
      <p:ext uri="{BB962C8B-B14F-4D97-AF65-F5344CB8AC3E}">
        <p14:creationId xmlns:p14="http://schemas.microsoft.com/office/powerpoint/2010/main" val="375938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p:txBody>
          <a:bodyPr>
            <a:normAutofit/>
          </a:bodyPr>
          <a:lstStyle/>
          <a:p>
            <a:r>
              <a:rPr lang="en-US" sz="5400" b="1" dirty="0"/>
              <a:t>Who’s following your example?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1097280" y="2108201"/>
            <a:ext cx="10058400" cy="4161970"/>
          </a:xfrm>
        </p:spPr>
        <p:txBody>
          <a:bodyPr>
            <a:normAutofit fontScale="92500" lnSpcReduction="20000"/>
          </a:bodyPr>
          <a:lstStyle/>
          <a:p>
            <a:r>
              <a:rPr lang="en-US" sz="3200" b="1" dirty="0">
                <a:solidFill>
                  <a:schemeClr val="tx1"/>
                </a:solidFill>
                <a:latin typeface="Georgia Pro" panose="02040502050405020303" pitchFamily="18" charset="0"/>
              </a:rPr>
              <a:t>We’re all examples in one form or another…</a:t>
            </a:r>
          </a:p>
          <a:p>
            <a:pPr>
              <a:buClr>
                <a:schemeClr val="accent1">
                  <a:lumMod val="75000"/>
                </a:schemeClr>
              </a:buClr>
              <a:buFont typeface="Arial" panose="020B0604020202020204" pitchFamily="34" charset="0"/>
              <a:buChar char="•"/>
            </a:pPr>
            <a:r>
              <a:rPr lang="en-US" sz="3200" dirty="0">
                <a:solidFill>
                  <a:schemeClr val="tx1"/>
                </a:solidFill>
                <a:latin typeface="Georgia Pro" panose="02040502050405020303" pitchFamily="18" charset="0"/>
              </a:rPr>
              <a:t>For good (Matthew 5:13-16; 1 Timothy 4:12) or bad (Galatians 2:11-13)…</a:t>
            </a:r>
          </a:p>
          <a:p>
            <a:pPr>
              <a:buClr>
                <a:schemeClr val="accent1">
                  <a:lumMod val="75000"/>
                </a:schemeClr>
              </a:buClr>
              <a:buFont typeface="Arial" panose="020B0604020202020204" pitchFamily="34" charset="0"/>
              <a:buChar char="•"/>
            </a:pPr>
            <a:r>
              <a:rPr lang="en-US" sz="3200" dirty="0">
                <a:solidFill>
                  <a:schemeClr val="tx1"/>
                </a:solidFill>
                <a:latin typeface="Georgia Pro" panose="02040502050405020303" pitchFamily="18" charset="0"/>
              </a:rPr>
              <a:t>Do you encourage or discourage greater faithfulness? </a:t>
            </a:r>
            <a:br>
              <a:rPr lang="en-US" sz="3200" dirty="0">
                <a:solidFill>
                  <a:schemeClr val="tx1"/>
                </a:solidFill>
                <a:latin typeface="Georgia Pro" panose="02040502050405020303" pitchFamily="18" charset="0"/>
              </a:rPr>
            </a:br>
            <a:r>
              <a:rPr lang="en-US" sz="3200" dirty="0">
                <a:solidFill>
                  <a:schemeClr val="tx1"/>
                </a:solidFill>
                <a:latin typeface="Georgia Pro" panose="02040502050405020303" pitchFamily="18" charset="0"/>
              </a:rPr>
              <a:t>(1 Thessalonians 4:1)</a:t>
            </a:r>
          </a:p>
          <a:p>
            <a:pPr>
              <a:buClr>
                <a:schemeClr val="accent1">
                  <a:lumMod val="75000"/>
                </a:schemeClr>
              </a:buClr>
              <a:buFont typeface="Arial" panose="020B0604020202020204" pitchFamily="34" charset="0"/>
              <a:buChar char="•"/>
            </a:pPr>
            <a:r>
              <a:rPr lang="en-US" sz="3200" dirty="0">
                <a:solidFill>
                  <a:schemeClr val="tx1"/>
                </a:solidFill>
                <a:latin typeface="Georgia Pro" panose="02040502050405020303" pitchFamily="18" charset="0"/>
              </a:rPr>
              <a:t>We’re either making it easier or harder for others to make it to the promised land. (Numbers 13:25ff; Revelation 2:4; 3:17)</a:t>
            </a:r>
          </a:p>
          <a:p>
            <a:pPr marL="465138" indent="-465138">
              <a:buClr>
                <a:schemeClr val="accent1">
                  <a:lumMod val="75000"/>
                </a:schemeClr>
              </a:buClr>
              <a:buFont typeface="Arial" panose="020B0604020202020204" pitchFamily="34" charset="0"/>
              <a:buChar char="•"/>
            </a:pPr>
            <a:endParaRPr lang="en-US" sz="3200" dirty="0">
              <a:solidFill>
                <a:srgbClr val="002060"/>
              </a:solidFill>
              <a:latin typeface="+mj-lt"/>
            </a:endParaRPr>
          </a:p>
        </p:txBody>
      </p:sp>
    </p:spTree>
    <p:extLst>
      <p:ext uri="{BB962C8B-B14F-4D97-AF65-F5344CB8AC3E}">
        <p14:creationId xmlns:p14="http://schemas.microsoft.com/office/powerpoint/2010/main" val="42043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p:txBody>
          <a:bodyPr>
            <a:normAutofit/>
          </a:bodyPr>
          <a:lstStyle/>
          <a:p>
            <a:r>
              <a:rPr lang="en-US" sz="5400" b="1" dirty="0"/>
              <a:t>How do we influence?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1097279" y="2108201"/>
            <a:ext cx="10603941" cy="4161970"/>
          </a:xfrm>
        </p:spPr>
        <p:txBody>
          <a:bodyPr>
            <a:normAutofit lnSpcReduction="10000"/>
          </a:bodyPr>
          <a:lstStyle/>
          <a:p>
            <a:r>
              <a:rPr lang="en-US" sz="3200" b="1" dirty="0">
                <a:solidFill>
                  <a:schemeClr val="tx1"/>
                </a:solidFill>
                <a:latin typeface="Georgia Pro" panose="02040502050405020303" pitchFamily="18" charset="0"/>
              </a:rPr>
              <a:t>Through our…</a:t>
            </a:r>
          </a:p>
          <a:p>
            <a:pPr marL="519113" indent="-457200">
              <a:buFont typeface="Wingdings" panose="05000000000000000000" pitchFamily="2" charset="2"/>
              <a:buChar char="§"/>
            </a:pPr>
            <a:r>
              <a:rPr lang="en-US" sz="3200" b="1" dirty="0">
                <a:solidFill>
                  <a:schemeClr val="tx1"/>
                </a:solidFill>
                <a:latin typeface="Georgia Pro" panose="02040502050405020303" pitchFamily="18" charset="0"/>
              </a:rPr>
              <a:t>Conduct - </a:t>
            </a:r>
            <a:r>
              <a:rPr lang="en-US" sz="3200" dirty="0">
                <a:solidFill>
                  <a:schemeClr val="tx1"/>
                </a:solidFill>
                <a:latin typeface="Georgia Pro" panose="02040502050405020303" pitchFamily="18" charset="0"/>
              </a:rPr>
              <a:t>our very presence, or lack thereof. </a:t>
            </a:r>
            <a:br>
              <a:rPr lang="en-US" sz="3200" dirty="0">
                <a:solidFill>
                  <a:schemeClr val="tx1"/>
                </a:solidFill>
                <a:latin typeface="Georgia Pro" panose="02040502050405020303" pitchFamily="18" charset="0"/>
              </a:rPr>
            </a:br>
            <a:r>
              <a:rPr lang="en-US" sz="3200" dirty="0">
                <a:solidFill>
                  <a:schemeClr val="tx1"/>
                </a:solidFill>
                <a:latin typeface="Georgia Pro" panose="02040502050405020303" pitchFamily="18" charset="0"/>
              </a:rPr>
              <a:t>(1 Timothy 4:12; 1 Peter 2:11-12; Eph. 5:15-16)</a:t>
            </a:r>
          </a:p>
          <a:p>
            <a:pPr marL="519113" indent="-457200">
              <a:buFont typeface="Wingdings" panose="05000000000000000000" pitchFamily="2" charset="2"/>
              <a:buChar char="§"/>
            </a:pPr>
            <a:r>
              <a:rPr lang="en-US" sz="3200" b="1" dirty="0">
                <a:solidFill>
                  <a:schemeClr val="tx1"/>
                </a:solidFill>
                <a:latin typeface="Georgia Pro" panose="02040502050405020303" pitchFamily="18" charset="0"/>
              </a:rPr>
              <a:t>Speech - </a:t>
            </a:r>
            <a:r>
              <a:rPr lang="en-US" sz="3200" dirty="0">
                <a:solidFill>
                  <a:schemeClr val="tx1"/>
                </a:solidFill>
                <a:latin typeface="Georgia Pro" panose="02040502050405020303" pitchFamily="18" charset="0"/>
              </a:rPr>
              <a:t>including sharing the gospel (2 Kings 7:9; </a:t>
            </a:r>
            <a:br>
              <a:rPr lang="en-US" sz="3200" dirty="0">
                <a:solidFill>
                  <a:schemeClr val="tx1"/>
                </a:solidFill>
                <a:latin typeface="Georgia Pro" panose="02040502050405020303" pitchFamily="18" charset="0"/>
              </a:rPr>
            </a:br>
            <a:r>
              <a:rPr lang="en-US" sz="3200" dirty="0">
                <a:solidFill>
                  <a:schemeClr val="tx1"/>
                </a:solidFill>
                <a:latin typeface="Georgia Pro" panose="02040502050405020303" pitchFamily="18" charset="0"/>
              </a:rPr>
              <a:t>2 Timothy 2:2)</a:t>
            </a:r>
          </a:p>
          <a:p>
            <a:pPr marL="519113" indent="-457200">
              <a:buFont typeface="Wingdings" panose="05000000000000000000" pitchFamily="2" charset="2"/>
              <a:buChar char="§"/>
            </a:pPr>
            <a:r>
              <a:rPr lang="en-US" sz="3200" b="1" dirty="0">
                <a:solidFill>
                  <a:schemeClr val="tx1"/>
                </a:solidFill>
                <a:latin typeface="Georgia Pro" panose="02040502050405020303" pitchFamily="18" charset="0"/>
              </a:rPr>
              <a:t>Endurance/persistence - </a:t>
            </a:r>
            <a:r>
              <a:rPr lang="en-US" sz="3200" dirty="0">
                <a:solidFill>
                  <a:schemeClr val="tx1"/>
                </a:solidFill>
                <a:latin typeface="Georgia Pro" panose="02040502050405020303" pitchFamily="18" charset="0"/>
              </a:rPr>
              <a:t>(James 1:3-4; </a:t>
            </a:r>
            <a:br>
              <a:rPr lang="en-US" sz="3200" dirty="0">
                <a:solidFill>
                  <a:schemeClr val="tx1"/>
                </a:solidFill>
                <a:latin typeface="Georgia Pro" panose="02040502050405020303" pitchFamily="18" charset="0"/>
              </a:rPr>
            </a:br>
            <a:r>
              <a:rPr lang="en-US" sz="3200" dirty="0">
                <a:solidFill>
                  <a:schemeClr val="tx1"/>
                </a:solidFill>
                <a:latin typeface="Georgia Pro" panose="02040502050405020303" pitchFamily="18" charset="0"/>
              </a:rPr>
              <a:t>2 Timothy 4:5)</a:t>
            </a:r>
          </a:p>
          <a:p>
            <a:pPr marL="61913" indent="0">
              <a:buNone/>
            </a:pPr>
            <a:endParaRPr lang="en-US" sz="3200" b="1" dirty="0">
              <a:solidFill>
                <a:srgbClr val="002060"/>
              </a:solidFill>
              <a:latin typeface="+mj-lt"/>
            </a:endParaRPr>
          </a:p>
        </p:txBody>
      </p:sp>
    </p:spTree>
    <p:extLst>
      <p:ext uri="{BB962C8B-B14F-4D97-AF65-F5344CB8AC3E}">
        <p14:creationId xmlns:p14="http://schemas.microsoft.com/office/powerpoint/2010/main" val="20383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p:txBody>
          <a:bodyPr>
            <a:normAutofit/>
          </a:bodyPr>
          <a:lstStyle/>
          <a:p>
            <a:r>
              <a:rPr lang="en-US" sz="5400" b="1" dirty="0"/>
              <a:t>Who’s following your example? </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1097279" y="2108201"/>
            <a:ext cx="10841679" cy="4463196"/>
          </a:xfrm>
        </p:spPr>
        <p:txBody>
          <a:bodyPr>
            <a:normAutofit fontScale="92500"/>
          </a:bodyPr>
          <a:lstStyle/>
          <a:p>
            <a:r>
              <a:rPr lang="en-US" sz="3200" b="1" dirty="0">
                <a:solidFill>
                  <a:schemeClr val="tx1"/>
                </a:solidFill>
                <a:latin typeface="Georgia Pro" panose="02040502050405020303" pitchFamily="18" charset="0"/>
              </a:rPr>
              <a:t>Where our example matters:</a:t>
            </a:r>
          </a:p>
          <a:p>
            <a:pPr marL="465138" indent="-465138">
              <a:buFont typeface="Wingdings" panose="05000000000000000000" pitchFamily="2" charset="2"/>
              <a:buChar char="§"/>
            </a:pPr>
            <a:r>
              <a:rPr lang="en-US" sz="3200" b="1" dirty="0">
                <a:solidFill>
                  <a:schemeClr val="tx1"/>
                </a:solidFill>
                <a:latin typeface="Georgia Pro" panose="02040502050405020303" pitchFamily="18" charset="0"/>
              </a:rPr>
              <a:t>At home </a:t>
            </a:r>
            <a:r>
              <a:rPr lang="en-US" sz="3200" dirty="0">
                <a:solidFill>
                  <a:schemeClr val="tx1"/>
                </a:solidFill>
                <a:latin typeface="Georgia Pro" panose="02040502050405020303" pitchFamily="18" charset="0"/>
              </a:rPr>
              <a:t>(1 Peter 3:1-7; Ephesians 6:4; 2 Timothy 1:5; 3:15)</a:t>
            </a:r>
          </a:p>
          <a:p>
            <a:pPr marL="465138" indent="-465138">
              <a:buFont typeface="Wingdings" panose="05000000000000000000" pitchFamily="2" charset="2"/>
              <a:buChar char="§"/>
            </a:pPr>
            <a:r>
              <a:rPr lang="en-US" sz="3200" b="1" dirty="0">
                <a:solidFill>
                  <a:schemeClr val="tx1"/>
                </a:solidFill>
                <a:latin typeface="Georgia Pro" panose="02040502050405020303" pitchFamily="18" charset="0"/>
              </a:rPr>
              <a:t>At work </a:t>
            </a:r>
            <a:r>
              <a:rPr lang="en-US" sz="3200" dirty="0">
                <a:solidFill>
                  <a:schemeClr val="tx1"/>
                </a:solidFill>
                <a:latin typeface="Georgia Pro" panose="02040502050405020303" pitchFamily="18" charset="0"/>
              </a:rPr>
              <a:t>(Colossians 3:22-24; Eph. 6:5-9; 1 Peter 2:18-20)</a:t>
            </a:r>
          </a:p>
          <a:p>
            <a:pPr marL="465138" indent="-465138">
              <a:buFont typeface="Wingdings" panose="05000000000000000000" pitchFamily="2" charset="2"/>
              <a:buChar char="§"/>
            </a:pPr>
            <a:r>
              <a:rPr lang="en-US" sz="3200" b="1" dirty="0">
                <a:solidFill>
                  <a:schemeClr val="tx1"/>
                </a:solidFill>
                <a:latin typeface="Georgia Pro" panose="02040502050405020303" pitchFamily="18" charset="0"/>
              </a:rPr>
              <a:t>In society </a:t>
            </a:r>
            <a:r>
              <a:rPr lang="en-US" sz="3200" dirty="0">
                <a:solidFill>
                  <a:schemeClr val="tx1"/>
                </a:solidFill>
                <a:latin typeface="Georgia Pro" panose="02040502050405020303" pitchFamily="18" charset="0"/>
              </a:rPr>
              <a:t>(Romans 13:1ff; 1 Peter 2:11-17; Matt. 5:13-16)</a:t>
            </a:r>
          </a:p>
          <a:p>
            <a:pPr marL="465138" indent="-465138">
              <a:buClr>
                <a:schemeClr val="accent1">
                  <a:lumMod val="75000"/>
                </a:schemeClr>
              </a:buClr>
              <a:buFont typeface="Arial" panose="020B0604020202020204" pitchFamily="34" charset="0"/>
              <a:buChar char="•"/>
            </a:pPr>
            <a:r>
              <a:rPr lang="en-US" sz="3200" b="1" dirty="0">
                <a:solidFill>
                  <a:schemeClr val="tx1"/>
                </a:solidFill>
                <a:latin typeface="Georgia Pro" panose="02040502050405020303" pitchFamily="18" charset="0"/>
              </a:rPr>
              <a:t>In the church </a:t>
            </a:r>
            <a:r>
              <a:rPr lang="en-US" sz="3200" dirty="0">
                <a:solidFill>
                  <a:schemeClr val="tx1"/>
                </a:solidFill>
                <a:latin typeface="Georgia Pro" panose="02040502050405020303" pitchFamily="18" charset="0"/>
              </a:rPr>
              <a:t>(1 Timothy 4:12; Titus 2:7; 1 Peter 5:3</a:t>
            </a:r>
          </a:p>
          <a:p>
            <a:pPr marL="0" indent="0">
              <a:buClr>
                <a:schemeClr val="accent1">
                  <a:lumMod val="75000"/>
                </a:schemeClr>
              </a:buClr>
              <a:buNone/>
            </a:pPr>
            <a:r>
              <a:rPr lang="en-US" sz="3200" b="1" dirty="0">
                <a:solidFill>
                  <a:schemeClr val="tx1"/>
                </a:solidFill>
                <a:latin typeface="Georgia Pro" panose="02040502050405020303" pitchFamily="18" charset="0"/>
              </a:rPr>
              <a:t>What kind of example are you providing?</a:t>
            </a:r>
          </a:p>
        </p:txBody>
      </p:sp>
    </p:spTree>
    <p:extLst>
      <p:ext uri="{BB962C8B-B14F-4D97-AF65-F5344CB8AC3E}">
        <p14:creationId xmlns:p14="http://schemas.microsoft.com/office/powerpoint/2010/main" val="417061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467-FA02-41F8-8B55-A672858F2485}"/>
              </a:ext>
            </a:extLst>
          </p:cNvPr>
          <p:cNvSpPr>
            <a:spLocks noGrp="1"/>
          </p:cNvSpPr>
          <p:nvPr>
            <p:ph type="title"/>
          </p:nvPr>
        </p:nvSpPr>
        <p:spPr>
          <a:xfrm>
            <a:off x="1097279" y="286603"/>
            <a:ext cx="10603941" cy="1450757"/>
          </a:xfrm>
        </p:spPr>
        <p:txBody>
          <a:bodyPr>
            <a:normAutofit/>
          </a:bodyPr>
          <a:lstStyle/>
          <a:p>
            <a:r>
              <a:rPr lang="en-US" sz="5400" b="1" dirty="0"/>
              <a:t>Your Influence Is Needed!</a:t>
            </a:r>
          </a:p>
        </p:txBody>
      </p:sp>
      <p:sp>
        <p:nvSpPr>
          <p:cNvPr id="3" name="Content Placeholder 2">
            <a:extLst>
              <a:ext uri="{FF2B5EF4-FFF2-40B4-BE49-F238E27FC236}">
                <a16:creationId xmlns:a16="http://schemas.microsoft.com/office/drawing/2014/main" id="{EFFA59A9-0274-4BF0-B9E3-189CF15E11EC}"/>
              </a:ext>
            </a:extLst>
          </p:cNvPr>
          <p:cNvSpPr>
            <a:spLocks noGrp="1"/>
          </p:cNvSpPr>
          <p:nvPr>
            <p:ph idx="1"/>
          </p:nvPr>
        </p:nvSpPr>
        <p:spPr>
          <a:xfrm>
            <a:off x="1097279" y="2108201"/>
            <a:ext cx="10341347" cy="4161970"/>
          </a:xfrm>
        </p:spPr>
        <p:txBody>
          <a:bodyPr>
            <a:normAutofit lnSpcReduction="10000"/>
          </a:bodyPr>
          <a:lstStyle/>
          <a:p>
            <a:r>
              <a:rPr lang="en-US" sz="3600" dirty="0">
                <a:solidFill>
                  <a:schemeClr val="tx1"/>
                </a:solidFill>
                <a:latin typeface="Georgia Pro" panose="02040502050405020303" pitchFamily="18" charset="0"/>
              </a:rPr>
              <a:t>“</a:t>
            </a:r>
            <a:r>
              <a:rPr lang="en-US" sz="3600" i="1" dirty="0">
                <a:solidFill>
                  <a:schemeClr val="tx1"/>
                </a:solidFill>
                <a:latin typeface="Georgia Pro" panose="02040502050405020303" pitchFamily="18" charset="0"/>
              </a:rPr>
              <a:t>Now Jabez called on the God of Israel, saying, ‘</a:t>
            </a:r>
            <a:r>
              <a:rPr lang="en-US" sz="3600" b="1" i="1" dirty="0">
                <a:solidFill>
                  <a:schemeClr val="tx1"/>
                </a:solidFill>
                <a:latin typeface="Georgia Pro" panose="02040502050405020303" pitchFamily="18" charset="0"/>
              </a:rPr>
              <a:t>Oh that You would bless me indeed and enlarge my border</a:t>
            </a:r>
            <a:r>
              <a:rPr lang="en-US" sz="3600" i="1" dirty="0">
                <a:solidFill>
                  <a:schemeClr val="tx1"/>
                </a:solidFill>
                <a:latin typeface="Georgia Pro" panose="02040502050405020303" pitchFamily="18" charset="0"/>
              </a:rPr>
              <a:t>, and that Your hand might be with me, and that You would keep me from harm that it may not pain me!’ And God granted him what he requested</a:t>
            </a:r>
            <a:r>
              <a:rPr lang="en-US" sz="3600" dirty="0">
                <a:solidFill>
                  <a:schemeClr val="tx1"/>
                </a:solidFill>
                <a:latin typeface="Georgia Pro" panose="02040502050405020303" pitchFamily="18" charset="0"/>
              </a:rPr>
              <a:t>.” </a:t>
            </a:r>
            <a:br>
              <a:rPr lang="en-US" sz="3600" dirty="0">
                <a:solidFill>
                  <a:schemeClr val="tx1"/>
                </a:solidFill>
                <a:latin typeface="Georgia Pro" panose="02040502050405020303" pitchFamily="18" charset="0"/>
              </a:rPr>
            </a:br>
            <a:r>
              <a:rPr lang="en-US" sz="3600" dirty="0">
                <a:solidFill>
                  <a:schemeClr val="tx1"/>
                </a:solidFill>
                <a:latin typeface="Georgia Pro" panose="02040502050405020303" pitchFamily="18" charset="0"/>
              </a:rPr>
              <a:t>(1 Chronicles 4:10)</a:t>
            </a:r>
          </a:p>
        </p:txBody>
      </p:sp>
    </p:spTree>
    <p:extLst>
      <p:ext uri="{BB962C8B-B14F-4D97-AF65-F5344CB8AC3E}">
        <p14:creationId xmlns:p14="http://schemas.microsoft.com/office/powerpoint/2010/main" val="428108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{F975E2B4-614A-42A6-B95B-0D6D5FE92F07}tf11437505_win32</Template>
  <TotalTime>2785</TotalTime>
  <Words>1466</Words>
  <Application>Microsoft Office PowerPoint</Application>
  <PresentationFormat>Widescreen</PresentationFormat>
  <Paragraphs>92</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Georgia Pro</vt:lpstr>
      <vt:lpstr>Georgia Pro Cond Light</vt:lpstr>
      <vt:lpstr>Speak Pro</vt:lpstr>
      <vt:lpstr>Wingdings</vt:lpstr>
      <vt:lpstr>RetrospectVTI</vt:lpstr>
      <vt:lpstr>INFLUENCERS AND FOLLOWERS</vt:lpstr>
      <vt:lpstr>Who &amp; What Are you Following? </vt:lpstr>
      <vt:lpstr>Who are you following? </vt:lpstr>
      <vt:lpstr>Who are you following? </vt:lpstr>
      <vt:lpstr>Who are you following? </vt:lpstr>
      <vt:lpstr>Who’s following your example? </vt:lpstr>
      <vt:lpstr>How do we influence? </vt:lpstr>
      <vt:lpstr>Who’s following your example? </vt:lpstr>
      <vt:lpstr>Your Influence Is Needed!</vt:lpstr>
      <vt:lpstr>How long does influence last?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INFLUENCERS AND FOLLOWERS</dc:title>
  <dc:creator>Chris Simmons</dc:creator>
  <cp:lastModifiedBy>Chris Simmons</cp:lastModifiedBy>
  <cp:revision>10</cp:revision>
  <dcterms:created xsi:type="dcterms:W3CDTF">2021-07-30T14:55:19Z</dcterms:created>
  <dcterms:modified xsi:type="dcterms:W3CDTF">2023-05-24T18:10:03Z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