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8" r:id="rId3"/>
    <p:sldId id="300" r:id="rId4"/>
    <p:sldId id="261" r:id="rId5"/>
    <p:sldId id="296" r:id="rId6"/>
    <p:sldId id="295" r:id="rId7"/>
    <p:sldId id="297" r:id="rId8"/>
    <p:sldId id="301" r:id="rId9"/>
    <p:sldId id="303" r:id="rId10"/>
    <p:sldId id="306" r:id="rId11"/>
    <p:sldId id="304" r:id="rId12"/>
    <p:sldId id="305" r:id="rId13"/>
    <p:sldId id="307" r:id="rId14"/>
  </p:sldIdLst>
  <p:sldSz cx="9144000" cy="5143500" type="screen16x9"/>
  <p:notesSz cx="7102475" cy="938847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itillium Web" panose="00000500000000000000" pitchFamily="2" charset="0"/>
      <p:regular r:id="rId21"/>
      <p:bold r:id="rId22"/>
      <p:italic r:id="rId23"/>
      <p:boldItalic r:id="rId24"/>
    </p:embeddedFont>
    <p:embeddedFont>
      <p:font typeface="Titillium Web Light" panose="000004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2D9952-A10D-4D55-9DEC-9E26A92BCCDD}">
  <a:tblStyle styleId="{BF2D9952-A10D-4D55-9DEC-9E26A92BCC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67EAC1-20D5-496E-A8D6-1ACDD8FE3D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397" autoAdjust="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9B8A5F-76E8-4201-952D-06D7D9F9E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3742C-552D-4E05-AE3D-596516D122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8/8/21 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59541-E9FF-4800-9B79-B9E75CC64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/>
              <a:t>Winning The War on Worry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920C2-21D1-4230-9583-F0C6752251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036F109-84C9-42B3-AA5F-4609869D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446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44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48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50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91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1145" indent="-327184" defTabSz="942289">
              <a:defRPr/>
            </a:pPr>
            <a:r>
              <a:rPr lang="en-US" sz="1400" dirty="0">
                <a:solidFill>
                  <a:srgbClr val="002060"/>
                </a:solidFill>
              </a:rPr>
              <a:t>Without care, interruption, and anxiety. Free to engage with undivided interest in the service of the Lord.</a:t>
            </a:r>
          </a:p>
          <a:p>
            <a:pPr marL="471145" indent="-327184" defTabSz="942289"/>
            <a:r>
              <a:rPr lang="en-US" sz="1400" dirty="0">
                <a:solidFill>
                  <a:srgbClr val="002060"/>
                </a:solidFill>
              </a:rPr>
              <a:t>Solomon called for God’s people to be </a:t>
            </a:r>
            <a:r>
              <a:rPr lang="en-US" sz="1400" i="1" dirty="0">
                <a:solidFill>
                  <a:srgbClr val="002060"/>
                </a:solidFill>
              </a:rPr>
              <a:t>“wholly devoted”  </a:t>
            </a:r>
            <a:r>
              <a:rPr lang="en-US" sz="1400" dirty="0">
                <a:solidFill>
                  <a:srgbClr val="002060"/>
                </a:solidFill>
              </a:rPr>
              <a:t>(1 Kings 8:61). </a:t>
            </a:r>
          </a:p>
          <a:p>
            <a:endParaRPr lang="en-US" sz="1400" dirty="0"/>
          </a:p>
          <a:p>
            <a:pPr marL="0" indent="0">
              <a:spcAft>
                <a:spcPts val="618"/>
              </a:spcAft>
              <a:buNone/>
            </a:pPr>
            <a:r>
              <a:rPr lang="en-US" sz="1400" dirty="0">
                <a:solidFill>
                  <a:srgbClr val="002060"/>
                </a:solidFill>
              </a:rPr>
              <a:t>David spoke of being </a:t>
            </a:r>
            <a:r>
              <a:rPr lang="en-US" sz="1400" b="1" i="1" dirty="0">
                <a:solidFill>
                  <a:srgbClr val="002060"/>
                </a:solidFill>
              </a:rPr>
              <a:t>“restless” </a:t>
            </a:r>
            <a:r>
              <a:rPr lang="en-US" sz="1400" dirty="0">
                <a:solidFill>
                  <a:srgbClr val="002060"/>
                </a:solidFill>
              </a:rPr>
              <a:t>and </a:t>
            </a:r>
            <a:r>
              <a:rPr lang="en-US" sz="1400" b="1" i="1" dirty="0">
                <a:solidFill>
                  <a:srgbClr val="002060"/>
                </a:solidFill>
              </a:rPr>
              <a:t>“distracted” </a:t>
            </a:r>
            <a:r>
              <a:rPr lang="en-US" sz="1400" dirty="0">
                <a:solidFill>
                  <a:srgbClr val="002060"/>
                </a:solidFill>
              </a:rPr>
              <a:t>by events in his life. (Psalms 55:1-7)</a:t>
            </a:r>
          </a:p>
          <a:p>
            <a:pPr marL="0" indent="0">
              <a:spcAft>
                <a:spcPts val="618"/>
              </a:spcAft>
              <a:buNone/>
            </a:pPr>
            <a:r>
              <a:rPr lang="en-US" sz="1400" dirty="0">
                <a:solidFill>
                  <a:srgbClr val="002060"/>
                </a:solidFill>
              </a:rPr>
              <a:t>Illustrated by Martha who was “</a:t>
            </a:r>
            <a:r>
              <a:rPr lang="en-US" sz="1400" b="1" i="1" dirty="0">
                <a:solidFill>
                  <a:srgbClr val="002060"/>
                </a:solidFill>
              </a:rPr>
              <a:t>distracted</a:t>
            </a:r>
            <a:r>
              <a:rPr lang="en-US" sz="1400" dirty="0">
                <a:solidFill>
                  <a:srgbClr val="002060"/>
                </a:solidFill>
              </a:rPr>
              <a:t>”, “</a:t>
            </a:r>
            <a:r>
              <a:rPr lang="en-US" sz="1400" b="1" i="1" dirty="0">
                <a:solidFill>
                  <a:srgbClr val="002060"/>
                </a:solidFill>
              </a:rPr>
              <a:t>worried</a:t>
            </a:r>
            <a:r>
              <a:rPr lang="en-US" sz="1400" dirty="0">
                <a:solidFill>
                  <a:srgbClr val="002060"/>
                </a:solidFill>
              </a:rPr>
              <a:t>” and “</a:t>
            </a:r>
            <a:r>
              <a:rPr lang="en-US" sz="1400" b="1" i="1" dirty="0">
                <a:solidFill>
                  <a:srgbClr val="002060"/>
                </a:solidFill>
              </a:rPr>
              <a:t>bothered</a:t>
            </a:r>
            <a:r>
              <a:rPr lang="en-US" sz="1400" dirty="0">
                <a:solidFill>
                  <a:srgbClr val="002060"/>
                </a:solidFill>
              </a:rPr>
              <a:t>” about “</a:t>
            </a:r>
            <a:r>
              <a:rPr lang="en-US" sz="1400" b="1" i="1" dirty="0">
                <a:solidFill>
                  <a:srgbClr val="002060"/>
                </a:solidFill>
              </a:rPr>
              <a:t>so many things</a:t>
            </a:r>
            <a:r>
              <a:rPr lang="en-US" sz="1400" dirty="0">
                <a:solidFill>
                  <a:srgbClr val="002060"/>
                </a:solidFill>
              </a:rPr>
              <a:t>”. </a:t>
            </a:r>
            <a:br>
              <a:rPr lang="en-US" sz="1400" dirty="0">
                <a:solidFill>
                  <a:srgbClr val="002060"/>
                </a:solidFill>
              </a:rPr>
            </a:br>
            <a:r>
              <a:rPr lang="en-US" sz="1400" dirty="0">
                <a:solidFill>
                  <a:srgbClr val="002060"/>
                </a:solidFill>
              </a:rPr>
              <a:t>(Luke 10:38-42)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4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/>
              <a:t>Living with a heavy heart.</a:t>
            </a:r>
          </a:p>
          <a:p>
            <a:pPr marL="2530767" indent="-2530767">
              <a:buNone/>
            </a:pPr>
            <a:r>
              <a:rPr lang="en-US" sz="1400" dirty="0"/>
              <a:t>Proverbs 12:25, “Anxiety in the heart of a man weighs it down” (cf., Prov. 15:13)</a:t>
            </a:r>
          </a:p>
          <a:p>
            <a:pPr marL="2530767" indent="-2530767">
              <a:buNone/>
            </a:pPr>
            <a:endParaRPr lang="en-US" sz="1400" dirty="0"/>
          </a:p>
          <a:p>
            <a:pPr marL="2530767" indent="-2530767">
              <a:buNone/>
            </a:pPr>
            <a:r>
              <a:rPr lang="en-US" sz="1400" b="1" dirty="0"/>
              <a:t>Living an unproductive life.</a:t>
            </a:r>
          </a:p>
          <a:p>
            <a:pPr marL="2116879" indent="-2116879">
              <a:buNone/>
            </a:pPr>
            <a:r>
              <a:rPr lang="en-US" sz="1400" dirty="0"/>
              <a:t>Matt. 13:22, “…the worry of the world, and the deceitfulness of riches choke the word, and it becomes unfruitful”</a:t>
            </a:r>
          </a:p>
          <a:p>
            <a:pPr marL="2116879" indent="-2116879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What’s the word in our vocabulary that almost always follows these words out of our mouth?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1400" dirty="0"/>
              <a:t>“I know I shouldn’t worry…” or “I know I shouldn’t be anxious…”</a:t>
            </a:r>
          </a:p>
          <a:p>
            <a:endParaRPr lang="en-US" sz="900" dirty="0"/>
          </a:p>
          <a:p>
            <a:pPr>
              <a:buNone/>
            </a:pPr>
            <a:r>
              <a:rPr lang="en-US" sz="1900" dirty="0"/>
              <a:t>“But…”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sz="1400" dirty="0"/>
              <a:t>What does that word indicate?</a:t>
            </a:r>
          </a:p>
          <a:p>
            <a:pPr marL="2116879" indent="-2116879">
              <a:buNone/>
            </a:pPr>
            <a:endParaRPr lang="en-US" sz="1400" dirty="0"/>
          </a:p>
          <a:p>
            <a:pPr marL="14396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7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sz="1400" dirty="0"/>
              <a:t>Matthew 6:19-21</a:t>
            </a:r>
          </a:p>
          <a:p>
            <a:pPr marL="0" indent="0">
              <a:buNone/>
            </a:pPr>
            <a:r>
              <a:rPr lang="en-US" sz="1400" dirty="0"/>
              <a:t>When we practice righteousness to be seen of men, Jesus says we are…</a:t>
            </a:r>
          </a:p>
          <a:p>
            <a:pPr marL="0" indent="0">
              <a:buNone/>
            </a:pPr>
            <a:r>
              <a:rPr lang="en-US" sz="1400" b="1" i="1" dirty="0"/>
              <a:t>“Storing up for yourselves treasures on earth”</a:t>
            </a:r>
          </a:p>
          <a:p>
            <a:pPr marL="0" indent="0">
              <a:buNone/>
            </a:pPr>
            <a:r>
              <a:rPr lang="en-US" sz="1400" b="1" i="1" dirty="0"/>
              <a:t>“Store” </a:t>
            </a:r>
            <a:r>
              <a:rPr lang="en-US" sz="1400" dirty="0"/>
              <a:t>– to “heap up, store up” (Thayer); place in a storehouse. Making deposits. </a:t>
            </a:r>
          </a:p>
          <a:p>
            <a:pPr marL="0" indent="0">
              <a:buNone/>
            </a:pPr>
            <a:r>
              <a:rPr lang="en-US" sz="1400" dirty="0"/>
              <a:t>What is our </a:t>
            </a:r>
            <a:r>
              <a:rPr lang="en-US" sz="1400" b="1" i="1" dirty="0"/>
              <a:t>“reward”</a:t>
            </a:r>
            <a:r>
              <a:rPr lang="en-US" sz="1400" dirty="0"/>
              <a:t> if we amass the things of this life? Luke 16:25, </a:t>
            </a:r>
            <a:r>
              <a:rPr lang="en-US" sz="1400" b="1" i="1" dirty="0"/>
              <a:t>“…during your life you received your good things…” </a:t>
            </a:r>
            <a:r>
              <a:rPr lang="en-US" sz="1400" dirty="0"/>
              <a:t>(Luke 6:24; </a:t>
            </a:r>
            <a:r>
              <a:rPr lang="en-US" sz="1400" b="1" i="1" dirty="0"/>
              <a:t>“…you are receiving your comfort in full…”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foolishness of seeking to </a:t>
            </a:r>
            <a:r>
              <a:rPr lang="en-US" b="1" i="1" dirty="0"/>
              <a:t>“store up” </a:t>
            </a:r>
            <a:r>
              <a:rPr lang="en-US" dirty="0"/>
              <a:t>the things of this life! Luke 12:13-21; </a:t>
            </a:r>
          </a:p>
          <a:p>
            <a:pPr marL="0" indent="0">
              <a:buNone/>
            </a:pPr>
            <a:r>
              <a:rPr lang="en-US" i="1" dirty="0"/>
              <a:t>“…You have many goods laid up for many years to come; take your ease, eat, drink and be merry! But God said to him, ‘you fool!... So is the man who </a:t>
            </a:r>
            <a:r>
              <a:rPr lang="en-US" b="1" i="1" dirty="0"/>
              <a:t>stores up treasure </a:t>
            </a:r>
            <a:r>
              <a:rPr lang="en-US" i="1" dirty="0"/>
              <a:t>for himself, and is not rich towards God.”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Matthew 6:19-21</a:t>
            </a:r>
          </a:p>
          <a:p>
            <a:pPr marL="0" indent="0">
              <a:buNone/>
            </a:pPr>
            <a:r>
              <a:rPr lang="en-US" b="1" dirty="0"/>
              <a:t>Not this… but this…</a:t>
            </a:r>
          </a:p>
          <a:p>
            <a:pPr marL="0" indent="0">
              <a:buNone/>
            </a:pPr>
            <a:r>
              <a:rPr lang="en-US" b="1" i="1" dirty="0"/>
              <a:t>“…store up for yourselves in heaven…”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How do we do this? Make </a:t>
            </a:r>
            <a:r>
              <a:rPr lang="en-US" b="1" dirty="0"/>
              <a:t>daily investments</a:t>
            </a:r>
            <a:r>
              <a:rPr lang="en-US" dirty="0"/>
              <a:t>! </a:t>
            </a:r>
          </a:p>
          <a:p>
            <a:pPr marL="0" indent="0">
              <a:buNone/>
            </a:pPr>
            <a:r>
              <a:rPr lang="en-US" dirty="0"/>
              <a:t>Invest yourself in the work of the Lord’s kingdom. </a:t>
            </a:r>
            <a:r>
              <a:rPr lang="en-US" b="1" dirty="0"/>
              <a:t>2 Corinthians 12:15</a:t>
            </a:r>
            <a:r>
              <a:rPr lang="en-US" dirty="0"/>
              <a:t>, be glad to </a:t>
            </a:r>
            <a:r>
              <a:rPr lang="en-US" b="1" i="1" dirty="0"/>
              <a:t>“spend and be expended (spent; ASV, ESV)”</a:t>
            </a:r>
            <a:r>
              <a:rPr lang="en-US" dirty="0"/>
              <a:t> (“to exhaust by expending, to spend wholly” Thayer) for the cause of Christ and the souls of men.</a:t>
            </a:r>
          </a:p>
          <a:p>
            <a:pPr marL="0" indent="0">
              <a:buNone/>
            </a:pPr>
            <a:r>
              <a:rPr lang="en-US" dirty="0"/>
              <a:t>Two things we have to spend…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Matthew 6:19-21</a:t>
            </a:r>
          </a:p>
          <a:p>
            <a:pPr marL="0" indent="0">
              <a:buNone/>
            </a:pPr>
            <a:r>
              <a:rPr lang="en-US" b="1" i="1" dirty="0"/>
              <a:t>“…where your treasure is, there your heart will be also…”</a:t>
            </a:r>
          </a:p>
          <a:p>
            <a:pPr marL="0" indent="0">
              <a:buNone/>
            </a:pPr>
            <a:r>
              <a:rPr lang="en-US" dirty="0"/>
              <a:t>Where you’ve made the greater investment will be your heart, passion and focus. </a:t>
            </a:r>
          </a:p>
          <a:p>
            <a:pPr marL="0" indent="0">
              <a:buNone/>
            </a:pPr>
            <a:r>
              <a:rPr lang="en-US" dirty="0"/>
              <a:t>Are we </a:t>
            </a:r>
            <a:r>
              <a:rPr lang="en-US" b="1" i="1" dirty="0"/>
              <a:t>“rich toward God”</a:t>
            </a:r>
            <a:r>
              <a:rPr lang="en-US" dirty="0"/>
              <a:t>? Luke 12:21        (vs. 15-21)</a:t>
            </a:r>
          </a:p>
          <a:p>
            <a:pPr marL="0" indent="0">
              <a:buNone/>
            </a:pPr>
            <a:r>
              <a:rPr lang="en-US" dirty="0"/>
              <a:t>So, what are we seeking to </a:t>
            </a:r>
            <a:r>
              <a:rPr lang="en-US" b="1" i="1" dirty="0"/>
              <a:t>“gain”</a:t>
            </a:r>
            <a:r>
              <a:rPr lang="en-US" dirty="0"/>
              <a:t>?   </a:t>
            </a:r>
            <a:r>
              <a:rPr lang="en-US" b="1" i="1" dirty="0"/>
              <a:t>    </a:t>
            </a:r>
            <a:r>
              <a:rPr lang="en-US" dirty="0"/>
              <a:t>Matthew 16:24-26; Philippians 3:8</a:t>
            </a:r>
          </a:p>
          <a:p>
            <a:pPr marL="0" indent="0">
              <a:buNone/>
            </a:pPr>
            <a:r>
              <a:rPr lang="en-US" dirty="0"/>
              <a:t>How hard is it? Mark 10:23-27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870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 defTabSz="942289">
              <a:buNone/>
              <a:defRPr/>
            </a:pPr>
            <a:r>
              <a:rPr lang="en-US" sz="1400" dirty="0"/>
              <a:t>Two treasures, two motives, two eyes, two masters…</a:t>
            </a:r>
          </a:p>
          <a:p>
            <a:pPr marL="0" indent="0">
              <a:buNone/>
            </a:pPr>
            <a:endParaRPr lang="en-US" sz="1400" b="1" i="1" dirty="0"/>
          </a:p>
          <a:p>
            <a:pPr marL="0" indent="0">
              <a:buNone/>
            </a:pPr>
            <a:r>
              <a:rPr lang="en-US" sz="1400" b="1" i="1" dirty="0"/>
              <a:t>“The eye is the lamp of the body…”</a:t>
            </a:r>
          </a:p>
          <a:p>
            <a:pPr marL="0" indent="0">
              <a:buNone/>
            </a:pPr>
            <a:r>
              <a:rPr lang="en-US" sz="1400" dirty="0"/>
              <a:t>What eye? Psalms 119:37; 123:1-2; 141:8; Proverbs 4:25; Matthew 7:3-5; Ephesians 1:18; Hebrews 12:2</a:t>
            </a:r>
          </a:p>
          <a:p>
            <a:pPr marL="0" indent="0">
              <a:buNone/>
            </a:pPr>
            <a:r>
              <a:rPr lang="en-US" sz="1400" dirty="0"/>
              <a:t>Our vision dictates our life. How do we look at life? Does our vision focus on:</a:t>
            </a:r>
          </a:p>
          <a:p>
            <a:pPr>
              <a:buClr>
                <a:schemeClr val="bg1"/>
              </a:buClr>
            </a:pPr>
            <a:r>
              <a:rPr lang="en-US" sz="1400" dirty="0"/>
              <a:t>Recognition of men rather than our heavenly Father?</a:t>
            </a:r>
          </a:p>
          <a:p>
            <a:pPr>
              <a:buClr>
                <a:schemeClr val="bg1"/>
              </a:buClr>
            </a:pPr>
            <a:r>
              <a:rPr lang="en-US" sz="1400" dirty="0"/>
              <a:t>Temporal rewards or eternal?</a:t>
            </a:r>
          </a:p>
          <a:p>
            <a:pPr>
              <a:buClr>
                <a:schemeClr val="bg1"/>
              </a:buClr>
            </a:pPr>
            <a:r>
              <a:rPr lang="en-US" sz="1400" dirty="0"/>
              <a:t>Treasures on earth or in heaven?</a:t>
            </a:r>
          </a:p>
          <a:p>
            <a:pPr>
              <a:buClr>
                <a:schemeClr val="bg1"/>
              </a:buClr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The “</a:t>
            </a:r>
            <a:r>
              <a:rPr lang="en-US" sz="1400" b="1" dirty="0"/>
              <a:t>bad eye</a:t>
            </a:r>
            <a:r>
              <a:rPr lang="en-US" sz="1400" dirty="0"/>
              <a:t>” – materialistic, selfish, covetous. (Proverbs 23:6) Full of darkness.</a:t>
            </a:r>
          </a:p>
          <a:p>
            <a:pPr marL="0" indent="0">
              <a:buNone/>
            </a:pPr>
            <a:r>
              <a:rPr lang="en-US" sz="1400" dirty="0"/>
              <a:t>The “</a:t>
            </a:r>
            <a:r>
              <a:rPr lang="en-US" sz="1400" b="1" dirty="0"/>
              <a:t>clear eye</a:t>
            </a:r>
            <a:r>
              <a:rPr lang="en-US" sz="1400" dirty="0"/>
              <a:t>” – spiritual, generous, humble. Full of light. (</a:t>
            </a:r>
            <a:r>
              <a:rPr lang="en-US" sz="1400" i="1" dirty="0"/>
              <a:t>“You are the light of the world”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sz="1400" dirty="0"/>
          </a:p>
          <a:p>
            <a:pPr>
              <a:buClr>
                <a:schemeClr val="bg1"/>
              </a:buClr>
            </a:pPr>
            <a:r>
              <a:rPr lang="en-US" sz="1400" dirty="0"/>
              <a:t>Our treasure and our eye will largely determine our master. </a:t>
            </a:r>
          </a:p>
          <a:p>
            <a:pPr>
              <a:buClr>
                <a:schemeClr val="bg1"/>
              </a:buClr>
            </a:pPr>
            <a:r>
              <a:rPr lang="en-US" sz="1400" dirty="0"/>
              <a:t>We can’t serve both. We can’t straddle the fence. 1 Kings 18:21; Joshua 24:15; James 4:4</a:t>
            </a:r>
          </a:p>
          <a:p>
            <a:pPr>
              <a:buClr>
                <a:schemeClr val="bg1"/>
              </a:buClr>
            </a:pPr>
            <a:r>
              <a:rPr lang="en-US" sz="1400" dirty="0"/>
              <a:t>Who do we choose to serve? Romans 6:12-16</a:t>
            </a:r>
          </a:p>
          <a:p>
            <a:pPr>
              <a:buClr>
                <a:schemeClr val="bg1"/>
              </a:buClr>
            </a:pPr>
            <a:r>
              <a:rPr lang="en-US" sz="1400" dirty="0"/>
              <a:t>Why state the “obvious”? Because man is tempted to believe otherwise.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18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84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Again, it doesn’t mean I don’t do my part. I’m not worried but do I still wear my seatbelt?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81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12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11" name="Google Shape;11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6000">
                  <a:schemeClr val="accent3"/>
                </a:gs>
                <a:gs pos="78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55300" y="2589075"/>
            <a:ext cx="6470400" cy="17055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32" name="Google Shape;32;p5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5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35" name="Google Shape;35;p5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⦿"/>
              <a:defRPr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⌾"/>
              <a:defRPr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⦿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 Light"/>
              <a:buChar char="⌾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 Light"/>
              <a:buChar char="•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 Light"/>
              <a:buChar char="●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○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■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●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○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 Light"/>
              <a:buChar char="■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ctrTitle"/>
          </p:nvPr>
        </p:nvSpPr>
        <p:spPr>
          <a:xfrm>
            <a:off x="855300" y="2589075"/>
            <a:ext cx="6470400" cy="170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Winning The War Over Worry</a:t>
            </a:r>
            <a:br>
              <a:rPr lang="en" dirty="0"/>
            </a:br>
            <a:r>
              <a:rPr lang="en" sz="1800" dirty="0"/>
              <a:t>Matthew 6:25-34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2889504" y="507050"/>
            <a:ext cx="597222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shouldn’t we worry?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855299" y="1597151"/>
            <a:ext cx="8173985" cy="31526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indent="-457200">
              <a:buClrTx/>
              <a:buFont typeface="+mj-lt"/>
              <a:buAutoNum type="arabicPeriod" startAt="4"/>
            </a:pPr>
            <a:r>
              <a:rPr lang="en-US" sz="2800" dirty="0">
                <a:solidFill>
                  <a:srgbClr val="002060"/>
                </a:solidFill>
              </a:rPr>
              <a:t>Because I can’t put </a:t>
            </a:r>
            <a:r>
              <a:rPr lang="en-US" sz="2800" i="1" dirty="0">
                <a:solidFill>
                  <a:srgbClr val="002060"/>
                </a:solidFill>
              </a:rPr>
              <a:t>“the kingdom of God and His righteousness”</a:t>
            </a:r>
            <a:r>
              <a:rPr lang="en-US" sz="2800" dirty="0">
                <a:solidFill>
                  <a:srgbClr val="002060"/>
                </a:solidFill>
              </a:rPr>
              <a:t> first when I do! (vs. 33)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What have I allowed to take priority?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(Luke 10:38-42; Hebrews 12:1-2)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What is truly “</a:t>
            </a:r>
            <a:r>
              <a:rPr lang="en-US" sz="2800" i="1" dirty="0">
                <a:solidFill>
                  <a:srgbClr val="002060"/>
                </a:solidFill>
              </a:rPr>
              <a:t>necessary</a:t>
            </a:r>
            <a:r>
              <a:rPr lang="en-US" sz="2800" dirty="0">
                <a:solidFill>
                  <a:srgbClr val="002060"/>
                </a:solidFill>
              </a:rPr>
              <a:t>”? (Eccles. 12:13;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Acts 10:35; Mark 12:30; Philippians 3:13-14)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06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2843674" y="507050"/>
            <a:ext cx="591126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shouldn’t we worry?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585216" y="1621536"/>
            <a:ext cx="8444067" cy="35219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Font typeface="+mj-lt"/>
              <a:buAutoNum type="arabicPeriod" startAt="5"/>
            </a:pPr>
            <a:r>
              <a:rPr lang="en-US" sz="2800" dirty="0">
                <a:solidFill>
                  <a:srgbClr val="002060"/>
                </a:solidFill>
              </a:rPr>
              <a:t>Because worrying about tomorrow robs us of today!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(vs. 34, “…</a:t>
            </a:r>
            <a:r>
              <a:rPr lang="en-US" sz="2800" i="1" dirty="0">
                <a:solidFill>
                  <a:srgbClr val="002060"/>
                </a:solidFill>
              </a:rPr>
              <a:t>each day has enough trouble of its own</a:t>
            </a:r>
            <a:r>
              <a:rPr lang="en-US" sz="2800" dirty="0">
                <a:solidFill>
                  <a:srgbClr val="002060"/>
                </a:solidFill>
              </a:rPr>
              <a:t>.”)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We can’t walk by faith when overcome by worry.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There’s much to do, there’s work on every hand!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Make the most of today! (Ephesians 5:15-18;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Colossians 4:3-6; Psalms 90:10-12)</a:t>
            </a: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5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2855866" y="507050"/>
            <a:ext cx="5899068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should concern us?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855299" y="1536192"/>
            <a:ext cx="7935133" cy="34869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“</a:t>
            </a:r>
            <a:r>
              <a:rPr lang="en-US" sz="2800" i="1" dirty="0">
                <a:solidFill>
                  <a:srgbClr val="002060"/>
                </a:solidFill>
              </a:rPr>
              <a:t>The Churches</a:t>
            </a:r>
            <a:r>
              <a:rPr lang="en-US" sz="2800" dirty="0">
                <a:solidFill>
                  <a:srgbClr val="002060"/>
                </a:solidFill>
              </a:rPr>
              <a:t>” and the “</a:t>
            </a:r>
            <a:r>
              <a:rPr lang="en-US" sz="2800" i="1" dirty="0">
                <a:solidFill>
                  <a:srgbClr val="002060"/>
                </a:solidFill>
              </a:rPr>
              <a:t>welfare</a:t>
            </a:r>
            <a:r>
              <a:rPr lang="en-US" sz="2800" dirty="0">
                <a:solidFill>
                  <a:srgbClr val="002060"/>
                </a:solidFill>
              </a:rPr>
              <a:t>” of his brethren (2 Cor. 11:28; Phil. 2:19-21; Acts 15:36)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The salvation of souls (Romans 10:1)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The response to the gospel (2 Corinthians 7:5-7)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Not the “stuff” of this life (Philippians 4:11-13)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Not his personal well being  (2 Cor. 1:8-9;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Acts 16:25) </a:t>
            </a: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8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2855866" y="507050"/>
            <a:ext cx="5899068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should concern us?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855299" y="1536192"/>
            <a:ext cx="7935133" cy="34869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Whether you are prepared to meet your God? (Amos 4:12; Matthew 25:1-13; 2 Cor. 5:10; Hebrews 9:27)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Whether there is unforgiven sin in your life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(Acts 2:38; 8:20-24) that has separated you (Isaiah 59:1-2; Luke 15:18-21) from your heavenly Father?</a:t>
            </a: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0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9972-0E9D-4956-9A44-77AD5E76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836000"/>
            <a:ext cx="5899068" cy="497100"/>
          </a:xfrm>
        </p:spPr>
        <p:txBody>
          <a:bodyPr/>
          <a:lstStyle/>
          <a:p>
            <a:r>
              <a:rPr lang="en-US" dirty="0"/>
              <a:t>The Goal &amp; The Reality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8EDE-3E08-423E-9A2F-91D86FD98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627900"/>
            <a:ext cx="8173984" cy="2760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2060"/>
                </a:solidFill>
              </a:rPr>
              <a:t>The Goal: “</a:t>
            </a:r>
            <a:r>
              <a:rPr lang="en-US" sz="2800" i="1" dirty="0">
                <a:solidFill>
                  <a:srgbClr val="002060"/>
                </a:solidFill>
              </a:rPr>
              <a:t>Undistracted devotion to the Lord</a:t>
            </a:r>
            <a:r>
              <a:rPr lang="en-US" sz="2800" dirty="0">
                <a:solidFill>
                  <a:srgbClr val="002060"/>
                </a:solidFill>
              </a:rPr>
              <a:t>” (1 Corinthians 7:35; 2 Timothy 2:3-4; 1 Kings 8:61)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2060"/>
                </a:solidFill>
              </a:rPr>
              <a:t>The Reality: Satan knows how to interrupt, distract &amp; unsettle us. (Psalms 55:1-7; Luke 10:38-42)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B1D43-4F3A-4C7A-917B-74D52B738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75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2C20-09D9-480C-807D-895DF04A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288" y="836000"/>
            <a:ext cx="5984412" cy="497100"/>
          </a:xfrm>
        </p:spPr>
        <p:txBody>
          <a:bodyPr/>
          <a:lstStyle/>
          <a:p>
            <a:r>
              <a:rPr lang="en-US" dirty="0"/>
              <a:t>God’s Command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3E3E2-0E81-42B0-A8C9-F0F6803A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627900"/>
            <a:ext cx="8032668" cy="276000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dirty="0">
                <a:solidFill>
                  <a:srgbClr val="002060"/>
                </a:solidFill>
              </a:rPr>
              <a:t>Do not be anxious! (Matthew 6:25-34; Phil. 4:6)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dirty="0">
                <a:solidFill>
                  <a:srgbClr val="002060"/>
                </a:solidFill>
              </a:rPr>
              <a:t>Why preach on this?</a:t>
            </a:r>
          </a:p>
          <a:p>
            <a:pPr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Because it’s sinful and can cost our souls!</a:t>
            </a:r>
          </a:p>
          <a:p>
            <a:pPr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Because the temporal consequences are severe too! Living with a heavy heart (Proverbs 12:25) robs of us of what we need to accomplish! (Matthew 13:22)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C5E99-725A-4DCF-9FE9-B8A265B5C3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461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2962656" y="627819"/>
            <a:ext cx="5932456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context of Matthew 6:25ff?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855299" y="1627900"/>
            <a:ext cx="8039813" cy="33342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8138" lvl="0" indent="-261938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</a:rPr>
              <a:t>In the Sermon on the Mount in which Jesus focused on the kingdom He came to establish. </a:t>
            </a:r>
            <a:endParaRPr lang="en-US" sz="2000" dirty="0">
              <a:solidFill>
                <a:srgbClr val="002060"/>
              </a:solidFill>
            </a:endParaRPr>
          </a:p>
          <a:p>
            <a:pPr marL="338138" lvl="0" indent="-261938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</a:rPr>
              <a:t>In the immediate context, Jesus had just taught of the need to </a:t>
            </a:r>
            <a:r>
              <a:rPr lang="en-US" sz="2800" i="1" dirty="0">
                <a:solidFill>
                  <a:srgbClr val="002060"/>
                </a:solidFill>
              </a:rPr>
              <a:t>“store up for yourselves treasures in heaven” </a:t>
            </a:r>
            <a:r>
              <a:rPr lang="en-US" sz="2000" dirty="0">
                <a:solidFill>
                  <a:srgbClr val="002060"/>
                </a:solidFill>
              </a:rPr>
              <a:t>(vs. 20)</a:t>
            </a:r>
            <a:r>
              <a:rPr lang="en-US" sz="2800" dirty="0">
                <a:solidFill>
                  <a:srgbClr val="002060"/>
                </a:solidFill>
              </a:rPr>
              <a:t> and the need to commit to &amp; serve just one Master </a:t>
            </a:r>
            <a:r>
              <a:rPr lang="en-US" sz="2000" dirty="0">
                <a:solidFill>
                  <a:srgbClr val="002060"/>
                </a:solidFill>
              </a:rPr>
              <a:t>(vs. 24).</a:t>
            </a: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2605900" y="640011"/>
            <a:ext cx="5874684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context?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719329" y="1524000"/>
            <a:ext cx="8424672" cy="34503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dirty="0">
                <a:solidFill>
                  <a:srgbClr val="002060"/>
                </a:solidFill>
              </a:rPr>
              <a:t>Note the beginning of vs. 25, </a:t>
            </a:r>
            <a:r>
              <a:rPr lang="en-US" sz="2800" i="1" dirty="0">
                <a:solidFill>
                  <a:srgbClr val="002060"/>
                </a:solidFill>
              </a:rPr>
              <a:t>“For this reason I say to you…” </a:t>
            </a:r>
            <a:r>
              <a:rPr lang="en-US" sz="2800" dirty="0">
                <a:solidFill>
                  <a:srgbClr val="002060"/>
                </a:solidFill>
              </a:rPr>
              <a:t>What reason(s)?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Because you can’t serve two masters!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Because your storing up treasures in heaven!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Because your vision is clear.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Because you serve to be seen by your heavenly Father and not men!</a:t>
            </a: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8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3401568" y="262976"/>
            <a:ext cx="5265084" cy="11147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Contrasts of </a:t>
            </a:r>
            <a:br>
              <a:rPr lang="en" dirty="0"/>
            </a:br>
            <a:r>
              <a:rPr lang="en" dirty="0"/>
              <a:t>Matthew Chapter 6</a:t>
            </a:r>
            <a:endParaRPr dirty="0"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756C908-55AF-4682-A768-CF7A4E6955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88203"/>
              </p:ext>
            </p:extLst>
          </p:nvPr>
        </p:nvGraphicFramePr>
        <p:xfrm>
          <a:off x="0" y="1489364"/>
          <a:ext cx="9144000" cy="365413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509153436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333786222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553207645"/>
                    </a:ext>
                  </a:extLst>
                </a:gridCol>
              </a:tblGrid>
              <a:tr h="294409"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Kingdoms of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Kingdom of Jesus Christ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242568"/>
                  </a:ext>
                </a:extLst>
              </a:tr>
              <a:tr h="294409">
                <a:tc>
                  <a:txBody>
                    <a:bodyPr/>
                    <a:lstStyle/>
                    <a:p>
                      <a:r>
                        <a:rPr lang="en-US" sz="1800" b="1" dirty="0"/>
                        <a:t>6:1-18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Reward on earth -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Reward in heaven – later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208511"/>
                  </a:ext>
                </a:extLst>
              </a:tr>
              <a:tr h="529936">
                <a:tc>
                  <a:txBody>
                    <a:bodyPr/>
                    <a:lstStyle/>
                    <a:p>
                      <a:r>
                        <a:rPr lang="en-US" sz="1800" b="1" dirty="0"/>
                        <a:t>6:1-18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To be seen by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To be seen by our heavenly Father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071440"/>
                  </a:ext>
                </a:extLst>
              </a:tr>
              <a:tr h="294409">
                <a:tc>
                  <a:txBody>
                    <a:bodyPr/>
                    <a:lstStyle/>
                    <a:p>
                      <a:r>
                        <a:rPr lang="en-US" sz="1800" b="1" dirty="0"/>
                        <a:t>6:19-21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Treasures on 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Treasures in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334779"/>
                  </a:ext>
                </a:extLst>
              </a:tr>
              <a:tr h="529936">
                <a:tc>
                  <a:txBody>
                    <a:bodyPr/>
                    <a:lstStyle/>
                    <a:p>
                      <a:r>
                        <a:rPr lang="en-US" sz="1800" b="1" dirty="0"/>
                        <a:t>6:22-23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Eye is bad – full of darkness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Eye is clear – full of 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18642"/>
                  </a:ext>
                </a:extLst>
              </a:tr>
              <a:tr h="529936">
                <a:tc>
                  <a:txBody>
                    <a:bodyPr/>
                    <a:lstStyle/>
                    <a:p>
                      <a:r>
                        <a:rPr lang="en-US" sz="1800" b="1" dirty="0"/>
                        <a:t>6:24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Serving the master of wealth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Serving the Master – our heavenly Father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673792"/>
                  </a:ext>
                </a:extLst>
              </a:tr>
              <a:tr h="765464">
                <a:tc>
                  <a:txBody>
                    <a:bodyPr/>
                    <a:lstStyle/>
                    <a:p>
                      <a:r>
                        <a:rPr lang="en-US" sz="1800" b="1" dirty="0"/>
                        <a:t>6:25-34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Worried and anxious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Trusting – seeking first His kingdom and righteousness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830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60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2855866" y="507050"/>
            <a:ext cx="5899068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shouldn’t we worry?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970015" y="1557275"/>
            <a:ext cx="8173985" cy="33843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Because God is our Creator and knows our needs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(vs. 25-26, 28-30, 32; Phil. 4:11-13, 19; 1 Pet. 5:7;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2 Corinthians 12:10; Isaiah 40:3-4)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Argument from the lesser to the greater.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Do you trust Him? (Philippians 4:4-6;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cf. Acts 27:22-25)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Granted, we must do our part! (Matt. 7:7)</a:t>
            </a: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63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2557132" y="755600"/>
            <a:ext cx="5923452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shouldn’t we worry?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855299" y="1627900"/>
            <a:ext cx="7791989" cy="33586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Font typeface="+mj-lt"/>
              <a:buAutoNum type="arabicPeriod" startAt="2"/>
            </a:pPr>
            <a:r>
              <a:rPr lang="en-US" sz="2800" dirty="0">
                <a:solidFill>
                  <a:srgbClr val="002060"/>
                </a:solidFill>
              </a:rPr>
              <a:t>Because it doesn’t accomplish anything.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</a:rPr>
              <a:t>“And who of you by being worried can add a single hour to his life?” </a:t>
            </a:r>
            <a:r>
              <a:rPr lang="en-US" sz="2800" dirty="0">
                <a:solidFill>
                  <a:srgbClr val="002060"/>
                </a:solidFill>
              </a:rPr>
              <a:t>(vs. 27;  cf., Psalms 39:5)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Worry itself doesn’t change anything!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Don’t concern yourself with what you can’t control.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“Would it help?”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2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2757252" y="627819"/>
            <a:ext cx="5960028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shouldn’t we worry?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855299" y="1627900"/>
            <a:ext cx="8081437" cy="32245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Font typeface="+mj-lt"/>
              <a:buAutoNum type="arabicPeriod" startAt="3"/>
            </a:pPr>
            <a:r>
              <a:rPr lang="en-US" sz="2800" dirty="0">
                <a:solidFill>
                  <a:srgbClr val="002060"/>
                </a:solidFill>
              </a:rPr>
              <a:t>Because it’s what those who don’t know God do.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</a:rPr>
              <a:t>“For the Gentiles eagerly seek all these things…” </a:t>
            </a:r>
            <a:br>
              <a:rPr lang="en-US" sz="2800" i="1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(vs. 32)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If this world is all you have… (Matthew 6:1-2, 5)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“Does Jesus Care?” - (Psalms 46:1-3; 145:14-21; Romans 8:31ff)</a:t>
            </a: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0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theme/theme1.xml><?xml version="1.0" encoding="utf-8"?>
<a:theme xmlns:a="http://schemas.openxmlformats.org/drawingml/2006/main" name="Donalbain template">
  <a:themeElements>
    <a:clrScheme name="Custom 347">
      <a:dk1>
        <a:srgbClr val="181F22"/>
      </a:dk1>
      <a:lt1>
        <a:srgbClr val="FFFFFF"/>
      </a:lt1>
      <a:dk2>
        <a:srgbClr val="677579"/>
      </a:dk2>
      <a:lt2>
        <a:srgbClr val="EBF1EE"/>
      </a:lt2>
      <a:accent1>
        <a:srgbClr val="006E85"/>
      </a:accent1>
      <a:accent2>
        <a:srgbClr val="00989A"/>
      </a:accent2>
      <a:accent3>
        <a:srgbClr val="00CCA0"/>
      </a:accent3>
      <a:accent4>
        <a:srgbClr val="3EF386"/>
      </a:accent4>
      <a:accent5>
        <a:srgbClr val="96DA4C"/>
      </a:accent5>
      <a:accent6>
        <a:srgbClr val="E2E02C"/>
      </a:accent6>
      <a:hlink>
        <a:srgbClr val="006E8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1516</Words>
  <Application>Microsoft Office PowerPoint</Application>
  <PresentationFormat>On-screen Show (16:9)</PresentationFormat>
  <Paragraphs>148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Wingdings</vt:lpstr>
      <vt:lpstr>Calibri</vt:lpstr>
      <vt:lpstr>Titillium Web Light</vt:lpstr>
      <vt:lpstr>Titillium Web</vt:lpstr>
      <vt:lpstr>Donalbain template</vt:lpstr>
      <vt:lpstr>Winning The War Over Worry Matthew 6:25-34</vt:lpstr>
      <vt:lpstr>The Goal &amp; The Reality </vt:lpstr>
      <vt:lpstr>God’s Command</vt:lpstr>
      <vt:lpstr>What is the context of Matthew 6:25ff?</vt:lpstr>
      <vt:lpstr>What is the context?</vt:lpstr>
      <vt:lpstr>The Contrasts of  Matthew Chapter 6</vt:lpstr>
      <vt:lpstr>Why shouldn’t we worry?</vt:lpstr>
      <vt:lpstr>Why shouldn’t we worry?</vt:lpstr>
      <vt:lpstr>Why shouldn’t we worry?</vt:lpstr>
      <vt:lpstr>Why shouldn’t we worry?</vt:lpstr>
      <vt:lpstr>Why shouldn’t we worry?</vt:lpstr>
      <vt:lpstr>What should concern us?</vt:lpstr>
      <vt:lpstr>What should concern 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Chris Simmons</dc:creator>
  <cp:lastModifiedBy>Chris Simmons</cp:lastModifiedBy>
  <cp:revision>14</cp:revision>
  <cp:lastPrinted>2021-08-08T12:19:20Z</cp:lastPrinted>
  <dcterms:modified xsi:type="dcterms:W3CDTF">2023-05-24T16:46:16Z</dcterms:modified>
</cp:coreProperties>
</file>