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8" r:id="rId3"/>
    <p:sldId id="260" r:id="rId4"/>
    <p:sldId id="263" r:id="rId5"/>
    <p:sldId id="261" r:id="rId6"/>
    <p:sldId id="262" r:id="rId7"/>
    <p:sldId id="265" r:id="rId8"/>
    <p:sldId id="267" r:id="rId9"/>
    <p:sldId id="268" r:id="rId10"/>
    <p:sldId id="269" r:id="rId11"/>
    <p:sldId id="270" r:id="rId12"/>
    <p:sldId id="271" r:id="rId13"/>
    <p:sldId id="272" r:id="rId14"/>
    <p:sldId id="274" r:id="rId15"/>
    <p:sldId id="275" r:id="rId16"/>
    <p:sldId id="290" r:id="rId17"/>
    <p:sldId id="276" r:id="rId18"/>
    <p:sldId id="279" r:id="rId19"/>
    <p:sldId id="291" r:id="rId20"/>
    <p:sldId id="281" r:id="rId21"/>
    <p:sldId id="285" r:id="rId22"/>
    <p:sldId id="286" r:id="rId23"/>
    <p:sldId id="289" r:id="rId2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808080"/>
    <a:srgbClr val="5F5F5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87109" autoAdjust="0"/>
  </p:normalViewPr>
  <p:slideViewPr>
    <p:cSldViewPr>
      <p:cViewPr varScale="1">
        <p:scale>
          <a:sx n="59" d="100"/>
          <a:sy n="59" d="100"/>
        </p:scale>
        <p:origin x="1140" y="78"/>
      </p:cViewPr>
      <p:guideLst>
        <p:guide orient="horz" pos="2160"/>
        <p:guide pos="3840"/>
      </p:guideLst>
    </p:cSldViewPr>
  </p:slideViewPr>
  <p:outlineViewPr>
    <p:cViewPr>
      <p:scale>
        <a:sx n="33" d="100"/>
        <a:sy n="33" d="100"/>
      </p:scale>
      <p:origin x="0" y="-126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E903CC-1957-4BCF-8523-D823454481C7}"/>
              </a:ext>
            </a:extLst>
          </p:cNvPr>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a:extLst>
              <a:ext uri="{FF2B5EF4-FFF2-40B4-BE49-F238E27FC236}">
                <a16:creationId xmlns:a16="http://schemas.microsoft.com/office/drawing/2014/main" id="{AB363A6E-5ECC-4A37-B3A8-9D01AFAD8230}"/>
              </a:ext>
            </a:extLst>
          </p:cNvPr>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r>
              <a:rPr lang="en-US"/>
              <a:t>8/22/21 am</a:t>
            </a:r>
          </a:p>
        </p:txBody>
      </p:sp>
      <p:sp>
        <p:nvSpPr>
          <p:cNvPr id="4" name="Footer Placeholder 3">
            <a:extLst>
              <a:ext uri="{FF2B5EF4-FFF2-40B4-BE49-F238E27FC236}">
                <a16:creationId xmlns:a16="http://schemas.microsoft.com/office/drawing/2014/main" id="{BB917486-261D-40D7-99F3-4373C53DD9DC}"/>
              </a:ext>
            </a:extLst>
          </p:cNvPr>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r>
              <a:rPr lang="en-US"/>
              <a:t>Church Membership, Part 2 of 2</a:t>
            </a:r>
          </a:p>
        </p:txBody>
      </p:sp>
      <p:sp>
        <p:nvSpPr>
          <p:cNvPr id="5" name="Slide Number Placeholder 4">
            <a:extLst>
              <a:ext uri="{FF2B5EF4-FFF2-40B4-BE49-F238E27FC236}">
                <a16:creationId xmlns:a16="http://schemas.microsoft.com/office/drawing/2014/main" id="{97F5F094-8EA8-4007-9AB3-139BDF199662}"/>
              </a:ext>
            </a:extLst>
          </p:cNvPr>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B62EAD2F-9F19-4540-A5F0-9901BAEC1912}" type="slidenum">
              <a:rPr lang="en-US" smtClean="0"/>
              <a:t>‹#›</a:t>
            </a:fld>
            <a:endParaRPr lang="en-US"/>
          </a:p>
        </p:txBody>
      </p:sp>
    </p:spTree>
    <p:extLst>
      <p:ext uri="{BB962C8B-B14F-4D97-AF65-F5344CB8AC3E}">
        <p14:creationId xmlns:p14="http://schemas.microsoft.com/office/powerpoint/2010/main" val="172455452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1" tIns="47111" rIns="94221" bIns="47111" numCol="1" anchor="t" anchorCtr="0" compatLnSpc="1">
            <a:prstTxWarp prst="textNoShape">
              <a:avLst/>
            </a:prstTxWarp>
          </a:bodyPr>
          <a:lstStyle>
            <a:lvl1pPr>
              <a:defRPr sz="1200"/>
            </a:lvl1pPr>
          </a:lstStyle>
          <a:p>
            <a:endParaRPr lang="en-US" altLang="en-US"/>
          </a:p>
        </p:txBody>
      </p:sp>
      <p:sp>
        <p:nvSpPr>
          <p:cNvPr id="28675" name="Rectangle 3"/>
          <p:cNvSpPr>
            <a:spLocks noGrp="1" noChangeArrowheads="1"/>
          </p:cNvSpPr>
          <p:nvPr>
            <p:ph type="dt" idx="1"/>
          </p:nvPr>
        </p:nvSpPr>
        <p:spPr bwMode="auto">
          <a:xfrm>
            <a:off x="4024736"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1" tIns="47111" rIns="94221" bIns="47111" numCol="1" anchor="t" anchorCtr="0" compatLnSpc="1">
            <a:prstTxWarp prst="textNoShape">
              <a:avLst/>
            </a:prstTxWarp>
          </a:bodyPr>
          <a:lstStyle>
            <a:lvl1pPr algn="r">
              <a:defRPr sz="1200"/>
            </a:lvl1pPr>
          </a:lstStyle>
          <a:p>
            <a:r>
              <a:rPr lang="en-US" altLang="en-US"/>
              <a:t>8/22/21 am</a:t>
            </a:r>
          </a:p>
        </p:txBody>
      </p:sp>
      <p:sp>
        <p:nvSpPr>
          <p:cNvPr id="28676" name="Rectangle 4"/>
          <p:cNvSpPr>
            <a:spLocks noGrp="1" noRot="1" noChangeAspect="1" noChangeArrowheads="1" noTextEdit="1"/>
          </p:cNvSpPr>
          <p:nvPr>
            <p:ph type="sldImg" idx="2"/>
          </p:nvPr>
        </p:nvSpPr>
        <p:spPr bwMode="auto">
          <a:xfrm>
            <a:off x="420688" y="703263"/>
            <a:ext cx="6261100" cy="35210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46997" y="4459526"/>
            <a:ext cx="5208482"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1" tIns="47111" rIns="94221" bIns="471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p:cNvSpPr>
            <a:spLocks noGrp="1" noChangeArrowheads="1"/>
          </p:cNvSpPr>
          <p:nvPr>
            <p:ph type="ftr" sz="quarter" idx="4"/>
          </p:nvPr>
        </p:nvSpPr>
        <p:spPr bwMode="auto">
          <a:xfrm>
            <a:off x="0"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1" tIns="47111" rIns="94221" bIns="47111" numCol="1" anchor="b" anchorCtr="0" compatLnSpc="1">
            <a:prstTxWarp prst="textNoShape">
              <a:avLst/>
            </a:prstTxWarp>
          </a:bodyPr>
          <a:lstStyle>
            <a:lvl1pPr>
              <a:defRPr sz="1200"/>
            </a:lvl1pPr>
          </a:lstStyle>
          <a:p>
            <a:r>
              <a:rPr lang="en-US" altLang="en-US"/>
              <a:t>Church Membership, Part 2 of 2</a:t>
            </a:r>
          </a:p>
        </p:txBody>
      </p:sp>
      <p:sp>
        <p:nvSpPr>
          <p:cNvPr id="28679" name="Rectangle 7"/>
          <p:cNvSpPr>
            <a:spLocks noGrp="1" noChangeArrowheads="1"/>
          </p:cNvSpPr>
          <p:nvPr>
            <p:ph type="sldNum" sz="quarter" idx="5"/>
          </p:nvPr>
        </p:nvSpPr>
        <p:spPr bwMode="auto">
          <a:xfrm>
            <a:off x="4024736"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1" tIns="47111" rIns="94221" bIns="47111" numCol="1" anchor="b" anchorCtr="0" compatLnSpc="1">
            <a:prstTxWarp prst="textNoShape">
              <a:avLst/>
            </a:prstTxWarp>
          </a:bodyPr>
          <a:lstStyle>
            <a:lvl1pPr algn="r">
              <a:defRPr sz="1200"/>
            </a:lvl1pPr>
          </a:lstStyle>
          <a:p>
            <a:fld id="{A11154AB-B9C6-42DA-BD93-58CC7CAEA1DB}" type="slidenum">
              <a:rPr lang="en-US" altLang="en-US"/>
              <a:pPr/>
              <a:t>‹#›</a:t>
            </a:fld>
            <a:endParaRPr lang="en-US" altLang="en-US"/>
          </a:p>
        </p:txBody>
      </p:sp>
    </p:spTree>
    <p:extLst>
      <p:ext uri="{BB962C8B-B14F-4D97-AF65-F5344CB8AC3E}">
        <p14:creationId xmlns:p14="http://schemas.microsoft.com/office/powerpoint/2010/main" val="1652110843"/>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009C5-BD31-403A-8C71-B1663D1FB815}" type="slidenum">
              <a:rPr lang="en-US" altLang="en-US"/>
              <a:pPr/>
              <a:t>1</a:t>
            </a:fld>
            <a:endParaRPr lang="en-US" altLang="en-US"/>
          </a:p>
        </p:txBody>
      </p:sp>
      <p:sp>
        <p:nvSpPr>
          <p:cNvPr id="31746" name="Rectangle 2"/>
          <p:cNvSpPr>
            <a:spLocks noGrp="1" noRot="1" noChangeAspect="1" noChangeArrowheads="1" noTextEdit="1"/>
          </p:cNvSpPr>
          <p:nvPr>
            <p:ph type="sldImg"/>
          </p:nvPr>
        </p:nvSpPr>
        <p:spPr>
          <a:xfrm>
            <a:off x="420688" y="703263"/>
            <a:ext cx="6261100" cy="3521075"/>
          </a:xfrm>
          <a:ln/>
        </p:spPr>
      </p:sp>
      <p:sp>
        <p:nvSpPr>
          <p:cNvPr id="31747"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EF1E5976-4814-4789-8D98-91333316ADD4}"/>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07495734-60C6-40E8-87D6-47419EF12097}"/>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192375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49884-9CF3-460C-9E43-C3C1931D31C8}" type="slidenum">
              <a:rPr lang="en-US" altLang="en-US"/>
              <a:pPr/>
              <a:t>10</a:t>
            </a:fld>
            <a:endParaRPr lang="en-US" altLang="en-US"/>
          </a:p>
        </p:txBody>
      </p:sp>
      <p:sp>
        <p:nvSpPr>
          <p:cNvPr id="56322" name="Rectangle 2"/>
          <p:cNvSpPr>
            <a:spLocks noGrp="1" noRot="1" noChangeAspect="1" noChangeArrowheads="1" noTextEdit="1"/>
          </p:cNvSpPr>
          <p:nvPr>
            <p:ph type="sldImg"/>
          </p:nvPr>
        </p:nvSpPr>
        <p:spPr>
          <a:xfrm>
            <a:off x="420688" y="703263"/>
            <a:ext cx="6261100" cy="3521075"/>
          </a:xfrm>
          <a:ln/>
        </p:spPr>
      </p:sp>
      <p:sp>
        <p:nvSpPr>
          <p:cNvPr id="56323" name="Rectangle 3"/>
          <p:cNvSpPr>
            <a:spLocks noGrp="1" noChangeArrowheads="1"/>
          </p:cNvSpPr>
          <p:nvPr>
            <p:ph type="body" idx="1"/>
          </p:nvPr>
        </p:nvSpPr>
        <p:spPr/>
        <p:txBody>
          <a:bodyPr/>
          <a:lstStyle/>
          <a:p>
            <a:pPr lvl="1"/>
            <a:r>
              <a:rPr lang="en-US" altLang="en-US"/>
              <a:t>“kollao - from kolla (‘glue’); </a:t>
            </a:r>
            <a:r>
              <a:rPr lang="en-US" altLang="en-US" b="1"/>
              <a:t>to glue</a:t>
            </a:r>
            <a:r>
              <a:rPr lang="en-US" altLang="en-US"/>
              <a:t>… to </a:t>
            </a:r>
            <a:r>
              <a:rPr lang="en-US" altLang="en-US" b="1"/>
              <a:t>stick</a:t>
            </a:r>
            <a:r>
              <a:rPr lang="en-US" altLang="en-US"/>
              <a:t>.” </a:t>
            </a:r>
            <a:r>
              <a:rPr lang="en-US" altLang="en-US" sz="700"/>
              <a:t>(</a:t>
            </a:r>
            <a:r>
              <a:rPr lang="en-US" altLang="en-US" sz="700" b="1"/>
              <a:t>Strong's</a:t>
            </a:r>
            <a:r>
              <a:rPr lang="en-US" altLang="en-US" sz="700"/>
              <a:t>)</a:t>
            </a:r>
          </a:p>
        </p:txBody>
      </p:sp>
      <p:sp>
        <p:nvSpPr>
          <p:cNvPr id="2" name="Date Placeholder 1">
            <a:extLst>
              <a:ext uri="{FF2B5EF4-FFF2-40B4-BE49-F238E27FC236}">
                <a16:creationId xmlns:a16="http://schemas.microsoft.com/office/drawing/2014/main" id="{7AB897B0-A23F-4ED6-8919-25129F8F1114}"/>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2E187AE3-BFF1-460E-87BB-9C4B8965665B}"/>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484065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9DEFD-6FC7-45E1-9F78-4B59655F8726}" type="slidenum">
              <a:rPr lang="en-US" altLang="en-US"/>
              <a:pPr/>
              <a:t>11</a:t>
            </a:fld>
            <a:endParaRPr lang="en-US" altLang="en-US"/>
          </a:p>
        </p:txBody>
      </p:sp>
      <p:sp>
        <p:nvSpPr>
          <p:cNvPr id="58370" name="Rectangle 2"/>
          <p:cNvSpPr>
            <a:spLocks noGrp="1" noRot="1" noChangeAspect="1" noChangeArrowheads="1" noTextEdit="1"/>
          </p:cNvSpPr>
          <p:nvPr>
            <p:ph type="sldImg"/>
          </p:nvPr>
        </p:nvSpPr>
        <p:spPr>
          <a:xfrm>
            <a:off x="420688" y="703263"/>
            <a:ext cx="6261100" cy="3521075"/>
          </a:xfrm>
          <a:ln/>
        </p:spPr>
      </p:sp>
      <p:sp>
        <p:nvSpPr>
          <p:cNvPr id="58371" name="Rectangle 3"/>
          <p:cNvSpPr>
            <a:spLocks noGrp="1" noChangeArrowheads="1"/>
          </p:cNvSpPr>
          <p:nvPr>
            <p:ph type="body" idx="1"/>
          </p:nvPr>
        </p:nvSpPr>
        <p:spPr/>
        <p:txBody>
          <a:bodyPr/>
          <a:lstStyle/>
          <a:p>
            <a:pPr lvl="1"/>
            <a:r>
              <a:rPr lang="en-US" altLang="en-US" sz="1400" dirty="0"/>
              <a:t>Acts 5:13</a:t>
            </a:r>
          </a:p>
          <a:p>
            <a:pPr lvl="1"/>
            <a:r>
              <a:rPr lang="en-US" altLang="en-US" sz="1400" dirty="0"/>
              <a:t> But none of the rest dared to associate with them; however, the people held them in high esteem.</a:t>
            </a:r>
          </a:p>
          <a:p>
            <a:pPr lvl="1"/>
            <a:endParaRPr lang="en-US" altLang="en-US" sz="1400" dirty="0"/>
          </a:p>
          <a:p>
            <a:pPr lvl="1"/>
            <a:endParaRPr lang="en-US" altLang="en-US" dirty="0"/>
          </a:p>
        </p:txBody>
      </p:sp>
      <p:sp>
        <p:nvSpPr>
          <p:cNvPr id="2" name="Date Placeholder 1">
            <a:extLst>
              <a:ext uri="{FF2B5EF4-FFF2-40B4-BE49-F238E27FC236}">
                <a16:creationId xmlns:a16="http://schemas.microsoft.com/office/drawing/2014/main" id="{E6E10138-6D79-4C86-AF3C-BB95F6B58F58}"/>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51393938-DF60-45D4-BFE0-2A9194FAEA06}"/>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60615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08034-89E2-40C7-BDD0-6043E8231DA5}" type="slidenum">
              <a:rPr lang="en-US" altLang="en-US"/>
              <a:pPr/>
              <a:t>12</a:t>
            </a:fld>
            <a:endParaRPr lang="en-US" altLang="en-US"/>
          </a:p>
        </p:txBody>
      </p:sp>
      <p:sp>
        <p:nvSpPr>
          <p:cNvPr id="60418" name="Rectangle 2"/>
          <p:cNvSpPr>
            <a:spLocks noGrp="1" noRot="1" noChangeAspect="1" noChangeArrowheads="1" noTextEdit="1"/>
          </p:cNvSpPr>
          <p:nvPr>
            <p:ph type="sldImg"/>
          </p:nvPr>
        </p:nvSpPr>
        <p:spPr>
          <a:xfrm>
            <a:off x="420688" y="703263"/>
            <a:ext cx="6261100" cy="3521075"/>
          </a:xfrm>
          <a:ln/>
        </p:spPr>
      </p:sp>
      <p:sp>
        <p:nvSpPr>
          <p:cNvPr id="60419"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9E3FBF68-ACF3-43B4-9472-AC92849B0D12}"/>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EEE4DCC4-68BC-4FE6-8F63-90A9FDE042E9}"/>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925923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539418-1186-4918-9B3C-90233A4020D2}" type="slidenum">
              <a:rPr lang="en-US" altLang="en-US"/>
              <a:pPr/>
              <a:t>13</a:t>
            </a:fld>
            <a:endParaRPr lang="en-US" altLang="en-US"/>
          </a:p>
        </p:txBody>
      </p:sp>
      <p:sp>
        <p:nvSpPr>
          <p:cNvPr id="62466" name="Rectangle 2"/>
          <p:cNvSpPr>
            <a:spLocks noGrp="1" noRot="1" noChangeAspect="1" noChangeArrowheads="1" noTextEdit="1"/>
          </p:cNvSpPr>
          <p:nvPr>
            <p:ph type="sldImg"/>
          </p:nvPr>
        </p:nvSpPr>
        <p:spPr>
          <a:xfrm>
            <a:off x="420688" y="703263"/>
            <a:ext cx="6261100" cy="3521075"/>
          </a:xfrm>
          <a:ln/>
        </p:spPr>
      </p:sp>
      <p:sp>
        <p:nvSpPr>
          <p:cNvPr id="62467"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C585C523-CEDD-4661-9FB5-6E8733AACCDB}"/>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0E1D032C-A6C5-4C6A-9B1E-1DD3634FD0F0}"/>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820727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F37D4-29D6-4A26-B7A5-A3BFA09FAD23}" type="slidenum">
              <a:rPr lang="en-US" altLang="en-US"/>
              <a:pPr/>
              <a:t>14</a:t>
            </a:fld>
            <a:endParaRPr lang="en-US" altLang="en-US"/>
          </a:p>
        </p:txBody>
      </p:sp>
      <p:sp>
        <p:nvSpPr>
          <p:cNvPr id="66562" name="Rectangle 2"/>
          <p:cNvSpPr>
            <a:spLocks noGrp="1" noRot="1" noChangeAspect="1" noChangeArrowheads="1" noTextEdit="1"/>
          </p:cNvSpPr>
          <p:nvPr>
            <p:ph type="sldImg"/>
          </p:nvPr>
        </p:nvSpPr>
        <p:spPr>
          <a:xfrm>
            <a:off x="420688" y="703263"/>
            <a:ext cx="6261100" cy="3521075"/>
          </a:xfrm>
          <a:ln/>
        </p:spPr>
      </p:sp>
      <p:sp>
        <p:nvSpPr>
          <p:cNvPr id="66563" name="Rectangle 3"/>
          <p:cNvSpPr>
            <a:spLocks noGrp="1" noChangeArrowheads="1"/>
          </p:cNvSpPr>
          <p:nvPr>
            <p:ph type="body" idx="1"/>
          </p:nvPr>
        </p:nvSpPr>
        <p:spPr/>
        <p:txBody>
          <a:bodyPr/>
          <a:lstStyle/>
          <a:p>
            <a:r>
              <a:rPr lang="en-US" altLang="en-US" b="1"/>
              <a:t>Eph 5:7-11</a:t>
            </a:r>
            <a:r>
              <a:rPr lang="en-US" altLang="en-US"/>
              <a:t>, “Therefore do not be partakers with them; 8 for you were formerly darkness, but now you are light in the Lord; walk as children of light 9(for the fruit of the light consists in all goodness and righteousness and truth), 10 trying to learn what is pleasing to the Lord. 11 And do not participate in the unfruitful deeds of darkness, but instead even expose them”</a:t>
            </a:r>
          </a:p>
          <a:p>
            <a:r>
              <a:rPr lang="en-US" altLang="en-US" b="1" u="sng"/>
              <a:t>2 John 9-11</a:t>
            </a:r>
            <a:r>
              <a:rPr lang="en-US" altLang="en-US"/>
              <a:t>, “Anyone who goes too far and does not abide in the teaching of Christ, does not have God; the one who abides in the teaching, he has both the Father and the Son. 10 If anyone comes to you and does not bring this teaching, do not receive him into your house, and do not give him a greeting; 11 for the one who gives him a greeting participates in his evil deeds.”</a:t>
            </a:r>
          </a:p>
        </p:txBody>
      </p:sp>
      <p:sp>
        <p:nvSpPr>
          <p:cNvPr id="2" name="Date Placeholder 1">
            <a:extLst>
              <a:ext uri="{FF2B5EF4-FFF2-40B4-BE49-F238E27FC236}">
                <a16:creationId xmlns:a16="http://schemas.microsoft.com/office/drawing/2014/main" id="{4CE13FC6-F37C-43F5-BCFF-948E5F59A1EC}"/>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16B53416-AE45-4F52-8088-12A618166036}"/>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1100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A0AA7-BEAD-44EA-92BE-0911DA390856}" type="slidenum">
              <a:rPr lang="en-US" altLang="en-US"/>
              <a:pPr/>
              <a:t>15</a:t>
            </a:fld>
            <a:endParaRPr lang="en-US" altLang="en-US"/>
          </a:p>
        </p:txBody>
      </p:sp>
      <p:sp>
        <p:nvSpPr>
          <p:cNvPr id="68610" name="Rectangle 2"/>
          <p:cNvSpPr>
            <a:spLocks noGrp="1" noRot="1" noChangeAspect="1" noChangeArrowheads="1" noTextEdit="1"/>
          </p:cNvSpPr>
          <p:nvPr>
            <p:ph type="sldImg"/>
          </p:nvPr>
        </p:nvSpPr>
        <p:spPr>
          <a:xfrm>
            <a:off x="420688" y="703263"/>
            <a:ext cx="6261100" cy="3521075"/>
          </a:xfrm>
          <a:ln/>
        </p:spPr>
      </p:sp>
      <p:sp>
        <p:nvSpPr>
          <p:cNvPr id="6861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E164E9B2-221B-436C-96B5-D8ED29072B88}"/>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AE11F36B-EE57-40F9-A960-27E44BFE9E0D}"/>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406787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A0AA7-BEAD-44EA-92BE-0911DA390856}" type="slidenum">
              <a:rPr lang="en-US" altLang="en-US"/>
              <a:pPr/>
              <a:t>16</a:t>
            </a:fld>
            <a:endParaRPr lang="en-US" altLang="en-US"/>
          </a:p>
        </p:txBody>
      </p:sp>
      <p:sp>
        <p:nvSpPr>
          <p:cNvPr id="68610" name="Rectangle 2"/>
          <p:cNvSpPr>
            <a:spLocks noGrp="1" noRot="1" noChangeAspect="1" noChangeArrowheads="1" noTextEdit="1"/>
          </p:cNvSpPr>
          <p:nvPr>
            <p:ph type="sldImg"/>
          </p:nvPr>
        </p:nvSpPr>
        <p:spPr>
          <a:xfrm>
            <a:off x="420688" y="703263"/>
            <a:ext cx="6261100" cy="3521075"/>
          </a:xfrm>
          <a:ln/>
        </p:spPr>
      </p:sp>
      <p:sp>
        <p:nvSpPr>
          <p:cNvPr id="6861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245346FE-887A-4EA9-B87C-486DCAEF63B3}"/>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A893390C-F948-4C71-9AB0-FFEE854E7CD2}"/>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1849845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7B7C9-E92D-4F4E-9544-D5893668B573}" type="slidenum">
              <a:rPr lang="en-US" altLang="en-US"/>
              <a:pPr/>
              <a:t>17</a:t>
            </a:fld>
            <a:endParaRPr lang="en-US" altLang="en-US"/>
          </a:p>
        </p:txBody>
      </p:sp>
      <p:sp>
        <p:nvSpPr>
          <p:cNvPr id="70658" name="Rectangle 2"/>
          <p:cNvSpPr>
            <a:spLocks noGrp="1" noRot="1" noChangeAspect="1" noChangeArrowheads="1" noTextEdit="1"/>
          </p:cNvSpPr>
          <p:nvPr>
            <p:ph type="sldImg"/>
          </p:nvPr>
        </p:nvSpPr>
        <p:spPr>
          <a:xfrm>
            <a:off x="420688" y="703263"/>
            <a:ext cx="6261100" cy="3521075"/>
          </a:xfrm>
          <a:ln/>
        </p:spPr>
      </p:sp>
      <p:sp>
        <p:nvSpPr>
          <p:cNvPr id="70659" name="Rectangle 3"/>
          <p:cNvSpPr>
            <a:spLocks noGrp="1" noChangeArrowheads="1"/>
          </p:cNvSpPr>
          <p:nvPr>
            <p:ph type="body" idx="1"/>
          </p:nvPr>
        </p:nvSpPr>
        <p:spPr/>
        <p:txBody>
          <a:bodyPr/>
          <a:lstStyle/>
          <a:p>
            <a:pPr marL="235552" indent="-235552">
              <a:lnSpc>
                <a:spcPct val="90000"/>
              </a:lnSpc>
            </a:pPr>
            <a:r>
              <a:rPr lang="en-US" altLang="en-US" sz="1400" dirty="0"/>
              <a:t>What was this "assembling" to which the writer refers? </a:t>
            </a:r>
          </a:p>
          <a:p>
            <a:pPr marL="706657" lvl="1" indent="-235552">
              <a:lnSpc>
                <a:spcPct val="90000"/>
              </a:lnSpc>
            </a:pPr>
            <a:r>
              <a:rPr lang="en-US" altLang="en-US" sz="1400" dirty="0"/>
              <a:t>It’s the matter of “</a:t>
            </a:r>
            <a:r>
              <a:rPr lang="en-US" altLang="en-US" sz="1400" b="1" dirty="0"/>
              <a:t>coming together in the church</a:t>
            </a:r>
            <a:r>
              <a:rPr lang="en-US" altLang="en-US" sz="1400" dirty="0"/>
              <a:t>" (1 Cor. 11:18, cf., Acts 2:42). </a:t>
            </a:r>
          </a:p>
          <a:p>
            <a:pPr marL="706657" lvl="1" indent="-235552">
              <a:lnSpc>
                <a:spcPct val="90000"/>
              </a:lnSpc>
            </a:pPr>
            <a:r>
              <a:rPr lang="en-US" altLang="en-US" sz="1400" dirty="0"/>
              <a:t>Therefore, is there such a thing as a “</a:t>
            </a:r>
            <a:r>
              <a:rPr lang="en-US" altLang="en-US" sz="1400" b="1" dirty="0"/>
              <a:t>free lance” </a:t>
            </a:r>
            <a:r>
              <a:rPr lang="en-US" altLang="en-US" sz="1400" dirty="0"/>
              <a:t>Christian or a “</a:t>
            </a:r>
            <a:r>
              <a:rPr lang="en-US" altLang="en-US" sz="1400" b="1" dirty="0"/>
              <a:t>Christian at large</a:t>
            </a:r>
            <a:r>
              <a:rPr lang="en-US" altLang="en-US" sz="1400" dirty="0"/>
              <a:t>” where a child of God never joins himself to, or commits himself to the work of any particular local church?</a:t>
            </a:r>
          </a:p>
          <a:p>
            <a:pPr marL="706657" lvl="1" indent="-235552">
              <a:lnSpc>
                <a:spcPct val="90000"/>
              </a:lnSpc>
            </a:pPr>
            <a:endParaRPr lang="en-US" altLang="en-US" sz="1400" b="1" dirty="0"/>
          </a:p>
          <a:p>
            <a:pPr marL="235552" indent="-235552"/>
            <a:r>
              <a:rPr lang="en-US" altLang="en-US" sz="1400" b="1" dirty="0"/>
              <a:t>Notice the language</a:t>
            </a:r>
            <a:r>
              <a:rPr lang="en-US" altLang="en-US" sz="1400" dirty="0"/>
              <a:t>, "Not forsaking </a:t>
            </a:r>
            <a:r>
              <a:rPr lang="en-US" altLang="en-US" sz="1400" b="1" dirty="0"/>
              <a:t>the assembling of ourselves together</a:t>
            </a:r>
            <a:r>
              <a:rPr lang="en-US" altLang="en-US" sz="1400" dirty="0"/>
              <a:t>…." </a:t>
            </a:r>
          </a:p>
          <a:p>
            <a:pPr marL="773725" lvl="1" indent="-286262"/>
            <a:r>
              <a:rPr lang="en-US" altLang="en-US" sz="1400" dirty="0"/>
              <a:t>The writer is addressing </a:t>
            </a:r>
            <a:r>
              <a:rPr lang="en-US" altLang="en-US" sz="1400" b="1" u="sng" dirty="0">
                <a:solidFill>
                  <a:srgbClr val="008000"/>
                </a:solidFill>
              </a:rPr>
              <a:t>a specific people and a specific act</a:t>
            </a:r>
            <a:r>
              <a:rPr lang="en-US" altLang="en-US" sz="1400" dirty="0"/>
              <a:t>, the practice of themselves coming together. </a:t>
            </a:r>
          </a:p>
          <a:p>
            <a:pPr marL="773725" lvl="1" indent="-286262"/>
            <a:r>
              <a:rPr lang="en-US" altLang="en-US" sz="1400" dirty="0"/>
              <a:t>This assembling is also set forth as </a:t>
            </a:r>
            <a:r>
              <a:rPr lang="en-US" altLang="en-US" sz="1400" b="1" dirty="0"/>
              <a:t>not being optional or without serious consequence</a:t>
            </a:r>
            <a:r>
              <a:rPr lang="en-US" altLang="en-US" sz="1400" dirty="0"/>
              <a:t> if ignored (Heb. 10:25-31). </a:t>
            </a:r>
          </a:p>
          <a:p>
            <a:pPr marL="706657" lvl="1" indent="-235552">
              <a:lnSpc>
                <a:spcPct val="90000"/>
              </a:lnSpc>
            </a:pPr>
            <a:endParaRPr lang="en-US" altLang="en-US" sz="1400" b="1" dirty="0"/>
          </a:p>
          <a:p>
            <a:pPr defTabSz="942210">
              <a:defRPr/>
            </a:pPr>
            <a:r>
              <a:rPr lang="en-US" altLang="en-US" dirty="0"/>
              <a:t>In fact, to thus "</a:t>
            </a:r>
            <a:r>
              <a:rPr lang="en-US" altLang="en-US" b="1" dirty="0"/>
              <a:t>forsake</a:t>
            </a:r>
            <a:r>
              <a:rPr lang="en-US" altLang="en-US" dirty="0"/>
              <a:t>" is </a:t>
            </a:r>
            <a:r>
              <a:rPr lang="en-US" altLang="en-US" b="1" dirty="0"/>
              <a:t>included</a:t>
            </a:r>
            <a:r>
              <a:rPr lang="en-US" altLang="en-US" dirty="0"/>
              <a:t> in what it means to "…</a:t>
            </a:r>
            <a:r>
              <a:rPr lang="en-US" altLang="en-US" b="1" dirty="0"/>
              <a:t>sin willfully</a:t>
            </a:r>
            <a:r>
              <a:rPr lang="en-US" altLang="en-US" dirty="0"/>
              <a:t>" and to sin willfully means, "…there </a:t>
            </a:r>
            <a:r>
              <a:rPr lang="en-US" altLang="en-US" dirty="0" err="1"/>
              <a:t>remaineth</a:t>
            </a:r>
            <a:r>
              <a:rPr lang="en-US" altLang="en-US" dirty="0"/>
              <a:t> no more sacrifice for sins" (</a:t>
            </a:r>
            <a:r>
              <a:rPr lang="en-US" altLang="en-US" b="1" dirty="0"/>
              <a:t>vs. 26</a:t>
            </a:r>
            <a:r>
              <a:rPr lang="en-US" altLang="en-US" dirty="0"/>
              <a:t>).</a:t>
            </a:r>
          </a:p>
          <a:p>
            <a:endParaRPr lang="en-US" altLang="en-US" dirty="0"/>
          </a:p>
        </p:txBody>
      </p:sp>
      <p:sp>
        <p:nvSpPr>
          <p:cNvPr id="2" name="Date Placeholder 1">
            <a:extLst>
              <a:ext uri="{FF2B5EF4-FFF2-40B4-BE49-F238E27FC236}">
                <a16:creationId xmlns:a16="http://schemas.microsoft.com/office/drawing/2014/main" id="{BBABAF1F-E650-4CF1-84E6-C4BC626D75CA}"/>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984D854D-575E-4821-94AE-093819AD8558}"/>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910733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F4D5B-993E-4315-A101-6DEFCA0D43A5}" type="slidenum">
              <a:rPr lang="en-US" altLang="en-US"/>
              <a:pPr/>
              <a:t>18</a:t>
            </a:fld>
            <a:endParaRPr lang="en-US" altLang="en-US"/>
          </a:p>
        </p:txBody>
      </p:sp>
      <p:sp>
        <p:nvSpPr>
          <p:cNvPr id="76802" name="Rectangle 2"/>
          <p:cNvSpPr>
            <a:spLocks noGrp="1" noRot="1" noChangeAspect="1" noChangeArrowheads="1" noTextEdit="1"/>
          </p:cNvSpPr>
          <p:nvPr>
            <p:ph type="sldImg"/>
          </p:nvPr>
        </p:nvSpPr>
        <p:spPr>
          <a:xfrm>
            <a:off x="420688" y="703263"/>
            <a:ext cx="6261100" cy="3521075"/>
          </a:xfrm>
          <a:ln/>
        </p:spPr>
      </p:sp>
      <p:sp>
        <p:nvSpPr>
          <p:cNvPr id="76803" name="Rectangle 3"/>
          <p:cNvSpPr>
            <a:spLocks noGrp="1" noChangeArrowheads="1"/>
          </p:cNvSpPr>
          <p:nvPr>
            <p:ph type="body" idx="1"/>
          </p:nvPr>
        </p:nvSpPr>
        <p:spPr/>
        <p:txBody>
          <a:bodyPr/>
          <a:lstStyle/>
          <a:p>
            <a:r>
              <a:rPr lang="en-US" altLang="en-US" dirty="0"/>
              <a:t>In fact, to thus "</a:t>
            </a:r>
            <a:r>
              <a:rPr lang="en-US" altLang="en-US" b="1" dirty="0"/>
              <a:t>forsake</a:t>
            </a:r>
            <a:r>
              <a:rPr lang="en-US" altLang="en-US" dirty="0"/>
              <a:t>" is </a:t>
            </a:r>
            <a:r>
              <a:rPr lang="en-US" altLang="en-US" b="1" dirty="0"/>
              <a:t>included</a:t>
            </a:r>
            <a:r>
              <a:rPr lang="en-US" altLang="en-US" dirty="0"/>
              <a:t> in what it means to "…</a:t>
            </a:r>
            <a:r>
              <a:rPr lang="en-US" altLang="en-US" b="1" dirty="0"/>
              <a:t>sin willfully</a:t>
            </a:r>
            <a:r>
              <a:rPr lang="en-US" altLang="en-US" dirty="0"/>
              <a:t>" and to sin willfully means, "…there </a:t>
            </a:r>
            <a:r>
              <a:rPr lang="en-US" altLang="en-US" dirty="0" err="1"/>
              <a:t>remaineth</a:t>
            </a:r>
            <a:r>
              <a:rPr lang="en-US" altLang="en-US" dirty="0"/>
              <a:t> no more sacrifice for sins" (</a:t>
            </a:r>
            <a:r>
              <a:rPr lang="en-US" altLang="en-US" b="1" dirty="0"/>
              <a:t>vs. 26</a:t>
            </a:r>
            <a:r>
              <a:rPr lang="en-US" altLang="en-US" dirty="0"/>
              <a:t>).</a:t>
            </a:r>
          </a:p>
          <a:p>
            <a:endParaRPr lang="en-US" altLang="en-US" dirty="0"/>
          </a:p>
          <a:p>
            <a:pPr marL="773725" lvl="1" indent="-286262"/>
            <a:r>
              <a:rPr lang="en-US" altLang="en-US" b="1" dirty="0"/>
              <a:t>Greet</a:t>
            </a:r>
            <a:r>
              <a:rPr lang="en-US" altLang="en-US" dirty="0"/>
              <a:t> one another (Rom. 16:16)</a:t>
            </a:r>
            <a:endParaRPr lang="en-US" altLang="en-US" b="1" dirty="0"/>
          </a:p>
          <a:p>
            <a:pPr marL="773725" lvl="1" indent="-286262"/>
            <a:r>
              <a:rPr lang="en-US" altLang="en-US" b="1" dirty="0"/>
              <a:t>Care</a:t>
            </a:r>
            <a:r>
              <a:rPr lang="en-US" altLang="en-US" dirty="0"/>
              <a:t> for one another (1 Cor. 12:25)</a:t>
            </a:r>
          </a:p>
          <a:p>
            <a:pPr marL="773725" lvl="1" indent="-286262"/>
            <a:r>
              <a:rPr lang="en-US" altLang="en-US" dirty="0"/>
              <a:t>Be </a:t>
            </a:r>
            <a:r>
              <a:rPr lang="en-US" altLang="en-US" b="1" dirty="0"/>
              <a:t>kind</a:t>
            </a:r>
            <a:r>
              <a:rPr lang="en-US" altLang="en-US" dirty="0"/>
              <a:t> to one another (Eph. 4:32)</a:t>
            </a:r>
            <a:endParaRPr lang="en-US" altLang="en-US" b="1" dirty="0"/>
          </a:p>
          <a:p>
            <a:pPr marL="773725" lvl="1" indent="-286262"/>
            <a:r>
              <a:rPr lang="en-US" altLang="en-US" b="1" dirty="0"/>
              <a:t>Encourage</a:t>
            </a:r>
            <a:r>
              <a:rPr lang="en-US" altLang="en-US" dirty="0"/>
              <a:t> one another (1 Thess. 5:11)</a:t>
            </a:r>
            <a:endParaRPr lang="en-US" altLang="en-US" b="1" dirty="0"/>
          </a:p>
          <a:p>
            <a:pPr marL="773725" lvl="1" indent="-286262"/>
            <a:r>
              <a:rPr lang="en-US" altLang="en-US" b="1" dirty="0"/>
              <a:t>Pray</a:t>
            </a:r>
            <a:r>
              <a:rPr lang="en-US" altLang="en-US" dirty="0"/>
              <a:t> for one another (James 5:16)</a:t>
            </a:r>
          </a:p>
          <a:p>
            <a:pPr marL="773725" lvl="1" indent="-286262"/>
            <a:r>
              <a:rPr lang="en-US" altLang="en-US" dirty="0"/>
              <a:t>And many others</a:t>
            </a:r>
          </a:p>
          <a:p>
            <a:endParaRPr lang="en-US" altLang="en-US" dirty="0"/>
          </a:p>
        </p:txBody>
      </p:sp>
      <p:sp>
        <p:nvSpPr>
          <p:cNvPr id="2" name="Date Placeholder 1">
            <a:extLst>
              <a:ext uri="{FF2B5EF4-FFF2-40B4-BE49-F238E27FC236}">
                <a16:creationId xmlns:a16="http://schemas.microsoft.com/office/drawing/2014/main" id="{73DCEF08-1233-46D0-B8A9-59822801DC66}"/>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B506B8F8-12E3-4F3D-895E-68C652593D92}"/>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642330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F4D5B-993E-4315-A101-6DEFCA0D43A5}" type="slidenum">
              <a:rPr lang="en-US" altLang="en-US"/>
              <a:pPr/>
              <a:t>19</a:t>
            </a:fld>
            <a:endParaRPr lang="en-US" altLang="en-US"/>
          </a:p>
        </p:txBody>
      </p:sp>
      <p:sp>
        <p:nvSpPr>
          <p:cNvPr id="76802" name="Rectangle 2"/>
          <p:cNvSpPr>
            <a:spLocks noGrp="1" noRot="1" noChangeAspect="1" noChangeArrowheads="1" noTextEdit="1"/>
          </p:cNvSpPr>
          <p:nvPr>
            <p:ph type="sldImg"/>
          </p:nvPr>
        </p:nvSpPr>
        <p:spPr>
          <a:xfrm>
            <a:off x="420688" y="703263"/>
            <a:ext cx="6261100" cy="3521075"/>
          </a:xfrm>
          <a:ln/>
        </p:spPr>
      </p:sp>
      <p:sp>
        <p:nvSpPr>
          <p:cNvPr id="76803" name="Rectangle 3"/>
          <p:cNvSpPr>
            <a:spLocks noGrp="1" noChangeArrowheads="1"/>
          </p:cNvSpPr>
          <p:nvPr>
            <p:ph type="body" idx="1"/>
          </p:nvPr>
        </p:nvSpPr>
        <p:spPr/>
        <p:txBody>
          <a:bodyPr/>
          <a:lstStyle/>
          <a:p>
            <a:r>
              <a:rPr lang="en-US" altLang="en-US" sz="1400" dirty="0"/>
              <a:t>Note the context of Romans 12:10 and our devotion in love.</a:t>
            </a:r>
          </a:p>
          <a:p>
            <a:r>
              <a:rPr lang="en-US" altLang="en-US" sz="1400" dirty="0"/>
              <a:t>Give preference - lit. outdo one another in showing honor. To go before and show the way. </a:t>
            </a:r>
          </a:p>
          <a:p>
            <a:pPr marL="773725" lvl="1" indent="-286262"/>
            <a:r>
              <a:rPr lang="en-US" altLang="en-US" sz="1400" b="1" dirty="0"/>
              <a:t>Greet</a:t>
            </a:r>
            <a:r>
              <a:rPr lang="en-US" altLang="en-US" sz="1400" dirty="0"/>
              <a:t> one another (Rom. 16:16)</a:t>
            </a:r>
            <a:endParaRPr lang="en-US" altLang="en-US" sz="1400" b="1" dirty="0"/>
          </a:p>
          <a:p>
            <a:pPr marL="773725" lvl="1" indent="-286262"/>
            <a:r>
              <a:rPr lang="en-US" altLang="en-US" sz="1400" b="1" dirty="0"/>
              <a:t>Care</a:t>
            </a:r>
            <a:r>
              <a:rPr lang="en-US" altLang="en-US" sz="1400" dirty="0"/>
              <a:t> for one another (1 Cor. 12:25)</a:t>
            </a:r>
          </a:p>
          <a:p>
            <a:pPr marL="773725" lvl="1" indent="-286262"/>
            <a:r>
              <a:rPr lang="en-US" altLang="en-US" sz="1400" dirty="0"/>
              <a:t>Be </a:t>
            </a:r>
            <a:r>
              <a:rPr lang="en-US" altLang="en-US" sz="1400" b="1" dirty="0"/>
              <a:t>kind</a:t>
            </a:r>
            <a:r>
              <a:rPr lang="en-US" altLang="en-US" sz="1400" dirty="0"/>
              <a:t> to one another (Eph. 4:32)</a:t>
            </a:r>
          </a:p>
          <a:p>
            <a:pPr marL="773725" lvl="1" indent="-286262"/>
            <a:r>
              <a:rPr lang="en-US" altLang="en-US" sz="1400" b="1" dirty="0"/>
              <a:t>“Build up” one another - 1 Cor. 10:23; Eph. 4:12</a:t>
            </a:r>
          </a:p>
          <a:p>
            <a:pPr marL="773725" lvl="1" indent="-286262"/>
            <a:r>
              <a:rPr lang="en-US" altLang="en-US" sz="1400" b="1" dirty="0"/>
              <a:t>Encourage</a:t>
            </a:r>
            <a:r>
              <a:rPr lang="en-US" altLang="en-US" sz="1400" dirty="0"/>
              <a:t> one another (1 Thess. 5:11)</a:t>
            </a:r>
          </a:p>
          <a:p>
            <a:pPr marL="773725" lvl="1" indent="-286262"/>
            <a:r>
              <a:rPr lang="en-US" altLang="en-US" sz="1400" b="1" dirty="0"/>
              <a:t>Care - defined as “to be anxious, to be troubled with cares” - “to have a distracting care”</a:t>
            </a:r>
          </a:p>
          <a:p>
            <a:pPr marL="773725" lvl="1" indent="-286262"/>
            <a:r>
              <a:rPr lang="en-US" altLang="en-US" sz="1400" b="1" dirty="0"/>
              <a:t>Pray</a:t>
            </a:r>
            <a:r>
              <a:rPr lang="en-US" altLang="en-US" sz="1400" dirty="0"/>
              <a:t> for one another (James 5:16)</a:t>
            </a:r>
          </a:p>
          <a:p>
            <a:pPr marL="773725" lvl="1" indent="-286262"/>
            <a:r>
              <a:rPr lang="en-US" altLang="en-US" sz="1400" dirty="0"/>
              <a:t>And many others</a:t>
            </a:r>
          </a:p>
          <a:p>
            <a:endParaRPr lang="en-US" altLang="en-US" dirty="0"/>
          </a:p>
        </p:txBody>
      </p:sp>
      <p:sp>
        <p:nvSpPr>
          <p:cNvPr id="2" name="Date Placeholder 1">
            <a:extLst>
              <a:ext uri="{FF2B5EF4-FFF2-40B4-BE49-F238E27FC236}">
                <a16:creationId xmlns:a16="http://schemas.microsoft.com/office/drawing/2014/main" id="{9CD5FA25-B4EC-4E94-83EF-B5AD9208E4EF}"/>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ECC2D527-84C6-48D2-B354-B37498DD1532}"/>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95348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7B120-21E9-4616-8E0E-D18A1ABCFDDC}" type="slidenum">
              <a:rPr lang="en-US" altLang="en-US"/>
              <a:pPr/>
              <a:t>2</a:t>
            </a:fld>
            <a:endParaRPr lang="en-US" altLang="en-US"/>
          </a:p>
        </p:txBody>
      </p:sp>
      <p:sp>
        <p:nvSpPr>
          <p:cNvPr id="33794" name="Rectangle 2"/>
          <p:cNvSpPr>
            <a:spLocks noGrp="1" noRot="1" noChangeAspect="1" noChangeArrowheads="1" noTextEdit="1"/>
          </p:cNvSpPr>
          <p:nvPr>
            <p:ph type="sldImg"/>
          </p:nvPr>
        </p:nvSpPr>
        <p:spPr>
          <a:xfrm>
            <a:off x="420688" y="703263"/>
            <a:ext cx="6261100" cy="3521075"/>
          </a:xfrm>
          <a:ln/>
        </p:spPr>
      </p:sp>
      <p:sp>
        <p:nvSpPr>
          <p:cNvPr id="33795" name="Rectangle 3"/>
          <p:cNvSpPr>
            <a:spLocks noGrp="1" noChangeArrowheads="1"/>
          </p:cNvSpPr>
          <p:nvPr>
            <p:ph type="body" idx="1"/>
          </p:nvPr>
        </p:nvSpPr>
        <p:spPr/>
        <p:txBody>
          <a:bodyPr/>
          <a:lstStyle/>
          <a:p>
            <a:r>
              <a:rPr lang="en-US" altLang="en-US" sz="1400" dirty="0"/>
              <a:t>Acts 2:41-47</a:t>
            </a:r>
          </a:p>
          <a:p>
            <a:r>
              <a:rPr lang="en-US" altLang="en-US" sz="1400" dirty="0"/>
              <a:t> </a:t>
            </a:r>
            <a:r>
              <a:rPr lang="en-US" altLang="en-US" sz="1400" b="1" dirty="0"/>
              <a:t>So then, those who had received his word were baptized; and that day there were added about three thousand souls</a:t>
            </a:r>
            <a:r>
              <a:rPr lang="en-US" altLang="en-US" sz="1400" dirty="0"/>
              <a:t>. 42 They were continually devoting themselves to the apostles' teaching and to fellowship, to the breaking of bread and to prayer. </a:t>
            </a:r>
          </a:p>
          <a:p>
            <a:r>
              <a:rPr lang="en-US" altLang="en-US" sz="1400" dirty="0"/>
              <a:t>43 Everyone kept feeling a sense of awe; and many wonders and signs were taking place through the apostles. 44 And all those who had believed were together and had all things in common; 45 and they began selling their property and possessions and were sharing them with all, as anyone might have need. 46 Day by day continuing with one mind in the temple, and breaking bread from house to house, they were taking their meals together with gladness and sincerity of heart, 47 praising God and having favor with all the people. </a:t>
            </a:r>
            <a:r>
              <a:rPr lang="en-US" altLang="en-US" sz="1400" b="1" dirty="0"/>
              <a:t>And the Lord was adding to their number day by day those who were being saved</a:t>
            </a:r>
            <a:r>
              <a:rPr lang="en-US" altLang="en-US" sz="1400" dirty="0"/>
              <a:t>.</a:t>
            </a:r>
          </a:p>
          <a:p>
            <a:r>
              <a:rPr lang="en-US" altLang="en-US" sz="1400" dirty="0"/>
              <a:t>NASU</a:t>
            </a:r>
          </a:p>
          <a:p>
            <a:endParaRPr lang="en-US" altLang="en-US" sz="1400" dirty="0"/>
          </a:p>
          <a:p>
            <a:r>
              <a:rPr lang="en-US" altLang="en-US" sz="1400" dirty="0"/>
              <a:t>in this Greek word </a:t>
            </a:r>
            <a:r>
              <a:rPr lang="en-US" altLang="en-US" sz="1400" b="1" dirty="0"/>
              <a:t>in which a new member is added to the human body</a:t>
            </a:r>
            <a:r>
              <a:rPr lang="en-US" altLang="en-US" sz="1400" dirty="0"/>
              <a:t>.</a:t>
            </a:r>
          </a:p>
        </p:txBody>
      </p:sp>
      <p:sp>
        <p:nvSpPr>
          <p:cNvPr id="2" name="Date Placeholder 1">
            <a:extLst>
              <a:ext uri="{FF2B5EF4-FFF2-40B4-BE49-F238E27FC236}">
                <a16:creationId xmlns:a16="http://schemas.microsoft.com/office/drawing/2014/main" id="{104FA32F-70A4-470E-AB83-F83C2E0BDEE7}"/>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86CE5DCB-04C7-430F-979F-88B922CE1960}"/>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557171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420204-BECC-4494-B80E-11F0E5AB0B16}" type="slidenum">
              <a:rPr lang="en-US" altLang="en-US"/>
              <a:pPr/>
              <a:t>20</a:t>
            </a:fld>
            <a:endParaRPr lang="en-US" altLang="en-US"/>
          </a:p>
        </p:txBody>
      </p:sp>
      <p:sp>
        <p:nvSpPr>
          <p:cNvPr id="80898" name="Rectangle 2"/>
          <p:cNvSpPr>
            <a:spLocks noGrp="1" noRot="1" noChangeAspect="1" noChangeArrowheads="1" noTextEdit="1"/>
          </p:cNvSpPr>
          <p:nvPr>
            <p:ph type="sldImg"/>
          </p:nvPr>
        </p:nvSpPr>
        <p:spPr>
          <a:xfrm>
            <a:off x="420688" y="703263"/>
            <a:ext cx="6261100" cy="3521075"/>
          </a:xfrm>
          <a:ln/>
        </p:spPr>
      </p:sp>
      <p:sp>
        <p:nvSpPr>
          <p:cNvPr id="80899" name="Rectangle 3"/>
          <p:cNvSpPr>
            <a:spLocks noGrp="1" noChangeArrowheads="1"/>
          </p:cNvSpPr>
          <p:nvPr>
            <p:ph type="body" idx="1"/>
          </p:nvPr>
        </p:nvSpPr>
        <p:spPr/>
        <p:txBody>
          <a:bodyPr/>
          <a:lstStyle/>
          <a:p>
            <a:r>
              <a:rPr lang="en-US" altLang="en-US" sz="1400" dirty="0"/>
              <a:t>In fact, to thus "</a:t>
            </a:r>
            <a:r>
              <a:rPr lang="en-US" altLang="en-US" sz="1400" b="1" dirty="0"/>
              <a:t>forsake</a:t>
            </a:r>
            <a:r>
              <a:rPr lang="en-US" altLang="en-US" sz="1400" dirty="0"/>
              <a:t>" is </a:t>
            </a:r>
            <a:r>
              <a:rPr lang="en-US" altLang="en-US" sz="1400" b="1" dirty="0"/>
              <a:t>included</a:t>
            </a:r>
            <a:r>
              <a:rPr lang="en-US" altLang="en-US" sz="1400" dirty="0"/>
              <a:t> in what it means to "…</a:t>
            </a:r>
            <a:r>
              <a:rPr lang="en-US" altLang="en-US" sz="1400" b="1" dirty="0"/>
              <a:t>sin willfully</a:t>
            </a:r>
            <a:r>
              <a:rPr lang="en-US" altLang="en-US" sz="1400" dirty="0"/>
              <a:t>" and to sin willfully means, "…there </a:t>
            </a:r>
            <a:r>
              <a:rPr lang="en-US" altLang="en-US" sz="1400" dirty="0" err="1"/>
              <a:t>remaineth</a:t>
            </a:r>
            <a:r>
              <a:rPr lang="en-US" altLang="en-US" sz="1400" dirty="0"/>
              <a:t> no more sacrifice for sins" (</a:t>
            </a:r>
            <a:r>
              <a:rPr lang="en-US" altLang="en-US" sz="1400" b="1" dirty="0"/>
              <a:t>vs. 26</a:t>
            </a:r>
            <a:r>
              <a:rPr lang="en-US" altLang="en-US" sz="1400" dirty="0"/>
              <a:t>).</a:t>
            </a:r>
          </a:p>
          <a:p>
            <a:endParaRPr lang="en-US" altLang="en-US" sz="1400" dirty="0"/>
          </a:p>
          <a:p>
            <a:pPr marL="235552" indent="-235552"/>
            <a:r>
              <a:rPr lang="en-US" altLang="en-US" sz="1400" b="1" dirty="0"/>
              <a:t>This includes financially into the </a:t>
            </a:r>
            <a:r>
              <a:rPr lang="en-US" altLang="en-US" sz="1400" b="1" dirty="0">
                <a:solidFill>
                  <a:srgbClr val="008000"/>
                </a:solidFill>
              </a:rPr>
              <a:t>local treasury</a:t>
            </a:r>
            <a:r>
              <a:rPr lang="en-US" altLang="en-US" sz="1400" b="1" dirty="0"/>
              <a:t> to support the work of the </a:t>
            </a:r>
            <a:r>
              <a:rPr lang="en-US" altLang="en-US" sz="1400" b="1" dirty="0">
                <a:solidFill>
                  <a:srgbClr val="008000"/>
                </a:solidFill>
              </a:rPr>
              <a:t>local church</a:t>
            </a:r>
            <a:r>
              <a:rPr lang="en-US" altLang="en-US" sz="1400" dirty="0"/>
              <a:t>. </a:t>
            </a:r>
            <a:r>
              <a:rPr lang="en-US" altLang="en-US" sz="1400" b="1" dirty="0"/>
              <a:t>(1 Cor. 16:1-2). </a:t>
            </a:r>
            <a:endParaRPr lang="en-US" altLang="en-US" sz="1400" dirty="0"/>
          </a:p>
          <a:p>
            <a:pPr marL="706657" lvl="1" indent="-235552"/>
            <a:r>
              <a:rPr lang="en-US" altLang="en-US" sz="1400" dirty="0"/>
              <a:t>"</a:t>
            </a:r>
            <a:r>
              <a:rPr lang="en-US" altLang="en-US" sz="1400" b="1" dirty="0"/>
              <a:t>In store</a:t>
            </a:r>
            <a:r>
              <a:rPr lang="en-US" altLang="en-US" sz="1400" dirty="0"/>
              <a:t>" is from ‘</a:t>
            </a:r>
            <a:r>
              <a:rPr lang="en-US" altLang="en-US" sz="1400" dirty="0" err="1"/>
              <a:t>thesaurizon</a:t>
            </a:r>
            <a:r>
              <a:rPr lang="en-US" altLang="en-US" sz="1400" dirty="0"/>
              <a:t>’ (consider our word treasury) - this regular contribution is to be made into </a:t>
            </a:r>
            <a:r>
              <a:rPr lang="en-US" altLang="en-US" sz="1400" b="1" dirty="0"/>
              <a:t>the church treasury</a:t>
            </a:r>
            <a:r>
              <a:rPr lang="en-US" altLang="en-US" sz="1400" dirty="0"/>
              <a:t> as opposed to individual and private storing up ("…no gatherings when I come"). </a:t>
            </a:r>
          </a:p>
          <a:p>
            <a:endParaRPr lang="en-US" altLang="en-US" sz="1400" dirty="0"/>
          </a:p>
          <a:p>
            <a:pPr defTabSz="942210">
              <a:defRPr/>
            </a:pPr>
            <a:r>
              <a:rPr lang="en-US" altLang="en-US" sz="1400" dirty="0"/>
              <a:t>"</a:t>
            </a:r>
            <a:r>
              <a:rPr lang="en-US" altLang="en-US" sz="1400" b="1" dirty="0"/>
              <a:t>In store</a:t>
            </a:r>
            <a:r>
              <a:rPr lang="en-US" altLang="en-US" sz="1400" dirty="0"/>
              <a:t>" is from ‘</a:t>
            </a:r>
            <a:r>
              <a:rPr lang="en-US" altLang="en-US" sz="1400" dirty="0" err="1"/>
              <a:t>thesaurizon</a:t>
            </a:r>
            <a:r>
              <a:rPr lang="en-US" altLang="en-US" sz="1400" dirty="0"/>
              <a:t>’ (consider our word treasury) - this regular contribution is to be made into </a:t>
            </a:r>
            <a:r>
              <a:rPr lang="en-US" altLang="en-US" sz="1400" b="1" dirty="0"/>
              <a:t>the church treasury</a:t>
            </a:r>
            <a:r>
              <a:rPr lang="en-US" altLang="en-US" sz="1400" dirty="0"/>
              <a:t> as opposed to individual and private storing up ("…no gatherings when I come"). </a:t>
            </a:r>
          </a:p>
          <a:p>
            <a:endParaRPr lang="en-US" altLang="en-US" sz="1400" dirty="0"/>
          </a:p>
          <a:p>
            <a:pPr marL="235552" indent="-235552"/>
            <a:r>
              <a:rPr lang="en-US" altLang="en-US" sz="1400" b="1" dirty="0"/>
              <a:t>Giving of yourself to the work that is needed is perhaps more important than anything else</a:t>
            </a:r>
            <a:r>
              <a:rPr lang="en-US" altLang="en-US" sz="1400" dirty="0"/>
              <a:t>. </a:t>
            </a:r>
          </a:p>
          <a:p>
            <a:pPr lvl="1" indent="-286262"/>
            <a:r>
              <a:rPr lang="en-US" altLang="en-US" sz="1400" dirty="0"/>
              <a:t>As seen, the collection of local saints in a given location (local church) has assigned work to do (cf., 1 Tim. 5:16). </a:t>
            </a:r>
          </a:p>
          <a:p>
            <a:pPr lvl="1" indent="-286262"/>
            <a:r>
              <a:rPr lang="en-US" altLang="en-US" sz="1400" b="1" dirty="0"/>
              <a:t>Teaching</a:t>
            </a:r>
            <a:r>
              <a:rPr lang="en-US" altLang="en-US" sz="1400" dirty="0"/>
              <a:t> the lost, </a:t>
            </a:r>
            <a:r>
              <a:rPr lang="en-US" altLang="en-US" sz="1400" b="1" dirty="0"/>
              <a:t>edifying</a:t>
            </a:r>
            <a:r>
              <a:rPr lang="en-US" altLang="en-US" sz="1400" dirty="0"/>
              <a:t> the saved, and when the need is present, </a:t>
            </a:r>
            <a:r>
              <a:rPr lang="en-US" altLang="en-US" sz="1400" b="1" dirty="0"/>
              <a:t>assisting needy saints</a:t>
            </a:r>
            <a:r>
              <a:rPr lang="en-US" altLang="en-US" sz="1400" dirty="0"/>
              <a:t> (1 Tim. 3:15, Eph. 4:16),  </a:t>
            </a:r>
            <a:r>
              <a:rPr lang="en-US" altLang="en-US" sz="1400" b="1" dirty="0"/>
              <a:t>worshipping</a:t>
            </a:r>
            <a:r>
              <a:rPr lang="en-US" altLang="en-US" sz="1400" dirty="0"/>
              <a:t> in spirit and truth. </a:t>
            </a:r>
          </a:p>
          <a:p>
            <a:pPr lvl="1" indent="-286262"/>
            <a:endParaRPr lang="en-US" altLang="en-US" sz="1400" b="1" dirty="0"/>
          </a:p>
          <a:p>
            <a:pPr lvl="2"/>
            <a:r>
              <a:rPr lang="en-US" altLang="en-US" sz="1400" dirty="0"/>
              <a:t>These words were not </a:t>
            </a:r>
            <a:r>
              <a:rPr lang="en-US" altLang="en-US" sz="1400" b="1" dirty="0"/>
              <a:t>addressed</a:t>
            </a:r>
            <a:r>
              <a:rPr lang="en-US" altLang="en-US" sz="1400" dirty="0"/>
              <a:t> to the Christians at large at Ephesus, but </a:t>
            </a:r>
            <a:r>
              <a:rPr lang="en-US" altLang="en-US" sz="1400" b="1" dirty="0"/>
              <a:t>to the saints who had banded together to form the local church</a:t>
            </a:r>
            <a:r>
              <a:rPr lang="en-US" altLang="en-US" sz="1400" dirty="0"/>
              <a:t> (“…to the saints who are at Ephesus…”) (cp. Eph. 1:1, Rev. 1: 11). </a:t>
            </a:r>
          </a:p>
          <a:p>
            <a:pPr lvl="2"/>
            <a:endParaRPr lang="en-US" altLang="en-US" sz="1400" b="1" dirty="0"/>
          </a:p>
          <a:p>
            <a:pPr lvl="2"/>
            <a:r>
              <a:rPr lang="en-US" altLang="en-US" sz="1400" b="1" dirty="0"/>
              <a:t>"from whom the whole body, being fitted and held together by that which every joint supplies, </a:t>
            </a:r>
            <a:r>
              <a:rPr lang="en-US" altLang="en-US" sz="1400" b="1" u="sng" dirty="0"/>
              <a:t>according to the proper working of each individual part</a:t>
            </a:r>
            <a:r>
              <a:rPr lang="en-US" altLang="en-US" sz="1400" b="1" dirty="0"/>
              <a:t>, causes </a:t>
            </a:r>
            <a:r>
              <a:rPr lang="en-US" altLang="en-US" sz="1400" b="1" u="sng" dirty="0"/>
              <a:t>the growth of the body</a:t>
            </a:r>
            <a:r>
              <a:rPr lang="en-US" altLang="en-US" sz="1400" b="1" dirty="0"/>
              <a:t> for </a:t>
            </a:r>
            <a:r>
              <a:rPr lang="en-US" altLang="en-US" sz="1400" b="1" u="sng" dirty="0"/>
              <a:t>the building up of itself</a:t>
            </a:r>
            <a:r>
              <a:rPr lang="en-US" altLang="en-US" sz="1400" b="1" dirty="0"/>
              <a:t> in love" (Eph. 4:16). </a:t>
            </a:r>
            <a:endParaRPr lang="en-US" altLang="en-US" sz="1400" dirty="0"/>
          </a:p>
          <a:p>
            <a:pPr lvl="1" indent="-286262"/>
            <a:endParaRPr lang="en-US" altLang="en-US" sz="1400" b="1" dirty="0"/>
          </a:p>
          <a:p>
            <a:pPr marL="235552" indent="-235552">
              <a:lnSpc>
                <a:spcPct val="90000"/>
              </a:lnSpc>
            </a:pPr>
            <a:r>
              <a:rPr lang="en-US" altLang="en-US" dirty="0"/>
              <a:t>Each member is to </a:t>
            </a:r>
            <a:r>
              <a:rPr lang="en-US" altLang="en-US" b="1" u="sng" dirty="0"/>
              <a:t>contribute</a:t>
            </a:r>
            <a:r>
              <a:rPr lang="en-US" altLang="en-US" dirty="0"/>
              <a:t> to the overall growth of the church, such as is taught in the parable of the talents (cf., Matt. 25:14-29)</a:t>
            </a:r>
          </a:p>
          <a:p>
            <a:pPr marL="235552" indent="-235552">
              <a:lnSpc>
                <a:spcPct val="90000"/>
              </a:lnSpc>
            </a:pPr>
            <a:r>
              <a:rPr lang="en-US" altLang="en-US" dirty="0"/>
              <a:t>This eliminates the “</a:t>
            </a:r>
            <a:r>
              <a:rPr lang="en-US" altLang="en-US" b="1" dirty="0"/>
              <a:t>I didn’t get anything out of ‘it’</a:t>
            </a:r>
            <a:r>
              <a:rPr lang="en-US" altLang="en-US" dirty="0"/>
              <a:t>” complaint. </a:t>
            </a:r>
          </a:p>
          <a:p>
            <a:pPr marL="235552" indent="-235552">
              <a:lnSpc>
                <a:spcPct val="90000"/>
              </a:lnSpc>
            </a:pPr>
            <a:r>
              <a:rPr lang="en-US" altLang="en-US" dirty="0"/>
              <a:t>Being a member necessitates a view towards ‘</a:t>
            </a:r>
            <a:r>
              <a:rPr lang="en-US" altLang="en-US" b="1" dirty="0"/>
              <a:t>contributing to</a:t>
            </a:r>
            <a:r>
              <a:rPr lang="en-US" altLang="en-US" dirty="0"/>
              <a:t>’ rather than ‘</a:t>
            </a:r>
            <a:r>
              <a:rPr lang="en-US" altLang="en-US" b="1" dirty="0"/>
              <a:t>getting from</a:t>
            </a:r>
            <a:r>
              <a:rPr lang="en-US" altLang="en-US" dirty="0"/>
              <a:t>’.</a:t>
            </a:r>
          </a:p>
          <a:p>
            <a:endParaRPr lang="en-US" altLang="en-US" dirty="0"/>
          </a:p>
        </p:txBody>
      </p:sp>
      <p:sp>
        <p:nvSpPr>
          <p:cNvPr id="2" name="Date Placeholder 1">
            <a:extLst>
              <a:ext uri="{FF2B5EF4-FFF2-40B4-BE49-F238E27FC236}">
                <a16:creationId xmlns:a16="http://schemas.microsoft.com/office/drawing/2014/main" id="{AC395246-4BD4-4B3B-B3D9-134FCC4EF0AF}"/>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7991BB72-F8BB-42BD-9AAB-78E13D2FF18F}"/>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141947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0E99E-A27B-444B-8E1E-2E0C154A8F2B}" type="slidenum">
              <a:rPr lang="en-US" altLang="en-US"/>
              <a:pPr/>
              <a:t>21</a:t>
            </a:fld>
            <a:endParaRPr lang="en-US" altLang="en-US"/>
          </a:p>
        </p:txBody>
      </p:sp>
      <p:sp>
        <p:nvSpPr>
          <p:cNvPr id="91138" name="Rectangle 2"/>
          <p:cNvSpPr>
            <a:spLocks noGrp="1" noRot="1" noChangeAspect="1" noChangeArrowheads="1" noTextEdit="1"/>
          </p:cNvSpPr>
          <p:nvPr>
            <p:ph type="sldImg"/>
          </p:nvPr>
        </p:nvSpPr>
        <p:spPr>
          <a:xfrm>
            <a:off x="420688" y="703263"/>
            <a:ext cx="6261100" cy="3521075"/>
          </a:xfrm>
          <a:ln/>
        </p:spPr>
      </p:sp>
      <p:sp>
        <p:nvSpPr>
          <p:cNvPr id="91139" name="Rectangle 3"/>
          <p:cNvSpPr>
            <a:spLocks noGrp="1" noChangeArrowheads="1"/>
          </p:cNvSpPr>
          <p:nvPr>
            <p:ph type="body" idx="1"/>
          </p:nvPr>
        </p:nvSpPr>
        <p:spPr/>
        <p:txBody>
          <a:bodyPr/>
          <a:lstStyle/>
          <a:p>
            <a:r>
              <a:rPr lang="en-US" altLang="en-US" dirty="0"/>
              <a:t>Includes our singing together (“speaking to one another”), our prayers</a:t>
            </a:r>
          </a:p>
        </p:txBody>
      </p:sp>
      <p:sp>
        <p:nvSpPr>
          <p:cNvPr id="2" name="Date Placeholder 1">
            <a:extLst>
              <a:ext uri="{FF2B5EF4-FFF2-40B4-BE49-F238E27FC236}">
                <a16:creationId xmlns:a16="http://schemas.microsoft.com/office/drawing/2014/main" id="{C3971F78-58C1-4CA7-B303-24F685AB425F}"/>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E6873930-33DC-43EA-9DF2-8B1B7A9BDBE0}"/>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188429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F4AF1-BAAA-407E-ABCB-194999CE81D6}" type="slidenum">
              <a:rPr lang="en-US" altLang="en-US"/>
              <a:pPr/>
              <a:t>22</a:t>
            </a:fld>
            <a:endParaRPr lang="en-US" altLang="en-US"/>
          </a:p>
        </p:txBody>
      </p:sp>
      <p:sp>
        <p:nvSpPr>
          <p:cNvPr id="93186" name="Rectangle 2"/>
          <p:cNvSpPr>
            <a:spLocks noGrp="1" noRot="1" noChangeAspect="1" noChangeArrowheads="1" noTextEdit="1"/>
          </p:cNvSpPr>
          <p:nvPr>
            <p:ph type="sldImg"/>
          </p:nvPr>
        </p:nvSpPr>
        <p:spPr>
          <a:xfrm>
            <a:off x="420688" y="703263"/>
            <a:ext cx="6261100" cy="3521075"/>
          </a:xfrm>
          <a:ln/>
        </p:spPr>
      </p:sp>
      <p:sp>
        <p:nvSpPr>
          <p:cNvPr id="93187" name="Rectangle 3"/>
          <p:cNvSpPr>
            <a:spLocks noGrp="1" noChangeArrowheads="1"/>
          </p:cNvSpPr>
          <p:nvPr>
            <p:ph type="body" idx="1"/>
          </p:nvPr>
        </p:nvSpPr>
        <p:spPr/>
        <p:txBody>
          <a:bodyPr/>
          <a:lstStyle/>
          <a:p>
            <a:pPr lvl="2"/>
            <a:r>
              <a:rPr lang="en-US" altLang="en-US" sz="1400" dirty="0"/>
              <a:t>Elders, as I am addressing, are men who have </a:t>
            </a:r>
            <a:r>
              <a:rPr lang="en-US" altLang="en-US" sz="1400" b="1" dirty="0"/>
              <a:t>met certain qualifications</a:t>
            </a:r>
            <a:r>
              <a:rPr lang="en-US" altLang="en-US" sz="1400" dirty="0"/>
              <a:t> and have been appointed by the local church to serve in that capacity (Acts 14:23, I Tim. 3:1-7, Tit. 1:5-10). </a:t>
            </a:r>
          </a:p>
          <a:p>
            <a:pPr lvl="2"/>
            <a:r>
              <a:rPr lang="en-US" altLang="en-US" sz="1400" dirty="0"/>
              <a:t>As seen in such verses as Acts 14:23 and Philippians 1:1, it is God's desire and teaching that every church have qualified elders. </a:t>
            </a:r>
          </a:p>
          <a:p>
            <a:pPr lvl="2"/>
            <a:endParaRPr lang="en-US" altLang="en-US" sz="1400" dirty="0"/>
          </a:p>
          <a:p>
            <a:pPr lvl="2"/>
            <a:r>
              <a:rPr lang="en-US" altLang="en-US" sz="1400" dirty="0"/>
              <a:t>4 states of a local church: </a:t>
            </a:r>
          </a:p>
          <a:p>
            <a:pPr marL="1271382" lvl="2" indent="-346740">
              <a:buAutoNum type="arabicPeriod"/>
            </a:pPr>
            <a:r>
              <a:rPr lang="en-US" altLang="en-US" sz="1400" dirty="0"/>
              <a:t>Scripturally organized</a:t>
            </a:r>
          </a:p>
          <a:p>
            <a:pPr marL="1271382" lvl="2" indent="-346740">
              <a:buAutoNum type="arabicPeriod"/>
            </a:pPr>
            <a:r>
              <a:rPr lang="en-US" altLang="en-US" sz="1400" dirty="0"/>
              <a:t>Scripturally unorganized - i.e., no qualified men to serve</a:t>
            </a:r>
          </a:p>
          <a:p>
            <a:pPr marL="1271382" lvl="2" indent="-346740">
              <a:buAutoNum type="arabicPeriod"/>
            </a:pPr>
            <a:r>
              <a:rPr lang="en-US" altLang="en-US" sz="1400" dirty="0" err="1"/>
              <a:t>Unscripturally</a:t>
            </a:r>
            <a:r>
              <a:rPr lang="en-US" altLang="en-US" sz="1400" dirty="0"/>
              <a:t> unorganized. - i.e., quailed men but the congregation doesn’t want them.</a:t>
            </a:r>
          </a:p>
          <a:p>
            <a:pPr marL="1271382" lvl="2" indent="-346740">
              <a:buAutoNum type="arabicPeriod"/>
            </a:pPr>
            <a:r>
              <a:rPr lang="en-US" altLang="en-US" sz="1400" dirty="0" err="1"/>
              <a:t>Unscripturally</a:t>
            </a:r>
            <a:r>
              <a:rPr lang="en-US" altLang="en-US" sz="1400" dirty="0"/>
              <a:t> organized - i.e., unqualified men serving as elders.</a:t>
            </a:r>
          </a:p>
          <a:p>
            <a:pPr marL="1271382" lvl="2" indent="-346740">
              <a:buAutoNum type="arabicPeriod"/>
            </a:pPr>
            <a:endParaRPr lang="en-US" altLang="en-US" sz="1400" dirty="0"/>
          </a:p>
          <a:p>
            <a:pPr marL="1271382" lvl="2" indent="-346740">
              <a:buAutoNum type="arabicPeriod"/>
            </a:pPr>
            <a:endParaRPr lang="en-US" altLang="en-US" sz="1400" dirty="0"/>
          </a:p>
          <a:p>
            <a:endParaRPr lang="en-US" altLang="en-US" sz="1400" dirty="0"/>
          </a:p>
          <a:p>
            <a:pPr marL="235552" indent="-235552"/>
            <a:r>
              <a:rPr lang="en-US" altLang="en-US" sz="1400" dirty="0"/>
              <a:t>Elders have </a:t>
            </a:r>
            <a:r>
              <a:rPr lang="en-US" altLang="en-US" sz="1400" b="1" dirty="0"/>
              <a:t>a great responsibility</a:t>
            </a:r>
            <a:r>
              <a:rPr lang="en-US" altLang="en-US" sz="1400" b="1" dirty="0">
                <a:solidFill>
                  <a:srgbClr val="008000"/>
                </a:solidFill>
              </a:rPr>
              <a:t>…</a:t>
            </a:r>
          </a:p>
          <a:p>
            <a:pPr marL="749187" lvl="1" indent="-286262"/>
            <a:r>
              <a:rPr lang="en-US" altLang="en-US" sz="1400" dirty="0"/>
              <a:t>To “</a:t>
            </a:r>
            <a:r>
              <a:rPr lang="en-US" altLang="en-US" sz="1400" b="1" i="1" dirty="0"/>
              <a:t>keep watch over your souls, as those who will give an account</a:t>
            </a:r>
            <a:r>
              <a:rPr lang="en-US" altLang="en-US" sz="1400" dirty="0"/>
              <a:t>”.</a:t>
            </a:r>
          </a:p>
          <a:p>
            <a:pPr marL="749187" lvl="1" indent="-286262"/>
            <a:r>
              <a:rPr lang="en-US" altLang="en-US" sz="1400" dirty="0"/>
              <a:t>Individual Christians need to help such men clearly understand </a:t>
            </a:r>
            <a:r>
              <a:rPr lang="en-US" altLang="en-US" sz="1400" b="1" dirty="0"/>
              <a:t>who it is they are watching for! </a:t>
            </a:r>
            <a:r>
              <a:rPr lang="en-US" altLang="en-US" sz="1400" dirty="0"/>
              <a:t>(Heb. 13:17)</a:t>
            </a:r>
          </a:p>
          <a:p>
            <a:pPr lvl="1"/>
            <a:r>
              <a:rPr lang="en-US" altLang="en-US" sz="1400" b="1" dirty="0"/>
              <a:t>Joy or Grief?</a:t>
            </a:r>
            <a:endParaRPr lang="en-US" altLang="en-US" sz="1400" dirty="0"/>
          </a:p>
          <a:p>
            <a:pPr lvl="1"/>
            <a:r>
              <a:rPr lang="en-US" altLang="en-US" sz="1400" dirty="0"/>
              <a:t>Where qualified men exists, elders must be a part of each local congregation of God’s people and are for the well-being of each individual Christian and for each local assembly of the Lord’s church. </a:t>
            </a:r>
          </a:p>
          <a:p>
            <a:pPr marL="749187" lvl="1" indent="-286262"/>
            <a:endParaRPr lang="en-US" altLang="en-US" sz="1400" dirty="0"/>
          </a:p>
          <a:p>
            <a:pPr marL="235552" indent="-235552"/>
            <a:r>
              <a:rPr lang="en-US" altLang="en-US" sz="1400" b="1" dirty="0">
                <a:solidFill>
                  <a:srgbClr val="008000"/>
                </a:solidFill>
              </a:rPr>
              <a:t>…</a:t>
            </a:r>
            <a:r>
              <a:rPr lang="en-US" altLang="en-US" sz="1400" dirty="0"/>
              <a:t>but </a:t>
            </a:r>
            <a:r>
              <a:rPr lang="en-US" altLang="en-US" sz="1400" b="1" dirty="0"/>
              <a:t>so do the members of a congregation</a:t>
            </a:r>
            <a:r>
              <a:rPr lang="en-US" altLang="en-US" sz="1400" dirty="0"/>
              <a:t>. Please consider the duty of members:</a:t>
            </a:r>
            <a:endParaRPr lang="en-US" altLang="en-US" sz="1400" b="1" dirty="0"/>
          </a:p>
          <a:p>
            <a:pPr marL="749187" lvl="1" indent="-286262"/>
            <a:r>
              <a:rPr lang="en-US" altLang="en-US" sz="1400" b="1" dirty="0"/>
              <a:t>"Remember </a:t>
            </a:r>
            <a:r>
              <a:rPr lang="en-US" altLang="en-US" sz="1400" dirty="0"/>
              <a:t>those who led you…</a:t>
            </a:r>
            <a:r>
              <a:rPr lang="en-US" altLang="en-US" sz="1400" b="1" dirty="0"/>
              <a:t>imitate their faith… Obey them </a:t>
            </a:r>
            <a:r>
              <a:rPr lang="en-US" altLang="en-US" sz="1400" dirty="0"/>
              <a:t>that have the rule over you,</a:t>
            </a:r>
            <a:r>
              <a:rPr lang="en-US" altLang="en-US" sz="1400" b="1" dirty="0"/>
              <a:t> </a:t>
            </a:r>
            <a:r>
              <a:rPr lang="en-US" altLang="en-US" sz="1400" dirty="0"/>
              <a:t>and</a:t>
            </a:r>
            <a:r>
              <a:rPr lang="en-US" altLang="en-US" sz="1400" b="1" dirty="0"/>
              <a:t> submit (to them)… (ASV)” (Heb. 13:7, 17). </a:t>
            </a:r>
            <a:endParaRPr lang="en-US" altLang="en-US" sz="1400" dirty="0"/>
          </a:p>
          <a:p>
            <a:pPr marL="749187" lvl="1" indent="-286262"/>
            <a:r>
              <a:rPr lang="en-US" altLang="en-US" sz="1400" b="1" dirty="0"/>
              <a:t>The “</a:t>
            </a:r>
            <a:r>
              <a:rPr lang="en-US" altLang="en-US" sz="1400" b="1" dirty="0" err="1"/>
              <a:t>christian</a:t>
            </a:r>
            <a:r>
              <a:rPr lang="en-US" altLang="en-US" sz="1400" b="1" dirty="0"/>
              <a:t> at large” violates God’s divine pattern</a:t>
            </a:r>
            <a:r>
              <a:rPr lang="en-US" altLang="en-US" sz="1400" dirty="0"/>
              <a:t> by not allowing themselves to cared and watched for by scripturally qualified elders.</a:t>
            </a:r>
          </a:p>
          <a:p>
            <a:pPr marL="749187" lvl="1" indent="-286262"/>
            <a:r>
              <a:rPr lang="en-US" altLang="en-US" sz="1400" dirty="0"/>
              <a:t>Adherence to requirements of disciplinary  action.  2 Thess. 3:6-15; 1 Cor. 5:4-7 </a:t>
            </a:r>
          </a:p>
          <a:p>
            <a:endParaRPr lang="en-US" altLang="en-US" dirty="0"/>
          </a:p>
        </p:txBody>
      </p:sp>
      <p:sp>
        <p:nvSpPr>
          <p:cNvPr id="2" name="Date Placeholder 1">
            <a:extLst>
              <a:ext uri="{FF2B5EF4-FFF2-40B4-BE49-F238E27FC236}">
                <a16:creationId xmlns:a16="http://schemas.microsoft.com/office/drawing/2014/main" id="{0237378C-2064-4E35-AA62-99AED393C3C0}"/>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2F8D2F2B-75A6-4E10-B0A2-5E00E2B6612E}"/>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41496503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70127-4DCA-4DD6-B383-30521E925558}" type="slidenum">
              <a:rPr lang="en-US" altLang="en-US"/>
              <a:pPr/>
              <a:t>23</a:t>
            </a:fld>
            <a:endParaRPr lang="en-US" altLang="en-US"/>
          </a:p>
        </p:txBody>
      </p:sp>
      <p:sp>
        <p:nvSpPr>
          <p:cNvPr id="99330" name="Rectangle 2"/>
          <p:cNvSpPr>
            <a:spLocks noGrp="1" noRot="1" noChangeAspect="1" noChangeArrowheads="1" noTextEdit="1"/>
          </p:cNvSpPr>
          <p:nvPr>
            <p:ph type="sldImg"/>
          </p:nvPr>
        </p:nvSpPr>
        <p:spPr>
          <a:xfrm>
            <a:off x="420688" y="703263"/>
            <a:ext cx="6261100" cy="3521075"/>
          </a:xfrm>
          <a:ln/>
        </p:spPr>
      </p:sp>
      <p:sp>
        <p:nvSpPr>
          <p:cNvPr id="9933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3387751D-359A-4139-A165-32A56FF8638B}"/>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7283BC53-D93A-4C33-82F8-465B92173873}"/>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64930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F5B75-C3CA-4A59-8EE8-58185565FA25}" type="slidenum">
              <a:rPr lang="en-US" altLang="en-US"/>
              <a:pPr/>
              <a:t>3</a:t>
            </a:fld>
            <a:endParaRPr lang="en-US" altLang="en-US"/>
          </a:p>
        </p:txBody>
      </p:sp>
      <p:sp>
        <p:nvSpPr>
          <p:cNvPr id="37890" name="Rectangle 2"/>
          <p:cNvSpPr>
            <a:spLocks noGrp="1" noRot="1" noChangeAspect="1" noChangeArrowheads="1" noTextEdit="1"/>
          </p:cNvSpPr>
          <p:nvPr>
            <p:ph type="sldImg"/>
          </p:nvPr>
        </p:nvSpPr>
        <p:spPr>
          <a:xfrm>
            <a:off x="420688" y="703263"/>
            <a:ext cx="6261100" cy="3521075"/>
          </a:xfrm>
          <a:ln/>
        </p:spPr>
      </p:sp>
      <p:sp>
        <p:nvSpPr>
          <p:cNvPr id="37891"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E709EC88-A8B0-468C-B0B7-D95900E9D40A}"/>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123EAF1E-106C-4412-B050-8D5822843CA5}"/>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56293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CBF57-10FE-4056-AAB0-1EB2ECB1F758}" type="slidenum">
              <a:rPr lang="en-US" altLang="en-US"/>
              <a:pPr/>
              <a:t>4</a:t>
            </a:fld>
            <a:endParaRPr lang="en-US" altLang="en-US"/>
          </a:p>
        </p:txBody>
      </p:sp>
      <p:sp>
        <p:nvSpPr>
          <p:cNvPr id="44034" name="Rectangle 2"/>
          <p:cNvSpPr>
            <a:spLocks noGrp="1" noRot="1" noChangeAspect="1" noChangeArrowheads="1" noTextEdit="1"/>
          </p:cNvSpPr>
          <p:nvPr>
            <p:ph type="sldImg"/>
          </p:nvPr>
        </p:nvSpPr>
        <p:spPr>
          <a:xfrm>
            <a:off x="420688" y="703263"/>
            <a:ext cx="6261100" cy="3521075"/>
          </a:xfrm>
          <a:ln/>
        </p:spPr>
      </p:sp>
      <p:sp>
        <p:nvSpPr>
          <p:cNvPr id="44035"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48C1689F-EC28-4285-BF77-1C3EE562EA36}"/>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EE0B0C51-3E5A-497D-8813-166014D83D86}"/>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48853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1656D-5126-4285-B59D-A78D50BDC5E6}" type="slidenum">
              <a:rPr lang="en-US" altLang="en-US"/>
              <a:pPr/>
              <a:t>5</a:t>
            </a:fld>
            <a:endParaRPr lang="en-US" altLang="en-US"/>
          </a:p>
        </p:txBody>
      </p:sp>
      <p:sp>
        <p:nvSpPr>
          <p:cNvPr id="39938" name="Rectangle 2"/>
          <p:cNvSpPr>
            <a:spLocks noGrp="1" noRot="1" noChangeAspect="1" noChangeArrowheads="1" noTextEdit="1"/>
          </p:cNvSpPr>
          <p:nvPr>
            <p:ph type="sldImg"/>
          </p:nvPr>
        </p:nvSpPr>
        <p:spPr>
          <a:xfrm>
            <a:off x="420688" y="703263"/>
            <a:ext cx="6261100" cy="3521075"/>
          </a:xfrm>
          <a:ln/>
        </p:spPr>
      </p:sp>
      <p:sp>
        <p:nvSpPr>
          <p:cNvPr id="39939"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C8EB0D65-7EC0-445E-B82D-1041413AFA39}"/>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E3766815-FA1A-4238-A64A-F123C9D790A6}"/>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883827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44F1A-952A-43F9-A365-E4F7FB503158}" type="slidenum">
              <a:rPr lang="en-US" altLang="en-US"/>
              <a:pPr/>
              <a:t>6</a:t>
            </a:fld>
            <a:endParaRPr lang="en-US" altLang="en-US"/>
          </a:p>
        </p:txBody>
      </p:sp>
      <p:sp>
        <p:nvSpPr>
          <p:cNvPr id="41986" name="Rectangle 2"/>
          <p:cNvSpPr>
            <a:spLocks noGrp="1" noRot="1" noChangeAspect="1" noChangeArrowheads="1" noTextEdit="1"/>
          </p:cNvSpPr>
          <p:nvPr>
            <p:ph type="sldImg"/>
          </p:nvPr>
        </p:nvSpPr>
        <p:spPr>
          <a:xfrm>
            <a:off x="420688" y="703263"/>
            <a:ext cx="6261100" cy="3521075"/>
          </a:xfrm>
          <a:ln/>
        </p:spPr>
      </p:sp>
      <p:sp>
        <p:nvSpPr>
          <p:cNvPr id="41987" name="Rectangle 3"/>
          <p:cNvSpPr>
            <a:spLocks noGrp="1" noChangeArrowheads="1"/>
          </p:cNvSpPr>
          <p:nvPr>
            <p:ph type="body" idx="1"/>
          </p:nvPr>
        </p:nvSpPr>
        <p:spPr/>
        <p:txBody>
          <a:bodyPr/>
          <a:lstStyle/>
          <a:p>
            <a:pPr lvl="1"/>
            <a:r>
              <a:rPr lang="en-US" altLang="en-US" sz="1400" dirty="0"/>
              <a:t>Acts 14:26-28</a:t>
            </a:r>
          </a:p>
          <a:p>
            <a:pPr lvl="1"/>
            <a:r>
              <a:rPr lang="en-US" altLang="en-US" sz="1400" dirty="0"/>
              <a:t>From there they sailed to Antioch, from which they had been commended to the grace of God for the work that they had accomplished. 27 When they had arrived and gathered the church together, they began to report all things that God had done with them and how He had opened a door of faith to the Gentiles. 28 And they spent a long time with the disciples.</a:t>
            </a:r>
          </a:p>
          <a:p>
            <a:pPr lvl="1"/>
            <a:endParaRPr lang="en-US" altLang="en-US" sz="1400" dirty="0"/>
          </a:p>
          <a:p>
            <a:pPr lvl="1"/>
            <a:r>
              <a:rPr lang="en-US" altLang="en-US" sz="1400" dirty="0"/>
              <a:t>1 Cor 11:17-18</a:t>
            </a:r>
          </a:p>
          <a:p>
            <a:pPr lvl="1"/>
            <a:r>
              <a:rPr lang="en-US" altLang="en-US" sz="1400" dirty="0"/>
              <a:t> But in giving this instruction, I do not praise you, because you come together not for the better but for the worse. 18 For, in the first place, when you come together as a church, I hear that divisions exist among you; and in part I believe it.</a:t>
            </a:r>
          </a:p>
          <a:p>
            <a:pPr lvl="1"/>
            <a:endParaRPr lang="en-US" altLang="en-US" sz="1400" dirty="0"/>
          </a:p>
          <a:p>
            <a:pPr lvl="1"/>
            <a:endParaRPr lang="en-US" altLang="en-US" dirty="0"/>
          </a:p>
        </p:txBody>
      </p:sp>
      <p:sp>
        <p:nvSpPr>
          <p:cNvPr id="2" name="Date Placeholder 1">
            <a:extLst>
              <a:ext uri="{FF2B5EF4-FFF2-40B4-BE49-F238E27FC236}">
                <a16:creationId xmlns:a16="http://schemas.microsoft.com/office/drawing/2014/main" id="{DE577480-FEBE-4DF0-BB2C-BCFAE5C7ED6A}"/>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CD34F85C-F550-444A-B7A5-13B6D71725B2}"/>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82754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EA97A-D5CF-489D-96F2-8CAF96FBE1B8}" type="slidenum">
              <a:rPr lang="en-US" altLang="en-US"/>
              <a:pPr/>
              <a:t>7</a:t>
            </a:fld>
            <a:endParaRPr lang="en-US" altLang="en-US"/>
          </a:p>
        </p:txBody>
      </p:sp>
      <p:sp>
        <p:nvSpPr>
          <p:cNvPr id="48130" name="Rectangle 2"/>
          <p:cNvSpPr>
            <a:spLocks noGrp="1" noRot="1" noChangeAspect="1" noChangeArrowheads="1" noTextEdit="1"/>
          </p:cNvSpPr>
          <p:nvPr>
            <p:ph type="sldImg"/>
          </p:nvPr>
        </p:nvSpPr>
        <p:spPr>
          <a:xfrm>
            <a:off x="420688" y="703263"/>
            <a:ext cx="6261100" cy="3521075"/>
          </a:xfrm>
          <a:ln/>
        </p:spPr>
      </p:sp>
      <p:sp>
        <p:nvSpPr>
          <p:cNvPr id="48131" name="Rectangle 3"/>
          <p:cNvSpPr>
            <a:spLocks noGrp="1" noChangeArrowheads="1"/>
          </p:cNvSpPr>
          <p:nvPr>
            <p:ph type="body" idx="1"/>
          </p:nvPr>
        </p:nvSpPr>
        <p:spPr/>
        <p:txBody>
          <a:bodyPr/>
          <a:lstStyle/>
          <a:p>
            <a:pPr lvl="1"/>
            <a:r>
              <a:rPr lang="en-US" altLang="en-US"/>
              <a:t>The church at Philippi </a:t>
            </a:r>
            <a:r>
              <a:rPr lang="en-US" altLang="en-US" b="1"/>
              <a:t>came into existence</a:t>
            </a:r>
            <a:r>
              <a:rPr lang="en-US" altLang="en-US"/>
              <a:t> when Lydia and the Jailer and their respective families heard and obeyed the gospel (Acts 16: 15, 33). </a:t>
            </a:r>
          </a:p>
          <a:p>
            <a:pPr lvl="1"/>
            <a:endParaRPr lang="en-US" altLang="en-US"/>
          </a:p>
        </p:txBody>
      </p:sp>
      <p:sp>
        <p:nvSpPr>
          <p:cNvPr id="2" name="Date Placeholder 1">
            <a:extLst>
              <a:ext uri="{FF2B5EF4-FFF2-40B4-BE49-F238E27FC236}">
                <a16:creationId xmlns:a16="http://schemas.microsoft.com/office/drawing/2014/main" id="{939A5C11-7476-4EF1-BE2E-F4661BCC2E44}"/>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2E92DA27-5D6A-4262-8BD2-B9931255F30B}"/>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287182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4E2E6-50D0-4F1B-A673-5902C32F043A}" type="slidenum">
              <a:rPr lang="en-US" altLang="en-US"/>
              <a:pPr/>
              <a:t>8</a:t>
            </a:fld>
            <a:endParaRPr lang="en-US" altLang="en-US"/>
          </a:p>
        </p:txBody>
      </p:sp>
      <p:sp>
        <p:nvSpPr>
          <p:cNvPr id="52226" name="Rectangle 2"/>
          <p:cNvSpPr>
            <a:spLocks noGrp="1" noRot="1" noChangeAspect="1" noChangeArrowheads="1" noTextEdit="1"/>
          </p:cNvSpPr>
          <p:nvPr>
            <p:ph type="sldImg"/>
          </p:nvPr>
        </p:nvSpPr>
        <p:spPr>
          <a:xfrm>
            <a:off x="420688" y="703263"/>
            <a:ext cx="6261100" cy="3521075"/>
          </a:xfrm>
          <a:ln/>
        </p:spPr>
      </p:sp>
      <p:sp>
        <p:nvSpPr>
          <p:cNvPr id="52227" name="Rectangle 3"/>
          <p:cNvSpPr>
            <a:spLocks noGrp="1" noChangeArrowheads="1"/>
          </p:cNvSpPr>
          <p:nvPr>
            <p:ph type="body" idx="1"/>
          </p:nvPr>
        </p:nvSpPr>
        <p:spPr/>
        <p:txBody>
          <a:bodyPr/>
          <a:lstStyle/>
          <a:p>
            <a:pPr lvl="1"/>
            <a:r>
              <a:rPr lang="en-US" altLang="en-US"/>
              <a:t>The church at Philippi </a:t>
            </a:r>
            <a:r>
              <a:rPr lang="en-US" altLang="en-US" b="1"/>
              <a:t>came into existence</a:t>
            </a:r>
            <a:r>
              <a:rPr lang="en-US" altLang="en-US"/>
              <a:t> when Lydia and the Jailer and their respective families heard and obeyed the gospel (Acts 16: 15, 33). </a:t>
            </a:r>
          </a:p>
          <a:p>
            <a:pPr lvl="1"/>
            <a:endParaRPr lang="en-US" altLang="en-US"/>
          </a:p>
        </p:txBody>
      </p:sp>
      <p:sp>
        <p:nvSpPr>
          <p:cNvPr id="2" name="Date Placeholder 1">
            <a:extLst>
              <a:ext uri="{FF2B5EF4-FFF2-40B4-BE49-F238E27FC236}">
                <a16:creationId xmlns:a16="http://schemas.microsoft.com/office/drawing/2014/main" id="{18AD6FDE-026A-4601-80AC-AD43936C93CD}"/>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51652EC8-C79F-4F3D-9A72-33C410E38263}"/>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808519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D2FB7-21C6-4FFC-8601-09633DB2FCEE}" type="slidenum">
              <a:rPr lang="en-US" altLang="en-US"/>
              <a:pPr/>
              <a:t>9</a:t>
            </a:fld>
            <a:endParaRPr lang="en-US" altLang="en-US"/>
          </a:p>
        </p:txBody>
      </p:sp>
      <p:sp>
        <p:nvSpPr>
          <p:cNvPr id="54274" name="Rectangle 2"/>
          <p:cNvSpPr>
            <a:spLocks noGrp="1" noRot="1" noChangeAspect="1" noChangeArrowheads="1" noTextEdit="1"/>
          </p:cNvSpPr>
          <p:nvPr>
            <p:ph type="sldImg"/>
          </p:nvPr>
        </p:nvSpPr>
        <p:spPr>
          <a:xfrm>
            <a:off x="420688" y="703263"/>
            <a:ext cx="6261100" cy="3521075"/>
          </a:xfrm>
          <a:ln/>
        </p:spPr>
      </p:sp>
      <p:sp>
        <p:nvSpPr>
          <p:cNvPr id="54275" name="Rectangle 3"/>
          <p:cNvSpPr>
            <a:spLocks noGrp="1" noChangeArrowheads="1"/>
          </p:cNvSpPr>
          <p:nvPr>
            <p:ph type="body" idx="1"/>
          </p:nvPr>
        </p:nvSpPr>
        <p:spPr/>
        <p:txBody>
          <a:bodyPr/>
          <a:lstStyle/>
          <a:p>
            <a:pPr marL="471105" lvl="1" defTabSz="942210">
              <a:defRPr/>
            </a:pPr>
            <a:r>
              <a:rPr lang="en-US" altLang="en-US" dirty="0"/>
              <a:t>Remember the difference between “</a:t>
            </a:r>
            <a:r>
              <a:rPr lang="en-US" altLang="en-US" b="1" dirty="0"/>
              <a:t>adding</a:t>
            </a:r>
            <a:r>
              <a:rPr lang="en-US" altLang="en-US" dirty="0"/>
              <a:t>” and “</a:t>
            </a:r>
            <a:r>
              <a:rPr lang="en-US" altLang="en-US" b="1" dirty="0"/>
              <a:t>joining</a:t>
            </a:r>
            <a:r>
              <a:rPr lang="en-US" altLang="en-US" dirty="0"/>
              <a:t>”.</a:t>
            </a:r>
          </a:p>
          <a:p>
            <a:pPr lvl="1"/>
            <a:r>
              <a:rPr lang="en-US" altLang="en-US" dirty="0"/>
              <a:t>The church at Philippi </a:t>
            </a:r>
            <a:r>
              <a:rPr lang="en-US" altLang="en-US" b="1" dirty="0"/>
              <a:t>came into existence</a:t>
            </a:r>
            <a:r>
              <a:rPr lang="en-US" altLang="en-US" dirty="0"/>
              <a:t> when Lydia and the Jailer and their respective families heard and obeyed the gospel (Acts 16: 15, 33). </a:t>
            </a:r>
          </a:p>
          <a:p>
            <a:pPr lvl="1"/>
            <a:endParaRPr lang="en-US" altLang="en-US" dirty="0"/>
          </a:p>
        </p:txBody>
      </p:sp>
      <p:sp>
        <p:nvSpPr>
          <p:cNvPr id="2" name="Date Placeholder 1">
            <a:extLst>
              <a:ext uri="{FF2B5EF4-FFF2-40B4-BE49-F238E27FC236}">
                <a16:creationId xmlns:a16="http://schemas.microsoft.com/office/drawing/2014/main" id="{0BD5182D-0F48-40F0-AC54-3F115D09B8F4}"/>
              </a:ext>
            </a:extLst>
          </p:cNvPr>
          <p:cNvSpPr>
            <a:spLocks noGrp="1"/>
          </p:cNvSpPr>
          <p:nvPr>
            <p:ph type="dt" idx="1"/>
          </p:nvPr>
        </p:nvSpPr>
        <p:spPr/>
        <p:txBody>
          <a:bodyPr/>
          <a:lstStyle/>
          <a:p>
            <a:r>
              <a:rPr lang="en-US" altLang="en-US"/>
              <a:t>8/22/21 am</a:t>
            </a:r>
          </a:p>
        </p:txBody>
      </p:sp>
      <p:sp>
        <p:nvSpPr>
          <p:cNvPr id="3" name="Footer Placeholder 2">
            <a:extLst>
              <a:ext uri="{FF2B5EF4-FFF2-40B4-BE49-F238E27FC236}">
                <a16:creationId xmlns:a16="http://schemas.microsoft.com/office/drawing/2014/main" id="{B0E1BDEC-4F11-4D29-8698-AFD32B45C7D6}"/>
              </a:ext>
            </a:extLst>
          </p:cNvPr>
          <p:cNvSpPr>
            <a:spLocks noGrp="1"/>
          </p:cNvSpPr>
          <p:nvPr>
            <p:ph type="ftr" sz="quarter" idx="4"/>
          </p:nvPr>
        </p:nvSpPr>
        <p:spPr/>
        <p:txBody>
          <a:bodyPr/>
          <a:lstStyle/>
          <a:p>
            <a:r>
              <a:rPr lang="en-US" altLang="en-US"/>
              <a:t>Church Membership, Part 2 of 2</a:t>
            </a:r>
          </a:p>
        </p:txBody>
      </p:sp>
    </p:spTree>
    <p:extLst>
      <p:ext uri="{BB962C8B-B14F-4D97-AF65-F5344CB8AC3E}">
        <p14:creationId xmlns:p14="http://schemas.microsoft.com/office/powerpoint/2010/main" val="369941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A779AD-8C27-4280-865F-4628D552752E}"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1A430A-10C8-4F16-8DEB-DB0A4A70A4BC}" type="slidenum">
              <a:rPr lang="en-US" altLang="en-US" smtClean="0"/>
              <a:pPr/>
              <a:t>‹#›</a:t>
            </a:fld>
            <a:endParaRPr lang="en-US" altLang="en-US"/>
          </a:p>
        </p:txBody>
      </p:sp>
    </p:spTree>
    <p:extLst>
      <p:ext uri="{BB962C8B-B14F-4D97-AF65-F5344CB8AC3E}">
        <p14:creationId xmlns:p14="http://schemas.microsoft.com/office/powerpoint/2010/main" val="238623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343569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EF787-D0CB-463B-AEC5-47A8ED4BBCB4}" type="slidenum">
              <a:rPr lang="en-US" altLang="en-US" smtClean="0"/>
              <a:pPr/>
              <a:t>‹#›</a:t>
            </a:fld>
            <a:endParaRPr lang="en-US"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9482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1521806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4251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100029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88B71-90DC-4243-BEAF-EF84B4A89A5D}"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E1CBCE-C07B-4833-A33C-338325237507}" type="slidenum">
              <a:rPr lang="en-US" altLang="en-US" smtClean="0"/>
              <a:pPr/>
              <a:t>‹#›</a:t>
            </a:fld>
            <a:endParaRPr lang="en-US" altLang="en-US"/>
          </a:p>
        </p:txBody>
      </p:sp>
    </p:spTree>
    <p:extLst>
      <p:ext uri="{BB962C8B-B14F-4D97-AF65-F5344CB8AC3E}">
        <p14:creationId xmlns:p14="http://schemas.microsoft.com/office/powerpoint/2010/main" val="196734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52745-03DE-4314-8975-904B0085B703}"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66D16D-BAA5-45DA-925E-36C207E6F6BF}" type="slidenum">
              <a:rPr lang="en-US" altLang="en-US" smtClean="0"/>
              <a:pPr/>
              <a:t>‹#›</a:t>
            </a:fld>
            <a:endParaRPr lang="en-US" altLang="en-US"/>
          </a:p>
        </p:txBody>
      </p:sp>
    </p:spTree>
    <p:extLst>
      <p:ext uri="{BB962C8B-B14F-4D97-AF65-F5344CB8AC3E}">
        <p14:creationId xmlns:p14="http://schemas.microsoft.com/office/powerpoint/2010/main" val="34753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1712C-478F-4355-866A-31F52A7BD156}"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E5C010-AA6F-4C6D-8F54-3A084CF0D5D6}" type="slidenum">
              <a:rPr lang="en-US" altLang="en-US" smtClean="0"/>
              <a:pPr/>
              <a:t>‹#›</a:t>
            </a:fld>
            <a:endParaRPr lang="en-US" altLang="en-US"/>
          </a:p>
        </p:txBody>
      </p:sp>
    </p:spTree>
    <p:extLst>
      <p:ext uri="{BB962C8B-B14F-4D97-AF65-F5344CB8AC3E}">
        <p14:creationId xmlns:p14="http://schemas.microsoft.com/office/powerpoint/2010/main" val="150419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914F3-7102-4C53-BDA9-642E6A7D93AE}"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60A84D-2ABC-4F9F-9DD6-9DB71AAD6DD3}" type="slidenum">
              <a:rPr lang="en-US" altLang="en-US" smtClean="0"/>
              <a:pPr/>
              <a:t>‹#›</a:t>
            </a:fld>
            <a:endParaRPr lang="en-US" altLang="en-US"/>
          </a:p>
        </p:txBody>
      </p:sp>
    </p:spTree>
    <p:extLst>
      <p:ext uri="{BB962C8B-B14F-4D97-AF65-F5344CB8AC3E}">
        <p14:creationId xmlns:p14="http://schemas.microsoft.com/office/powerpoint/2010/main" val="193323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A27A8E-1512-4EFC-B043-64597DE171DD}"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38DD5E-2BFD-4245-8A33-471B17549DA6}" type="slidenum">
              <a:rPr lang="en-US" altLang="en-US" smtClean="0"/>
              <a:pPr/>
              <a:t>‹#›</a:t>
            </a:fld>
            <a:endParaRPr lang="en-US" altLang="en-US"/>
          </a:p>
        </p:txBody>
      </p:sp>
    </p:spTree>
    <p:extLst>
      <p:ext uri="{BB962C8B-B14F-4D97-AF65-F5344CB8AC3E}">
        <p14:creationId xmlns:p14="http://schemas.microsoft.com/office/powerpoint/2010/main" val="259928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E93059-476C-4C86-81D5-8ADAF812189B}" type="datetime1">
              <a:rPr lang="en-US" altLang="en-US" smtClean="0"/>
              <a:pPr/>
              <a:t>5/23/2023</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9599B4-81BF-4817-9E75-CDA05AEF9BA8}" type="slidenum">
              <a:rPr lang="en-US" altLang="en-US" smtClean="0"/>
              <a:pPr/>
              <a:t>‹#›</a:t>
            </a:fld>
            <a:endParaRPr lang="en-US" altLang="en-US"/>
          </a:p>
        </p:txBody>
      </p:sp>
    </p:spTree>
    <p:extLst>
      <p:ext uri="{BB962C8B-B14F-4D97-AF65-F5344CB8AC3E}">
        <p14:creationId xmlns:p14="http://schemas.microsoft.com/office/powerpoint/2010/main" val="36236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F3C6DE-1C4A-452E-8BFC-216A54681516}" type="datetime1">
              <a:rPr lang="en-US" altLang="en-US" smtClean="0"/>
              <a:pPr/>
              <a:t>5/23/2023</a:t>
            </a:fld>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67322DD-2719-4D1D-8EDB-83CBACDFB7CD}" type="slidenum">
              <a:rPr lang="en-US" altLang="en-US" smtClean="0"/>
              <a:pPr/>
              <a:t>‹#›</a:t>
            </a:fld>
            <a:endParaRPr lang="en-US" altLang="en-US"/>
          </a:p>
        </p:txBody>
      </p:sp>
    </p:spTree>
    <p:extLst>
      <p:ext uri="{BB962C8B-B14F-4D97-AF65-F5344CB8AC3E}">
        <p14:creationId xmlns:p14="http://schemas.microsoft.com/office/powerpoint/2010/main" val="15799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68B07-3677-433F-8AD5-FCE5FC591FE2}" type="datetime1">
              <a:rPr lang="en-US" altLang="en-US" smtClean="0"/>
              <a:pPr/>
              <a:t>5/23/2023</a:t>
            </a:fld>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CDB68E-F9DC-4DA6-9E67-A768D677CCEC}" type="slidenum">
              <a:rPr lang="en-US" altLang="en-US" smtClean="0"/>
              <a:pPr/>
              <a:t>‹#›</a:t>
            </a:fld>
            <a:endParaRPr lang="en-US" altLang="en-US"/>
          </a:p>
        </p:txBody>
      </p:sp>
    </p:spTree>
    <p:extLst>
      <p:ext uri="{BB962C8B-B14F-4D97-AF65-F5344CB8AC3E}">
        <p14:creationId xmlns:p14="http://schemas.microsoft.com/office/powerpoint/2010/main" val="239048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330DE-7985-4524-AD7A-068C3A137875}"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A2B374-A006-4F64-8021-6ACC20126D7D}" type="slidenum">
              <a:rPr lang="en-US" altLang="en-US" smtClean="0"/>
              <a:pPr/>
              <a:t>‹#›</a:t>
            </a:fld>
            <a:endParaRPr lang="en-US" altLang="en-US"/>
          </a:p>
        </p:txBody>
      </p:sp>
    </p:spTree>
    <p:extLst>
      <p:ext uri="{BB962C8B-B14F-4D97-AF65-F5344CB8AC3E}">
        <p14:creationId xmlns:p14="http://schemas.microsoft.com/office/powerpoint/2010/main" val="205176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F31996-11F0-491B-9022-D195C74D2A7F}"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476EE-C6EE-4043-9291-FD4CC17FD74E}" type="slidenum">
              <a:rPr lang="en-US" altLang="en-US" smtClean="0"/>
              <a:pPr/>
              <a:t>‹#›</a:t>
            </a:fld>
            <a:endParaRPr lang="en-US" altLang="en-US"/>
          </a:p>
        </p:txBody>
      </p:sp>
    </p:spTree>
    <p:extLst>
      <p:ext uri="{BB962C8B-B14F-4D97-AF65-F5344CB8AC3E}">
        <p14:creationId xmlns:p14="http://schemas.microsoft.com/office/powerpoint/2010/main" val="141583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2009410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US" altLang="en-US" b="1" dirty="0"/>
              <a:t>Membership In The Local Church</a:t>
            </a:r>
          </a:p>
        </p:txBody>
      </p:sp>
      <p:sp>
        <p:nvSpPr>
          <p:cNvPr id="27651" name="Rectangle 3"/>
          <p:cNvSpPr>
            <a:spLocks noGrp="1" noChangeArrowheads="1"/>
          </p:cNvSpPr>
          <p:nvPr>
            <p:ph type="subTitle" idx="1"/>
          </p:nvPr>
        </p:nvSpPr>
        <p:spPr/>
        <p:txBody>
          <a:bodyPr/>
          <a:lstStyle/>
          <a:p>
            <a:r>
              <a:rPr lang="en-US" altLang="en-US" b="1" dirty="0"/>
              <a:t>Acts 9:26-31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228600"/>
            <a:ext cx="8229600" cy="1066800"/>
          </a:xfrm>
        </p:spPr>
        <p:txBody>
          <a:bodyPr/>
          <a:lstStyle/>
          <a:p>
            <a:r>
              <a:rPr lang="en-US" altLang="en-US" sz="3200" b="1" dirty="0"/>
              <a:t>Saul attempts to join himself to the congregation in Jerusalem</a:t>
            </a:r>
            <a:endParaRPr lang="en-US" altLang="en-US" sz="3200" dirty="0"/>
          </a:p>
        </p:txBody>
      </p:sp>
      <p:sp>
        <p:nvSpPr>
          <p:cNvPr id="55299" name="Rectangle 3"/>
          <p:cNvSpPr>
            <a:spLocks noGrp="1" noChangeArrowheads="1"/>
          </p:cNvSpPr>
          <p:nvPr>
            <p:ph idx="1"/>
          </p:nvPr>
        </p:nvSpPr>
        <p:spPr>
          <a:xfrm>
            <a:off x="1600200" y="1600200"/>
            <a:ext cx="10591800" cy="5257800"/>
          </a:xfrm>
        </p:spPr>
        <p:txBody>
          <a:bodyPr>
            <a:noAutofit/>
          </a:bodyPr>
          <a:lstStyle/>
          <a:p>
            <a:pPr marL="241300" indent="-241300"/>
            <a:r>
              <a:rPr lang="en-US" altLang="en-US" sz="3200" dirty="0"/>
              <a:t>What does it mean to “</a:t>
            </a:r>
            <a:r>
              <a:rPr lang="en-US" altLang="en-US" sz="3200" b="1" dirty="0"/>
              <a:t>join</a:t>
            </a:r>
            <a:r>
              <a:rPr lang="en-US" altLang="en-US" sz="3200" dirty="0"/>
              <a:t>” a group of local Christians?</a:t>
            </a:r>
            <a:endParaRPr lang="en-US" altLang="en-US" sz="3200" b="1" u="sng" dirty="0"/>
          </a:p>
          <a:p>
            <a:pPr marL="355600" indent="-266700"/>
            <a:r>
              <a:rPr lang="en-US" altLang="en-US" sz="3200" b="1" dirty="0"/>
              <a:t>The word translated “associate” in the NASV is rendered "join" ASV &amp; KJV - in the Greek ‘</a:t>
            </a:r>
            <a:r>
              <a:rPr lang="en-US" altLang="en-US" sz="3200" b="1" dirty="0" err="1"/>
              <a:t>kollao</a:t>
            </a:r>
            <a:r>
              <a:rPr lang="en-US" altLang="en-US" sz="3200" b="1" dirty="0"/>
              <a:t>’</a:t>
            </a:r>
            <a:r>
              <a:rPr lang="en-US" altLang="en-US" sz="3200" dirty="0"/>
              <a:t>.  </a:t>
            </a:r>
          </a:p>
          <a:p>
            <a:pPr marL="355600" indent="-266700"/>
            <a:r>
              <a:rPr lang="en-US" altLang="en-US" sz="3200" b="1" dirty="0" err="1"/>
              <a:t>Kollao</a:t>
            </a:r>
            <a:r>
              <a:rPr lang="en-US" altLang="en-US" sz="3200" dirty="0"/>
              <a:t> is simply defined as, "</a:t>
            </a:r>
            <a:r>
              <a:rPr lang="en-US" altLang="en-US" sz="3200" b="1" dirty="0"/>
              <a:t>To</a:t>
            </a:r>
            <a:r>
              <a:rPr lang="en-US" altLang="en-US" sz="3200" dirty="0"/>
              <a:t> </a:t>
            </a:r>
            <a:r>
              <a:rPr lang="en-US" altLang="en-US" sz="3200" b="1" dirty="0"/>
              <a:t>glue or cement together</a:t>
            </a:r>
            <a:r>
              <a:rPr lang="en-US" altLang="en-US" sz="3200" dirty="0"/>
              <a:t>, then, generally, to </a:t>
            </a:r>
            <a:r>
              <a:rPr lang="en-US" altLang="en-US" sz="3200" b="1" dirty="0"/>
              <a:t>unite</a:t>
            </a:r>
            <a:r>
              <a:rPr lang="en-US" altLang="en-US" sz="3200" dirty="0"/>
              <a:t>, to </a:t>
            </a:r>
            <a:r>
              <a:rPr lang="en-US" altLang="en-US" sz="3200" b="1" dirty="0"/>
              <a:t>join firmly</a:t>
            </a:r>
            <a:r>
              <a:rPr lang="en-US" altLang="en-US" sz="3200" dirty="0"/>
              <a:t>…" (</a:t>
            </a:r>
            <a:r>
              <a:rPr lang="en-US" altLang="en-US" sz="3200" b="1" dirty="0"/>
              <a:t>Vine</a:t>
            </a:r>
            <a:r>
              <a:rPr lang="en-US" altLang="en-US" sz="3200" dirty="0"/>
              <a:t>). </a:t>
            </a:r>
          </a:p>
          <a:p>
            <a:pPr marL="355600" indent="-266700"/>
            <a:r>
              <a:rPr lang="en-US" altLang="en-US" sz="3200" dirty="0"/>
              <a:t>This word is observed in the Greek NT as </a:t>
            </a:r>
            <a:r>
              <a:rPr lang="en-US" altLang="en-US" sz="3200" b="1" dirty="0"/>
              <a:t>descriptive of close and intimate relationships</a:t>
            </a:r>
            <a:r>
              <a:rPr lang="en-US"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5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905000" y="990600"/>
            <a:ext cx="9448800" cy="5105400"/>
          </a:xfrm>
        </p:spPr>
        <p:txBody>
          <a:bodyPr>
            <a:normAutofit/>
          </a:bodyPr>
          <a:lstStyle/>
          <a:p>
            <a:pPr marL="241300" indent="-241300"/>
            <a:r>
              <a:rPr lang="en-US" altLang="en-US" sz="3200" dirty="0"/>
              <a:t>For example - This is the word (</a:t>
            </a:r>
            <a:r>
              <a:rPr lang="en-US" altLang="en-US" sz="3200" dirty="0" err="1"/>
              <a:t>kollao</a:t>
            </a:r>
            <a:r>
              <a:rPr lang="en-US" altLang="en-US" sz="3200" dirty="0"/>
              <a:t>)Jesus used when describing the intimate fleshly </a:t>
            </a:r>
            <a:r>
              <a:rPr lang="en-US" altLang="en-US" sz="3200" b="1" dirty="0"/>
              <a:t>relationship of husband and wife</a:t>
            </a:r>
            <a:r>
              <a:rPr lang="en-US" altLang="en-US" sz="3200" dirty="0"/>
              <a:t>(Matt. 19:5; cf., Acts 5:13). </a:t>
            </a:r>
          </a:p>
          <a:p>
            <a:pPr marL="241300" indent="-241300"/>
            <a:r>
              <a:rPr lang="en-US" altLang="en-US" sz="3200" dirty="0"/>
              <a:t>Thus, </a:t>
            </a:r>
            <a:r>
              <a:rPr lang="en-US" altLang="en-US" sz="3200" b="1" dirty="0" err="1"/>
              <a:t>kollao</a:t>
            </a:r>
            <a:r>
              <a:rPr lang="en-US" altLang="en-US" sz="3200" dirty="0"/>
              <a:t> is </a:t>
            </a:r>
            <a:r>
              <a:rPr lang="en-US" altLang="en-US" sz="3200" b="1" dirty="0"/>
              <a:t>indicative</a:t>
            </a:r>
            <a:r>
              <a:rPr lang="en-US" altLang="en-US" sz="3200" dirty="0"/>
              <a:t> of the importance and the </a:t>
            </a:r>
            <a:r>
              <a:rPr lang="en-US" altLang="en-US" sz="3200" b="1" dirty="0"/>
              <a:t>nature of membership</a:t>
            </a:r>
            <a:r>
              <a:rPr lang="en-US" altLang="en-US" sz="3200" dirty="0"/>
              <a:t> in the local church.  It’s a </a:t>
            </a:r>
            <a:r>
              <a:rPr lang="en-US" altLang="en-US" sz="3200" b="1" dirty="0"/>
              <a:t>close, dedicated, and committed relationship</a:t>
            </a:r>
            <a:r>
              <a:rPr lang="en-US" altLang="en-US" sz="3200" dirty="0"/>
              <a:t> that a member has with fellow members of a local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fade">
                                      <p:cBhvr>
                                        <p:cTn id="12"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828800" y="457200"/>
            <a:ext cx="9753600" cy="6400800"/>
          </a:xfrm>
        </p:spPr>
        <p:txBody>
          <a:bodyPr>
            <a:normAutofit/>
          </a:bodyPr>
          <a:lstStyle/>
          <a:p>
            <a:pPr marL="0" indent="0">
              <a:buNone/>
            </a:pPr>
            <a:r>
              <a:rPr lang="en-US" altLang="en-US" sz="2800" b="1" i="1" dirty="0"/>
              <a:t>Joining oneself</a:t>
            </a:r>
            <a:r>
              <a:rPr lang="en-US" altLang="en-US" sz="2800" dirty="0"/>
              <a:t> to a local church – it’s serious! </a:t>
            </a:r>
          </a:p>
          <a:p>
            <a:pPr marL="228600" indent="-228600"/>
            <a:r>
              <a:rPr lang="en-US" altLang="en-US" sz="2800" dirty="0"/>
              <a:t>We should take seriously our responsibility as an </a:t>
            </a:r>
            <a:r>
              <a:rPr lang="en-US" altLang="en-US" sz="2800" b="1" dirty="0"/>
              <a:t>identifiable and contributing part of a congregation.  </a:t>
            </a:r>
          </a:p>
          <a:p>
            <a:pPr marL="228600" indent="-228600"/>
            <a:r>
              <a:rPr lang="en-US" altLang="en-US" sz="2800" b="1" dirty="0"/>
              <a:t>Membership has it’s privileges</a:t>
            </a:r>
            <a:r>
              <a:rPr lang="en-US" altLang="en-US" sz="2800" dirty="0"/>
              <a:t>.  And it’s responsibilities! </a:t>
            </a:r>
          </a:p>
          <a:p>
            <a:pPr marL="228600" indent="-228600"/>
            <a:r>
              <a:rPr lang="en-US" altLang="en-US" sz="2800" dirty="0"/>
              <a:t>The local church doesn’t work </a:t>
            </a:r>
            <a:r>
              <a:rPr lang="en-US" altLang="en-US" sz="2800" b="1" dirty="0"/>
              <a:t>when the parts don’t come together as a whole</a:t>
            </a:r>
            <a:r>
              <a:rPr lang="en-US" altLang="en-US" sz="2800" dirty="0"/>
              <a:t>.  Ephesians 4:16; </a:t>
            </a:r>
            <a:br>
              <a:rPr lang="en-US" altLang="en-US" sz="2800" dirty="0"/>
            </a:br>
            <a:r>
              <a:rPr lang="en-US" altLang="en-US" sz="2800" dirty="0"/>
              <a:t>Colossians 2:19 (“…the joints and ligaments…”)</a:t>
            </a:r>
          </a:p>
          <a:p>
            <a:pPr marL="742950" indent="-277813"/>
            <a:r>
              <a:rPr lang="en-US" altLang="en-US" sz="3000" dirty="0"/>
              <a:t>Each member is to view him or herself as both a </a:t>
            </a:r>
            <a:r>
              <a:rPr lang="en-US" altLang="en-US" sz="3000" b="1" dirty="0"/>
              <a:t>donor</a:t>
            </a:r>
            <a:r>
              <a:rPr lang="en-US" altLang="en-US" sz="3000" dirty="0"/>
              <a:t> and a </a:t>
            </a:r>
            <a:r>
              <a:rPr lang="en-US" altLang="en-US" sz="3000" b="1" dirty="0"/>
              <a:t>beneficiary</a:t>
            </a:r>
            <a:r>
              <a:rPr lang="en-US" altLang="en-US" sz="3000" dirty="0"/>
              <a:t> in the body of the local congregation.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fade">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fade">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fade">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fade">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1752600" y="838200"/>
            <a:ext cx="8686800" cy="5257800"/>
          </a:xfrm>
        </p:spPr>
        <p:txBody>
          <a:bodyPr>
            <a:normAutofit lnSpcReduction="10000"/>
          </a:bodyPr>
          <a:lstStyle/>
          <a:p>
            <a:pPr indent="-244475">
              <a:buNone/>
            </a:pPr>
            <a:r>
              <a:rPr lang="en-US" altLang="en-US" sz="3200" dirty="0"/>
              <a:t>Therefore, a Christian who has joined himself to a local congregation, is </a:t>
            </a:r>
            <a:r>
              <a:rPr lang="en-US" altLang="en-US" sz="3200" b="1" dirty="0"/>
              <a:t>not one</a:t>
            </a:r>
            <a:r>
              <a:rPr lang="en-US" altLang="en-US" sz="3200" dirty="0"/>
              <a:t> who – </a:t>
            </a:r>
          </a:p>
          <a:p>
            <a:pPr indent="-244475"/>
            <a:r>
              <a:rPr lang="en-US" altLang="en-US" sz="3200" dirty="0"/>
              <a:t> Is </a:t>
            </a:r>
            <a:r>
              <a:rPr lang="en-US" altLang="en-US" sz="3200" b="1" dirty="0"/>
              <a:t>ready to leave at the sign of any problems</a:t>
            </a:r>
            <a:r>
              <a:rPr lang="en-US" altLang="en-US" sz="3200" dirty="0"/>
              <a:t>, </a:t>
            </a:r>
          </a:p>
          <a:p>
            <a:pPr indent="-244475"/>
            <a:r>
              <a:rPr lang="en-US" altLang="en-US" sz="3200" b="1" dirty="0"/>
              <a:t>Looks for a reason to unglue </a:t>
            </a:r>
            <a:r>
              <a:rPr lang="en-US" altLang="en-US" sz="3200" dirty="0"/>
              <a:t>their relationship with their brethren.</a:t>
            </a:r>
          </a:p>
          <a:p>
            <a:pPr indent="-244475"/>
            <a:r>
              <a:rPr lang="en-US" altLang="en-US" sz="3200" dirty="0"/>
              <a:t>Forgets the </a:t>
            </a:r>
            <a:r>
              <a:rPr lang="en-US" altLang="en-US" sz="3200" b="1" dirty="0"/>
              <a:t>devotion and commitment</a:t>
            </a:r>
            <a:r>
              <a:rPr lang="en-US" altLang="en-US" sz="3200" dirty="0"/>
              <a:t> that is involved in “joining" (</a:t>
            </a:r>
            <a:r>
              <a:rPr lang="en-US" altLang="en-US" sz="3200" dirty="0" err="1"/>
              <a:t>kollao</a:t>
            </a:r>
            <a:r>
              <a:rPr lang="en-US" altLang="en-US" sz="3200" dirty="0"/>
              <a:t>) a congregation.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fade">
                                      <p:cBhvr>
                                        <p:cTn id="17" dur="500"/>
                                        <p:tgtEl>
                                          <p:spTgt spid="61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fade">
                                      <p:cBhvr>
                                        <p:cTn id="22"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52600" y="533400"/>
            <a:ext cx="8534400" cy="1295400"/>
          </a:xfrm>
        </p:spPr>
        <p:txBody>
          <a:bodyPr>
            <a:normAutofit/>
          </a:bodyPr>
          <a:lstStyle/>
          <a:p>
            <a:r>
              <a:rPr lang="en-US" altLang="en-US" b="1" dirty="0"/>
              <a:t>Saul and his attempt to join the brethren in Jerusalem</a:t>
            </a:r>
          </a:p>
        </p:txBody>
      </p:sp>
      <p:sp>
        <p:nvSpPr>
          <p:cNvPr id="65539" name="Rectangle 3"/>
          <p:cNvSpPr>
            <a:spLocks noGrp="1" noChangeArrowheads="1"/>
          </p:cNvSpPr>
          <p:nvPr>
            <p:ph idx="1"/>
          </p:nvPr>
        </p:nvSpPr>
        <p:spPr>
          <a:xfrm>
            <a:off x="2209800" y="2057400"/>
            <a:ext cx="9525000" cy="4038600"/>
          </a:xfrm>
        </p:spPr>
        <p:txBody>
          <a:bodyPr>
            <a:noAutofit/>
          </a:bodyPr>
          <a:lstStyle/>
          <a:p>
            <a:pPr marL="228600" indent="-228600">
              <a:lnSpc>
                <a:spcPct val="90000"/>
              </a:lnSpc>
            </a:pPr>
            <a:r>
              <a:rPr lang="en-US" altLang="en-US" sz="3200" b="1" dirty="0"/>
              <a:t>God’s word teaches that “</a:t>
            </a:r>
            <a:r>
              <a:rPr lang="en-US" altLang="en-US" sz="3200" b="1" i="1" dirty="0"/>
              <a:t>Fellowship</a:t>
            </a:r>
            <a:r>
              <a:rPr lang="en-US" altLang="en-US" sz="3200" b="1" dirty="0"/>
              <a:t>” (joining other Christians) is a conditional matter</a:t>
            </a:r>
            <a:r>
              <a:rPr lang="en-US" altLang="en-US" sz="3200" dirty="0"/>
              <a:t> </a:t>
            </a:r>
            <a:br>
              <a:rPr lang="en-US" altLang="en-US" sz="3200" dirty="0"/>
            </a:br>
            <a:r>
              <a:rPr lang="en-US" altLang="en-US" sz="3200" dirty="0"/>
              <a:t>(Eph. 5:10-11, 2 John 9-11). Only those "</a:t>
            </a:r>
            <a:r>
              <a:rPr lang="en-US" altLang="en-US" sz="3200" b="1" i="1" dirty="0"/>
              <a:t>walking in the light</a:t>
            </a:r>
            <a:r>
              <a:rPr lang="en-US" altLang="en-US" sz="3200" dirty="0"/>
              <a:t>" are to be fellowshipped and “</a:t>
            </a:r>
            <a:r>
              <a:rPr lang="en-US" altLang="en-US" sz="3200" b="1" i="1" dirty="0"/>
              <a:t>joined</a:t>
            </a:r>
            <a:r>
              <a:rPr lang="en-US" altLang="en-US" sz="3200" dirty="0"/>
              <a:t>” together with (1 John 1:7). </a:t>
            </a:r>
          </a:p>
          <a:p>
            <a:pPr marL="228600" indent="-228600">
              <a:lnSpc>
                <a:spcPct val="90000"/>
              </a:lnSpc>
            </a:pPr>
            <a:r>
              <a:rPr lang="en-US" altLang="en-US" sz="3200" b="1" dirty="0"/>
              <a:t>Barnabas offered proof that Saul was a faithful Christian, one to whom they should extend fellowship and membership</a:t>
            </a:r>
            <a:r>
              <a:rPr lang="en-US" altLang="en-US" sz="3200" dirty="0"/>
              <a:t> Acts 9:27).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fade">
                                      <p:cBhvr>
                                        <p:cTn id="12" dur="500"/>
                                        <p:tgtEl>
                                          <p:spTgt spid="65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09800" y="838200"/>
            <a:ext cx="9677400" cy="5791200"/>
          </a:xfrm>
        </p:spPr>
        <p:txBody>
          <a:bodyPr>
            <a:normAutofit/>
          </a:bodyPr>
          <a:lstStyle/>
          <a:p>
            <a:pPr marL="0" indent="0">
              <a:lnSpc>
                <a:spcPct val="90000"/>
              </a:lnSpc>
              <a:buNone/>
            </a:pPr>
            <a:r>
              <a:rPr lang="en-US" altLang="en-US" sz="3200" b="1" dirty="0"/>
              <a:t>Unconditional fellowship</a:t>
            </a:r>
            <a:r>
              <a:rPr lang="en-US" altLang="en-US" sz="3200" dirty="0"/>
              <a:t> (“joining”) (w/o regard to one’s fellowship with God &amp; abiding in the doctrine of Christ; i.e., 2 John 9) </a:t>
            </a:r>
            <a:r>
              <a:rPr lang="en-US" altLang="en-US" sz="3200" b="1" dirty="0"/>
              <a:t>is not only unscriptural</a:t>
            </a:r>
            <a:r>
              <a:rPr lang="en-US" altLang="en-US" sz="3200" dirty="0"/>
              <a:t>, but it also contributes to </a:t>
            </a:r>
            <a:r>
              <a:rPr lang="en-US" altLang="en-US" sz="3200" b="1" dirty="0"/>
              <a:t>division</a:t>
            </a:r>
            <a:r>
              <a:rPr lang="en-US" altLang="en-US" sz="3200" dirty="0"/>
              <a:t> and </a:t>
            </a:r>
            <a:r>
              <a:rPr lang="en-US" altLang="en-US" sz="3200" b="1" dirty="0"/>
              <a:t>dangerous</a:t>
            </a:r>
            <a:r>
              <a:rPr lang="en-US" altLang="en-US" sz="3200" dirty="0"/>
              <a:t> </a:t>
            </a:r>
            <a:r>
              <a:rPr lang="en-US" altLang="en-US" sz="3200" b="1" dirty="0"/>
              <a:t>leaven spreading </a:t>
            </a:r>
            <a:r>
              <a:rPr lang="en-US" altLang="en-US" sz="3200" dirty="0"/>
              <a:t>through the church.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09800" y="838200"/>
            <a:ext cx="9677400" cy="5791200"/>
          </a:xfrm>
        </p:spPr>
        <p:txBody>
          <a:bodyPr>
            <a:normAutofit/>
          </a:bodyPr>
          <a:lstStyle/>
          <a:p>
            <a:pPr marL="0" indent="0">
              <a:lnSpc>
                <a:spcPct val="90000"/>
              </a:lnSpc>
              <a:buNone/>
            </a:pPr>
            <a:r>
              <a:rPr lang="en-US" altLang="en-US" sz="3200" dirty="0"/>
              <a:t>There is a </a:t>
            </a:r>
            <a:r>
              <a:rPr lang="en-US" altLang="en-US" sz="3200" b="1" dirty="0"/>
              <a:t>twofold responsibility</a:t>
            </a:r>
            <a:r>
              <a:rPr lang="en-US" altLang="en-US" sz="3200" dirty="0"/>
              <a:t>: </a:t>
            </a:r>
          </a:p>
          <a:p>
            <a:pPr marL="590550" indent="-533400">
              <a:lnSpc>
                <a:spcPct val="90000"/>
              </a:lnSpc>
            </a:pPr>
            <a:r>
              <a:rPr lang="en-US" altLang="en-US" sz="3200" dirty="0"/>
              <a:t>It is the </a:t>
            </a:r>
            <a:r>
              <a:rPr lang="en-US" altLang="en-US" sz="3200" b="1" dirty="0"/>
              <a:t>responsibility of the Christian</a:t>
            </a:r>
            <a:r>
              <a:rPr lang="en-US" altLang="en-US" sz="3200" dirty="0"/>
              <a:t> to "</a:t>
            </a:r>
            <a:r>
              <a:rPr lang="en-US" altLang="en-US" sz="3200" b="1" dirty="0"/>
              <a:t>join himself</a:t>
            </a:r>
            <a:r>
              <a:rPr lang="en-US" altLang="en-US" sz="3200" dirty="0"/>
              <a:t>" to a faithful group of Christians who practice and stand for the truth and </a:t>
            </a:r>
          </a:p>
          <a:p>
            <a:pPr marL="590550" indent="-533400">
              <a:lnSpc>
                <a:spcPct val="90000"/>
              </a:lnSpc>
            </a:pPr>
            <a:r>
              <a:rPr lang="en-US" altLang="en-US" sz="3200" dirty="0"/>
              <a:t>It is </a:t>
            </a:r>
            <a:r>
              <a:rPr lang="en-US" altLang="en-US" sz="3200" b="1" dirty="0"/>
              <a:t>the duty of elders and the local church to watch for “</a:t>
            </a:r>
            <a:r>
              <a:rPr lang="en-US" altLang="en-US" sz="3200" b="1" i="1" dirty="0"/>
              <a:t>savage wolves</a:t>
            </a:r>
            <a:r>
              <a:rPr lang="en-US" altLang="en-US" sz="3200" b="1" dirty="0"/>
              <a:t>” that might come in (join themselves to) and not spare the flock”. (Acts 20:7)</a:t>
            </a:r>
            <a:r>
              <a:rPr lang="en-US" altLang="en-US" sz="3200" dirty="0"/>
              <a:t> </a:t>
            </a:r>
          </a:p>
        </p:txBody>
      </p:sp>
    </p:spTree>
    <p:extLst>
      <p:ext uri="{BB962C8B-B14F-4D97-AF65-F5344CB8AC3E}">
        <p14:creationId xmlns:p14="http://schemas.microsoft.com/office/powerpoint/2010/main" val="43235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fade">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fade">
                                      <p:cBhvr>
                                        <p:cTn id="17"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981200" y="533400"/>
            <a:ext cx="8229600" cy="1066800"/>
          </a:xfrm>
        </p:spPr>
        <p:txBody>
          <a:bodyPr>
            <a:normAutofit fontScale="90000"/>
          </a:bodyPr>
          <a:lstStyle/>
          <a:p>
            <a:r>
              <a:rPr lang="en-US" altLang="en-US" sz="3600" b="1" dirty="0"/>
              <a:t>RESPONSIBILITIES &amp; REQUIREMENTS OF MEMBERSHIP</a:t>
            </a:r>
          </a:p>
        </p:txBody>
      </p:sp>
      <p:sp>
        <p:nvSpPr>
          <p:cNvPr id="69635" name="Rectangle 3"/>
          <p:cNvSpPr>
            <a:spLocks noGrp="1" noChangeArrowheads="1"/>
          </p:cNvSpPr>
          <p:nvPr>
            <p:ph idx="1"/>
          </p:nvPr>
        </p:nvSpPr>
        <p:spPr>
          <a:xfrm>
            <a:off x="2209800" y="1905000"/>
            <a:ext cx="9448800" cy="4191000"/>
          </a:xfrm>
        </p:spPr>
        <p:txBody>
          <a:bodyPr>
            <a:normAutofit/>
          </a:bodyPr>
          <a:lstStyle/>
          <a:p>
            <a:pPr marL="609600" indent="-609600">
              <a:buFontTx/>
              <a:buAutoNum type="arabicPeriod"/>
            </a:pPr>
            <a:r>
              <a:rPr lang="en-US" altLang="en-US" sz="3200" b="1" dirty="0"/>
              <a:t>Membership in the local church is presupposed and reinforced by the command to not forsake the assembling</a:t>
            </a:r>
            <a:r>
              <a:rPr lang="en-US" altLang="en-US" sz="3200" dirty="0"/>
              <a:t>. </a:t>
            </a:r>
          </a:p>
          <a:p>
            <a:pPr marL="606425" indent="-533400"/>
            <a:r>
              <a:rPr lang="en-US" altLang="en-US" sz="3200" dirty="0"/>
              <a:t>"Not forsaking </a:t>
            </a:r>
            <a:r>
              <a:rPr lang="en-US" altLang="en-US" sz="3200" b="1" dirty="0">
                <a:solidFill>
                  <a:srgbClr val="008000"/>
                </a:solidFill>
              </a:rPr>
              <a:t>the assembling of ourselves together</a:t>
            </a:r>
            <a:r>
              <a:rPr lang="en-US" altLang="en-US" sz="3200" dirty="0"/>
              <a:t>, as the manner of some is; but exhorting one another: and so much the more, as ye see the day approaching" (Heb. 10:25).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fade">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81200" y="533400"/>
            <a:ext cx="10210800" cy="1066800"/>
          </a:xfrm>
        </p:spPr>
        <p:txBody>
          <a:bodyPr>
            <a:normAutofit fontScale="90000"/>
          </a:bodyPr>
          <a:lstStyle/>
          <a:p>
            <a:r>
              <a:rPr lang="en-US" altLang="en-US" sz="3600" b="1" dirty="0"/>
              <a:t>RESPONSIBILITIES &amp; REQUIREMENTS OF MEMBERSHIP</a:t>
            </a:r>
          </a:p>
        </p:txBody>
      </p:sp>
      <p:sp>
        <p:nvSpPr>
          <p:cNvPr id="75779" name="Rectangle 3"/>
          <p:cNvSpPr>
            <a:spLocks noGrp="1" noChangeArrowheads="1"/>
          </p:cNvSpPr>
          <p:nvPr>
            <p:ph idx="1"/>
          </p:nvPr>
        </p:nvSpPr>
        <p:spPr>
          <a:xfrm>
            <a:off x="2209800" y="1905000"/>
            <a:ext cx="9753600" cy="4648200"/>
          </a:xfrm>
        </p:spPr>
        <p:txBody>
          <a:bodyPr>
            <a:noAutofit/>
          </a:bodyPr>
          <a:lstStyle/>
          <a:p>
            <a:pPr marL="407988" indent="-407988">
              <a:lnSpc>
                <a:spcPct val="80000"/>
              </a:lnSpc>
              <a:buFontTx/>
              <a:buAutoNum type="arabicPeriod" startAt="2"/>
            </a:pPr>
            <a:r>
              <a:rPr lang="en-US" altLang="en-US" sz="3200" b="1" dirty="0"/>
              <a:t>Membership requires of us that we maintain the relationships that we have with those who come together in the church.</a:t>
            </a:r>
            <a:endParaRPr lang="en-US" altLang="en-US" sz="3200" dirty="0"/>
          </a:p>
          <a:p>
            <a:pPr marL="407988" indent="-407988">
              <a:lnSpc>
                <a:spcPct val="80000"/>
              </a:lnSpc>
            </a:pPr>
            <a:r>
              <a:rPr lang="en-US" altLang="en-US" sz="3200" dirty="0"/>
              <a:t>This requirement is defined by the numerous </a:t>
            </a:r>
            <a:r>
              <a:rPr lang="en-US" altLang="en-US" sz="3200" i="1" dirty="0"/>
              <a:t>“</a:t>
            </a:r>
            <a:r>
              <a:rPr lang="en-US" altLang="en-US" sz="3200" b="1" i="1" dirty="0">
                <a:solidFill>
                  <a:srgbClr val="008000"/>
                </a:solidFill>
              </a:rPr>
              <a:t>one another”</a:t>
            </a:r>
            <a:r>
              <a:rPr lang="en-US" altLang="en-US" sz="3200" b="1" dirty="0">
                <a:solidFill>
                  <a:srgbClr val="008000"/>
                </a:solidFill>
              </a:rPr>
              <a:t> passages</a:t>
            </a:r>
            <a:r>
              <a:rPr lang="en-US" altLang="en-US" sz="3200" dirty="0"/>
              <a:t> in God’s word.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fade">
                                      <p:cBhvr>
                                        <p:cTn id="12"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81200" y="533400"/>
            <a:ext cx="10210800" cy="1066800"/>
          </a:xfrm>
        </p:spPr>
        <p:txBody>
          <a:bodyPr>
            <a:normAutofit fontScale="90000"/>
          </a:bodyPr>
          <a:lstStyle/>
          <a:p>
            <a:r>
              <a:rPr lang="en-US" altLang="en-US" sz="3600" b="1" dirty="0"/>
              <a:t>RESPONSIBILITIES &amp; REQUIREMENTS OF MEMBERSHIP</a:t>
            </a:r>
          </a:p>
        </p:txBody>
      </p:sp>
      <p:sp>
        <p:nvSpPr>
          <p:cNvPr id="75779" name="Rectangle 3"/>
          <p:cNvSpPr>
            <a:spLocks noGrp="1" noChangeArrowheads="1"/>
          </p:cNvSpPr>
          <p:nvPr>
            <p:ph idx="1"/>
          </p:nvPr>
        </p:nvSpPr>
        <p:spPr>
          <a:xfrm>
            <a:off x="2209800" y="1600200"/>
            <a:ext cx="9982200" cy="4953000"/>
          </a:xfrm>
        </p:spPr>
        <p:txBody>
          <a:bodyPr>
            <a:noAutofit/>
          </a:bodyPr>
          <a:lstStyle/>
          <a:p>
            <a:pPr marL="457200" lvl="1" indent="-457200">
              <a:spcBef>
                <a:spcPts val="600"/>
              </a:spcBef>
            </a:pPr>
            <a:r>
              <a:rPr lang="en-US" altLang="en-US" sz="2800" b="1" dirty="0"/>
              <a:t>Greet</a:t>
            </a:r>
            <a:r>
              <a:rPr lang="en-US" altLang="en-US" sz="2800" dirty="0"/>
              <a:t> one another (Rom. 16:16)</a:t>
            </a:r>
            <a:endParaRPr lang="en-US" altLang="en-US" sz="2800" b="1" dirty="0"/>
          </a:p>
          <a:p>
            <a:pPr marL="457200" lvl="1" indent="-457200">
              <a:spcBef>
                <a:spcPts val="600"/>
              </a:spcBef>
            </a:pPr>
            <a:r>
              <a:rPr lang="en-US" altLang="en-US" sz="2800" b="1" dirty="0"/>
              <a:t>Consider</a:t>
            </a:r>
            <a:r>
              <a:rPr lang="en-US" altLang="en-US" sz="2800" dirty="0"/>
              <a:t> others </a:t>
            </a:r>
            <a:r>
              <a:rPr lang="en-US" altLang="en-US" sz="2800" b="1" dirty="0"/>
              <a:t>more important</a:t>
            </a:r>
            <a:r>
              <a:rPr lang="en-US" altLang="en-US" sz="2800" dirty="0"/>
              <a:t> than self. (Phil. 2:5).</a:t>
            </a:r>
          </a:p>
          <a:p>
            <a:pPr marL="457200" lvl="1" indent="-457200">
              <a:spcBef>
                <a:spcPts val="600"/>
              </a:spcBef>
            </a:pPr>
            <a:r>
              <a:rPr lang="en-US" altLang="en-US" sz="2800" b="1" dirty="0"/>
              <a:t>Devoted</a:t>
            </a:r>
            <a:r>
              <a:rPr lang="en-US" altLang="en-US" sz="2800" dirty="0"/>
              <a:t> </a:t>
            </a:r>
            <a:r>
              <a:rPr lang="en-US" altLang="en-US" sz="2800" b="1" dirty="0"/>
              <a:t>in love </a:t>
            </a:r>
            <a:r>
              <a:rPr lang="en-US" altLang="en-US" sz="2800" dirty="0"/>
              <a:t>to one another (Rom. 12:10; Jn. 13:34)</a:t>
            </a:r>
          </a:p>
          <a:p>
            <a:pPr marL="457200" lvl="1" indent="-457200">
              <a:spcBef>
                <a:spcPts val="600"/>
              </a:spcBef>
            </a:pPr>
            <a:r>
              <a:rPr lang="en-US" altLang="en-US" sz="2800" b="1" dirty="0"/>
              <a:t>Preference</a:t>
            </a:r>
            <a:r>
              <a:rPr lang="en-US" altLang="en-US" sz="2800" dirty="0"/>
              <a:t> to one another in </a:t>
            </a:r>
            <a:r>
              <a:rPr lang="en-US" altLang="en-US" sz="2800" b="1" dirty="0"/>
              <a:t>honor</a:t>
            </a:r>
            <a:r>
              <a:rPr lang="en-US" altLang="en-US" sz="2800" dirty="0"/>
              <a:t> (Rom. 12:10)</a:t>
            </a:r>
            <a:endParaRPr lang="en-US" altLang="en-US" sz="2800" b="1" dirty="0"/>
          </a:p>
          <a:p>
            <a:pPr marL="457200" lvl="1" indent="-457200">
              <a:spcBef>
                <a:spcPts val="600"/>
              </a:spcBef>
            </a:pPr>
            <a:r>
              <a:rPr lang="en-US" altLang="en-US" sz="2800" b="1" dirty="0"/>
              <a:t>Building</a:t>
            </a:r>
            <a:r>
              <a:rPr lang="en-US" altLang="en-US" sz="2800" dirty="0"/>
              <a:t> </a:t>
            </a:r>
            <a:r>
              <a:rPr lang="en-US" altLang="en-US" sz="2800" b="1" dirty="0"/>
              <a:t>up</a:t>
            </a:r>
            <a:r>
              <a:rPr lang="en-US" altLang="en-US" sz="2800" dirty="0"/>
              <a:t> one another (Rom. 14:19; 15:1-2; </a:t>
            </a:r>
            <a:br>
              <a:rPr lang="en-US" altLang="en-US" sz="2800" dirty="0"/>
            </a:br>
            <a:r>
              <a:rPr lang="en-US" altLang="en-US" sz="2800" dirty="0"/>
              <a:t>1 Thess. 5:11)</a:t>
            </a:r>
          </a:p>
          <a:p>
            <a:pPr marL="457200" lvl="1" indent="-457200">
              <a:spcBef>
                <a:spcPts val="600"/>
              </a:spcBef>
            </a:pPr>
            <a:r>
              <a:rPr lang="en-US" altLang="en-US" sz="2800" b="1" dirty="0"/>
              <a:t>Care</a:t>
            </a:r>
            <a:r>
              <a:rPr lang="en-US" altLang="en-US" sz="2800" dirty="0"/>
              <a:t> for one another (1 Cor. 12:25 c; Phil. 2:20)</a:t>
            </a:r>
          </a:p>
          <a:p>
            <a:pPr marL="457200" lvl="1" indent="-457200">
              <a:spcBef>
                <a:spcPts val="600"/>
              </a:spcBef>
            </a:pPr>
            <a:r>
              <a:rPr lang="en-US" altLang="en-US" sz="2800" dirty="0"/>
              <a:t>Be </a:t>
            </a:r>
            <a:r>
              <a:rPr lang="en-US" altLang="en-US" sz="2800" b="1" dirty="0"/>
              <a:t>kind</a:t>
            </a:r>
            <a:r>
              <a:rPr lang="en-US" altLang="en-US" sz="2800" dirty="0"/>
              <a:t> to one another (Eph. 4:32; Col. 3:12; 1 Pet. 3:8)</a:t>
            </a:r>
            <a:endParaRPr lang="en-US" altLang="en-US" sz="2800" b="1" dirty="0"/>
          </a:p>
          <a:p>
            <a:pPr marL="457200" lvl="1" indent="-457200">
              <a:spcBef>
                <a:spcPts val="600"/>
              </a:spcBef>
            </a:pPr>
            <a:r>
              <a:rPr lang="en-US" altLang="en-US" sz="2800" b="1" dirty="0"/>
              <a:t>Encourage</a:t>
            </a:r>
            <a:r>
              <a:rPr lang="en-US" altLang="en-US" sz="2800" dirty="0"/>
              <a:t> one another (1 Thess. 5:11)</a:t>
            </a:r>
            <a:endParaRPr lang="en-US" altLang="en-US" sz="2800" b="1" dirty="0"/>
          </a:p>
          <a:p>
            <a:pPr marL="457200" lvl="1" indent="-457200">
              <a:spcBef>
                <a:spcPts val="600"/>
              </a:spcBef>
            </a:pPr>
            <a:r>
              <a:rPr lang="en-US" altLang="en-US" sz="2800" b="1" dirty="0"/>
              <a:t>Pray</a:t>
            </a:r>
            <a:r>
              <a:rPr lang="en-US" altLang="en-US" sz="2800" dirty="0"/>
              <a:t> for one another (James 5:16)</a:t>
            </a:r>
            <a:r>
              <a:rPr lang="en-US" altLang="en-US" sz="2800" b="1" dirty="0"/>
              <a:t> </a:t>
            </a:r>
          </a:p>
          <a:p>
            <a:pPr marL="457200" lvl="1" indent="-457200">
              <a:spcBef>
                <a:spcPts val="600"/>
              </a:spcBef>
            </a:pPr>
            <a:endParaRPr lang="en-US" altLang="en-US" sz="2800" dirty="0"/>
          </a:p>
        </p:txBody>
      </p:sp>
    </p:spTree>
    <p:extLst>
      <p:ext uri="{BB962C8B-B14F-4D97-AF65-F5344CB8AC3E}">
        <p14:creationId xmlns:p14="http://schemas.microsoft.com/office/powerpoint/2010/main" val="218218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fade">
                                      <p:cBhvr>
                                        <p:cTn id="12" dur="500"/>
                                        <p:tgtEl>
                                          <p:spTgt spid="75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fade">
                                      <p:cBhvr>
                                        <p:cTn id="17" dur="500"/>
                                        <p:tgtEl>
                                          <p:spTgt spid="75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fade">
                                      <p:cBhvr>
                                        <p:cTn id="22" dur="500"/>
                                        <p:tgtEl>
                                          <p:spTgt spid="75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fade">
                                      <p:cBhvr>
                                        <p:cTn id="27" dur="500"/>
                                        <p:tgtEl>
                                          <p:spTgt spid="75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fade">
                                      <p:cBhvr>
                                        <p:cTn id="32" dur="500"/>
                                        <p:tgtEl>
                                          <p:spTgt spid="75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5779">
                                            <p:txEl>
                                              <p:pRg st="6" end="6"/>
                                            </p:txEl>
                                          </p:spTgt>
                                        </p:tgtEl>
                                        <p:attrNameLst>
                                          <p:attrName>style.visibility</p:attrName>
                                        </p:attrNameLst>
                                      </p:cBhvr>
                                      <p:to>
                                        <p:strVal val="visible"/>
                                      </p:to>
                                    </p:set>
                                    <p:animEffect transition="in" filter="fade">
                                      <p:cBhvr>
                                        <p:cTn id="37" dur="500"/>
                                        <p:tgtEl>
                                          <p:spTgt spid="757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5779">
                                            <p:txEl>
                                              <p:pRg st="7" end="7"/>
                                            </p:txEl>
                                          </p:spTgt>
                                        </p:tgtEl>
                                        <p:attrNameLst>
                                          <p:attrName>style.visibility</p:attrName>
                                        </p:attrNameLst>
                                      </p:cBhvr>
                                      <p:to>
                                        <p:strVal val="visible"/>
                                      </p:to>
                                    </p:set>
                                    <p:animEffect transition="in" filter="fade">
                                      <p:cBhvr>
                                        <p:cTn id="42" dur="500"/>
                                        <p:tgtEl>
                                          <p:spTgt spid="75779">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5779">
                                            <p:txEl>
                                              <p:pRg st="8" end="8"/>
                                            </p:txEl>
                                          </p:spTgt>
                                        </p:tgtEl>
                                        <p:attrNameLst>
                                          <p:attrName>style.visibility</p:attrName>
                                        </p:attrNameLst>
                                      </p:cBhvr>
                                      <p:to>
                                        <p:strVal val="visible"/>
                                      </p:to>
                                    </p:set>
                                    <p:animEffect transition="in" filter="fade">
                                      <p:cBhvr>
                                        <p:cTn id="45" dur="500"/>
                                        <p:tgtEl>
                                          <p:spTgt spid="757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0" y="0"/>
            <a:ext cx="9144000" cy="1066800"/>
          </a:xfrm>
        </p:spPr>
        <p:txBody>
          <a:bodyPr>
            <a:normAutofit fontScale="90000"/>
          </a:bodyPr>
          <a:lstStyle/>
          <a:p>
            <a:r>
              <a:rPr lang="en-US" altLang="en-US" sz="3600" b="1" dirty="0"/>
              <a:t>What happens when someone is baptized?</a:t>
            </a:r>
          </a:p>
        </p:txBody>
      </p:sp>
      <p:sp>
        <p:nvSpPr>
          <p:cNvPr id="30723" name="Rectangle 3"/>
          <p:cNvSpPr>
            <a:spLocks noGrp="1" noChangeArrowheads="1"/>
          </p:cNvSpPr>
          <p:nvPr>
            <p:ph idx="1"/>
          </p:nvPr>
        </p:nvSpPr>
        <p:spPr>
          <a:xfrm>
            <a:off x="2057400" y="1219200"/>
            <a:ext cx="9677400" cy="4876800"/>
          </a:xfrm>
        </p:spPr>
        <p:txBody>
          <a:bodyPr>
            <a:noAutofit/>
          </a:bodyPr>
          <a:lstStyle/>
          <a:p>
            <a:pPr marL="812800" indent="-812800"/>
            <a:r>
              <a:rPr lang="en-US" altLang="en-US" sz="3200" dirty="0"/>
              <a:t>Beyond </a:t>
            </a:r>
            <a:r>
              <a:rPr lang="en-US" altLang="en-US" sz="3200" b="1" dirty="0"/>
              <a:t>forgiveness, redemption and sanctification</a:t>
            </a:r>
            <a:r>
              <a:rPr lang="en-US" altLang="en-US" sz="3200" dirty="0"/>
              <a:t>, God’s word says they are “</a:t>
            </a:r>
            <a:r>
              <a:rPr lang="en-US" altLang="en-US" sz="3200" b="1" i="1" dirty="0">
                <a:solidFill>
                  <a:srgbClr val="002060"/>
                </a:solidFill>
              </a:rPr>
              <a:t>added</a:t>
            </a:r>
            <a:r>
              <a:rPr lang="en-US" altLang="en-US" sz="3200" dirty="0"/>
              <a:t>” to something.</a:t>
            </a:r>
          </a:p>
          <a:p>
            <a:pPr marL="768350" indent="-711200"/>
            <a:r>
              <a:rPr lang="en-US" altLang="en-US" sz="3200" b="1" dirty="0"/>
              <a:t>Acts 2:41, 47</a:t>
            </a:r>
          </a:p>
          <a:p>
            <a:pPr marL="768350" indent="-711200"/>
            <a:r>
              <a:rPr lang="en-US" altLang="en-US" sz="3200" dirty="0"/>
              <a:t>Greek word “</a:t>
            </a:r>
            <a:r>
              <a:rPr lang="en-US" altLang="en-US" sz="3200" b="1" dirty="0" err="1"/>
              <a:t>prostithemi</a:t>
            </a:r>
            <a:r>
              <a:rPr lang="en-US" altLang="en-US" sz="3200" dirty="0"/>
              <a:t>”-“place additionally” (Strong’s) – “</a:t>
            </a:r>
            <a:r>
              <a:rPr lang="en-US" altLang="en-US" sz="3200" b="1" dirty="0"/>
              <a:t>to add or place beside</a:t>
            </a:r>
            <a:r>
              <a:rPr lang="en-US" altLang="en-US" sz="3200" dirty="0"/>
              <a:t>” (Vines)</a:t>
            </a:r>
          </a:p>
          <a:p>
            <a:pPr marL="768350" indent="-711200"/>
            <a:r>
              <a:rPr lang="en-US" altLang="en-US" sz="3200" dirty="0"/>
              <a:t>From where we get our English word ‘</a:t>
            </a:r>
            <a:r>
              <a:rPr lang="en-US" altLang="en-US" sz="3200" b="1" dirty="0"/>
              <a:t>prosthesis’</a:t>
            </a:r>
            <a:r>
              <a:rPr lang="en-US" altLang="en-US" sz="3200" dirty="0"/>
              <a:t> or ‘</a:t>
            </a:r>
            <a:r>
              <a:rPr lang="en-US" altLang="en-US" sz="3200" b="1" dirty="0"/>
              <a:t>prosthetics’.</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981200" y="533400"/>
            <a:ext cx="8229600" cy="1066800"/>
          </a:xfrm>
        </p:spPr>
        <p:txBody>
          <a:bodyPr>
            <a:normAutofit fontScale="90000"/>
          </a:bodyPr>
          <a:lstStyle/>
          <a:p>
            <a:r>
              <a:rPr lang="en-US" altLang="en-US" sz="3600" b="1" dirty="0"/>
              <a:t>RESPONSIBILITIES &amp; REQUIREMENTS OF MEMBERSHIP</a:t>
            </a:r>
          </a:p>
        </p:txBody>
      </p:sp>
      <p:sp>
        <p:nvSpPr>
          <p:cNvPr id="79875" name="Rectangle 3"/>
          <p:cNvSpPr>
            <a:spLocks noGrp="1" noChangeArrowheads="1"/>
          </p:cNvSpPr>
          <p:nvPr>
            <p:ph idx="1"/>
          </p:nvPr>
        </p:nvSpPr>
        <p:spPr>
          <a:xfrm>
            <a:off x="2209800" y="1905000"/>
            <a:ext cx="8991600" cy="4648200"/>
          </a:xfrm>
        </p:spPr>
        <p:txBody>
          <a:bodyPr>
            <a:normAutofit/>
          </a:bodyPr>
          <a:lstStyle/>
          <a:p>
            <a:pPr marL="609600" indent="-609600">
              <a:buFontTx/>
              <a:buAutoNum type="arabicPeriod" startAt="3"/>
            </a:pPr>
            <a:r>
              <a:rPr lang="en-US" altLang="en-US" sz="3200" b="1" dirty="0"/>
              <a:t>Membership entails contributing and giving:</a:t>
            </a:r>
            <a:endParaRPr lang="en-US" altLang="en-US" sz="3200" dirty="0"/>
          </a:p>
          <a:p>
            <a:pPr marL="473075" lvl="1" indent="0">
              <a:buNone/>
            </a:pPr>
            <a:r>
              <a:rPr lang="en-US" altLang="en-US" sz="3200" dirty="0"/>
              <a:t>Of what?</a:t>
            </a:r>
          </a:p>
          <a:p>
            <a:pPr marL="547688" indent="-457200"/>
            <a:r>
              <a:rPr lang="en-US" altLang="en-US" sz="3200" dirty="0"/>
              <a:t>Your </a:t>
            </a:r>
            <a:r>
              <a:rPr lang="en-US" altLang="en-US" sz="3200" b="1" dirty="0"/>
              <a:t>resources</a:t>
            </a:r>
            <a:r>
              <a:rPr lang="en-US" altLang="en-US" sz="3200" dirty="0"/>
              <a:t> and </a:t>
            </a:r>
            <a:r>
              <a:rPr lang="en-US" altLang="en-US" sz="3200" b="1" dirty="0"/>
              <a:t>blessings</a:t>
            </a:r>
            <a:r>
              <a:rPr lang="en-US" altLang="en-US" sz="3200" dirty="0"/>
              <a:t> – </a:t>
            </a:r>
            <a:br>
              <a:rPr lang="en-US" altLang="en-US" sz="3200" dirty="0"/>
            </a:br>
            <a:r>
              <a:rPr lang="en-US" altLang="en-US" sz="3200" dirty="0"/>
              <a:t>(Matthew 25:14-30)</a:t>
            </a:r>
          </a:p>
          <a:p>
            <a:pPr marL="547688" indent="-457200"/>
            <a:r>
              <a:rPr lang="en-US" altLang="en-US" sz="3200" dirty="0"/>
              <a:t>Your </a:t>
            </a:r>
            <a:r>
              <a:rPr lang="en-US" altLang="en-US" sz="3200" b="1" dirty="0"/>
              <a:t>time</a:t>
            </a:r>
            <a:r>
              <a:rPr lang="en-US" altLang="en-US" sz="3200" dirty="0"/>
              <a:t> – (Ephesians 5:15-16)</a:t>
            </a:r>
          </a:p>
          <a:p>
            <a:pPr marL="547688" indent="-457200"/>
            <a:r>
              <a:rPr lang="en-US" altLang="en-US" sz="3200" dirty="0"/>
              <a:t>Your </a:t>
            </a:r>
            <a:r>
              <a:rPr lang="en-US" altLang="en-US" sz="3200" b="1" dirty="0"/>
              <a:t>self</a:t>
            </a:r>
            <a:r>
              <a:rPr lang="en-US" altLang="en-US" sz="3200" dirty="0"/>
              <a:t> – (2 Corinthians 8:5)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500"/>
                                        <p:tgtEl>
                                          <p:spTgt spid="7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fade">
                                      <p:cBhvr>
                                        <p:cTn id="12" dur="5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fade">
                                      <p:cBhvr>
                                        <p:cTn id="17" dur="5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fade">
                                      <p:cBhvr>
                                        <p:cTn id="22" dur="500"/>
                                        <p:tgtEl>
                                          <p:spTgt spid="79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fade">
                                      <p:cBhvr>
                                        <p:cTn id="27"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981200" y="533400"/>
            <a:ext cx="8229600" cy="1066800"/>
          </a:xfrm>
        </p:spPr>
        <p:txBody>
          <a:bodyPr>
            <a:normAutofit fontScale="90000"/>
          </a:bodyPr>
          <a:lstStyle/>
          <a:p>
            <a:r>
              <a:rPr lang="en-US" altLang="en-US" sz="3600" b="1" dirty="0"/>
              <a:t>RESPONSIBILITIES &amp; REQUIREMENTS OF MEMBERSHIP</a:t>
            </a:r>
          </a:p>
        </p:txBody>
      </p:sp>
      <p:sp>
        <p:nvSpPr>
          <p:cNvPr id="90115" name="Rectangle 3"/>
          <p:cNvSpPr>
            <a:spLocks noGrp="1" noChangeArrowheads="1"/>
          </p:cNvSpPr>
          <p:nvPr>
            <p:ph idx="1"/>
          </p:nvPr>
        </p:nvSpPr>
        <p:spPr>
          <a:xfrm>
            <a:off x="1981200" y="1905000"/>
            <a:ext cx="9448800" cy="4800600"/>
          </a:xfrm>
        </p:spPr>
        <p:txBody>
          <a:bodyPr>
            <a:normAutofit lnSpcReduction="10000"/>
          </a:bodyPr>
          <a:lstStyle/>
          <a:p>
            <a:pPr marL="381000" indent="-381000">
              <a:buFontTx/>
              <a:buAutoNum type="arabicPeriod" startAt="4"/>
            </a:pPr>
            <a:r>
              <a:rPr lang="en-US" altLang="en-US" sz="3200" b="1" dirty="0"/>
              <a:t>Membership includes the responsibility to offer our worship together.</a:t>
            </a:r>
          </a:p>
          <a:p>
            <a:pPr marL="530225" indent="-457200"/>
            <a:r>
              <a:rPr lang="en-US" altLang="en-US" sz="3400" dirty="0"/>
              <a:t>Consider the membership responsibilities in the act of partaking of the Lord's Supper in their assembled capacity. </a:t>
            </a:r>
            <a:br>
              <a:rPr lang="en-US" altLang="en-US" sz="3400" dirty="0"/>
            </a:br>
            <a:r>
              <a:rPr lang="en-US" altLang="en-US" sz="3400" dirty="0"/>
              <a:t>(1 Cor. 11:17-29; Acts 20:7; 2:42)</a:t>
            </a:r>
          </a:p>
          <a:p>
            <a:pPr marL="530225" indent="-457200"/>
            <a:r>
              <a:rPr lang="en-US" altLang="en-US" sz="3400" dirty="0"/>
              <a:t>Worship including </a:t>
            </a:r>
            <a:r>
              <a:rPr lang="en-US" altLang="en-US" sz="3400" b="1" dirty="0"/>
              <a:t>singing</a:t>
            </a:r>
            <a:r>
              <a:rPr lang="en-US" altLang="en-US" sz="3400" dirty="0"/>
              <a:t> (Eph. 5:19), </a:t>
            </a:r>
            <a:r>
              <a:rPr lang="en-US" altLang="en-US" sz="3400" b="1" dirty="0"/>
              <a:t>praying</a:t>
            </a:r>
            <a:r>
              <a:rPr lang="en-US" altLang="en-US" sz="3400" dirty="0"/>
              <a:t> (Acts 12:12), and </a:t>
            </a:r>
            <a:r>
              <a:rPr lang="en-US" altLang="en-US" sz="3400" b="1" dirty="0"/>
              <a:t>studying</a:t>
            </a:r>
            <a:r>
              <a:rPr lang="en-US" altLang="en-US" sz="3400" dirty="0"/>
              <a:t> </a:t>
            </a:r>
            <a:r>
              <a:rPr lang="en-US" altLang="en-US" sz="3400" b="1" dirty="0"/>
              <a:t>God’s</a:t>
            </a:r>
            <a:r>
              <a:rPr lang="en-US" altLang="en-US" sz="3400" dirty="0"/>
              <a:t> </a:t>
            </a:r>
            <a:r>
              <a:rPr lang="en-US" altLang="en-US" sz="3400" b="1" dirty="0"/>
              <a:t>word</a:t>
            </a:r>
            <a:r>
              <a:rPr lang="en-US" altLang="en-US" sz="3400" dirty="0"/>
              <a:t> (Acts 2:42, 20:7) 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500"/>
                                        <p:tgtEl>
                                          <p:spTgt spid="90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fade">
                                      <p:cBhvr>
                                        <p:cTn id="12" dur="500"/>
                                        <p:tgtEl>
                                          <p:spTgt spid="90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fade">
                                      <p:cBhvr>
                                        <p:cTn id="17" dur="500"/>
                                        <p:tgtEl>
                                          <p:spTgt spid="901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81200" y="533400"/>
            <a:ext cx="8229600" cy="1066800"/>
          </a:xfrm>
        </p:spPr>
        <p:txBody>
          <a:bodyPr>
            <a:normAutofit fontScale="90000"/>
          </a:bodyPr>
          <a:lstStyle/>
          <a:p>
            <a:r>
              <a:rPr lang="en-US" altLang="en-US" sz="3600" b="1" dirty="0"/>
              <a:t>RESPONSIBILITIES &amp; REQUIREMENTS OF MEMBERSHIP</a:t>
            </a:r>
          </a:p>
        </p:txBody>
      </p:sp>
      <p:sp>
        <p:nvSpPr>
          <p:cNvPr id="92163" name="Rectangle 3"/>
          <p:cNvSpPr>
            <a:spLocks noGrp="1" noChangeArrowheads="1"/>
          </p:cNvSpPr>
          <p:nvPr>
            <p:ph idx="1"/>
          </p:nvPr>
        </p:nvSpPr>
        <p:spPr>
          <a:xfrm>
            <a:off x="2209800" y="1905000"/>
            <a:ext cx="9753600" cy="4953000"/>
          </a:xfrm>
        </p:spPr>
        <p:txBody>
          <a:bodyPr>
            <a:normAutofit/>
          </a:bodyPr>
          <a:lstStyle/>
          <a:p>
            <a:pPr marL="381000" indent="-381000">
              <a:buFontTx/>
              <a:buAutoNum type="arabicPeriod" startAt="5"/>
            </a:pPr>
            <a:r>
              <a:rPr lang="en-US" altLang="en-US" sz="3200" b="1" dirty="0"/>
              <a:t>Membership in the local church is structured with elders</a:t>
            </a:r>
            <a:r>
              <a:rPr lang="en-US" altLang="en-US" sz="3200" dirty="0"/>
              <a:t>, </a:t>
            </a:r>
            <a:r>
              <a:rPr lang="en-US" altLang="en-US" sz="3200" b="1" dirty="0"/>
              <a:t>deacons and saints. (Phil. 1:1)</a:t>
            </a:r>
          </a:p>
          <a:p>
            <a:pPr marL="392113"/>
            <a:r>
              <a:rPr lang="en-US" altLang="en-US" sz="3200" dirty="0"/>
              <a:t>There is scriptural organization. (Titus 1:5)</a:t>
            </a:r>
          </a:p>
          <a:p>
            <a:pPr marL="392113"/>
            <a:r>
              <a:rPr lang="en-US" altLang="en-US" sz="3200" dirty="0"/>
              <a:t>Elders exercise </a:t>
            </a:r>
            <a:r>
              <a:rPr lang="en-US" altLang="en-US" sz="3200" b="1" dirty="0"/>
              <a:t>rule and oversight </a:t>
            </a:r>
            <a:r>
              <a:rPr lang="en-US" altLang="en-US" sz="3200" dirty="0"/>
              <a:t>(1 Tim. 5:17) that is </a:t>
            </a:r>
            <a:r>
              <a:rPr lang="en-US" altLang="en-US" sz="3200" b="1" dirty="0"/>
              <a:t>limited to the </a:t>
            </a:r>
            <a:r>
              <a:rPr lang="en-US" altLang="en-US" sz="3000" b="1" dirty="0"/>
              <a:t>local church</a:t>
            </a:r>
            <a:r>
              <a:rPr lang="en-US" altLang="en-US" sz="3000" dirty="0"/>
              <a:t> </a:t>
            </a:r>
            <a:r>
              <a:rPr lang="en-US" altLang="en-US" sz="3000" b="1" i="1" dirty="0"/>
              <a:t>“among you” </a:t>
            </a:r>
            <a:r>
              <a:rPr lang="en-US" altLang="en-US" sz="3000" dirty="0"/>
              <a:t>(1 Peter 5:2-3).</a:t>
            </a:r>
          </a:p>
          <a:p>
            <a:pPr marL="392113"/>
            <a:r>
              <a:rPr lang="en-US" altLang="en-US" sz="3000" dirty="0"/>
              <a:t>Qualifications are consistent with what is expected by God of all mature Christians, except… where do future elders come from? </a:t>
            </a:r>
          </a:p>
          <a:p>
            <a:pPr marL="392113"/>
            <a:endParaRPr lang="en-US"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fade">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fade">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fade">
                                      <p:cBhvr>
                                        <p:cTn id="17" dur="500"/>
                                        <p:tgtEl>
                                          <p:spTgt spid="921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fade">
                                      <p:cBhvr>
                                        <p:cTn id="22" dur="500"/>
                                        <p:tgtEl>
                                          <p:spTgt spid="921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524000" y="228600"/>
            <a:ext cx="9144000" cy="1066800"/>
          </a:xfrm>
        </p:spPr>
        <p:txBody>
          <a:bodyPr>
            <a:normAutofit fontScale="90000"/>
          </a:bodyPr>
          <a:lstStyle/>
          <a:p>
            <a:r>
              <a:rPr lang="en-US" altLang="en-US" sz="4000" b="1" dirty="0"/>
              <a:t>How important is church membership?</a:t>
            </a:r>
          </a:p>
        </p:txBody>
      </p:sp>
      <p:sp>
        <p:nvSpPr>
          <p:cNvPr id="98307" name="Rectangle 3"/>
          <p:cNvSpPr>
            <a:spLocks noGrp="1" noChangeArrowheads="1"/>
          </p:cNvSpPr>
          <p:nvPr>
            <p:ph idx="1"/>
          </p:nvPr>
        </p:nvSpPr>
        <p:spPr>
          <a:xfrm>
            <a:off x="1524000" y="1295400"/>
            <a:ext cx="10134600" cy="5334000"/>
          </a:xfrm>
        </p:spPr>
        <p:txBody>
          <a:bodyPr>
            <a:normAutofit/>
          </a:bodyPr>
          <a:lstStyle/>
          <a:p>
            <a:pPr marL="812800" indent="-812800"/>
            <a:r>
              <a:rPr lang="en-US" altLang="en-US" sz="2800" dirty="0"/>
              <a:t>One cannot be a faithful Christian w/o being a faithful, dedicated &amp; contributing member of a faithful local church. </a:t>
            </a:r>
          </a:p>
          <a:p>
            <a:pPr marL="812800" indent="-812800"/>
            <a:r>
              <a:rPr lang="en-US" altLang="en-US" sz="2800" dirty="0"/>
              <a:t>Does not in any way advocate denominationalism, but rather condemns it (1 Cor. 4:17).</a:t>
            </a:r>
          </a:p>
          <a:p>
            <a:pPr marL="812800" indent="-812800"/>
            <a:r>
              <a:rPr lang="en-US" altLang="en-US" sz="2800" dirty="0"/>
              <a:t>Many churches, teaching diversified doctrines is contrary to the scriptures (1 Cor. 1:10ff). </a:t>
            </a:r>
          </a:p>
          <a:p>
            <a:pPr marL="812800" indent="-812800"/>
            <a:r>
              <a:rPr lang="en-US" altLang="en-US" sz="2800" dirty="0"/>
              <a:t>Nonetheless, pure and biblical Christianity demands one be an active member of a scriptural local church, one teaching and practicing only the "</a:t>
            </a:r>
            <a:r>
              <a:rPr lang="en-US" altLang="en-US" sz="2800" i="1" dirty="0"/>
              <a:t>doctrine of Christ</a:t>
            </a:r>
            <a:r>
              <a:rPr lang="en-US" altLang="en-US" sz="2800" dirty="0"/>
              <a:t>" (2 Jn. 9-11).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fad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fade">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fade">
                                      <p:cBhvr>
                                        <p:cTn id="22" dur="500"/>
                                        <p:tgtEl>
                                          <p:spTgt spid="983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33600" y="228600"/>
            <a:ext cx="7772400" cy="1066800"/>
          </a:xfrm>
        </p:spPr>
        <p:txBody>
          <a:bodyPr/>
          <a:lstStyle/>
          <a:p>
            <a:r>
              <a:rPr lang="en-US" altLang="en-US" b="1" dirty="0"/>
              <a:t>Added to what?</a:t>
            </a:r>
          </a:p>
        </p:txBody>
      </p:sp>
      <p:sp>
        <p:nvSpPr>
          <p:cNvPr id="36867" name="Rectangle 3"/>
          <p:cNvSpPr>
            <a:spLocks noGrp="1" noChangeArrowheads="1"/>
          </p:cNvSpPr>
          <p:nvPr>
            <p:ph idx="1"/>
          </p:nvPr>
        </p:nvSpPr>
        <p:spPr>
          <a:xfrm>
            <a:off x="1905000" y="1295400"/>
            <a:ext cx="9677400" cy="4800600"/>
          </a:xfrm>
        </p:spPr>
        <p:txBody>
          <a:bodyPr>
            <a:normAutofit/>
          </a:bodyPr>
          <a:lstStyle/>
          <a:p>
            <a:pPr marL="609600" indent="-609600"/>
            <a:r>
              <a:rPr lang="en-US" altLang="en-US" sz="2800" b="1" dirty="0"/>
              <a:t>To the church</a:t>
            </a:r>
            <a:r>
              <a:rPr lang="en-US" altLang="en-US" sz="2800" dirty="0"/>
              <a:t> (the </a:t>
            </a:r>
            <a:r>
              <a:rPr lang="en-US" altLang="en-US" sz="2800" b="1" dirty="0"/>
              <a:t>“called out”</a:t>
            </a:r>
            <a:r>
              <a:rPr lang="en-US" altLang="en-US" sz="2800" dirty="0"/>
              <a:t>) or the </a:t>
            </a:r>
            <a:r>
              <a:rPr lang="en-US" altLang="en-US" sz="2800" b="1" i="1" dirty="0"/>
              <a:t>“body”. </a:t>
            </a:r>
            <a:r>
              <a:rPr lang="en-US" altLang="en-US" sz="2800" dirty="0"/>
              <a:t>(Eph. 2:19-22; Col. 1:18-24)</a:t>
            </a:r>
          </a:p>
          <a:p>
            <a:pPr marL="609600" indent="-609600"/>
            <a:r>
              <a:rPr lang="en-US" altLang="en-US" sz="2800" b="1" dirty="0"/>
              <a:t>To the kingdom</a:t>
            </a:r>
            <a:r>
              <a:rPr lang="en-US" altLang="en-US" sz="2800" dirty="0"/>
              <a:t> – (Isaiah 2:2-3; Daniel 2:44)</a:t>
            </a:r>
          </a:p>
          <a:p>
            <a:pPr marL="609600" indent="-609600"/>
            <a:r>
              <a:rPr lang="en-US" altLang="en-US" sz="2800" dirty="0"/>
              <a:t>To </a:t>
            </a:r>
            <a:r>
              <a:rPr lang="en-US" altLang="en-US" sz="2800" b="1" dirty="0"/>
              <a:t>God’s family and household</a:t>
            </a:r>
            <a:r>
              <a:rPr lang="en-US" altLang="en-US" sz="2800" dirty="0"/>
              <a:t>. (Romans 8:9-11)</a:t>
            </a:r>
          </a:p>
          <a:p>
            <a:pPr marL="609600" indent="-609600"/>
            <a:r>
              <a:rPr lang="en-US" altLang="en-US" sz="2800" b="1" dirty="0"/>
              <a:t>Enrolled</a:t>
            </a:r>
            <a:r>
              <a:rPr lang="en-US" altLang="en-US" sz="2800" dirty="0"/>
              <a:t> with those whose names are in the </a:t>
            </a:r>
            <a:r>
              <a:rPr lang="en-US" altLang="en-US" sz="2800" b="1" i="1" dirty="0"/>
              <a:t>“book of life”. </a:t>
            </a:r>
            <a:r>
              <a:rPr lang="en-US" altLang="en-US" sz="2800" dirty="0"/>
              <a:t>(Phil. 4:3; Rev. 20:12-15; Heb. 12:22-23)</a:t>
            </a:r>
          </a:p>
          <a:p>
            <a:pPr marL="609600" indent="-609600"/>
            <a:r>
              <a:rPr lang="en-US" altLang="en-US" sz="2800" b="1" dirty="0"/>
              <a:t>To the number of the saved –</a:t>
            </a:r>
            <a:r>
              <a:rPr lang="en-US" altLang="en-US" sz="2800" dirty="0"/>
              <a:t>  Individually members of one body (Acts 2:47; Romans12:3-5)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fade">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fade">
                                      <p:cBhvr>
                                        <p:cTn id="27"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905000" y="838200"/>
            <a:ext cx="8229600" cy="5257800"/>
          </a:xfrm>
        </p:spPr>
        <p:txBody>
          <a:bodyPr/>
          <a:lstStyle/>
          <a:p>
            <a:pPr marL="65088" indent="0">
              <a:buNone/>
            </a:pPr>
            <a:r>
              <a:rPr lang="en-US" altLang="en-US" sz="3200" dirty="0"/>
              <a:t>We do not </a:t>
            </a:r>
            <a:r>
              <a:rPr lang="en-US" altLang="en-US" sz="3200" b="1" dirty="0">
                <a:solidFill>
                  <a:schemeClr val="tx2"/>
                </a:solidFill>
              </a:rPr>
              <a:t>JOIN</a:t>
            </a:r>
            <a:r>
              <a:rPr lang="en-US" altLang="en-US" sz="3200" dirty="0"/>
              <a:t> the Lord’s church – we are </a:t>
            </a:r>
            <a:r>
              <a:rPr lang="en-US" altLang="en-US" sz="3200" b="1" dirty="0">
                <a:solidFill>
                  <a:schemeClr val="tx2"/>
                </a:solidFill>
              </a:rPr>
              <a:t>ADDED</a:t>
            </a:r>
            <a:r>
              <a:rPr lang="en-US" altLang="en-US" sz="3200" dirty="0"/>
              <a:t>!</a:t>
            </a:r>
          </a:p>
          <a:p>
            <a:pPr marL="457200" lvl="1" indent="0">
              <a:buNone/>
            </a:pPr>
            <a:r>
              <a:rPr lang="en-US" altLang="en-US" sz="3200" b="1" dirty="0">
                <a:solidFill>
                  <a:srgbClr val="008000"/>
                </a:solidFill>
              </a:rPr>
              <a:t>We are not added to the church of our choice!</a:t>
            </a:r>
            <a:endParaRPr lang="en-US" altLang="en-US" sz="3200" b="1" dirty="0"/>
          </a:p>
          <a:p>
            <a:pPr marL="65088" indent="0">
              <a:buNone/>
            </a:pPr>
            <a:r>
              <a:rPr lang="en-US" altLang="en-US" sz="3200" dirty="0"/>
              <a:t>We are added to </a:t>
            </a:r>
            <a:r>
              <a:rPr lang="en-US" altLang="en-US" sz="3200" b="1" dirty="0">
                <a:solidFill>
                  <a:schemeClr val="tx2"/>
                </a:solidFill>
              </a:rPr>
              <a:t>His church</a:t>
            </a:r>
            <a:r>
              <a:rPr lang="en-US" altLang="en-US" sz="3200" dirty="0"/>
              <a:t>, with </a:t>
            </a:r>
            <a:r>
              <a:rPr lang="en-US" altLang="en-US" sz="3200" b="1" dirty="0">
                <a:solidFill>
                  <a:schemeClr val="tx2"/>
                </a:solidFill>
              </a:rPr>
              <a:t>His rule</a:t>
            </a:r>
            <a:r>
              <a:rPr lang="en-US" altLang="en-US" sz="3200" dirty="0"/>
              <a:t>, with </a:t>
            </a:r>
            <a:r>
              <a:rPr lang="en-US" altLang="en-US" sz="3200" b="1" dirty="0">
                <a:solidFill>
                  <a:schemeClr val="tx2"/>
                </a:solidFill>
              </a:rPr>
              <a:t>His work</a:t>
            </a:r>
            <a:r>
              <a:rPr lang="en-US" altLang="en-US" sz="3200" dirty="0"/>
              <a:t>, and </a:t>
            </a:r>
            <a:r>
              <a:rPr lang="en-US" altLang="en-US" sz="3200" b="1" dirty="0">
                <a:solidFill>
                  <a:schemeClr val="tx2"/>
                </a:solidFill>
              </a:rPr>
              <a:t>His worship</a:t>
            </a:r>
            <a:r>
              <a:rPr lang="en-US" altLang="en-US" sz="3200" dirty="0"/>
              <a:t>.</a:t>
            </a:r>
          </a:p>
          <a:p>
            <a:pPr marL="65088" indent="0">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11">
                                            <p:txEl>
                                              <p:pRg st="1" end="1"/>
                                            </p:txEl>
                                          </p:spTgt>
                                        </p:tgtEl>
                                        <p:attrNameLst>
                                          <p:attrName>style.visibility</p:attrName>
                                        </p:attrNameLst>
                                      </p:cBhvr>
                                      <p:to>
                                        <p:strVal val="visible"/>
                                      </p:to>
                                    </p:set>
                                    <p:animEffect transition="in" filter="fade">
                                      <p:cBhvr>
                                        <p:cTn id="10" dur="500"/>
                                        <p:tgtEl>
                                          <p:spTgt spid="430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fade">
                                      <p:cBhvr>
                                        <p:cTn id="15"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33600" y="228600"/>
            <a:ext cx="7772400" cy="1066800"/>
          </a:xfrm>
        </p:spPr>
        <p:txBody>
          <a:bodyPr/>
          <a:lstStyle/>
          <a:p>
            <a:r>
              <a:rPr lang="en-US" altLang="en-US" b="1" dirty="0"/>
              <a:t>The Church “Universal”</a:t>
            </a:r>
          </a:p>
        </p:txBody>
      </p:sp>
      <p:sp>
        <p:nvSpPr>
          <p:cNvPr id="38915" name="Rectangle 3"/>
          <p:cNvSpPr>
            <a:spLocks noGrp="1" noChangeArrowheads="1"/>
          </p:cNvSpPr>
          <p:nvPr>
            <p:ph idx="1"/>
          </p:nvPr>
        </p:nvSpPr>
        <p:spPr>
          <a:xfrm>
            <a:off x="1905000" y="1295400"/>
            <a:ext cx="9753600" cy="5334000"/>
          </a:xfrm>
        </p:spPr>
        <p:txBody>
          <a:bodyPr>
            <a:normAutofit/>
          </a:bodyPr>
          <a:lstStyle/>
          <a:p>
            <a:pPr marL="609600" indent="-609600"/>
            <a:r>
              <a:rPr lang="en-US" altLang="en-US" sz="2800" dirty="0"/>
              <a:t>An accommodative used to describe a relationship between </a:t>
            </a:r>
            <a:r>
              <a:rPr lang="en-US" altLang="en-US" sz="2800" b="1" dirty="0"/>
              <a:t>Christ as the head</a:t>
            </a:r>
            <a:r>
              <a:rPr lang="en-US" altLang="en-US" sz="2800" dirty="0"/>
              <a:t> and </a:t>
            </a:r>
            <a:r>
              <a:rPr lang="en-US" altLang="en-US" sz="2800" b="1" dirty="0">
                <a:solidFill>
                  <a:srgbClr val="008000"/>
                </a:solidFill>
              </a:rPr>
              <a:t>all those (all places in all times)</a:t>
            </a:r>
            <a:r>
              <a:rPr lang="en-US" altLang="en-US" sz="2800" b="1" dirty="0"/>
              <a:t> who have been redeemed as part of the body (Ephesians 1:22-23)</a:t>
            </a:r>
            <a:r>
              <a:rPr lang="en-US" altLang="en-US" sz="2800" dirty="0"/>
              <a:t>.  </a:t>
            </a:r>
            <a:endParaRPr lang="en-US" altLang="en-US" sz="2800" b="1" u="sng" dirty="0"/>
          </a:p>
          <a:p>
            <a:pPr marL="609600" indent="-609600"/>
            <a:r>
              <a:rPr lang="en-US" altLang="en-US" sz="2800" b="1" dirty="0"/>
              <a:t>To be part of this body</a:t>
            </a:r>
            <a:r>
              <a:rPr lang="en-US" altLang="en-US" sz="2800" dirty="0"/>
              <a:t>, we must be brought into </a:t>
            </a:r>
            <a:r>
              <a:rPr lang="en-US" altLang="en-US" sz="2800" b="1" i="1" dirty="0"/>
              <a:t>fellowship</a:t>
            </a:r>
            <a:r>
              <a:rPr lang="en-US" altLang="en-US" sz="2800" dirty="0"/>
              <a:t> </a:t>
            </a:r>
            <a:r>
              <a:rPr lang="en-US" altLang="en-US" sz="2800" b="1" i="1" dirty="0"/>
              <a:t>with God</a:t>
            </a:r>
            <a:r>
              <a:rPr lang="en-US" altLang="en-US" sz="2800" dirty="0"/>
              <a:t> and when we do, </a:t>
            </a:r>
            <a:r>
              <a:rPr lang="en-US" altLang="en-US" sz="2800" b="1" dirty="0"/>
              <a:t>we are also brought into fellowship</a:t>
            </a:r>
            <a:r>
              <a:rPr lang="en-US" altLang="en-US" sz="2800" dirty="0"/>
              <a:t> with </a:t>
            </a:r>
            <a:r>
              <a:rPr lang="en-US" altLang="en-US" sz="2800" b="1" dirty="0">
                <a:solidFill>
                  <a:srgbClr val="008000"/>
                </a:solidFill>
              </a:rPr>
              <a:t>all those</a:t>
            </a:r>
            <a:r>
              <a:rPr lang="en-US" altLang="en-US" sz="2800" dirty="0"/>
              <a:t> who also are in </a:t>
            </a:r>
            <a:r>
              <a:rPr lang="en-US" altLang="en-US" sz="2800" b="1" dirty="0"/>
              <a:t>fellowship with God</a:t>
            </a:r>
            <a:r>
              <a:rPr lang="en-US" altLang="en-US" sz="2800" dirty="0"/>
              <a:t> &amp; who continue to </a:t>
            </a:r>
            <a:r>
              <a:rPr lang="en-US" altLang="en-US" sz="2800" b="1" dirty="0"/>
              <a:t>walk in the light</a:t>
            </a:r>
            <a:r>
              <a:rPr lang="en-US" altLang="en-US" sz="2800" dirty="0"/>
              <a:t> (</a:t>
            </a:r>
            <a:r>
              <a:rPr lang="en-US" altLang="en-US" sz="2800" b="1" dirty="0"/>
              <a:t>1 John 1:1-7</a:t>
            </a:r>
            <a:r>
              <a:rPr lang="en-US" altLang="en-US" sz="2800" dirty="0"/>
              <a:t>).</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33600" y="228600"/>
            <a:ext cx="7772400" cy="1066800"/>
          </a:xfrm>
        </p:spPr>
        <p:txBody>
          <a:bodyPr>
            <a:normAutofit fontScale="90000"/>
          </a:bodyPr>
          <a:lstStyle/>
          <a:p>
            <a:r>
              <a:rPr lang="en-US" altLang="en-US" sz="4000" b="1" dirty="0"/>
              <a:t>There’s More Than Being Added</a:t>
            </a:r>
          </a:p>
        </p:txBody>
      </p:sp>
      <p:sp>
        <p:nvSpPr>
          <p:cNvPr id="40963" name="Rectangle 3"/>
          <p:cNvSpPr>
            <a:spLocks noGrp="1" noChangeArrowheads="1"/>
          </p:cNvSpPr>
          <p:nvPr>
            <p:ph idx="1"/>
          </p:nvPr>
        </p:nvSpPr>
        <p:spPr>
          <a:xfrm>
            <a:off x="1905000" y="1295400"/>
            <a:ext cx="9906000" cy="4800600"/>
          </a:xfrm>
        </p:spPr>
        <p:txBody>
          <a:bodyPr>
            <a:normAutofit/>
          </a:bodyPr>
          <a:lstStyle/>
          <a:p>
            <a:pPr marL="711200" indent="-711200"/>
            <a:r>
              <a:rPr lang="en-US" altLang="en-US" sz="3200" dirty="0"/>
              <a:t>The scriptures also teach that the Christian is to be a functional part of a </a:t>
            </a:r>
            <a:r>
              <a:rPr lang="en-US" altLang="en-US" sz="3200" b="1" dirty="0"/>
              <a:t>local</a:t>
            </a:r>
            <a:r>
              <a:rPr lang="en-US" altLang="en-US" sz="3200" dirty="0"/>
              <a:t> church. </a:t>
            </a:r>
          </a:p>
          <a:p>
            <a:pPr marL="666750" indent="-609600"/>
            <a:r>
              <a:rPr lang="en-US" altLang="en-US" sz="3200" dirty="0"/>
              <a:t>From the very inception of the church, we see that there are matters that we must continue in </a:t>
            </a:r>
            <a:r>
              <a:rPr lang="en-US" altLang="en-US" sz="3200" b="1" dirty="0"/>
              <a:t>that involve a local group of Christians</a:t>
            </a:r>
            <a:r>
              <a:rPr lang="en-US" altLang="en-US" sz="3200" dirty="0"/>
              <a:t> as we read of in Acts 2:42.</a:t>
            </a:r>
          </a:p>
          <a:p>
            <a:pPr marL="666750" indent="-609600"/>
            <a:r>
              <a:rPr lang="en-US" altLang="en-US" sz="3200" b="1" dirty="0"/>
              <a:t>33 local churches </a:t>
            </a:r>
            <a:r>
              <a:rPr lang="en-US" altLang="en-US" sz="3200" dirty="0"/>
              <a:t>mentioned in the NT. </a:t>
            </a:r>
            <a:br>
              <a:rPr lang="en-US" altLang="en-US" sz="3200" dirty="0"/>
            </a:br>
            <a:r>
              <a:rPr lang="en-US" altLang="en-US" sz="3200" dirty="0"/>
              <a:t>(Phil. 1:1; Acts 14:27; 1 Corinthians 11:18)</a:t>
            </a:r>
          </a:p>
          <a:p>
            <a:pPr marL="666750" indent="-609600"/>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33600" y="228600"/>
            <a:ext cx="7772400" cy="1066800"/>
          </a:xfrm>
        </p:spPr>
        <p:txBody>
          <a:bodyPr/>
          <a:lstStyle/>
          <a:p>
            <a:r>
              <a:rPr lang="en-US" altLang="en-US" b="1" dirty="0"/>
              <a:t>What Is Our Responsibility?</a:t>
            </a:r>
          </a:p>
        </p:txBody>
      </p:sp>
      <p:sp>
        <p:nvSpPr>
          <p:cNvPr id="47107" name="Rectangle 3"/>
          <p:cNvSpPr>
            <a:spLocks noGrp="1" noChangeArrowheads="1"/>
          </p:cNvSpPr>
          <p:nvPr>
            <p:ph idx="1"/>
          </p:nvPr>
        </p:nvSpPr>
        <p:spPr>
          <a:xfrm>
            <a:off x="1905000" y="1295400"/>
            <a:ext cx="9677400" cy="4800600"/>
          </a:xfrm>
        </p:spPr>
        <p:txBody>
          <a:bodyPr>
            <a:normAutofit/>
          </a:bodyPr>
          <a:lstStyle/>
          <a:p>
            <a:pPr marL="290513" indent="-290513"/>
            <a:r>
              <a:rPr lang="en-US" altLang="en-US" sz="3200" b="1" dirty="0"/>
              <a:t>We </a:t>
            </a:r>
            <a:r>
              <a:rPr lang="en-US" altLang="en-US" sz="3200" b="1" dirty="0">
                <a:solidFill>
                  <a:srgbClr val="008000"/>
                </a:solidFill>
              </a:rPr>
              <a:t>individually bear the responsibility to</a:t>
            </a:r>
            <a:r>
              <a:rPr lang="en-US" altLang="en-US" sz="3200" dirty="0">
                <a:solidFill>
                  <a:srgbClr val="008000"/>
                </a:solidFill>
              </a:rPr>
              <a:t> </a:t>
            </a:r>
            <a:r>
              <a:rPr lang="en-US" altLang="en-US" sz="3200" b="1" dirty="0">
                <a:solidFill>
                  <a:srgbClr val="008000"/>
                </a:solidFill>
              </a:rPr>
              <a:t>“join” ourselves to a local congregation</a:t>
            </a:r>
            <a:r>
              <a:rPr lang="en-US" altLang="en-US" sz="3200" dirty="0"/>
              <a:t> to </a:t>
            </a:r>
            <a:r>
              <a:rPr lang="en-US" altLang="en-US" sz="3200" b="1" dirty="0"/>
              <a:t>work and labor </a:t>
            </a:r>
            <a:r>
              <a:rPr lang="en-US" altLang="en-US" sz="3200" dirty="0"/>
              <a:t>together with brethren in a specified location.</a:t>
            </a:r>
          </a:p>
          <a:p>
            <a:pPr marL="290513" indent="-290513"/>
            <a:r>
              <a:rPr lang="en-US" altLang="en-US" sz="3200" dirty="0"/>
              <a:t>While </a:t>
            </a:r>
            <a:r>
              <a:rPr lang="en-US" altLang="en-US" sz="3200" b="1" dirty="0"/>
              <a:t>the Lord adds one to His church</a:t>
            </a:r>
            <a:r>
              <a:rPr lang="en-US" altLang="en-US" sz="3200" dirty="0"/>
              <a:t>, </a:t>
            </a:r>
            <a:r>
              <a:rPr lang="en-US" altLang="en-US" sz="3200" b="1" dirty="0"/>
              <a:t>one </a:t>
            </a:r>
            <a:r>
              <a:rPr lang="en-US" altLang="en-US" sz="3200" b="1" i="1" dirty="0"/>
              <a:t>must</a:t>
            </a:r>
            <a:r>
              <a:rPr lang="en-US" altLang="en-US" sz="3200" b="1" dirty="0"/>
              <a:t> identify with (join himself to) a local church</a:t>
            </a:r>
            <a:r>
              <a:rPr lang="en-US"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0" y="228600"/>
            <a:ext cx="9829800" cy="1371600"/>
          </a:xfrm>
        </p:spPr>
        <p:txBody>
          <a:bodyPr>
            <a:normAutofit/>
          </a:bodyPr>
          <a:lstStyle/>
          <a:p>
            <a:r>
              <a:rPr lang="en-US" altLang="en-US" b="1" dirty="0"/>
              <a:t>What is to be the basis for our choosing a congregation to identify with?</a:t>
            </a:r>
            <a:endParaRPr lang="en-US" altLang="en-US" dirty="0"/>
          </a:p>
        </p:txBody>
      </p:sp>
      <p:sp>
        <p:nvSpPr>
          <p:cNvPr id="51203" name="Rectangle 3"/>
          <p:cNvSpPr>
            <a:spLocks noGrp="1" noChangeArrowheads="1"/>
          </p:cNvSpPr>
          <p:nvPr>
            <p:ph idx="1"/>
          </p:nvPr>
        </p:nvSpPr>
        <p:spPr>
          <a:xfrm>
            <a:off x="1905000" y="1600200"/>
            <a:ext cx="10058400" cy="4800600"/>
          </a:xfrm>
        </p:spPr>
        <p:txBody>
          <a:bodyPr>
            <a:noAutofit/>
          </a:bodyPr>
          <a:lstStyle/>
          <a:p>
            <a:pPr marL="0" indent="0">
              <a:buNone/>
            </a:pPr>
            <a:r>
              <a:rPr lang="en-US" altLang="en-US" sz="3200" dirty="0"/>
              <a:t>On what basis will we choose a local church to join ourselves to? What are we looking for?</a:t>
            </a:r>
          </a:p>
          <a:p>
            <a:pPr marL="1168400" lvl="1" indent="-711200"/>
            <a:r>
              <a:rPr lang="en-US" altLang="en-US" sz="3200" b="1" dirty="0">
                <a:solidFill>
                  <a:srgbClr val="008000"/>
                </a:solidFill>
              </a:rPr>
              <a:t>Physical</a:t>
            </a:r>
            <a:r>
              <a:rPr lang="en-US" altLang="en-US" sz="3200" dirty="0"/>
              <a:t> - </a:t>
            </a:r>
            <a:r>
              <a:rPr lang="en-US" altLang="en-US" sz="2800" dirty="0"/>
              <a:t>How big? Number? Building or facilities? Formal or informal?</a:t>
            </a:r>
          </a:p>
          <a:p>
            <a:pPr marL="1168400" lvl="1" indent="-711200"/>
            <a:r>
              <a:rPr lang="en-US" altLang="en-US" sz="3200" b="1" dirty="0">
                <a:solidFill>
                  <a:srgbClr val="008000"/>
                </a:solidFill>
              </a:rPr>
              <a:t>Social - </a:t>
            </a:r>
            <a:r>
              <a:rPr lang="en-US" altLang="en-US" sz="2800" dirty="0"/>
              <a:t>Friendliness? Activities</a:t>
            </a:r>
            <a:r>
              <a:rPr lang="en-US" altLang="en-US" sz="3200" dirty="0"/>
              <a:t>?</a:t>
            </a:r>
          </a:p>
          <a:p>
            <a:pPr marL="1168400" lvl="1" indent="-711200"/>
            <a:r>
              <a:rPr lang="en-US" altLang="en-US" sz="3200" b="1" dirty="0">
                <a:solidFill>
                  <a:srgbClr val="008000"/>
                </a:solidFill>
              </a:rPr>
              <a:t>Spiritual</a:t>
            </a:r>
            <a:r>
              <a:rPr lang="en-US" altLang="en-US" sz="3200" dirty="0"/>
              <a:t>	 - </a:t>
            </a:r>
            <a:r>
              <a:rPr lang="en-US" altLang="en-US" sz="2800" dirty="0"/>
              <a:t>Stand for truth? Agree to disagree? Preach what I want to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fade">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fade">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fade">
                                      <p:cBhvr>
                                        <p:cTn id="2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0" y="228600"/>
            <a:ext cx="10515600" cy="1066800"/>
          </a:xfrm>
        </p:spPr>
        <p:txBody>
          <a:bodyPr>
            <a:normAutofit/>
          </a:bodyPr>
          <a:lstStyle/>
          <a:p>
            <a:r>
              <a:rPr lang="en-US" altLang="en-US" b="1" dirty="0"/>
              <a:t>Consider Saul after he became a Christian.</a:t>
            </a:r>
            <a:endParaRPr lang="en-US" altLang="en-US" dirty="0"/>
          </a:p>
        </p:txBody>
      </p:sp>
      <p:sp>
        <p:nvSpPr>
          <p:cNvPr id="53251" name="Rectangle 3"/>
          <p:cNvSpPr>
            <a:spLocks noGrp="1" noChangeArrowheads="1"/>
          </p:cNvSpPr>
          <p:nvPr>
            <p:ph idx="1"/>
          </p:nvPr>
        </p:nvSpPr>
        <p:spPr>
          <a:xfrm>
            <a:off x="2362200" y="1600200"/>
            <a:ext cx="7924800" cy="4495800"/>
          </a:xfrm>
        </p:spPr>
        <p:txBody>
          <a:bodyPr>
            <a:normAutofit/>
          </a:bodyPr>
          <a:lstStyle/>
          <a:p>
            <a:pPr marL="0" indent="0">
              <a:lnSpc>
                <a:spcPct val="90000"/>
              </a:lnSpc>
              <a:buNone/>
            </a:pPr>
            <a:r>
              <a:rPr lang="en-US" altLang="en-US" sz="3600" b="1" dirty="0"/>
              <a:t>Acts 9:26-27,  </a:t>
            </a:r>
            <a:r>
              <a:rPr lang="en-US" altLang="en-US" sz="3600" b="1" i="1" dirty="0"/>
              <a:t>“</a:t>
            </a:r>
            <a:r>
              <a:rPr lang="en-US" altLang="en-US" sz="3600" i="1" dirty="0"/>
              <a:t>And when he had come to Jerusalem, </a:t>
            </a:r>
            <a:r>
              <a:rPr lang="en-US" altLang="en-US" sz="3600" b="1" i="1" dirty="0"/>
              <a:t>he was trying to associate</a:t>
            </a:r>
            <a:r>
              <a:rPr lang="en-US" altLang="en-US" sz="3600" i="1" dirty="0"/>
              <a:t> </a:t>
            </a:r>
            <a:r>
              <a:rPr lang="en-US" altLang="en-US" sz="3600" b="1" i="1" dirty="0"/>
              <a:t>with (join) the disciples</a:t>
            </a:r>
            <a:r>
              <a:rPr lang="en-US" altLang="en-US" sz="3600" i="1" dirty="0"/>
              <a:t>; and </a:t>
            </a:r>
            <a:r>
              <a:rPr lang="en-US" altLang="en-US" sz="3600" b="1" i="1" dirty="0"/>
              <a:t>they were all afraid of him</a:t>
            </a:r>
            <a:r>
              <a:rPr lang="en-US" altLang="en-US" sz="3600" i="1" dirty="0"/>
              <a:t>, </a:t>
            </a:r>
            <a:r>
              <a:rPr lang="en-US" altLang="en-US" sz="3600" b="1" i="1" dirty="0"/>
              <a:t>not believing that he was a disciple</a:t>
            </a:r>
            <a:r>
              <a:rPr lang="en-US" altLang="en-US" sz="3600" dirty="0"/>
              <a:t>.”</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14804</TotalTime>
  <Words>3487</Words>
  <Application>Microsoft Office PowerPoint</Application>
  <PresentationFormat>Widescreen</PresentationFormat>
  <Paragraphs>248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Membership In The Local Church</vt:lpstr>
      <vt:lpstr>What happens when someone is baptized?</vt:lpstr>
      <vt:lpstr>Added to what?</vt:lpstr>
      <vt:lpstr>PowerPoint Presentation</vt:lpstr>
      <vt:lpstr>The Church “Universal”</vt:lpstr>
      <vt:lpstr>There’s More Than Being Added</vt:lpstr>
      <vt:lpstr>What Is Our Responsibility?</vt:lpstr>
      <vt:lpstr>What is to be the basis for our choosing a congregation to identify with?</vt:lpstr>
      <vt:lpstr>Consider Saul after he became a Christian.</vt:lpstr>
      <vt:lpstr>Saul attempts to join himself to the congregation in Jerusalem</vt:lpstr>
      <vt:lpstr>PowerPoint Presentation</vt:lpstr>
      <vt:lpstr>PowerPoint Presentation</vt:lpstr>
      <vt:lpstr>PowerPoint Presentation</vt:lpstr>
      <vt:lpstr>Saul and his attempt to join the brethren in Jerusalem</vt:lpstr>
      <vt:lpstr>PowerPoint Presentation</vt:lpstr>
      <vt:lpstr>PowerPoint Presentation</vt:lpstr>
      <vt:lpstr>RESPONSIBILITIES &amp; REQUIREMENTS OF MEMBERSHIP</vt:lpstr>
      <vt:lpstr>RESPONSIBILITIES &amp; REQUIREMENTS OF MEMBERSHIP</vt:lpstr>
      <vt:lpstr>RESPONSIBILITIES &amp; REQUIREMENTS OF MEMBERSHIP</vt:lpstr>
      <vt:lpstr>RESPONSIBILITIES &amp; REQUIREMENTS OF MEMBERSHIP</vt:lpstr>
      <vt:lpstr>RESPONSIBILITIES &amp; REQUIREMENTS OF MEMBERSHIP</vt:lpstr>
      <vt:lpstr>RESPONSIBILITIES &amp; REQUIREMENTS OF MEMBERSHIP</vt:lpstr>
      <vt:lpstr>How important is church membership?</vt:lpstr>
    </vt:vector>
  </TitlesOfParts>
  <Company>Department of the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2DLFB</dc:creator>
  <cp:lastModifiedBy>Chris Simmons</cp:lastModifiedBy>
  <cp:revision>24</cp:revision>
  <cp:lastPrinted>2021-08-22T13:13:02Z</cp:lastPrinted>
  <dcterms:created xsi:type="dcterms:W3CDTF">2008-02-20T18:43:27Z</dcterms:created>
  <dcterms:modified xsi:type="dcterms:W3CDTF">2023-05-24T15:18:06Z</dcterms:modified>
</cp:coreProperties>
</file>