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7" r:id="rId3"/>
    <p:sldId id="258" r:id="rId4"/>
    <p:sldId id="259" r:id="rId5"/>
    <p:sldId id="261" r:id="rId6"/>
    <p:sldId id="260" r:id="rId7"/>
    <p:sldId id="262" r:id="rId8"/>
    <p:sldId id="263" r:id="rId9"/>
    <p:sldId id="264" r:id="rId10"/>
    <p:sldId id="265" r:id="rId11"/>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397" autoAdjust="0"/>
  </p:normalViewPr>
  <p:slideViewPr>
    <p:cSldViewPr snapToGrid="0">
      <p:cViewPr varScale="1">
        <p:scale>
          <a:sx n="59" d="100"/>
          <a:sy n="59" d="100"/>
        </p:scale>
        <p:origin x="300" y="66"/>
      </p:cViewPr>
      <p:guideLst/>
    </p:cSldViewPr>
  </p:slideViewPr>
  <p:outlineViewPr>
    <p:cViewPr>
      <p:scale>
        <a:sx n="33" d="100"/>
        <a:sy n="33" d="100"/>
      </p:scale>
      <p:origin x="0" y="-771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BAD232E-F5AF-4486-A316-747F72EF763D}"/>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37C58410-59F4-4625-B02B-51737AE0D57B}"/>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8/22/2021</a:t>
            </a:r>
          </a:p>
        </p:txBody>
      </p:sp>
      <p:sp>
        <p:nvSpPr>
          <p:cNvPr id="4" name="Footer Placeholder 3">
            <a:extLst>
              <a:ext uri="{FF2B5EF4-FFF2-40B4-BE49-F238E27FC236}">
                <a16:creationId xmlns:a16="http://schemas.microsoft.com/office/drawing/2014/main" id="{EB0A7C1A-DC60-4B8F-9BE6-88E24E3CC712}"/>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Lessons From Cain and Abel</a:t>
            </a:r>
          </a:p>
        </p:txBody>
      </p:sp>
      <p:sp>
        <p:nvSpPr>
          <p:cNvPr id="5" name="Slide Number Placeholder 4">
            <a:extLst>
              <a:ext uri="{FF2B5EF4-FFF2-40B4-BE49-F238E27FC236}">
                <a16:creationId xmlns:a16="http://schemas.microsoft.com/office/drawing/2014/main" id="{28C35620-DEDC-46F6-9F37-93507F9C12BB}"/>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608DDE00-E0D0-4588-835C-02D3D77D7DD7}" type="slidenum">
              <a:rPr lang="en-US" smtClean="0"/>
              <a:t>‹#›</a:t>
            </a:fld>
            <a:endParaRPr lang="en-US"/>
          </a:p>
        </p:txBody>
      </p:sp>
    </p:spTree>
    <p:extLst>
      <p:ext uri="{BB962C8B-B14F-4D97-AF65-F5344CB8AC3E}">
        <p14:creationId xmlns:p14="http://schemas.microsoft.com/office/powerpoint/2010/main" val="126515080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8/22/2021</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Lessons From Cain and Abel</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A13775EF-196A-436F-961A-6225F5517142}" type="slidenum">
              <a:rPr lang="en-US" smtClean="0"/>
              <a:t>‹#›</a:t>
            </a:fld>
            <a:endParaRPr lang="en-US"/>
          </a:p>
        </p:txBody>
      </p:sp>
    </p:spTree>
    <p:extLst>
      <p:ext uri="{BB962C8B-B14F-4D97-AF65-F5344CB8AC3E}">
        <p14:creationId xmlns:p14="http://schemas.microsoft.com/office/powerpoint/2010/main" val="376898419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was written in earlier times written for our admonition. Romans 15:4</a:t>
            </a:r>
          </a:p>
          <a:p>
            <a:endParaRPr lang="en-US" dirty="0"/>
          </a:p>
          <a:p>
            <a:endParaRPr lang="en-US" dirty="0"/>
          </a:p>
        </p:txBody>
      </p:sp>
      <p:sp>
        <p:nvSpPr>
          <p:cNvPr id="4" name="Slide Number Placeholder 3"/>
          <p:cNvSpPr>
            <a:spLocks noGrp="1"/>
          </p:cNvSpPr>
          <p:nvPr>
            <p:ph type="sldNum" sz="quarter" idx="5"/>
          </p:nvPr>
        </p:nvSpPr>
        <p:spPr/>
        <p:txBody>
          <a:bodyPr/>
          <a:lstStyle/>
          <a:p>
            <a:fld id="{A13775EF-196A-436F-961A-6225F5517142}" type="slidenum">
              <a:rPr lang="en-US" smtClean="0"/>
              <a:t>1</a:t>
            </a:fld>
            <a:endParaRPr lang="en-US"/>
          </a:p>
        </p:txBody>
      </p:sp>
      <p:sp>
        <p:nvSpPr>
          <p:cNvPr id="5" name="Date Placeholder 4">
            <a:extLst>
              <a:ext uri="{FF2B5EF4-FFF2-40B4-BE49-F238E27FC236}">
                <a16:creationId xmlns:a16="http://schemas.microsoft.com/office/drawing/2014/main" id="{E98807A9-3056-40C0-BEDA-D685930CC748}"/>
              </a:ext>
            </a:extLst>
          </p:cNvPr>
          <p:cNvSpPr>
            <a:spLocks noGrp="1"/>
          </p:cNvSpPr>
          <p:nvPr>
            <p:ph type="dt" idx="1"/>
          </p:nvPr>
        </p:nvSpPr>
        <p:spPr/>
        <p:txBody>
          <a:bodyPr/>
          <a:lstStyle/>
          <a:p>
            <a:r>
              <a:rPr lang="en-US"/>
              <a:t>8/22/2021</a:t>
            </a:r>
          </a:p>
        </p:txBody>
      </p:sp>
      <p:sp>
        <p:nvSpPr>
          <p:cNvPr id="6" name="Footer Placeholder 5">
            <a:extLst>
              <a:ext uri="{FF2B5EF4-FFF2-40B4-BE49-F238E27FC236}">
                <a16:creationId xmlns:a16="http://schemas.microsoft.com/office/drawing/2014/main" id="{38B6B138-346A-4D5C-B3FF-3213B9321D5F}"/>
              </a:ext>
            </a:extLst>
          </p:cNvPr>
          <p:cNvSpPr>
            <a:spLocks noGrp="1"/>
          </p:cNvSpPr>
          <p:nvPr>
            <p:ph type="ftr" sz="quarter" idx="4"/>
          </p:nvPr>
        </p:nvSpPr>
        <p:spPr/>
        <p:txBody>
          <a:bodyPr/>
          <a:lstStyle/>
          <a:p>
            <a:r>
              <a:rPr lang="en-US"/>
              <a:t>Lessons From Cain and Abel</a:t>
            </a:r>
          </a:p>
        </p:txBody>
      </p:sp>
    </p:spTree>
    <p:extLst>
      <p:ext uri="{BB962C8B-B14F-4D97-AF65-F5344CB8AC3E}">
        <p14:creationId xmlns:p14="http://schemas.microsoft.com/office/powerpoint/2010/main" val="12568060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3775EF-196A-436F-961A-6225F5517142}" type="slidenum">
              <a:rPr lang="en-US" smtClean="0"/>
              <a:t>10</a:t>
            </a:fld>
            <a:endParaRPr lang="en-US"/>
          </a:p>
        </p:txBody>
      </p:sp>
      <p:sp>
        <p:nvSpPr>
          <p:cNvPr id="5" name="Date Placeholder 4">
            <a:extLst>
              <a:ext uri="{FF2B5EF4-FFF2-40B4-BE49-F238E27FC236}">
                <a16:creationId xmlns:a16="http://schemas.microsoft.com/office/drawing/2014/main" id="{AA73ECC4-886D-42DC-B9AC-FAB8A625A818}"/>
              </a:ext>
            </a:extLst>
          </p:cNvPr>
          <p:cNvSpPr>
            <a:spLocks noGrp="1"/>
          </p:cNvSpPr>
          <p:nvPr>
            <p:ph type="dt" idx="1"/>
          </p:nvPr>
        </p:nvSpPr>
        <p:spPr/>
        <p:txBody>
          <a:bodyPr/>
          <a:lstStyle/>
          <a:p>
            <a:r>
              <a:rPr lang="en-US"/>
              <a:t>8/22/2021</a:t>
            </a:r>
          </a:p>
        </p:txBody>
      </p:sp>
      <p:sp>
        <p:nvSpPr>
          <p:cNvPr id="6" name="Footer Placeholder 5">
            <a:extLst>
              <a:ext uri="{FF2B5EF4-FFF2-40B4-BE49-F238E27FC236}">
                <a16:creationId xmlns:a16="http://schemas.microsoft.com/office/drawing/2014/main" id="{911D4434-F9D6-4293-8C7F-4619CA0154DA}"/>
              </a:ext>
            </a:extLst>
          </p:cNvPr>
          <p:cNvSpPr>
            <a:spLocks noGrp="1"/>
          </p:cNvSpPr>
          <p:nvPr>
            <p:ph type="ftr" sz="quarter" idx="4"/>
          </p:nvPr>
        </p:nvSpPr>
        <p:spPr/>
        <p:txBody>
          <a:bodyPr/>
          <a:lstStyle/>
          <a:p>
            <a:r>
              <a:rPr lang="en-US"/>
              <a:t>Lessons From Cain and Abel</a:t>
            </a:r>
          </a:p>
        </p:txBody>
      </p:sp>
    </p:spTree>
    <p:extLst>
      <p:ext uri="{BB962C8B-B14F-4D97-AF65-F5344CB8AC3E}">
        <p14:creationId xmlns:p14="http://schemas.microsoft.com/office/powerpoint/2010/main" val="640522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8/22/2021</a:t>
            </a:r>
          </a:p>
        </p:txBody>
      </p:sp>
      <p:sp>
        <p:nvSpPr>
          <p:cNvPr id="5" name="Footer Placeholder 4"/>
          <p:cNvSpPr>
            <a:spLocks noGrp="1"/>
          </p:cNvSpPr>
          <p:nvPr>
            <p:ph type="ftr" sz="quarter" idx="4"/>
          </p:nvPr>
        </p:nvSpPr>
        <p:spPr/>
        <p:txBody>
          <a:bodyPr/>
          <a:lstStyle/>
          <a:p>
            <a:r>
              <a:rPr lang="en-US"/>
              <a:t>Lessons From Cain and Abel</a:t>
            </a:r>
          </a:p>
        </p:txBody>
      </p:sp>
      <p:sp>
        <p:nvSpPr>
          <p:cNvPr id="6" name="Slide Number Placeholder 5"/>
          <p:cNvSpPr>
            <a:spLocks noGrp="1"/>
          </p:cNvSpPr>
          <p:nvPr>
            <p:ph type="sldNum" sz="quarter" idx="5"/>
          </p:nvPr>
        </p:nvSpPr>
        <p:spPr/>
        <p:txBody>
          <a:bodyPr/>
          <a:lstStyle/>
          <a:p>
            <a:fld id="{A13775EF-196A-436F-961A-6225F5517142}" type="slidenum">
              <a:rPr lang="en-US" smtClean="0"/>
              <a:t>2</a:t>
            </a:fld>
            <a:endParaRPr lang="en-US"/>
          </a:p>
        </p:txBody>
      </p:sp>
    </p:spTree>
    <p:extLst>
      <p:ext uri="{BB962C8B-B14F-4D97-AF65-F5344CB8AC3E}">
        <p14:creationId xmlns:p14="http://schemas.microsoft.com/office/powerpoint/2010/main" val="1089000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8/22/2021</a:t>
            </a:r>
          </a:p>
        </p:txBody>
      </p:sp>
      <p:sp>
        <p:nvSpPr>
          <p:cNvPr id="5" name="Footer Placeholder 4"/>
          <p:cNvSpPr>
            <a:spLocks noGrp="1"/>
          </p:cNvSpPr>
          <p:nvPr>
            <p:ph type="ftr" sz="quarter" idx="4"/>
          </p:nvPr>
        </p:nvSpPr>
        <p:spPr/>
        <p:txBody>
          <a:bodyPr/>
          <a:lstStyle/>
          <a:p>
            <a:r>
              <a:rPr lang="en-US"/>
              <a:t>Lessons From Cain and Abel</a:t>
            </a:r>
          </a:p>
        </p:txBody>
      </p:sp>
      <p:sp>
        <p:nvSpPr>
          <p:cNvPr id="6" name="Slide Number Placeholder 5"/>
          <p:cNvSpPr>
            <a:spLocks noGrp="1"/>
          </p:cNvSpPr>
          <p:nvPr>
            <p:ph type="sldNum" sz="quarter" idx="5"/>
          </p:nvPr>
        </p:nvSpPr>
        <p:spPr/>
        <p:txBody>
          <a:bodyPr/>
          <a:lstStyle/>
          <a:p>
            <a:fld id="{A13775EF-196A-436F-961A-6225F5517142}" type="slidenum">
              <a:rPr lang="en-US" smtClean="0"/>
              <a:t>3</a:t>
            </a:fld>
            <a:endParaRPr lang="en-US"/>
          </a:p>
        </p:txBody>
      </p:sp>
    </p:spTree>
    <p:extLst>
      <p:ext uri="{BB962C8B-B14F-4D97-AF65-F5344CB8AC3E}">
        <p14:creationId xmlns:p14="http://schemas.microsoft.com/office/powerpoint/2010/main" val="565841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Parents often say to their children, “what were you thinking when you…?”</a:t>
            </a:r>
          </a:p>
        </p:txBody>
      </p:sp>
      <p:sp>
        <p:nvSpPr>
          <p:cNvPr id="4" name="Slide Number Placeholder 3"/>
          <p:cNvSpPr>
            <a:spLocks noGrp="1"/>
          </p:cNvSpPr>
          <p:nvPr>
            <p:ph type="sldNum" sz="quarter" idx="5"/>
          </p:nvPr>
        </p:nvSpPr>
        <p:spPr/>
        <p:txBody>
          <a:bodyPr/>
          <a:lstStyle/>
          <a:p>
            <a:fld id="{A13775EF-196A-436F-961A-6225F5517142}" type="slidenum">
              <a:rPr lang="en-US" smtClean="0"/>
              <a:t>4</a:t>
            </a:fld>
            <a:endParaRPr lang="en-US"/>
          </a:p>
        </p:txBody>
      </p:sp>
      <p:sp>
        <p:nvSpPr>
          <p:cNvPr id="5" name="Date Placeholder 4">
            <a:extLst>
              <a:ext uri="{FF2B5EF4-FFF2-40B4-BE49-F238E27FC236}">
                <a16:creationId xmlns:a16="http://schemas.microsoft.com/office/drawing/2014/main" id="{932F0BF8-7D04-441C-B639-3CB7D4D00F48}"/>
              </a:ext>
            </a:extLst>
          </p:cNvPr>
          <p:cNvSpPr>
            <a:spLocks noGrp="1"/>
          </p:cNvSpPr>
          <p:nvPr>
            <p:ph type="dt" idx="1"/>
          </p:nvPr>
        </p:nvSpPr>
        <p:spPr/>
        <p:txBody>
          <a:bodyPr/>
          <a:lstStyle/>
          <a:p>
            <a:r>
              <a:rPr lang="en-US"/>
              <a:t>8/22/2021</a:t>
            </a:r>
          </a:p>
        </p:txBody>
      </p:sp>
      <p:sp>
        <p:nvSpPr>
          <p:cNvPr id="6" name="Footer Placeholder 5">
            <a:extLst>
              <a:ext uri="{FF2B5EF4-FFF2-40B4-BE49-F238E27FC236}">
                <a16:creationId xmlns:a16="http://schemas.microsoft.com/office/drawing/2014/main" id="{29117EED-437A-4FC6-9287-395D34724AE1}"/>
              </a:ext>
            </a:extLst>
          </p:cNvPr>
          <p:cNvSpPr>
            <a:spLocks noGrp="1"/>
          </p:cNvSpPr>
          <p:nvPr>
            <p:ph type="ftr" sz="quarter" idx="4"/>
          </p:nvPr>
        </p:nvSpPr>
        <p:spPr/>
        <p:txBody>
          <a:bodyPr/>
          <a:lstStyle/>
          <a:p>
            <a:r>
              <a:rPr lang="en-US"/>
              <a:t>Lessons From Cain and Abel</a:t>
            </a:r>
          </a:p>
        </p:txBody>
      </p:sp>
    </p:spTree>
    <p:extLst>
      <p:ext uri="{BB962C8B-B14F-4D97-AF65-F5344CB8AC3E}">
        <p14:creationId xmlns:p14="http://schemas.microsoft.com/office/powerpoint/2010/main" val="1694959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Luke 11:50-51 -  start reading in vs. 46</a:t>
            </a:r>
          </a:p>
          <a:p>
            <a:r>
              <a:rPr lang="en-US" dirty="0"/>
              <a:t> so that the blood of all the prophets, shed since the foundation of the world, may be charged against this generation,  51 from the blood of Abel to the blood of Zechariah, who was killed between the altar and the house of God;</a:t>
            </a:r>
          </a:p>
        </p:txBody>
      </p:sp>
      <p:sp>
        <p:nvSpPr>
          <p:cNvPr id="4" name="Slide Number Placeholder 3"/>
          <p:cNvSpPr>
            <a:spLocks noGrp="1"/>
          </p:cNvSpPr>
          <p:nvPr>
            <p:ph type="sldNum" sz="quarter" idx="5"/>
          </p:nvPr>
        </p:nvSpPr>
        <p:spPr/>
        <p:txBody>
          <a:bodyPr/>
          <a:lstStyle/>
          <a:p>
            <a:fld id="{A13775EF-196A-436F-961A-6225F5517142}" type="slidenum">
              <a:rPr lang="en-US" smtClean="0"/>
              <a:t>5</a:t>
            </a:fld>
            <a:endParaRPr lang="en-US"/>
          </a:p>
        </p:txBody>
      </p:sp>
      <p:sp>
        <p:nvSpPr>
          <p:cNvPr id="5" name="Date Placeholder 4">
            <a:extLst>
              <a:ext uri="{FF2B5EF4-FFF2-40B4-BE49-F238E27FC236}">
                <a16:creationId xmlns:a16="http://schemas.microsoft.com/office/drawing/2014/main" id="{5B843817-2BDC-48C5-B9A9-7520EC7054DF}"/>
              </a:ext>
            </a:extLst>
          </p:cNvPr>
          <p:cNvSpPr>
            <a:spLocks noGrp="1"/>
          </p:cNvSpPr>
          <p:nvPr>
            <p:ph type="dt" idx="1"/>
          </p:nvPr>
        </p:nvSpPr>
        <p:spPr/>
        <p:txBody>
          <a:bodyPr/>
          <a:lstStyle/>
          <a:p>
            <a:r>
              <a:rPr lang="en-US"/>
              <a:t>8/22/2021</a:t>
            </a:r>
          </a:p>
        </p:txBody>
      </p:sp>
      <p:sp>
        <p:nvSpPr>
          <p:cNvPr id="6" name="Footer Placeholder 5">
            <a:extLst>
              <a:ext uri="{FF2B5EF4-FFF2-40B4-BE49-F238E27FC236}">
                <a16:creationId xmlns:a16="http://schemas.microsoft.com/office/drawing/2014/main" id="{ED7E29DD-93D2-4519-B9A4-096B7AF23429}"/>
              </a:ext>
            </a:extLst>
          </p:cNvPr>
          <p:cNvSpPr>
            <a:spLocks noGrp="1"/>
          </p:cNvSpPr>
          <p:nvPr>
            <p:ph type="ftr" sz="quarter" idx="4"/>
          </p:nvPr>
        </p:nvSpPr>
        <p:spPr/>
        <p:txBody>
          <a:bodyPr/>
          <a:lstStyle/>
          <a:p>
            <a:r>
              <a:rPr lang="en-US"/>
              <a:t>Lessons From Cain and Abel</a:t>
            </a:r>
          </a:p>
        </p:txBody>
      </p:sp>
    </p:spTree>
    <p:extLst>
      <p:ext uri="{BB962C8B-B14F-4D97-AF65-F5344CB8AC3E}">
        <p14:creationId xmlns:p14="http://schemas.microsoft.com/office/powerpoint/2010/main" val="468376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John 3:12 is written in the context of loving our brethren…</a:t>
            </a:r>
          </a:p>
          <a:p>
            <a:endParaRPr lang="en-US" dirty="0"/>
          </a:p>
          <a:p>
            <a:r>
              <a:rPr lang="en-US" dirty="0"/>
              <a:t>We must take note that God’s word doesn’t say that God simply “preferred” Abel’s sacrifice over Cain. 1 John 3:12 says what Cain offered was “evil” and of “the evil one”&gt;</a:t>
            </a:r>
          </a:p>
        </p:txBody>
      </p:sp>
      <p:sp>
        <p:nvSpPr>
          <p:cNvPr id="4" name="Slide Number Placeholder 3"/>
          <p:cNvSpPr>
            <a:spLocks noGrp="1"/>
          </p:cNvSpPr>
          <p:nvPr>
            <p:ph type="sldNum" sz="quarter" idx="5"/>
          </p:nvPr>
        </p:nvSpPr>
        <p:spPr/>
        <p:txBody>
          <a:bodyPr/>
          <a:lstStyle/>
          <a:p>
            <a:fld id="{A13775EF-196A-436F-961A-6225F5517142}" type="slidenum">
              <a:rPr lang="en-US" smtClean="0"/>
              <a:t>6</a:t>
            </a:fld>
            <a:endParaRPr lang="en-US"/>
          </a:p>
        </p:txBody>
      </p:sp>
      <p:sp>
        <p:nvSpPr>
          <p:cNvPr id="5" name="Date Placeholder 4">
            <a:extLst>
              <a:ext uri="{FF2B5EF4-FFF2-40B4-BE49-F238E27FC236}">
                <a16:creationId xmlns:a16="http://schemas.microsoft.com/office/drawing/2014/main" id="{3555814A-86D7-4C25-8F9B-423AED9328A2}"/>
              </a:ext>
            </a:extLst>
          </p:cNvPr>
          <p:cNvSpPr>
            <a:spLocks noGrp="1"/>
          </p:cNvSpPr>
          <p:nvPr>
            <p:ph type="dt" idx="1"/>
          </p:nvPr>
        </p:nvSpPr>
        <p:spPr/>
        <p:txBody>
          <a:bodyPr/>
          <a:lstStyle/>
          <a:p>
            <a:r>
              <a:rPr lang="en-US"/>
              <a:t>8/22/2021</a:t>
            </a:r>
          </a:p>
        </p:txBody>
      </p:sp>
      <p:sp>
        <p:nvSpPr>
          <p:cNvPr id="6" name="Footer Placeholder 5">
            <a:extLst>
              <a:ext uri="{FF2B5EF4-FFF2-40B4-BE49-F238E27FC236}">
                <a16:creationId xmlns:a16="http://schemas.microsoft.com/office/drawing/2014/main" id="{1F14B714-217A-467A-8DDD-9225FC1FA9B2}"/>
              </a:ext>
            </a:extLst>
          </p:cNvPr>
          <p:cNvSpPr>
            <a:spLocks noGrp="1"/>
          </p:cNvSpPr>
          <p:nvPr>
            <p:ph type="ftr" sz="quarter" idx="4"/>
          </p:nvPr>
        </p:nvSpPr>
        <p:spPr/>
        <p:txBody>
          <a:bodyPr/>
          <a:lstStyle/>
          <a:p>
            <a:r>
              <a:rPr lang="en-US"/>
              <a:t>Lessons From Cain and Abel</a:t>
            </a:r>
          </a:p>
        </p:txBody>
      </p:sp>
    </p:spTree>
    <p:extLst>
      <p:ext uri="{BB962C8B-B14F-4D97-AF65-F5344CB8AC3E}">
        <p14:creationId xmlns:p14="http://schemas.microsoft.com/office/powerpoint/2010/main" val="651463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God asks questions He already knows the answers to so that we might understand what God already knows.</a:t>
            </a:r>
          </a:p>
          <a:p>
            <a:endParaRPr lang="en-US" dirty="0"/>
          </a:p>
        </p:txBody>
      </p:sp>
      <p:sp>
        <p:nvSpPr>
          <p:cNvPr id="4" name="Slide Number Placeholder 3"/>
          <p:cNvSpPr>
            <a:spLocks noGrp="1"/>
          </p:cNvSpPr>
          <p:nvPr>
            <p:ph type="sldNum" sz="quarter" idx="5"/>
          </p:nvPr>
        </p:nvSpPr>
        <p:spPr/>
        <p:txBody>
          <a:bodyPr/>
          <a:lstStyle/>
          <a:p>
            <a:fld id="{A13775EF-196A-436F-961A-6225F5517142}" type="slidenum">
              <a:rPr lang="en-US" smtClean="0"/>
              <a:t>7</a:t>
            </a:fld>
            <a:endParaRPr lang="en-US"/>
          </a:p>
        </p:txBody>
      </p:sp>
      <p:sp>
        <p:nvSpPr>
          <p:cNvPr id="5" name="Date Placeholder 4">
            <a:extLst>
              <a:ext uri="{FF2B5EF4-FFF2-40B4-BE49-F238E27FC236}">
                <a16:creationId xmlns:a16="http://schemas.microsoft.com/office/drawing/2014/main" id="{4187D9F2-D001-438A-A119-529703B92DDF}"/>
              </a:ext>
            </a:extLst>
          </p:cNvPr>
          <p:cNvSpPr>
            <a:spLocks noGrp="1"/>
          </p:cNvSpPr>
          <p:nvPr>
            <p:ph type="dt" idx="1"/>
          </p:nvPr>
        </p:nvSpPr>
        <p:spPr/>
        <p:txBody>
          <a:bodyPr/>
          <a:lstStyle/>
          <a:p>
            <a:r>
              <a:rPr lang="en-US"/>
              <a:t>8/22/2021</a:t>
            </a:r>
          </a:p>
        </p:txBody>
      </p:sp>
      <p:sp>
        <p:nvSpPr>
          <p:cNvPr id="6" name="Footer Placeholder 5">
            <a:extLst>
              <a:ext uri="{FF2B5EF4-FFF2-40B4-BE49-F238E27FC236}">
                <a16:creationId xmlns:a16="http://schemas.microsoft.com/office/drawing/2014/main" id="{DEFE6CD3-FF49-4047-8168-26D249191426}"/>
              </a:ext>
            </a:extLst>
          </p:cNvPr>
          <p:cNvSpPr>
            <a:spLocks noGrp="1"/>
          </p:cNvSpPr>
          <p:nvPr>
            <p:ph type="ftr" sz="quarter" idx="4"/>
          </p:nvPr>
        </p:nvSpPr>
        <p:spPr/>
        <p:txBody>
          <a:bodyPr/>
          <a:lstStyle/>
          <a:p>
            <a:r>
              <a:rPr lang="en-US"/>
              <a:t>Lessons From Cain and Abel</a:t>
            </a:r>
          </a:p>
        </p:txBody>
      </p:sp>
    </p:spTree>
    <p:extLst>
      <p:ext uri="{BB962C8B-B14F-4D97-AF65-F5344CB8AC3E}">
        <p14:creationId xmlns:p14="http://schemas.microsoft.com/office/powerpoint/2010/main" val="964623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3775EF-196A-436F-961A-6225F5517142}" type="slidenum">
              <a:rPr lang="en-US" smtClean="0"/>
              <a:t>8</a:t>
            </a:fld>
            <a:endParaRPr lang="en-US"/>
          </a:p>
        </p:txBody>
      </p:sp>
      <p:sp>
        <p:nvSpPr>
          <p:cNvPr id="5" name="Date Placeholder 4">
            <a:extLst>
              <a:ext uri="{FF2B5EF4-FFF2-40B4-BE49-F238E27FC236}">
                <a16:creationId xmlns:a16="http://schemas.microsoft.com/office/drawing/2014/main" id="{C0097845-3AF9-4517-86A3-5744863D62AD}"/>
              </a:ext>
            </a:extLst>
          </p:cNvPr>
          <p:cNvSpPr>
            <a:spLocks noGrp="1"/>
          </p:cNvSpPr>
          <p:nvPr>
            <p:ph type="dt" idx="1"/>
          </p:nvPr>
        </p:nvSpPr>
        <p:spPr/>
        <p:txBody>
          <a:bodyPr/>
          <a:lstStyle/>
          <a:p>
            <a:r>
              <a:rPr lang="en-US"/>
              <a:t>8/22/2021</a:t>
            </a:r>
          </a:p>
        </p:txBody>
      </p:sp>
      <p:sp>
        <p:nvSpPr>
          <p:cNvPr id="6" name="Footer Placeholder 5">
            <a:extLst>
              <a:ext uri="{FF2B5EF4-FFF2-40B4-BE49-F238E27FC236}">
                <a16:creationId xmlns:a16="http://schemas.microsoft.com/office/drawing/2014/main" id="{A9CCEA50-CE37-4881-A236-FC412B305B76}"/>
              </a:ext>
            </a:extLst>
          </p:cNvPr>
          <p:cNvSpPr>
            <a:spLocks noGrp="1"/>
          </p:cNvSpPr>
          <p:nvPr>
            <p:ph type="ftr" sz="quarter" idx="4"/>
          </p:nvPr>
        </p:nvSpPr>
        <p:spPr/>
        <p:txBody>
          <a:bodyPr/>
          <a:lstStyle/>
          <a:p>
            <a:r>
              <a:rPr lang="en-US"/>
              <a:t>Lessons From Cain and Abel</a:t>
            </a:r>
          </a:p>
        </p:txBody>
      </p:sp>
    </p:spTree>
    <p:extLst>
      <p:ext uri="{BB962C8B-B14F-4D97-AF65-F5344CB8AC3E}">
        <p14:creationId xmlns:p14="http://schemas.microsoft.com/office/powerpoint/2010/main" val="3508929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3775EF-196A-436F-961A-6225F5517142}" type="slidenum">
              <a:rPr lang="en-US" smtClean="0"/>
              <a:t>9</a:t>
            </a:fld>
            <a:endParaRPr lang="en-US"/>
          </a:p>
        </p:txBody>
      </p:sp>
      <p:sp>
        <p:nvSpPr>
          <p:cNvPr id="5" name="Date Placeholder 4">
            <a:extLst>
              <a:ext uri="{FF2B5EF4-FFF2-40B4-BE49-F238E27FC236}">
                <a16:creationId xmlns:a16="http://schemas.microsoft.com/office/drawing/2014/main" id="{23B06EAC-2569-4E04-A94F-E18AC72FBFF5}"/>
              </a:ext>
            </a:extLst>
          </p:cNvPr>
          <p:cNvSpPr>
            <a:spLocks noGrp="1"/>
          </p:cNvSpPr>
          <p:nvPr>
            <p:ph type="dt" idx="1"/>
          </p:nvPr>
        </p:nvSpPr>
        <p:spPr/>
        <p:txBody>
          <a:bodyPr/>
          <a:lstStyle/>
          <a:p>
            <a:r>
              <a:rPr lang="en-US"/>
              <a:t>8/22/2021</a:t>
            </a:r>
          </a:p>
        </p:txBody>
      </p:sp>
      <p:sp>
        <p:nvSpPr>
          <p:cNvPr id="6" name="Footer Placeholder 5">
            <a:extLst>
              <a:ext uri="{FF2B5EF4-FFF2-40B4-BE49-F238E27FC236}">
                <a16:creationId xmlns:a16="http://schemas.microsoft.com/office/drawing/2014/main" id="{12954E14-9F66-4F79-8F70-4EE1D010A202}"/>
              </a:ext>
            </a:extLst>
          </p:cNvPr>
          <p:cNvSpPr>
            <a:spLocks noGrp="1"/>
          </p:cNvSpPr>
          <p:nvPr>
            <p:ph type="ftr" sz="quarter" idx="4"/>
          </p:nvPr>
        </p:nvSpPr>
        <p:spPr/>
        <p:txBody>
          <a:bodyPr/>
          <a:lstStyle/>
          <a:p>
            <a:r>
              <a:rPr lang="en-US"/>
              <a:t>Lessons From Cain and Abel</a:t>
            </a:r>
          </a:p>
        </p:txBody>
      </p:sp>
    </p:spTree>
    <p:extLst>
      <p:ext uri="{BB962C8B-B14F-4D97-AF65-F5344CB8AC3E}">
        <p14:creationId xmlns:p14="http://schemas.microsoft.com/office/powerpoint/2010/main" val="1638526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CCB89F5C-3D22-4EF8-B116-EE882AB62F78}" type="datetimeFigureOut">
              <a:rPr lang="en-US" smtClean="0"/>
              <a:t>5/24/2023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D54872-9C4D-441A-BEE8-93612A849DC2}" type="slidenum">
              <a:rPr lang="en-US" smtClean="0"/>
              <a:t>‹#›</a:t>
            </a:fld>
            <a:endParaRPr lang="en-US"/>
          </a:p>
        </p:txBody>
      </p:sp>
    </p:spTree>
    <p:extLst>
      <p:ext uri="{BB962C8B-B14F-4D97-AF65-F5344CB8AC3E}">
        <p14:creationId xmlns:p14="http://schemas.microsoft.com/office/powerpoint/2010/main" val="353222011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B89F5C-3D22-4EF8-B116-EE882AB62F78}" type="datetimeFigureOut">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D54872-9C4D-441A-BEE8-93612A849DC2}" type="slidenum">
              <a:rPr lang="en-US" smtClean="0"/>
              <a:t>‹#›</a:t>
            </a:fld>
            <a:endParaRPr lang="en-US"/>
          </a:p>
        </p:txBody>
      </p:sp>
    </p:spTree>
    <p:extLst>
      <p:ext uri="{BB962C8B-B14F-4D97-AF65-F5344CB8AC3E}">
        <p14:creationId xmlns:p14="http://schemas.microsoft.com/office/powerpoint/2010/main" val="3147400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B89F5C-3D22-4EF8-B116-EE882AB62F78}" type="datetimeFigureOut">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D54872-9C4D-441A-BEE8-93612A849DC2}" type="slidenum">
              <a:rPr lang="en-US" smtClean="0"/>
              <a:t>‹#›</a:t>
            </a:fld>
            <a:endParaRPr lang="en-US"/>
          </a:p>
        </p:txBody>
      </p:sp>
    </p:spTree>
    <p:extLst>
      <p:ext uri="{BB962C8B-B14F-4D97-AF65-F5344CB8AC3E}">
        <p14:creationId xmlns:p14="http://schemas.microsoft.com/office/powerpoint/2010/main" val="3888940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B89F5C-3D22-4EF8-B116-EE882AB62F78}" type="datetimeFigureOut">
              <a:rPr lang="en-US" smtClean="0"/>
              <a:t>5/24/2023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D54872-9C4D-441A-BEE8-93612A849DC2}" type="slidenum">
              <a:rPr lang="en-US" smtClean="0"/>
              <a:t>‹#›</a:t>
            </a:fld>
            <a:endParaRPr lang="en-US"/>
          </a:p>
        </p:txBody>
      </p:sp>
    </p:spTree>
    <p:extLst>
      <p:ext uri="{BB962C8B-B14F-4D97-AF65-F5344CB8AC3E}">
        <p14:creationId xmlns:p14="http://schemas.microsoft.com/office/powerpoint/2010/main" val="2872989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CCB89F5C-3D22-4EF8-B116-EE882AB62F78}" type="datetimeFigureOut">
              <a:rPr lang="en-US" smtClean="0"/>
              <a:t>5/24/2023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D54872-9C4D-441A-BEE8-93612A849DC2}" type="slidenum">
              <a:rPr lang="en-US" smtClean="0"/>
              <a:t>‹#›</a:t>
            </a:fld>
            <a:endParaRPr lang="en-US"/>
          </a:p>
        </p:txBody>
      </p:sp>
    </p:spTree>
    <p:extLst>
      <p:ext uri="{BB962C8B-B14F-4D97-AF65-F5344CB8AC3E}">
        <p14:creationId xmlns:p14="http://schemas.microsoft.com/office/powerpoint/2010/main" val="13203269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CCB89F5C-3D22-4EF8-B116-EE882AB62F78}" type="datetimeFigureOut">
              <a:rPr lang="en-US" smtClean="0"/>
              <a:t>5/24/2023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2CD54872-9C4D-441A-BEE8-93612A849DC2}" type="slidenum">
              <a:rPr lang="en-US" smtClean="0"/>
              <a:t>‹#›</a:t>
            </a:fld>
            <a:endParaRPr lang="en-US"/>
          </a:p>
        </p:txBody>
      </p:sp>
    </p:spTree>
    <p:extLst>
      <p:ext uri="{BB962C8B-B14F-4D97-AF65-F5344CB8AC3E}">
        <p14:creationId xmlns:p14="http://schemas.microsoft.com/office/powerpoint/2010/main" val="686155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CCB89F5C-3D22-4EF8-B116-EE882AB62F78}" type="datetimeFigureOut">
              <a:rPr lang="en-US" smtClean="0"/>
              <a:t>5/24/2023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D54872-9C4D-441A-BEE8-93612A849DC2}"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347815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B89F5C-3D22-4EF8-B116-EE882AB62F78}" type="datetimeFigureOut">
              <a:rPr lang="en-US" smtClean="0"/>
              <a:t>5/24/2023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D54872-9C4D-441A-BEE8-93612A849DC2}" type="slidenum">
              <a:rPr lang="en-US" smtClean="0"/>
              <a:t>‹#›</a:t>
            </a:fld>
            <a:endParaRPr lang="en-US"/>
          </a:p>
        </p:txBody>
      </p:sp>
    </p:spTree>
    <p:extLst>
      <p:ext uri="{BB962C8B-B14F-4D97-AF65-F5344CB8AC3E}">
        <p14:creationId xmlns:p14="http://schemas.microsoft.com/office/powerpoint/2010/main" val="1526756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B89F5C-3D22-4EF8-B116-EE882AB62F78}" type="datetimeFigureOut">
              <a:rPr lang="en-US" smtClean="0"/>
              <a:t>5/24/2023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D54872-9C4D-441A-BEE8-93612A849DC2}" type="slidenum">
              <a:rPr lang="en-US" smtClean="0"/>
              <a:t>‹#›</a:t>
            </a:fld>
            <a:endParaRPr lang="en-US"/>
          </a:p>
        </p:txBody>
      </p:sp>
    </p:spTree>
    <p:extLst>
      <p:ext uri="{BB962C8B-B14F-4D97-AF65-F5344CB8AC3E}">
        <p14:creationId xmlns:p14="http://schemas.microsoft.com/office/powerpoint/2010/main" val="3098031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CCB89F5C-3D22-4EF8-B116-EE882AB62F78}" type="datetimeFigureOut">
              <a:rPr lang="en-US" smtClean="0"/>
              <a:t>5/24/2023</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2CD54872-9C4D-441A-BEE8-93612A849DC2}" type="slidenum">
              <a:rPr lang="en-US" smtClean="0"/>
              <a:t>‹#›</a:t>
            </a:fld>
            <a:endParaRPr lang="en-US"/>
          </a:p>
        </p:txBody>
      </p:sp>
    </p:spTree>
    <p:extLst>
      <p:ext uri="{BB962C8B-B14F-4D97-AF65-F5344CB8AC3E}">
        <p14:creationId xmlns:p14="http://schemas.microsoft.com/office/powerpoint/2010/main" val="229918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CB89F5C-3D22-4EF8-B116-EE882AB62F78}" type="datetimeFigureOut">
              <a:rPr lang="en-US" smtClean="0"/>
              <a:t>5/24/2023</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2CD54872-9C4D-441A-BEE8-93612A849DC2}" type="slidenum">
              <a:rPr lang="en-US" smtClean="0"/>
              <a:t>‹#›</a:t>
            </a:fld>
            <a:endParaRPr lang="en-US"/>
          </a:p>
        </p:txBody>
      </p:sp>
    </p:spTree>
    <p:extLst>
      <p:ext uri="{BB962C8B-B14F-4D97-AF65-F5344CB8AC3E}">
        <p14:creationId xmlns:p14="http://schemas.microsoft.com/office/powerpoint/2010/main" val="2419865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CCB89F5C-3D22-4EF8-B116-EE882AB62F78}" type="datetimeFigureOut">
              <a:rPr lang="en-US" smtClean="0"/>
              <a:t>5/24/2023</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2CD54872-9C4D-441A-BEE8-93612A849DC2}" type="slidenum">
              <a:rPr lang="en-US" smtClean="0"/>
              <a:t>‹#›</a:t>
            </a:fld>
            <a:endParaRPr lang="en-US"/>
          </a:p>
        </p:txBody>
      </p:sp>
    </p:spTree>
    <p:extLst>
      <p:ext uri="{BB962C8B-B14F-4D97-AF65-F5344CB8AC3E}">
        <p14:creationId xmlns:p14="http://schemas.microsoft.com/office/powerpoint/2010/main" val="2177235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CF2D4-FFFE-4320-AF9C-BE8EC5F10D09}"/>
              </a:ext>
            </a:extLst>
          </p:cNvPr>
          <p:cNvSpPr>
            <a:spLocks noGrp="1"/>
          </p:cNvSpPr>
          <p:nvPr>
            <p:ph type="ctrTitle"/>
          </p:nvPr>
        </p:nvSpPr>
        <p:spPr/>
        <p:txBody>
          <a:bodyPr/>
          <a:lstStyle/>
          <a:p>
            <a:r>
              <a:rPr lang="en-US" dirty="0"/>
              <a:t>Lessons Learned from </a:t>
            </a:r>
            <a:br>
              <a:rPr lang="en-US" dirty="0"/>
            </a:br>
            <a:r>
              <a:rPr lang="en-US" dirty="0" err="1"/>
              <a:t>cain</a:t>
            </a:r>
            <a:r>
              <a:rPr lang="en-US" dirty="0"/>
              <a:t> &amp; </a:t>
            </a:r>
            <a:r>
              <a:rPr lang="en-US" dirty="0" err="1"/>
              <a:t>abel</a:t>
            </a:r>
            <a:endParaRPr lang="en-US" dirty="0"/>
          </a:p>
        </p:txBody>
      </p:sp>
      <p:sp>
        <p:nvSpPr>
          <p:cNvPr id="3" name="Subtitle 2">
            <a:extLst>
              <a:ext uri="{FF2B5EF4-FFF2-40B4-BE49-F238E27FC236}">
                <a16:creationId xmlns:a16="http://schemas.microsoft.com/office/drawing/2014/main" id="{B54C6E9C-DF0C-4EAA-BDB6-295E37AD49F5}"/>
              </a:ext>
            </a:extLst>
          </p:cNvPr>
          <p:cNvSpPr>
            <a:spLocks noGrp="1"/>
          </p:cNvSpPr>
          <p:nvPr>
            <p:ph type="subTitle" idx="1"/>
          </p:nvPr>
        </p:nvSpPr>
        <p:spPr/>
        <p:txBody>
          <a:bodyPr>
            <a:normAutofit/>
          </a:bodyPr>
          <a:lstStyle/>
          <a:p>
            <a:r>
              <a:rPr lang="en-US" sz="4000" b="1" dirty="0"/>
              <a:t>Genesis 4:1-7</a:t>
            </a:r>
          </a:p>
        </p:txBody>
      </p:sp>
    </p:spTree>
    <p:extLst>
      <p:ext uri="{BB962C8B-B14F-4D97-AF65-F5344CB8AC3E}">
        <p14:creationId xmlns:p14="http://schemas.microsoft.com/office/powerpoint/2010/main" val="3729191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B5640-C1F1-4475-8AAB-16336CB915AF}"/>
              </a:ext>
            </a:extLst>
          </p:cNvPr>
          <p:cNvSpPr>
            <a:spLocks noGrp="1"/>
          </p:cNvSpPr>
          <p:nvPr>
            <p:ph type="title"/>
          </p:nvPr>
        </p:nvSpPr>
        <p:spPr>
          <a:xfrm>
            <a:off x="1448077" y="341237"/>
            <a:ext cx="9295846" cy="1188720"/>
          </a:xfrm>
        </p:spPr>
        <p:txBody>
          <a:bodyPr/>
          <a:lstStyle/>
          <a:p>
            <a:r>
              <a:rPr lang="en-US" b="1" dirty="0"/>
              <a:t>Summary of lessons from Cain and Abel</a:t>
            </a:r>
          </a:p>
        </p:txBody>
      </p:sp>
      <p:sp>
        <p:nvSpPr>
          <p:cNvPr id="3" name="Content Placeholder 2">
            <a:extLst>
              <a:ext uri="{FF2B5EF4-FFF2-40B4-BE49-F238E27FC236}">
                <a16:creationId xmlns:a16="http://schemas.microsoft.com/office/drawing/2014/main" id="{D5EE2573-2180-4593-910A-11021DCE2884}"/>
              </a:ext>
            </a:extLst>
          </p:cNvPr>
          <p:cNvSpPr>
            <a:spLocks noGrp="1"/>
          </p:cNvSpPr>
          <p:nvPr>
            <p:ph idx="1"/>
          </p:nvPr>
        </p:nvSpPr>
        <p:spPr>
          <a:xfrm>
            <a:off x="1341120" y="1884219"/>
            <a:ext cx="10454639" cy="4632544"/>
          </a:xfrm>
        </p:spPr>
        <p:txBody>
          <a:bodyPr>
            <a:normAutofit/>
          </a:bodyPr>
          <a:lstStyle/>
          <a:p>
            <a:pPr marL="0" indent="0">
              <a:buNone/>
            </a:pPr>
            <a:r>
              <a:rPr lang="en-US" sz="3200" dirty="0"/>
              <a:t>Learning to walk by faith.</a:t>
            </a:r>
          </a:p>
          <a:p>
            <a:pPr marL="0" indent="0">
              <a:buNone/>
            </a:pPr>
            <a:r>
              <a:rPr lang="en-US" sz="3200" dirty="0"/>
              <a:t>It matters how we worship the Lord.</a:t>
            </a:r>
          </a:p>
          <a:p>
            <a:pPr marL="0" indent="0">
              <a:buNone/>
            </a:pPr>
            <a:r>
              <a:rPr lang="en-US" sz="3200" dirty="0"/>
              <a:t>Take a stand for what God has said.</a:t>
            </a:r>
          </a:p>
          <a:p>
            <a:pPr marL="0" indent="0">
              <a:buNone/>
            </a:pPr>
            <a:r>
              <a:rPr lang="en-US" sz="3200" dirty="0"/>
              <a:t>The need to control what makes us angry.</a:t>
            </a:r>
          </a:p>
          <a:p>
            <a:pPr marL="0" indent="0">
              <a:buNone/>
            </a:pPr>
            <a:r>
              <a:rPr lang="en-US" sz="3200" dirty="0"/>
              <a:t>Take advantage of opportunities to make things right with God.</a:t>
            </a:r>
          </a:p>
          <a:p>
            <a:pPr marL="0" indent="0">
              <a:buNone/>
            </a:pPr>
            <a:r>
              <a:rPr lang="en-US" sz="3200" dirty="0"/>
              <a:t>Don’t under estimate the consequences of sin.</a:t>
            </a:r>
          </a:p>
          <a:p>
            <a:pPr marL="0" indent="0">
              <a:buNone/>
            </a:pPr>
            <a:endParaRPr lang="en-US" sz="3200" dirty="0"/>
          </a:p>
        </p:txBody>
      </p:sp>
    </p:spTree>
    <p:extLst>
      <p:ext uri="{BB962C8B-B14F-4D97-AF65-F5344CB8AC3E}">
        <p14:creationId xmlns:p14="http://schemas.microsoft.com/office/powerpoint/2010/main" val="269252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B5640-C1F1-4475-8AAB-16336CB915AF}"/>
              </a:ext>
            </a:extLst>
          </p:cNvPr>
          <p:cNvSpPr>
            <a:spLocks noGrp="1"/>
          </p:cNvSpPr>
          <p:nvPr>
            <p:ph type="title"/>
          </p:nvPr>
        </p:nvSpPr>
        <p:spPr>
          <a:xfrm>
            <a:off x="1448077" y="341237"/>
            <a:ext cx="9295846" cy="1188720"/>
          </a:xfrm>
        </p:spPr>
        <p:txBody>
          <a:bodyPr/>
          <a:lstStyle/>
          <a:p>
            <a:r>
              <a:rPr lang="en-US" b="1" dirty="0"/>
              <a:t>God cares about the worship we give</a:t>
            </a:r>
          </a:p>
        </p:txBody>
      </p:sp>
      <p:sp>
        <p:nvSpPr>
          <p:cNvPr id="3" name="Content Placeholder 2">
            <a:extLst>
              <a:ext uri="{FF2B5EF4-FFF2-40B4-BE49-F238E27FC236}">
                <a16:creationId xmlns:a16="http://schemas.microsoft.com/office/drawing/2014/main" id="{D5EE2573-2180-4593-910A-11021DCE2884}"/>
              </a:ext>
            </a:extLst>
          </p:cNvPr>
          <p:cNvSpPr>
            <a:spLocks noGrp="1"/>
          </p:cNvSpPr>
          <p:nvPr>
            <p:ph idx="1"/>
          </p:nvPr>
        </p:nvSpPr>
        <p:spPr>
          <a:xfrm>
            <a:off x="1448077" y="1884218"/>
            <a:ext cx="9295846" cy="4973781"/>
          </a:xfrm>
        </p:spPr>
        <p:txBody>
          <a:bodyPr>
            <a:normAutofit lnSpcReduction="10000"/>
          </a:bodyPr>
          <a:lstStyle/>
          <a:p>
            <a:r>
              <a:rPr lang="en-US" sz="2800" dirty="0"/>
              <a:t>We read in </a:t>
            </a:r>
            <a:r>
              <a:rPr lang="en-US" sz="2800" b="1" dirty="0"/>
              <a:t>Genesis 4:2-4</a:t>
            </a:r>
            <a:r>
              <a:rPr lang="en-US" sz="2800" dirty="0"/>
              <a:t>, </a:t>
            </a:r>
            <a:r>
              <a:rPr lang="en-US" sz="2800" i="1" dirty="0"/>
              <a:t>“Abel was a keeper of flocks, but Cain was a tiller of the ground. 3 So it came about in the course of time that </a:t>
            </a:r>
            <a:r>
              <a:rPr lang="en-US" sz="2800" b="1" i="1" dirty="0"/>
              <a:t>Cain brought an offering to the Lord of the fruit of the ground</a:t>
            </a:r>
            <a:r>
              <a:rPr lang="en-US" sz="2800" i="1" dirty="0"/>
              <a:t>. 4 </a:t>
            </a:r>
            <a:r>
              <a:rPr lang="en-US" sz="2800" b="1" i="1" dirty="0"/>
              <a:t>Abel, on his part also brought of the firstlings of his flock </a:t>
            </a:r>
            <a:r>
              <a:rPr lang="en-US" sz="2800" i="1" dirty="0"/>
              <a:t>and of their fat portions.”</a:t>
            </a:r>
            <a:r>
              <a:rPr lang="en-US" sz="2800" dirty="0"/>
              <a:t> </a:t>
            </a:r>
          </a:p>
          <a:p>
            <a:r>
              <a:rPr lang="en-US" sz="2800" dirty="0"/>
              <a:t>We then read of </a:t>
            </a:r>
            <a:r>
              <a:rPr lang="en-US" sz="2800" b="1" dirty="0"/>
              <a:t>God’s response </a:t>
            </a:r>
            <a:r>
              <a:rPr lang="en-US" sz="2800" dirty="0"/>
              <a:t>to two different sacrifices in Genesis 4:4-6, </a:t>
            </a:r>
            <a:r>
              <a:rPr lang="en-US" sz="2800" i="1" dirty="0"/>
              <a:t>“And </a:t>
            </a:r>
            <a:r>
              <a:rPr lang="en-US" sz="2800" b="1" i="1" dirty="0"/>
              <a:t>the Lord had regard for Abel and for his offering; 5 but for Cain and for his offering He had no regard</a:t>
            </a:r>
            <a:r>
              <a:rPr lang="en-US" sz="2800" i="1" dirty="0"/>
              <a:t>. So Cain became very </a:t>
            </a:r>
            <a:r>
              <a:rPr lang="en-US" sz="2800" b="1" i="1" dirty="0"/>
              <a:t>angry</a:t>
            </a:r>
            <a:r>
              <a:rPr lang="en-US" sz="2800" i="1" dirty="0"/>
              <a:t> and his </a:t>
            </a:r>
            <a:r>
              <a:rPr lang="en-US" sz="2800" b="1" i="1" dirty="0"/>
              <a:t>countenance fell</a:t>
            </a:r>
            <a:r>
              <a:rPr lang="en-US" sz="2800" i="1" dirty="0"/>
              <a:t>. </a:t>
            </a:r>
          </a:p>
          <a:p>
            <a:r>
              <a:rPr lang="en-US" sz="2800" dirty="0"/>
              <a:t>Was God just showing favoritism? </a:t>
            </a:r>
            <a:br>
              <a:rPr lang="en-US" sz="2800" dirty="0"/>
            </a:br>
            <a:r>
              <a:rPr lang="en-US" sz="2800" dirty="0"/>
              <a:t>(Romans 2:6-11; Acts 10:34-35)</a:t>
            </a:r>
          </a:p>
        </p:txBody>
      </p:sp>
    </p:spTree>
    <p:extLst>
      <p:ext uri="{BB962C8B-B14F-4D97-AF65-F5344CB8AC3E}">
        <p14:creationId xmlns:p14="http://schemas.microsoft.com/office/powerpoint/2010/main" val="3445430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B5640-C1F1-4475-8AAB-16336CB915AF}"/>
              </a:ext>
            </a:extLst>
          </p:cNvPr>
          <p:cNvSpPr>
            <a:spLocks noGrp="1"/>
          </p:cNvSpPr>
          <p:nvPr>
            <p:ph type="title"/>
          </p:nvPr>
        </p:nvSpPr>
        <p:spPr>
          <a:xfrm>
            <a:off x="1448077" y="341237"/>
            <a:ext cx="9295846" cy="1188720"/>
          </a:xfrm>
        </p:spPr>
        <p:txBody>
          <a:bodyPr/>
          <a:lstStyle/>
          <a:p>
            <a:r>
              <a:rPr lang="en-US" b="1" dirty="0"/>
              <a:t>God cares about the worship we give</a:t>
            </a:r>
          </a:p>
        </p:txBody>
      </p:sp>
      <p:sp>
        <p:nvSpPr>
          <p:cNvPr id="3" name="Content Placeholder 2">
            <a:extLst>
              <a:ext uri="{FF2B5EF4-FFF2-40B4-BE49-F238E27FC236}">
                <a16:creationId xmlns:a16="http://schemas.microsoft.com/office/drawing/2014/main" id="{D5EE2573-2180-4593-910A-11021DCE2884}"/>
              </a:ext>
            </a:extLst>
          </p:cNvPr>
          <p:cNvSpPr>
            <a:spLocks noGrp="1"/>
          </p:cNvSpPr>
          <p:nvPr>
            <p:ph idx="1"/>
          </p:nvPr>
        </p:nvSpPr>
        <p:spPr>
          <a:xfrm>
            <a:off x="1448077" y="1884219"/>
            <a:ext cx="9295846" cy="4475018"/>
          </a:xfrm>
        </p:spPr>
        <p:txBody>
          <a:bodyPr>
            <a:normAutofit/>
          </a:bodyPr>
          <a:lstStyle/>
          <a:p>
            <a:r>
              <a:rPr lang="en-US" sz="2800" dirty="0"/>
              <a:t>We then note in Hebrews that </a:t>
            </a:r>
            <a:r>
              <a:rPr lang="en-US" sz="2800" i="1" dirty="0"/>
              <a:t>“</a:t>
            </a:r>
            <a:r>
              <a:rPr lang="en-US" sz="2800" b="1" i="1" dirty="0"/>
              <a:t>By faith </a:t>
            </a:r>
            <a:r>
              <a:rPr lang="en-US" sz="2800" i="1" dirty="0"/>
              <a:t>Abel offered to God a better sacrifice than Cain”. </a:t>
            </a:r>
            <a:r>
              <a:rPr lang="en-US" sz="2800" dirty="0"/>
              <a:t>(Hebrews 11:4)</a:t>
            </a:r>
          </a:p>
          <a:p>
            <a:r>
              <a:rPr lang="en-US" sz="2800" i="1" dirty="0"/>
              <a:t>“</a:t>
            </a:r>
            <a:r>
              <a:rPr lang="en-US" sz="2800" b="1" i="1" dirty="0"/>
              <a:t>Faith</a:t>
            </a:r>
            <a:r>
              <a:rPr lang="en-US" sz="2800" i="1" dirty="0"/>
              <a:t>” that “</a:t>
            </a:r>
            <a:r>
              <a:rPr lang="en-US" sz="2800" b="1" i="1" dirty="0"/>
              <a:t>comes from hearing</a:t>
            </a:r>
            <a:r>
              <a:rPr lang="en-US" sz="2800" i="1" dirty="0"/>
              <a:t>, and hearing by the word of Christ.” </a:t>
            </a:r>
            <a:r>
              <a:rPr lang="en-US" sz="2800" dirty="0"/>
              <a:t>(Romans 10:17)</a:t>
            </a:r>
          </a:p>
          <a:p>
            <a:r>
              <a:rPr lang="en-US" sz="2800" dirty="0"/>
              <a:t>One approach to worship says “</a:t>
            </a:r>
            <a:r>
              <a:rPr lang="en-US" sz="2800" b="1" dirty="0"/>
              <a:t>anything is good enough</a:t>
            </a:r>
            <a:r>
              <a:rPr lang="en-US" sz="2800" dirty="0"/>
              <a:t>”. </a:t>
            </a:r>
            <a:br>
              <a:rPr lang="en-US" sz="2800" dirty="0"/>
            </a:br>
            <a:r>
              <a:rPr lang="en-US" sz="2800" dirty="0"/>
              <a:t>The other approach is that </a:t>
            </a:r>
            <a:r>
              <a:rPr lang="en-US" sz="2800" b="1" dirty="0"/>
              <a:t>nothing is good enough </a:t>
            </a:r>
            <a:r>
              <a:rPr lang="en-US" sz="2800" dirty="0"/>
              <a:t>other than the </a:t>
            </a:r>
            <a:r>
              <a:rPr lang="en-US" sz="2800" b="1" dirty="0"/>
              <a:t>humble worship of faith</a:t>
            </a:r>
            <a:r>
              <a:rPr lang="en-US" sz="2800" dirty="0"/>
              <a:t>. </a:t>
            </a:r>
          </a:p>
        </p:txBody>
      </p:sp>
    </p:spTree>
    <p:extLst>
      <p:ext uri="{BB962C8B-B14F-4D97-AF65-F5344CB8AC3E}">
        <p14:creationId xmlns:p14="http://schemas.microsoft.com/office/powerpoint/2010/main" val="3667079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B5640-C1F1-4475-8AAB-16336CB915AF}"/>
              </a:ext>
            </a:extLst>
          </p:cNvPr>
          <p:cNvSpPr>
            <a:spLocks noGrp="1"/>
          </p:cNvSpPr>
          <p:nvPr>
            <p:ph type="title"/>
          </p:nvPr>
        </p:nvSpPr>
        <p:spPr>
          <a:xfrm>
            <a:off x="1448077" y="341237"/>
            <a:ext cx="9295846" cy="1188720"/>
          </a:xfrm>
        </p:spPr>
        <p:txBody>
          <a:bodyPr/>
          <a:lstStyle/>
          <a:p>
            <a:r>
              <a:rPr lang="en-US" b="1" dirty="0"/>
              <a:t>God cares about the worship we give</a:t>
            </a:r>
          </a:p>
        </p:txBody>
      </p:sp>
      <p:sp>
        <p:nvSpPr>
          <p:cNvPr id="3" name="Content Placeholder 2">
            <a:extLst>
              <a:ext uri="{FF2B5EF4-FFF2-40B4-BE49-F238E27FC236}">
                <a16:creationId xmlns:a16="http://schemas.microsoft.com/office/drawing/2014/main" id="{D5EE2573-2180-4593-910A-11021DCE2884}"/>
              </a:ext>
            </a:extLst>
          </p:cNvPr>
          <p:cNvSpPr>
            <a:spLocks noGrp="1"/>
          </p:cNvSpPr>
          <p:nvPr>
            <p:ph idx="1"/>
          </p:nvPr>
        </p:nvSpPr>
        <p:spPr>
          <a:xfrm>
            <a:off x="1448077" y="1884218"/>
            <a:ext cx="9295846" cy="4775661"/>
          </a:xfrm>
        </p:spPr>
        <p:txBody>
          <a:bodyPr>
            <a:normAutofit/>
          </a:bodyPr>
          <a:lstStyle/>
          <a:p>
            <a:pPr marL="0" indent="0">
              <a:buNone/>
            </a:pPr>
            <a:r>
              <a:rPr lang="en-US" sz="2800" b="1" dirty="0"/>
              <a:t>What was Cain thinking? </a:t>
            </a:r>
            <a:r>
              <a:rPr lang="en-US" sz="2800" dirty="0"/>
              <a:t>(Matthew 15:18-19)</a:t>
            </a:r>
          </a:p>
          <a:p>
            <a:r>
              <a:rPr lang="en-US" sz="2800" dirty="0"/>
              <a:t>Just as good? It’s more convenient? What does it matter?</a:t>
            </a:r>
          </a:p>
          <a:p>
            <a:r>
              <a:rPr lang="en-US" sz="2800" dirty="0"/>
              <a:t>We’re not told but we know he was thinking about something and we know </a:t>
            </a:r>
            <a:r>
              <a:rPr lang="en-US" sz="2800" b="1" dirty="0"/>
              <a:t>it wasn’t an expression of faith towards God. We see the fruit of his thinking!</a:t>
            </a:r>
          </a:p>
          <a:p>
            <a:r>
              <a:rPr lang="en-US" sz="2800" dirty="0"/>
              <a:t>He did not have thoughts of</a:t>
            </a:r>
            <a:r>
              <a:rPr lang="en-US" sz="2800" b="1" dirty="0"/>
              <a:t> humble obedience.  </a:t>
            </a:r>
            <a:br>
              <a:rPr lang="en-US" sz="2800" b="1" dirty="0"/>
            </a:br>
            <a:r>
              <a:rPr lang="en-US" sz="2800" dirty="0"/>
              <a:t>(1 Corinthians 4:6; James 1:21)</a:t>
            </a:r>
          </a:p>
        </p:txBody>
      </p:sp>
    </p:spTree>
    <p:extLst>
      <p:ext uri="{BB962C8B-B14F-4D97-AF65-F5344CB8AC3E}">
        <p14:creationId xmlns:p14="http://schemas.microsoft.com/office/powerpoint/2010/main" val="107084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B5640-C1F1-4475-8AAB-16336CB915AF}"/>
              </a:ext>
            </a:extLst>
          </p:cNvPr>
          <p:cNvSpPr>
            <a:spLocks noGrp="1"/>
          </p:cNvSpPr>
          <p:nvPr>
            <p:ph type="title"/>
          </p:nvPr>
        </p:nvSpPr>
        <p:spPr>
          <a:xfrm>
            <a:off x="1448077" y="341237"/>
            <a:ext cx="9295846" cy="1188720"/>
          </a:xfrm>
        </p:spPr>
        <p:txBody>
          <a:bodyPr/>
          <a:lstStyle/>
          <a:p>
            <a:r>
              <a:rPr lang="en-US" b="1" dirty="0"/>
              <a:t>God cares about the worship we give</a:t>
            </a:r>
          </a:p>
        </p:txBody>
      </p:sp>
      <p:sp>
        <p:nvSpPr>
          <p:cNvPr id="3" name="Content Placeholder 2">
            <a:extLst>
              <a:ext uri="{FF2B5EF4-FFF2-40B4-BE49-F238E27FC236}">
                <a16:creationId xmlns:a16="http://schemas.microsoft.com/office/drawing/2014/main" id="{D5EE2573-2180-4593-910A-11021DCE2884}"/>
              </a:ext>
            </a:extLst>
          </p:cNvPr>
          <p:cNvSpPr>
            <a:spLocks noGrp="1"/>
          </p:cNvSpPr>
          <p:nvPr>
            <p:ph idx="1"/>
          </p:nvPr>
        </p:nvSpPr>
        <p:spPr>
          <a:xfrm>
            <a:off x="1448076" y="1884219"/>
            <a:ext cx="10126890" cy="4475018"/>
          </a:xfrm>
        </p:spPr>
        <p:txBody>
          <a:bodyPr>
            <a:normAutofit/>
          </a:bodyPr>
          <a:lstStyle/>
          <a:p>
            <a:pPr marL="0" indent="0">
              <a:buNone/>
            </a:pPr>
            <a:r>
              <a:rPr lang="en-US" sz="2800" b="1" dirty="0"/>
              <a:t>What was Abel thinking?</a:t>
            </a:r>
          </a:p>
          <a:p>
            <a:r>
              <a:rPr lang="en-US" sz="2800" dirty="0"/>
              <a:t>His thoughts were of </a:t>
            </a:r>
            <a:r>
              <a:rPr lang="en-US" sz="2800" b="1" dirty="0"/>
              <a:t>pleasing God by faith</a:t>
            </a:r>
            <a:r>
              <a:rPr lang="en-US" sz="2800" dirty="0"/>
              <a:t>.</a:t>
            </a:r>
          </a:p>
          <a:p>
            <a:r>
              <a:rPr lang="en-US" sz="2800" b="1" dirty="0"/>
              <a:t>Abel the prophet </a:t>
            </a:r>
            <a:r>
              <a:rPr lang="en-US" sz="2800" dirty="0"/>
              <a:t>(Luke 11:49-51), the first to suffer for his faith, conviction and stand for the truth.  (1 Peter 2:19-20; 3:14; 4:19)</a:t>
            </a:r>
          </a:p>
          <a:p>
            <a:pPr lvl="1"/>
            <a:r>
              <a:rPr lang="en-US" sz="2800" dirty="0"/>
              <a:t>What is a prophet? (Exodus 7:1; literally, a </a:t>
            </a:r>
            <a:r>
              <a:rPr lang="en-US" sz="2800" dirty="0" err="1"/>
              <a:t>spokeman</a:t>
            </a:r>
            <a:r>
              <a:rPr lang="en-US" sz="2800" dirty="0"/>
              <a:t>. “A person who </a:t>
            </a:r>
            <a:r>
              <a:rPr lang="en-US" sz="2800" b="1" dirty="0"/>
              <a:t>spoke for God</a:t>
            </a:r>
            <a:r>
              <a:rPr lang="en-US" sz="2800" dirty="0"/>
              <a:t> and who </a:t>
            </a:r>
            <a:r>
              <a:rPr lang="en-US" sz="2800" b="1" dirty="0"/>
              <a:t>communicated God's message courageously</a:t>
            </a:r>
            <a:r>
              <a:rPr lang="en-US" sz="2800" dirty="0"/>
              <a:t>…” </a:t>
            </a:r>
            <a:r>
              <a:rPr lang="en-US" sz="1800" dirty="0"/>
              <a:t>(Nelson's Illustrated Bible Dictionary,)</a:t>
            </a:r>
            <a:endParaRPr lang="en-US" sz="2800" dirty="0"/>
          </a:p>
          <a:p>
            <a:r>
              <a:rPr lang="en-US" sz="2800" b="1" dirty="0"/>
              <a:t>Abel is yet teaching </a:t>
            </a:r>
            <a:r>
              <a:rPr lang="en-US" sz="2800" dirty="0"/>
              <a:t>us…  (Hebrews 12:24 c)</a:t>
            </a:r>
          </a:p>
        </p:txBody>
      </p:sp>
    </p:spTree>
    <p:extLst>
      <p:ext uri="{BB962C8B-B14F-4D97-AF65-F5344CB8AC3E}">
        <p14:creationId xmlns:p14="http://schemas.microsoft.com/office/powerpoint/2010/main" val="3962238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B5640-C1F1-4475-8AAB-16336CB915AF}"/>
              </a:ext>
            </a:extLst>
          </p:cNvPr>
          <p:cNvSpPr>
            <a:spLocks noGrp="1"/>
          </p:cNvSpPr>
          <p:nvPr>
            <p:ph type="title"/>
          </p:nvPr>
        </p:nvSpPr>
        <p:spPr>
          <a:xfrm>
            <a:off x="1448077" y="341237"/>
            <a:ext cx="9295846" cy="1188720"/>
          </a:xfrm>
        </p:spPr>
        <p:txBody>
          <a:bodyPr/>
          <a:lstStyle/>
          <a:p>
            <a:r>
              <a:rPr lang="en-US" b="1" dirty="0"/>
              <a:t>God cares about the worship we give</a:t>
            </a:r>
          </a:p>
        </p:txBody>
      </p:sp>
      <p:sp>
        <p:nvSpPr>
          <p:cNvPr id="3" name="Content Placeholder 2">
            <a:extLst>
              <a:ext uri="{FF2B5EF4-FFF2-40B4-BE49-F238E27FC236}">
                <a16:creationId xmlns:a16="http://schemas.microsoft.com/office/drawing/2014/main" id="{D5EE2573-2180-4593-910A-11021DCE2884}"/>
              </a:ext>
            </a:extLst>
          </p:cNvPr>
          <p:cNvSpPr>
            <a:spLocks noGrp="1"/>
          </p:cNvSpPr>
          <p:nvPr>
            <p:ph idx="1"/>
          </p:nvPr>
        </p:nvSpPr>
        <p:spPr>
          <a:xfrm>
            <a:off x="1341120" y="1884219"/>
            <a:ext cx="10454639" cy="4632544"/>
          </a:xfrm>
        </p:spPr>
        <p:txBody>
          <a:bodyPr>
            <a:normAutofit fontScale="92500"/>
          </a:bodyPr>
          <a:lstStyle/>
          <a:p>
            <a:pPr marL="0" indent="0">
              <a:buNone/>
            </a:pPr>
            <a:r>
              <a:rPr lang="en-US" sz="2800" dirty="0"/>
              <a:t>We see the work of Satan continuing in Genesis Chapter 4 as </a:t>
            </a:r>
            <a:r>
              <a:rPr lang="en-US" sz="2800" b="1" dirty="0"/>
              <a:t>Cain’s actions are described as being “</a:t>
            </a:r>
            <a:r>
              <a:rPr lang="en-US" sz="2800" b="1" i="1" dirty="0"/>
              <a:t>evil</a:t>
            </a:r>
            <a:r>
              <a:rPr lang="en-US" sz="2800" b="1" dirty="0"/>
              <a:t>” </a:t>
            </a:r>
            <a:r>
              <a:rPr lang="en-US" sz="2800" dirty="0"/>
              <a:t>and was “</a:t>
            </a:r>
            <a:r>
              <a:rPr lang="en-US" sz="2800" b="1" i="1" dirty="0"/>
              <a:t>of the evil one</a:t>
            </a:r>
            <a:r>
              <a:rPr lang="en-US" sz="2800" dirty="0"/>
              <a:t>” who also led his parents into the condemnation of sin. (1 John 3:12)</a:t>
            </a:r>
          </a:p>
          <a:p>
            <a:pPr marL="0" indent="0">
              <a:buNone/>
            </a:pPr>
            <a:r>
              <a:rPr lang="en-US" sz="2800" dirty="0"/>
              <a:t>There was a </a:t>
            </a:r>
            <a:r>
              <a:rPr lang="en-US" sz="2800" b="1" i="1" dirty="0"/>
              <a:t>“way” </a:t>
            </a:r>
            <a:r>
              <a:rPr lang="en-US" sz="2800" dirty="0"/>
              <a:t>(Jude 11) of </a:t>
            </a:r>
            <a:r>
              <a:rPr lang="en-US" sz="2800" b="1" dirty="0"/>
              <a:t>thinking and living </a:t>
            </a:r>
            <a:r>
              <a:rPr lang="en-US" sz="2800" dirty="0"/>
              <a:t>that Abel had pursued long before he offered his sacrifice and before he killed his brother. (Note </a:t>
            </a:r>
            <a:r>
              <a:rPr lang="en-US" sz="2800" b="1" dirty="0"/>
              <a:t>the context of Jude 8-11 </a:t>
            </a:r>
            <a:r>
              <a:rPr lang="en-US" sz="2800" dirty="0"/>
              <a:t>that speaks of that way and speaks of who </a:t>
            </a:r>
            <a:r>
              <a:rPr lang="en-US" sz="2800" b="1" dirty="0"/>
              <a:t>Cain</a:t>
            </a:r>
            <a:r>
              <a:rPr lang="en-US" sz="2800" dirty="0"/>
              <a:t> is aligned with in that context of both </a:t>
            </a:r>
            <a:r>
              <a:rPr lang="en-US" sz="2800" b="1" dirty="0"/>
              <a:t>Balaam</a:t>
            </a:r>
            <a:r>
              <a:rPr lang="en-US" sz="2800" dirty="0"/>
              <a:t> and </a:t>
            </a:r>
            <a:r>
              <a:rPr lang="en-US" sz="2800" b="1" dirty="0"/>
              <a:t>Korah</a:t>
            </a:r>
            <a:r>
              <a:rPr lang="en-US" sz="2800" dirty="0"/>
              <a:t>)	</a:t>
            </a:r>
          </a:p>
          <a:p>
            <a:r>
              <a:rPr lang="en-US" sz="3000" dirty="0"/>
              <a:t>Fleshly, “</a:t>
            </a:r>
            <a:r>
              <a:rPr lang="en-US" sz="3000" i="1" dirty="0"/>
              <a:t>reject authority</a:t>
            </a:r>
            <a:r>
              <a:rPr lang="en-US" sz="3000" dirty="0"/>
              <a:t>”, blasphemous, unreasoning, rely on instincts, eager for base gain (Balaam), hungry for power and authority (Korah).</a:t>
            </a:r>
          </a:p>
        </p:txBody>
      </p:sp>
    </p:spTree>
    <p:extLst>
      <p:ext uri="{BB962C8B-B14F-4D97-AF65-F5344CB8AC3E}">
        <p14:creationId xmlns:p14="http://schemas.microsoft.com/office/powerpoint/2010/main" val="267796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B5640-C1F1-4475-8AAB-16336CB915AF}"/>
              </a:ext>
            </a:extLst>
          </p:cNvPr>
          <p:cNvSpPr>
            <a:spLocks noGrp="1"/>
          </p:cNvSpPr>
          <p:nvPr>
            <p:ph type="title"/>
          </p:nvPr>
        </p:nvSpPr>
        <p:spPr>
          <a:xfrm>
            <a:off x="1448077" y="341237"/>
            <a:ext cx="9295846" cy="1188720"/>
          </a:xfrm>
        </p:spPr>
        <p:txBody>
          <a:bodyPr/>
          <a:lstStyle/>
          <a:p>
            <a:r>
              <a:rPr lang="en-US" b="1" dirty="0"/>
              <a:t>What makes us angry?</a:t>
            </a:r>
          </a:p>
        </p:txBody>
      </p:sp>
      <p:sp>
        <p:nvSpPr>
          <p:cNvPr id="3" name="Content Placeholder 2">
            <a:extLst>
              <a:ext uri="{FF2B5EF4-FFF2-40B4-BE49-F238E27FC236}">
                <a16:creationId xmlns:a16="http://schemas.microsoft.com/office/drawing/2014/main" id="{D5EE2573-2180-4593-910A-11021DCE2884}"/>
              </a:ext>
            </a:extLst>
          </p:cNvPr>
          <p:cNvSpPr>
            <a:spLocks noGrp="1"/>
          </p:cNvSpPr>
          <p:nvPr>
            <p:ph idx="1"/>
          </p:nvPr>
        </p:nvSpPr>
        <p:spPr>
          <a:xfrm>
            <a:off x="1341120" y="1884219"/>
            <a:ext cx="10454639" cy="4632544"/>
          </a:xfrm>
        </p:spPr>
        <p:txBody>
          <a:bodyPr>
            <a:normAutofit/>
          </a:bodyPr>
          <a:lstStyle/>
          <a:p>
            <a:pPr marL="0" indent="0">
              <a:buNone/>
            </a:pPr>
            <a:r>
              <a:rPr lang="en-US" sz="2800" dirty="0"/>
              <a:t>God asks Cain, </a:t>
            </a:r>
            <a:r>
              <a:rPr lang="en-US" sz="2800" b="1" i="1" dirty="0"/>
              <a:t>“why are you angry?” </a:t>
            </a:r>
            <a:r>
              <a:rPr lang="en-US" sz="2800" dirty="0"/>
              <a:t>(vs. 6)</a:t>
            </a:r>
          </a:p>
          <a:p>
            <a:r>
              <a:rPr lang="en-US" sz="2800" dirty="0"/>
              <a:t>It’s more than this one sacrifice, it’s because </a:t>
            </a:r>
            <a:r>
              <a:rPr lang="en-US" sz="2800" b="1" i="1" dirty="0"/>
              <a:t>“the way of Cain”</a:t>
            </a:r>
            <a:r>
              <a:rPr lang="en-US" sz="2800" dirty="0"/>
              <a:t> rejected God’s authority. </a:t>
            </a:r>
          </a:p>
          <a:p>
            <a:pPr lvl="1"/>
            <a:r>
              <a:rPr lang="en-US" sz="2800" dirty="0"/>
              <a:t>Remember James 1:19-22 and that the context for being “quick to hear, slow to speak and slow to anger”</a:t>
            </a:r>
          </a:p>
          <a:p>
            <a:r>
              <a:rPr lang="en-US" sz="2800" dirty="0"/>
              <a:t>Do we “</a:t>
            </a:r>
            <a:r>
              <a:rPr lang="en-US" sz="2800" b="1" i="1" dirty="0"/>
              <a:t>have good reason to be angry</a:t>
            </a:r>
            <a:r>
              <a:rPr lang="en-US" sz="2800" dirty="0"/>
              <a:t>”? (Jonah 4:6)</a:t>
            </a:r>
          </a:p>
          <a:p>
            <a:pPr marL="0" indent="0">
              <a:buNone/>
            </a:pPr>
            <a:r>
              <a:rPr lang="en-US" sz="2800" dirty="0"/>
              <a:t>Does the discipline of the Lord make us angry?</a:t>
            </a:r>
          </a:p>
        </p:txBody>
      </p:sp>
    </p:spTree>
    <p:extLst>
      <p:ext uri="{BB962C8B-B14F-4D97-AF65-F5344CB8AC3E}">
        <p14:creationId xmlns:p14="http://schemas.microsoft.com/office/powerpoint/2010/main" val="1981188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B5640-C1F1-4475-8AAB-16336CB915AF}"/>
              </a:ext>
            </a:extLst>
          </p:cNvPr>
          <p:cNvSpPr>
            <a:spLocks noGrp="1"/>
          </p:cNvSpPr>
          <p:nvPr>
            <p:ph type="title"/>
          </p:nvPr>
        </p:nvSpPr>
        <p:spPr>
          <a:xfrm>
            <a:off x="1448077" y="341237"/>
            <a:ext cx="9295846" cy="1188720"/>
          </a:xfrm>
        </p:spPr>
        <p:txBody>
          <a:bodyPr/>
          <a:lstStyle/>
          <a:p>
            <a:r>
              <a:rPr lang="en-US" b="1" dirty="0"/>
              <a:t>God Gives us opportunities </a:t>
            </a:r>
            <a:br>
              <a:rPr lang="en-US" b="1" dirty="0"/>
            </a:br>
            <a:r>
              <a:rPr lang="en-US" b="1" dirty="0"/>
              <a:t>to make things right</a:t>
            </a:r>
          </a:p>
        </p:txBody>
      </p:sp>
      <p:sp>
        <p:nvSpPr>
          <p:cNvPr id="3" name="Content Placeholder 2">
            <a:extLst>
              <a:ext uri="{FF2B5EF4-FFF2-40B4-BE49-F238E27FC236}">
                <a16:creationId xmlns:a16="http://schemas.microsoft.com/office/drawing/2014/main" id="{D5EE2573-2180-4593-910A-11021DCE2884}"/>
              </a:ext>
            </a:extLst>
          </p:cNvPr>
          <p:cNvSpPr>
            <a:spLocks noGrp="1"/>
          </p:cNvSpPr>
          <p:nvPr>
            <p:ph idx="1"/>
          </p:nvPr>
        </p:nvSpPr>
        <p:spPr>
          <a:xfrm>
            <a:off x="1341120" y="1884219"/>
            <a:ext cx="10454639" cy="4632544"/>
          </a:xfrm>
        </p:spPr>
        <p:txBody>
          <a:bodyPr>
            <a:normAutofit/>
          </a:bodyPr>
          <a:lstStyle/>
          <a:p>
            <a:pPr marL="0" indent="0">
              <a:buNone/>
            </a:pPr>
            <a:r>
              <a:rPr lang="en-US" sz="3000" dirty="0"/>
              <a:t>God kept the door of fellowship open to Cain: “</a:t>
            </a:r>
            <a:r>
              <a:rPr lang="en-US" sz="3000" b="1" i="1" dirty="0"/>
              <a:t>If you do well, will not your countenance be lifted up?</a:t>
            </a:r>
            <a:r>
              <a:rPr lang="en-US" sz="3000" dirty="0"/>
              <a:t>” (vs. 7)</a:t>
            </a:r>
          </a:p>
          <a:p>
            <a:pPr marL="0" indent="0">
              <a:buNone/>
            </a:pPr>
            <a:r>
              <a:rPr lang="en-US" sz="3000" dirty="0"/>
              <a:t>The choice was his (and ours) on how we will respond to our sin. </a:t>
            </a:r>
          </a:p>
          <a:p>
            <a:pPr marL="0" indent="0">
              <a:buNone/>
            </a:pPr>
            <a:r>
              <a:rPr lang="en-US" sz="3000" i="1" dirty="0"/>
              <a:t>“</a:t>
            </a:r>
            <a:r>
              <a:rPr lang="en-US" sz="3000" b="1" i="1" dirty="0"/>
              <a:t>If you do not do well, sin is crouching at the door; and its desire is for you, but you must master it</a:t>
            </a:r>
            <a:r>
              <a:rPr lang="en-US" sz="3000" i="1" dirty="0"/>
              <a:t>.”  </a:t>
            </a:r>
            <a:r>
              <a:rPr lang="en-US" sz="3000" dirty="0"/>
              <a:t>(Romans 6:12-14)</a:t>
            </a:r>
          </a:p>
          <a:p>
            <a:pPr marL="0" indent="0">
              <a:buNone/>
            </a:pPr>
            <a:r>
              <a:rPr lang="en-US" sz="3000" dirty="0"/>
              <a:t>Satan is lurking every time we turn away from God tempting us to harden our hearts and complete our apostasy.  (Hebrews 3:12-15)</a:t>
            </a:r>
          </a:p>
          <a:p>
            <a:pPr marL="0" indent="0">
              <a:buNone/>
            </a:pPr>
            <a:r>
              <a:rPr lang="en-US" sz="3000" dirty="0"/>
              <a:t>There ought to be a sense of urgency! (Acts 8:20-23; 18:24ff)</a:t>
            </a:r>
          </a:p>
        </p:txBody>
      </p:sp>
    </p:spTree>
    <p:extLst>
      <p:ext uri="{BB962C8B-B14F-4D97-AF65-F5344CB8AC3E}">
        <p14:creationId xmlns:p14="http://schemas.microsoft.com/office/powerpoint/2010/main" val="292554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B5640-C1F1-4475-8AAB-16336CB915AF}"/>
              </a:ext>
            </a:extLst>
          </p:cNvPr>
          <p:cNvSpPr>
            <a:spLocks noGrp="1"/>
          </p:cNvSpPr>
          <p:nvPr>
            <p:ph type="title"/>
          </p:nvPr>
        </p:nvSpPr>
        <p:spPr>
          <a:xfrm>
            <a:off x="1448077" y="341237"/>
            <a:ext cx="9295846" cy="1188720"/>
          </a:xfrm>
        </p:spPr>
        <p:txBody>
          <a:bodyPr/>
          <a:lstStyle/>
          <a:p>
            <a:r>
              <a:rPr lang="en-US" b="1" dirty="0"/>
              <a:t>The consequences of </a:t>
            </a:r>
            <a:br>
              <a:rPr lang="en-US" b="1" dirty="0"/>
            </a:br>
            <a:r>
              <a:rPr lang="en-US" b="1" dirty="0"/>
              <a:t>sin and wickedness are severe</a:t>
            </a:r>
          </a:p>
        </p:txBody>
      </p:sp>
      <p:sp>
        <p:nvSpPr>
          <p:cNvPr id="3" name="Content Placeholder 2">
            <a:extLst>
              <a:ext uri="{FF2B5EF4-FFF2-40B4-BE49-F238E27FC236}">
                <a16:creationId xmlns:a16="http://schemas.microsoft.com/office/drawing/2014/main" id="{D5EE2573-2180-4593-910A-11021DCE2884}"/>
              </a:ext>
            </a:extLst>
          </p:cNvPr>
          <p:cNvSpPr>
            <a:spLocks noGrp="1"/>
          </p:cNvSpPr>
          <p:nvPr>
            <p:ph idx="1"/>
          </p:nvPr>
        </p:nvSpPr>
        <p:spPr>
          <a:xfrm>
            <a:off x="1341120" y="1884219"/>
            <a:ext cx="10454639" cy="4632544"/>
          </a:xfrm>
        </p:spPr>
        <p:txBody>
          <a:bodyPr>
            <a:normAutofit/>
          </a:bodyPr>
          <a:lstStyle/>
          <a:p>
            <a:pPr marL="0" indent="0">
              <a:buNone/>
            </a:pPr>
            <a:r>
              <a:rPr lang="en-US" sz="3200" dirty="0"/>
              <a:t>A punishment “</a:t>
            </a:r>
            <a:r>
              <a:rPr lang="en-US" sz="3200" i="1" dirty="0"/>
              <a:t>too great to bear</a:t>
            </a:r>
            <a:r>
              <a:rPr lang="en-US" sz="3200" dirty="0"/>
              <a:t>”:</a:t>
            </a:r>
          </a:p>
          <a:p>
            <a:r>
              <a:rPr lang="en-US" sz="3200" dirty="0"/>
              <a:t>“</a:t>
            </a:r>
            <a:r>
              <a:rPr lang="en-US" sz="3200" i="1" dirty="0"/>
              <a:t>Cursed from the ground… it will no longer yield its strength to you</a:t>
            </a:r>
            <a:r>
              <a:rPr lang="en-US" sz="3200" dirty="0"/>
              <a:t>.”</a:t>
            </a:r>
          </a:p>
          <a:p>
            <a:r>
              <a:rPr lang="en-US" sz="3200" dirty="0"/>
              <a:t>“</a:t>
            </a:r>
            <a:r>
              <a:rPr lang="en-US" sz="3200" i="1" dirty="0"/>
              <a:t>You will be a vagrant and a wanderer</a:t>
            </a:r>
            <a:r>
              <a:rPr lang="en-US" sz="3200" dirty="0"/>
              <a:t>”. (vs. 12)</a:t>
            </a:r>
          </a:p>
          <a:p>
            <a:r>
              <a:rPr lang="en-US" sz="3200" dirty="0"/>
              <a:t>“</a:t>
            </a:r>
            <a:r>
              <a:rPr lang="en-US" sz="3200" i="1" dirty="0"/>
              <a:t>Hidden</a:t>
            </a:r>
            <a:r>
              <a:rPr lang="en-US" sz="3200" dirty="0"/>
              <a:t>” from the face of God. (vs. 14)</a:t>
            </a:r>
          </a:p>
          <a:p>
            <a:r>
              <a:rPr lang="en-US" sz="3200" dirty="0"/>
              <a:t>“</a:t>
            </a:r>
            <a:r>
              <a:rPr lang="en-US" sz="3200" i="1" dirty="0"/>
              <a:t>The wages of sin is death</a:t>
            </a:r>
            <a:r>
              <a:rPr lang="en-US" sz="3200" dirty="0"/>
              <a:t>”. (Romans 6:23)</a:t>
            </a:r>
          </a:p>
        </p:txBody>
      </p:sp>
    </p:spTree>
    <p:extLst>
      <p:ext uri="{BB962C8B-B14F-4D97-AF65-F5344CB8AC3E}">
        <p14:creationId xmlns:p14="http://schemas.microsoft.com/office/powerpoint/2010/main" val="1579733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10649</TotalTime>
  <Words>1117</Words>
  <Application>Microsoft Office PowerPoint</Application>
  <PresentationFormat>Widescreen</PresentationFormat>
  <Paragraphs>88</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Gill Sans MT</vt:lpstr>
      <vt:lpstr>Parcel</vt:lpstr>
      <vt:lpstr>Lessons Learned from  cain &amp; abel</vt:lpstr>
      <vt:lpstr>God cares about the worship we give</vt:lpstr>
      <vt:lpstr>God cares about the worship we give</vt:lpstr>
      <vt:lpstr>God cares about the worship we give</vt:lpstr>
      <vt:lpstr>God cares about the worship we give</vt:lpstr>
      <vt:lpstr>God cares about the worship we give</vt:lpstr>
      <vt:lpstr>What makes us angry?</vt:lpstr>
      <vt:lpstr>God Gives us opportunities  to make things right</vt:lpstr>
      <vt:lpstr>The consequences of  sin and wickedness are severe</vt:lpstr>
      <vt:lpstr>Summary of lessons from Cain and Abel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Learned from  cain &amp; abel</dc:title>
  <dc:creator>Chris Simmons</dc:creator>
  <cp:lastModifiedBy>Chris Simmons</cp:lastModifiedBy>
  <cp:revision>14</cp:revision>
  <cp:lastPrinted>2021-08-22T20:44:13Z</cp:lastPrinted>
  <dcterms:created xsi:type="dcterms:W3CDTF">2021-08-16T22:11:00Z</dcterms:created>
  <dcterms:modified xsi:type="dcterms:W3CDTF">2023-05-24T15:05:11Z</dcterms:modified>
</cp:coreProperties>
</file>