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handoutMasterIdLst>
    <p:handoutMasterId r:id="rId15"/>
  </p:handoutMasterIdLst>
  <p:sldIdLst>
    <p:sldId id="256" r:id="rId2"/>
    <p:sldId id="261" r:id="rId3"/>
    <p:sldId id="298" r:id="rId4"/>
    <p:sldId id="301" r:id="rId5"/>
    <p:sldId id="295" r:id="rId6"/>
    <p:sldId id="297" r:id="rId7"/>
    <p:sldId id="299" r:id="rId8"/>
    <p:sldId id="307" r:id="rId9"/>
    <p:sldId id="308" r:id="rId10"/>
    <p:sldId id="304" r:id="rId11"/>
    <p:sldId id="305" r:id="rId12"/>
    <p:sldId id="306" r:id="rId13"/>
  </p:sldIdLst>
  <p:sldSz cx="9144000" cy="5143500" type="screen16x9"/>
  <p:notesSz cx="7102475" cy="9388475"/>
  <p:embeddedFontLst>
    <p:embeddedFont>
      <p:font typeface="Encode Sans" panose="020B0604020202020204" charset="0"/>
      <p:regular r:id="rId16"/>
      <p:bold r:id="rId17"/>
    </p:embeddedFont>
    <p:embeddedFont>
      <p:font typeface="Encode Sans Condensed Thin"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C10CB1-0B8A-4461-BEDC-C1B61E8207B3}">
  <a:tblStyle styleId="{0EC10CB1-0B8A-4461-BEDC-C1B61E8207B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CE2ADBB-B701-4FE1-8DC0-B7F9EDC07F6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7" autoAdjust="0"/>
  </p:normalViewPr>
  <p:slideViewPr>
    <p:cSldViewPr snapToGrid="0">
      <p:cViewPr varScale="1">
        <p:scale>
          <a:sx n="78" d="100"/>
          <a:sy n="78" d="100"/>
        </p:scale>
        <p:origin x="432"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20268E-928D-46ED-B20F-2874AC176CDE}"/>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91DF18B-76DC-4FF9-BD23-A8B479E7D1E1}"/>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10/3/21 am</a:t>
            </a:r>
          </a:p>
        </p:txBody>
      </p:sp>
      <p:sp>
        <p:nvSpPr>
          <p:cNvPr id="4" name="Footer Placeholder 3">
            <a:extLst>
              <a:ext uri="{FF2B5EF4-FFF2-40B4-BE49-F238E27FC236}">
                <a16:creationId xmlns:a16="http://schemas.microsoft.com/office/drawing/2014/main" id="{7C3CDCF7-B421-4AEE-88F4-71CD3BF3B87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Useful To The Master</a:t>
            </a:r>
          </a:p>
        </p:txBody>
      </p:sp>
      <p:sp>
        <p:nvSpPr>
          <p:cNvPr id="5" name="Slide Number Placeholder 4">
            <a:extLst>
              <a:ext uri="{FF2B5EF4-FFF2-40B4-BE49-F238E27FC236}">
                <a16:creationId xmlns:a16="http://schemas.microsoft.com/office/drawing/2014/main" id="{0790837A-529B-4D56-BE36-7C16AD12144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2B8D73A-8779-4300-8BE9-3BAC531E864B}" type="slidenum">
              <a:rPr lang="en-US" smtClean="0"/>
              <a:t>‹#›</a:t>
            </a:fld>
            <a:endParaRPr lang="en-US"/>
          </a:p>
        </p:txBody>
      </p:sp>
    </p:spTree>
    <p:extLst>
      <p:ext uri="{BB962C8B-B14F-4D97-AF65-F5344CB8AC3E}">
        <p14:creationId xmlns:p14="http://schemas.microsoft.com/office/powerpoint/2010/main" val="2904268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Are we growing in grace and knowledge?</a:t>
            </a:r>
          </a:p>
          <a:p>
            <a:pPr marL="0" indent="0">
              <a:buNone/>
            </a:pPr>
            <a:endParaRPr dirty="0"/>
          </a:p>
        </p:txBody>
      </p:sp>
    </p:spTree>
    <p:extLst>
      <p:ext uri="{BB962C8B-B14F-4D97-AF65-F5344CB8AC3E}">
        <p14:creationId xmlns:p14="http://schemas.microsoft.com/office/powerpoint/2010/main" val="76275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61323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3699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400" dirty="0">
                <a:latin typeface="Times New Roman" panose="02020603050405020304" pitchFamily="18" charset="0"/>
                <a:ea typeface="Times New Roman" panose="02020603050405020304" pitchFamily="18" charset="0"/>
              </a:rPr>
              <a:t>We have no right to expect that we can become beneficiaries of the grace of God, recipients of His forgiveness and heirs of “</a:t>
            </a:r>
            <a:r>
              <a:rPr lang="en-US" sz="1400" i="1" dirty="0">
                <a:latin typeface="Times New Roman" panose="02020603050405020304" pitchFamily="18" charset="0"/>
                <a:ea typeface="Times New Roman" panose="02020603050405020304" pitchFamily="18" charset="0"/>
              </a:rPr>
              <a:t>the riches of the glory of His inheritance in the saints</a:t>
            </a:r>
            <a:r>
              <a:rPr lang="en-US" sz="1400" dirty="0">
                <a:latin typeface="Times New Roman" panose="02020603050405020304" pitchFamily="18" charset="0"/>
                <a:ea typeface="Times New Roman" panose="02020603050405020304" pitchFamily="18" charset="0"/>
              </a:rPr>
              <a:t>” (Eph. 1:18) without exercising all diligence to make ourselves useful to God in his service.  Unless we have focused on being useful to the Master, it can be rightfully said that we are of no use to the Master.  There are many ways in which we can render ourselves of no use to our Father in heaven.</a:t>
            </a:r>
          </a:p>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400" dirty="0">
                <a:latin typeface="Times New Roman" panose="02020603050405020304" pitchFamily="18" charset="0"/>
                <a:ea typeface="Times New Roman" panose="02020603050405020304" pitchFamily="18" charset="0"/>
              </a:rPr>
              <a:t>We’re to be reminded that all of us have the duty to be useful. The context of 1 Cor. 12:14ff (read s. 14-18) teaches us of the need of each member of the body being of use to the whole of the body in whatever capacity we can. Note especially vs. 16-17 and that if a part of the body isn’t useful in their own capacity, the whole body suffers. We’ve come to find out that what was once considered un-useful in the human body actually has a purpose or use (i.e., tonsils). Paul makes the same point in Ephesians 4:16 about the body being “held together by what every joint supplies, according to the proper working of each individual part”. </a:t>
            </a:r>
          </a:p>
          <a:p>
            <a:pPr marL="0" indent="0">
              <a:buNone/>
            </a:pPr>
            <a:endParaRPr lang="en-US" dirty="0"/>
          </a:p>
          <a:p>
            <a:pPr marL="0" indent="0">
              <a:buNone/>
            </a:pPr>
            <a:r>
              <a:rPr lang="en-US" dirty="0"/>
              <a:t>Note Eph. 4:12 that the direction is given to “equip” “saints for the work of service” </a:t>
            </a:r>
            <a:endParaRPr dirty="0"/>
          </a:p>
        </p:txBody>
      </p:sp>
    </p:spTree>
    <p:extLst>
      <p:ext uri="{BB962C8B-B14F-4D97-AF65-F5344CB8AC3E}">
        <p14:creationId xmlns:p14="http://schemas.microsoft.com/office/powerpoint/2010/main" val="140593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lvl="0" algn="l" rtl="0">
              <a:spcBef>
                <a:spcPts val="600"/>
              </a:spcBef>
              <a:spcAft>
                <a:spcPts val="0"/>
              </a:spcAft>
              <a:buSzPts val="2400"/>
              <a:buFont typeface="Arial" panose="020B0604020202020204" pitchFamily="34" charset="0"/>
              <a:buChar char="•"/>
            </a:pPr>
            <a:r>
              <a:rPr lang="en-US" sz="1400" b="1" dirty="0"/>
              <a:t>Abraham - </a:t>
            </a:r>
            <a:r>
              <a:rPr lang="en-US" sz="1400" b="1" dirty="0">
                <a:solidFill>
                  <a:schemeClr val="accent3">
                    <a:lumMod val="40000"/>
                    <a:lumOff val="60000"/>
                  </a:schemeClr>
                </a:solidFill>
              </a:rPr>
              <a:t>willing to forsake</a:t>
            </a:r>
            <a:r>
              <a:rPr lang="en-US" sz="1400" dirty="0">
                <a:solidFill>
                  <a:schemeClr val="accent3">
                    <a:lumMod val="40000"/>
                    <a:lumOff val="60000"/>
                  </a:schemeClr>
                </a:solidFill>
              </a:rPr>
              <a:t> </a:t>
            </a:r>
            <a:r>
              <a:rPr lang="en-US" sz="1400" dirty="0"/>
              <a:t>everything by faith. (Hebrews 11:8-9, 17-19)</a:t>
            </a:r>
          </a:p>
          <a:p>
            <a:pPr lvl="0" algn="l" rtl="0">
              <a:spcBef>
                <a:spcPts val="600"/>
              </a:spcBef>
              <a:spcAft>
                <a:spcPts val="0"/>
              </a:spcAft>
              <a:buSzPts val="2400"/>
              <a:buFont typeface="Arial" panose="020B0604020202020204" pitchFamily="34" charset="0"/>
              <a:buChar char="•"/>
            </a:pPr>
            <a:r>
              <a:rPr lang="en-US" sz="1400" b="1" dirty="0"/>
              <a:t>Moses - </a:t>
            </a:r>
            <a:r>
              <a:rPr lang="en-US" sz="1400" b="1" dirty="0">
                <a:solidFill>
                  <a:schemeClr val="accent3">
                    <a:lumMod val="40000"/>
                    <a:lumOff val="60000"/>
                  </a:schemeClr>
                </a:solidFill>
              </a:rPr>
              <a:t>learned not to make excuses and look beyond temporal pleasures</a:t>
            </a:r>
            <a:r>
              <a:rPr lang="en-US" sz="1400" dirty="0"/>
              <a:t>. (Exodus 3:11; 4:10; Hebrews 11:25)</a:t>
            </a:r>
          </a:p>
          <a:p>
            <a:pPr>
              <a:buFont typeface="Arial" panose="020B0604020202020204" pitchFamily="34" charset="0"/>
              <a:buChar char="•"/>
            </a:pPr>
            <a:r>
              <a:rPr lang="en-US" sz="1400" b="1" dirty="0"/>
              <a:t>Joseph</a:t>
            </a:r>
            <a:r>
              <a:rPr lang="en-US" sz="1400" dirty="0"/>
              <a:t> - faith in God to </a:t>
            </a:r>
            <a:r>
              <a:rPr lang="en-US" sz="1400" b="1" dirty="0">
                <a:solidFill>
                  <a:schemeClr val="accent3">
                    <a:lumMod val="40000"/>
                    <a:lumOff val="60000"/>
                  </a:schemeClr>
                </a:solidFill>
              </a:rPr>
              <a:t>resist temptation </a:t>
            </a:r>
            <a:r>
              <a:rPr lang="en-US" sz="1400" dirty="0"/>
              <a:t>even when suffering unjustly. (Genesis 39:9)</a:t>
            </a:r>
          </a:p>
          <a:p>
            <a:pPr>
              <a:buFont typeface="Arial" panose="020B0604020202020204" pitchFamily="34" charset="0"/>
              <a:buChar char="•"/>
            </a:pPr>
            <a:r>
              <a:rPr lang="en-US" sz="1400" b="1" dirty="0"/>
              <a:t>David</a:t>
            </a:r>
            <a:r>
              <a:rPr lang="en-US" sz="1400" dirty="0"/>
              <a:t> - </a:t>
            </a:r>
            <a:r>
              <a:rPr lang="en-US" sz="1400" b="1" dirty="0">
                <a:solidFill>
                  <a:schemeClr val="accent3">
                    <a:lumMod val="40000"/>
                    <a:lumOff val="60000"/>
                  </a:schemeClr>
                </a:solidFill>
              </a:rPr>
              <a:t>trusting that God would fight </a:t>
            </a:r>
            <a:r>
              <a:rPr lang="en-US" sz="1400" dirty="0"/>
              <a:t>with him and for him (1 Samuel 17:37, 45).</a:t>
            </a:r>
          </a:p>
          <a:p>
            <a:pPr lvl="0" algn="l" rtl="0">
              <a:spcBef>
                <a:spcPts val="600"/>
              </a:spcBef>
              <a:spcAft>
                <a:spcPts val="0"/>
              </a:spcAft>
              <a:buSzPts val="2400"/>
              <a:buFont typeface="Arial" panose="020B0604020202020204" pitchFamily="34" charset="0"/>
              <a:buChar char="•"/>
            </a:pPr>
            <a:r>
              <a:rPr lang="en-US" sz="1400" b="1" dirty="0">
                <a:solidFill>
                  <a:srgbClr val="FFFFFF"/>
                </a:solidFill>
              </a:rPr>
              <a:t>Daniel</a:t>
            </a:r>
            <a:r>
              <a:rPr lang="en-US" sz="1400" b="1" dirty="0"/>
              <a:t> - </a:t>
            </a:r>
            <a:r>
              <a:rPr lang="en-US" sz="1400" b="1" dirty="0">
                <a:solidFill>
                  <a:schemeClr val="accent3">
                    <a:lumMod val="40000"/>
                    <a:lumOff val="60000"/>
                  </a:schemeClr>
                </a:solidFill>
              </a:rPr>
              <a:t>conviction</a:t>
            </a:r>
            <a:r>
              <a:rPr lang="en-US" sz="1400" dirty="0">
                <a:solidFill>
                  <a:schemeClr val="accent3">
                    <a:lumMod val="40000"/>
                    <a:lumOff val="60000"/>
                  </a:schemeClr>
                </a:solidFill>
              </a:rPr>
              <a:t> </a:t>
            </a:r>
            <a:r>
              <a:rPr lang="en-US" sz="1400" dirty="0">
                <a:solidFill>
                  <a:schemeClr val="bg1"/>
                </a:solidFill>
              </a:rPr>
              <a:t>to remain pure (1:8) and </a:t>
            </a:r>
            <a:r>
              <a:rPr lang="en-US" sz="1400" b="1" dirty="0">
                <a:solidFill>
                  <a:schemeClr val="accent3">
                    <a:lumMod val="40000"/>
                    <a:lumOff val="60000"/>
                  </a:schemeClr>
                </a:solidFill>
              </a:rPr>
              <a:t>consistency</a:t>
            </a:r>
            <a:r>
              <a:rPr lang="en-US" sz="1400" dirty="0">
                <a:solidFill>
                  <a:schemeClr val="accent3">
                    <a:lumMod val="40000"/>
                    <a:lumOff val="60000"/>
                  </a:schemeClr>
                </a:solidFill>
              </a:rPr>
              <a:t> </a:t>
            </a:r>
            <a:r>
              <a:rPr lang="en-US" sz="1400" dirty="0">
                <a:solidFill>
                  <a:schemeClr val="bg1"/>
                </a:solidFill>
              </a:rPr>
              <a:t>to always please God</a:t>
            </a:r>
            <a:r>
              <a:rPr lang="en-US" sz="1400" dirty="0"/>
              <a:t>. (6:10, 16)</a:t>
            </a:r>
          </a:p>
          <a:p>
            <a:pPr lvl="0" algn="l" rtl="0">
              <a:spcBef>
                <a:spcPts val="600"/>
              </a:spcBef>
              <a:spcAft>
                <a:spcPts val="0"/>
              </a:spcAft>
              <a:buSzPts val="2400"/>
              <a:buFont typeface="Arial" panose="020B0604020202020204" pitchFamily="34" charset="0"/>
              <a:buChar char="•"/>
            </a:pPr>
            <a:r>
              <a:rPr lang="en-US" sz="1400" b="1" dirty="0"/>
              <a:t>Esther</a:t>
            </a:r>
            <a:r>
              <a:rPr lang="en-US" sz="1400" dirty="0"/>
              <a:t> - </a:t>
            </a:r>
            <a:r>
              <a:rPr lang="en-US" sz="1400" b="1" dirty="0">
                <a:solidFill>
                  <a:schemeClr val="accent3">
                    <a:lumMod val="40000"/>
                    <a:lumOff val="60000"/>
                  </a:schemeClr>
                </a:solidFill>
              </a:rPr>
              <a:t>courage</a:t>
            </a:r>
            <a:r>
              <a:rPr lang="en-US" sz="1400" dirty="0"/>
              <a:t> to say what needs to be said. (4:11-16)</a:t>
            </a:r>
          </a:p>
          <a:p>
            <a:pPr>
              <a:buFont typeface="Arial" panose="020B0604020202020204" pitchFamily="34" charset="0"/>
              <a:buChar char="•"/>
            </a:pPr>
            <a:endParaRPr lang="en-US" sz="1400" dirty="0"/>
          </a:p>
          <a:p>
            <a:pPr marL="0" indent="0" defTabSz="942289">
              <a:buNone/>
              <a:defRPr/>
            </a:pPr>
            <a:endParaRPr dirty="0"/>
          </a:p>
        </p:txBody>
      </p:sp>
    </p:spTree>
    <p:extLst>
      <p:ext uri="{BB962C8B-B14F-4D97-AF65-F5344CB8AC3E}">
        <p14:creationId xmlns:p14="http://schemas.microsoft.com/office/powerpoint/2010/main" val="4141724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A useful soldier is one who recognizes authority, willing submits and obeys and doesn’t become entangled. </a:t>
            </a:r>
          </a:p>
          <a:p>
            <a:pPr marL="0" indent="0">
              <a:buNone/>
            </a:pPr>
            <a:endParaRPr lang="en-US" sz="1400" dirty="0"/>
          </a:p>
          <a:p>
            <a:pPr marL="0" indent="0">
              <a:buNone/>
            </a:pPr>
            <a:r>
              <a:rPr lang="en-US" sz="1400" dirty="0"/>
              <a:t>A useful athlete - exercises discipline and self control - and in the team environment - does whatever is necessary to make the team successful. </a:t>
            </a:r>
          </a:p>
          <a:p>
            <a:pPr marL="0" indent="0">
              <a:buNone/>
            </a:pPr>
            <a:endParaRPr lang="en-US" sz="1400" dirty="0"/>
          </a:p>
          <a:p>
            <a:pPr marL="0" indent="0">
              <a:buNone/>
            </a:pPr>
            <a:r>
              <a:rPr lang="en-US" sz="1400" dirty="0"/>
              <a:t>A useful farmer - one who, in anticipation of the harvest, diligently labors today for a reward yet to come. </a:t>
            </a:r>
            <a:endParaRPr sz="1400" dirty="0"/>
          </a:p>
        </p:txBody>
      </p:sp>
    </p:spTree>
    <p:extLst>
      <p:ext uri="{BB962C8B-B14F-4D97-AF65-F5344CB8AC3E}">
        <p14:creationId xmlns:p14="http://schemas.microsoft.com/office/powerpoint/2010/main" val="2359596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946961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Overcoming selfishness. (Galatians 2:20; Titus 2:11-13)</a:t>
            </a:r>
          </a:p>
          <a:p>
            <a:pPr marL="0" indent="0">
              <a:buNone/>
            </a:pPr>
            <a:endParaRPr dirty="0"/>
          </a:p>
        </p:txBody>
      </p:sp>
    </p:spTree>
    <p:extLst>
      <p:ext uri="{BB962C8B-B14F-4D97-AF65-F5344CB8AC3E}">
        <p14:creationId xmlns:p14="http://schemas.microsoft.com/office/powerpoint/2010/main" val="106083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extLst>
      <p:ext uri="{BB962C8B-B14F-4D97-AF65-F5344CB8AC3E}">
        <p14:creationId xmlns:p14="http://schemas.microsoft.com/office/powerpoint/2010/main" val="2970780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514350" indent="-514350" eaLnBrk="1" hangingPunct="1">
              <a:buClrTx/>
              <a:buSzPct val="100000"/>
              <a:buFont typeface="+mj-lt"/>
              <a:buAutoNum type="arabicPeriod"/>
              <a:defRPr/>
            </a:pPr>
            <a:r>
              <a:rPr lang="en-US" dirty="0">
                <a:solidFill>
                  <a:schemeClr val="accent4">
                    <a:lumMod val="10000"/>
                  </a:schemeClr>
                </a:solidFill>
              </a:rPr>
              <a:t>I don’t have time!</a:t>
            </a:r>
            <a:endParaRPr lang="en-US" dirty="0">
              <a:solidFill>
                <a:schemeClr val="bg1">
                  <a:lumMod val="60000"/>
                  <a:lumOff val="40000"/>
                </a:schemeClr>
              </a:solidFill>
            </a:endParaRPr>
          </a:p>
          <a:p>
            <a:pPr marL="514350" indent="-514350" eaLnBrk="1" hangingPunct="1">
              <a:buClrTx/>
              <a:buSzPct val="100000"/>
              <a:buFont typeface="+mj-lt"/>
              <a:buAutoNum type="arabicPeriod"/>
              <a:defRPr/>
            </a:pPr>
            <a:r>
              <a:rPr lang="en-US" dirty="0">
                <a:solidFill>
                  <a:schemeClr val="accent4">
                    <a:lumMod val="10000"/>
                  </a:schemeClr>
                </a:solidFill>
              </a:rPr>
              <a:t>I don’t have the training.</a:t>
            </a:r>
          </a:p>
          <a:p>
            <a:pPr marL="514350" indent="-514350" eaLnBrk="1" hangingPunct="1">
              <a:buClrTx/>
              <a:buSzPct val="100000"/>
              <a:buFont typeface="+mj-lt"/>
              <a:buAutoNum type="arabicPeriod"/>
              <a:defRPr/>
            </a:pPr>
            <a:r>
              <a:rPr lang="en-US" dirty="0">
                <a:solidFill>
                  <a:schemeClr val="accent4">
                    <a:lumMod val="10000"/>
                  </a:schemeClr>
                </a:solidFill>
              </a:rPr>
              <a:t>It’s boring.</a:t>
            </a:r>
          </a:p>
          <a:p>
            <a:pPr marL="514350" indent="-514350" eaLnBrk="1" hangingPunct="1">
              <a:buClrTx/>
              <a:buSzPct val="100000"/>
              <a:buFont typeface="+mj-lt"/>
              <a:buAutoNum type="arabicPeriod"/>
              <a:defRPr/>
            </a:pPr>
            <a:r>
              <a:rPr lang="en-US" dirty="0">
                <a:solidFill>
                  <a:schemeClr val="accent4">
                    <a:lumMod val="10000"/>
                  </a:schemeClr>
                </a:solidFill>
              </a:rPr>
              <a:t>It’s not relevant</a:t>
            </a:r>
          </a:p>
          <a:p>
            <a:pPr marL="514350" indent="-514350" eaLnBrk="1" hangingPunct="1">
              <a:buClrTx/>
              <a:buSzPct val="100000"/>
              <a:buFont typeface="+mj-lt"/>
              <a:buAutoNum type="arabicPeriod"/>
              <a:defRPr/>
            </a:pPr>
            <a:r>
              <a:rPr lang="en-US" dirty="0">
                <a:solidFill>
                  <a:schemeClr val="accent4">
                    <a:lumMod val="10000"/>
                  </a:schemeClr>
                </a:solidFill>
              </a:rPr>
              <a:t>I’m not sure it’s relevant or accurate.</a:t>
            </a:r>
          </a:p>
          <a:p>
            <a:pPr marL="514350" indent="-514350" eaLnBrk="1" hangingPunct="1">
              <a:buClrTx/>
              <a:buSzPct val="100000"/>
              <a:buFont typeface="+mj-lt"/>
              <a:buAutoNum type="arabicPeriod"/>
              <a:defRPr/>
            </a:pPr>
            <a:r>
              <a:rPr lang="en-US" dirty="0">
                <a:solidFill>
                  <a:schemeClr val="accent4">
                    <a:lumMod val="10000"/>
                  </a:schemeClr>
                </a:solidFill>
              </a:rPr>
              <a:t>I’m too old.</a:t>
            </a:r>
          </a:p>
          <a:p>
            <a:pPr marL="514350" indent="-514350" eaLnBrk="1" hangingPunct="1">
              <a:buClrTx/>
              <a:buSzPct val="100000"/>
              <a:buFont typeface="+mj-lt"/>
              <a:buAutoNum type="arabicPeriod"/>
              <a:defRPr/>
            </a:pPr>
            <a:r>
              <a:rPr lang="en-US" dirty="0">
                <a:solidFill>
                  <a:schemeClr val="accent4">
                    <a:lumMod val="10000"/>
                  </a:schemeClr>
                </a:solidFill>
              </a:rPr>
              <a:t>I already know what it says.</a:t>
            </a:r>
            <a:endParaRPr lang="en-US" dirty="0">
              <a:solidFill>
                <a:schemeClr val="bg1">
                  <a:lumMod val="60000"/>
                  <a:lumOff val="40000"/>
                </a:schemeClr>
              </a:solidFill>
            </a:endParaRPr>
          </a:p>
          <a:p>
            <a:pPr marL="0" indent="0">
              <a:buNone/>
            </a:pPr>
            <a:endParaRPr dirty="0"/>
          </a:p>
        </p:txBody>
      </p:sp>
    </p:spTree>
    <p:extLst>
      <p:ext uri="{BB962C8B-B14F-4D97-AF65-F5344CB8AC3E}">
        <p14:creationId xmlns:p14="http://schemas.microsoft.com/office/powerpoint/2010/main" val="211301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2"/>
        </a:solidFill>
        <a:effectLst/>
      </p:bgPr>
    </p:bg>
    <p:spTree>
      <p:nvGrpSpPr>
        <p:cNvPr id="1" name="Shape 9"/>
        <p:cNvGrpSpPr/>
        <p:nvPr/>
      </p:nvGrpSpPr>
      <p:grpSpPr>
        <a:xfrm>
          <a:off x="0" y="0"/>
          <a:ext cx="0" cy="0"/>
          <a:chOff x="0" y="0"/>
          <a:chExt cx="0" cy="0"/>
        </a:xfrm>
      </p:grpSpPr>
      <p:sp>
        <p:nvSpPr>
          <p:cNvPr id="10" name="Google Shape;10;p2"/>
          <p:cNvSpPr/>
          <p:nvPr/>
        </p:nvSpPr>
        <p:spPr>
          <a:xfrm>
            <a:off x="0" y="3493950"/>
            <a:ext cx="9144000" cy="1649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 name="Google Shape;11;p2"/>
          <p:cNvSpPr/>
          <p:nvPr/>
        </p:nvSpPr>
        <p:spPr>
          <a:xfrm>
            <a:off x="3747300" y="3493900"/>
            <a:ext cx="1649400" cy="1649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7"/>
        <p:cNvGrpSpPr/>
        <p:nvPr/>
      </p:nvGrpSpPr>
      <p:grpSpPr>
        <a:xfrm>
          <a:off x="0" y="0"/>
          <a:ext cx="0" cy="0"/>
          <a:chOff x="0" y="0"/>
          <a:chExt cx="0" cy="0"/>
        </a:xfrm>
      </p:grpSpPr>
      <p:grpSp>
        <p:nvGrpSpPr>
          <p:cNvPr id="28" name="Google Shape;28;p5"/>
          <p:cNvGrpSpPr/>
          <p:nvPr/>
        </p:nvGrpSpPr>
        <p:grpSpPr>
          <a:xfrm>
            <a:off x="-11050" y="887200"/>
            <a:ext cx="9155050" cy="4256100"/>
            <a:chOff x="-11050" y="887200"/>
            <a:chExt cx="9155050" cy="4256100"/>
          </a:xfrm>
        </p:grpSpPr>
        <p:cxnSp>
          <p:nvCxnSpPr>
            <p:cNvPr id="29" name="Google Shape;29;p5"/>
            <p:cNvCxnSpPr/>
            <p:nvPr/>
          </p:nvCxnSpPr>
          <p:spPr>
            <a:xfrm>
              <a:off x="-11050" y="887200"/>
              <a:ext cx="8060400" cy="0"/>
            </a:xfrm>
            <a:prstGeom prst="straightConnector1">
              <a:avLst/>
            </a:prstGeom>
            <a:noFill/>
            <a:ln w="19050" cap="flat" cmpd="sng">
              <a:solidFill>
                <a:schemeClr val="accent2"/>
              </a:solidFill>
              <a:prstDash val="solid"/>
              <a:round/>
              <a:headEnd type="none" w="med" len="med"/>
              <a:tailEnd type="diamond" w="med" len="med"/>
            </a:ln>
          </p:spPr>
        </p:cxnSp>
        <p:sp>
          <p:nvSpPr>
            <p:cNvPr id="30" name="Google Shape;30;p5"/>
            <p:cNvSpPr/>
            <p:nvPr/>
          </p:nvSpPr>
          <p:spPr>
            <a:xfrm>
              <a:off x="0" y="4593700"/>
              <a:ext cx="9144000" cy="54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5"/>
            <p:cNvSpPr/>
            <p:nvPr/>
          </p:nvSpPr>
          <p:spPr>
            <a:xfrm>
              <a:off x="0" y="4593700"/>
              <a:ext cx="549600" cy="549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 name="Google Shape;32;p5"/>
            <p:cNvCxnSpPr/>
            <p:nvPr/>
          </p:nvCxnSpPr>
          <p:spPr>
            <a:xfrm>
              <a:off x="-11050" y="887200"/>
              <a:ext cx="552900" cy="0"/>
            </a:xfrm>
            <a:prstGeom prst="straightConnector1">
              <a:avLst/>
            </a:prstGeom>
            <a:noFill/>
            <a:ln w="19050" cap="flat" cmpd="sng">
              <a:solidFill>
                <a:schemeClr val="accent1"/>
              </a:solidFill>
              <a:prstDash val="solid"/>
              <a:round/>
              <a:headEnd type="none" w="med" len="med"/>
              <a:tailEnd type="none" w="med" len="med"/>
            </a:ln>
          </p:spPr>
        </p:cxnSp>
      </p:grpSp>
      <p:sp>
        <p:nvSpPr>
          <p:cNvPr id="33" name="Google Shape;33;p5"/>
          <p:cNvSpPr/>
          <p:nvPr/>
        </p:nvSpPr>
        <p:spPr>
          <a:xfrm>
            <a:off x="8046600" y="4593700"/>
            <a:ext cx="1097400" cy="549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5" name="Google Shape;35;p5"/>
          <p:cNvSpPr txBox="1">
            <a:spLocks noGrp="1"/>
          </p:cNvSpPr>
          <p:nvPr>
            <p:ph type="body" idx="1"/>
          </p:nvPr>
        </p:nvSpPr>
        <p:spPr>
          <a:xfrm>
            <a:off x="549600" y="1200150"/>
            <a:ext cx="7497000" cy="2946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6" name="Google Shape;36;p5"/>
          <p:cNvSpPr txBox="1">
            <a:spLocks noGrp="1"/>
          </p:cNvSpPr>
          <p:nvPr>
            <p:ph type="sldNum" idx="12"/>
          </p:nvPr>
        </p:nvSpPr>
        <p:spPr>
          <a:xfrm>
            <a:off x="8046600" y="4593850"/>
            <a:ext cx="1097400" cy="549600"/>
          </a:xfrm>
          <a:prstGeom prst="rect">
            <a:avLst/>
          </a:prstGeom>
          <a:noFill/>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9600" y="361375"/>
            <a:ext cx="7497000" cy="549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1pPr>
            <a:lvl2pPr lvl="1">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2pPr>
            <a:lvl3pPr lvl="2">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3pPr>
            <a:lvl4pPr lvl="3">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4pPr>
            <a:lvl5pPr lvl="4">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5pPr>
            <a:lvl6pPr lvl="5">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6pPr>
            <a:lvl7pPr lvl="6">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7pPr>
            <a:lvl8pPr lvl="7">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8pPr>
            <a:lvl9pPr lvl="8">
              <a:spcBef>
                <a:spcPts val="0"/>
              </a:spcBef>
              <a:spcAft>
                <a:spcPts val="0"/>
              </a:spcAft>
              <a:buClr>
                <a:schemeClr val="lt1"/>
              </a:buClr>
              <a:buSzPts val="1800"/>
              <a:buFont typeface="Encode Sans"/>
              <a:buNone/>
              <a:defRPr sz="1800" b="1">
                <a:solidFill>
                  <a:schemeClr val="lt1"/>
                </a:solidFill>
                <a:latin typeface="Encode Sans"/>
                <a:ea typeface="Encode Sans"/>
                <a:cs typeface="Encode Sans"/>
                <a:sym typeface="Encode Sans"/>
              </a:defRPr>
            </a:lvl9pPr>
          </a:lstStyle>
          <a:p>
            <a:endParaRPr/>
          </a:p>
        </p:txBody>
      </p:sp>
      <p:sp>
        <p:nvSpPr>
          <p:cNvPr id="7" name="Google Shape;7;p1"/>
          <p:cNvSpPr txBox="1">
            <a:spLocks noGrp="1"/>
          </p:cNvSpPr>
          <p:nvPr>
            <p:ph type="body" idx="1"/>
          </p:nvPr>
        </p:nvSpPr>
        <p:spPr>
          <a:xfrm>
            <a:off x="549600" y="1200150"/>
            <a:ext cx="7497000" cy="2946300"/>
          </a:xfrm>
          <a:prstGeom prst="rect">
            <a:avLst/>
          </a:prstGeom>
          <a:noFill/>
          <a:ln>
            <a:noFill/>
          </a:ln>
        </p:spPr>
        <p:txBody>
          <a:bodyPr spcFirstLastPara="1" wrap="square" lIns="91425" tIns="91425" rIns="91425" bIns="91425" anchor="t" anchorCtr="0">
            <a:noAutofit/>
          </a:bodyPr>
          <a:lstStyle>
            <a:lvl1pPr marL="457200" lvl="0" indent="-381000">
              <a:lnSpc>
                <a:spcPct val="115000"/>
              </a:lnSpc>
              <a:spcBef>
                <a:spcPts val="600"/>
              </a:spcBef>
              <a:spcAft>
                <a:spcPts val="0"/>
              </a:spcAft>
              <a:buClr>
                <a:schemeClr val="accen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1pPr>
            <a:lvl2pPr marL="914400" lvl="1"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2pPr>
            <a:lvl3pPr marL="1371600" lvl="2" indent="-381000">
              <a:lnSpc>
                <a:spcPct val="115000"/>
              </a:lnSpc>
              <a:spcBef>
                <a:spcPts val="0"/>
              </a:spcBef>
              <a:spcAft>
                <a:spcPts val="0"/>
              </a:spcAft>
              <a:buClr>
                <a:schemeClr val="accent2"/>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3pPr>
            <a:lvl4pPr marL="1828800" lvl="3"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4pPr>
            <a:lvl5pPr marL="2286000" lvl="4"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5pPr>
            <a:lvl6pPr marL="2743200" lvl="5"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6pPr>
            <a:lvl7pPr marL="3200400" lvl="6"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7pPr>
            <a:lvl8pPr marL="3657600" lvl="7"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8pPr>
            <a:lvl9pPr marL="4114800" lvl="8" indent="-381000">
              <a:lnSpc>
                <a:spcPct val="115000"/>
              </a:lnSpc>
              <a:spcBef>
                <a:spcPts val="0"/>
              </a:spcBef>
              <a:spcAft>
                <a:spcPts val="0"/>
              </a:spcAft>
              <a:buClr>
                <a:schemeClr val="lt1"/>
              </a:buClr>
              <a:buSzPts val="2400"/>
              <a:buFont typeface="Encode Sans Condensed Thin"/>
              <a:buChar char="▫"/>
              <a:defRPr sz="2400">
                <a:solidFill>
                  <a:schemeClr val="lt1"/>
                </a:solidFill>
                <a:latin typeface="Encode Sans Condensed Thin"/>
                <a:ea typeface="Encode Sans Condensed Thin"/>
                <a:cs typeface="Encode Sans Condensed Thin"/>
                <a:sym typeface="Encode Sans Condensed Thin"/>
              </a:defRPr>
            </a:lvl9pPr>
          </a:lstStyle>
          <a:p>
            <a:endParaRPr/>
          </a:p>
        </p:txBody>
      </p:sp>
      <p:sp>
        <p:nvSpPr>
          <p:cNvPr id="8" name="Google Shape;8;p1"/>
          <p:cNvSpPr txBox="1">
            <a:spLocks noGrp="1"/>
          </p:cNvSpPr>
          <p:nvPr>
            <p:ph type="sldNum" idx="12"/>
          </p:nvPr>
        </p:nvSpPr>
        <p:spPr>
          <a:xfrm>
            <a:off x="8046650" y="4593850"/>
            <a:ext cx="1097400" cy="549600"/>
          </a:xfrm>
          <a:prstGeom prst="rect">
            <a:avLst/>
          </a:prstGeom>
          <a:noFill/>
          <a:ln>
            <a:noFill/>
          </a:ln>
        </p:spPr>
        <p:txBody>
          <a:bodyPr spcFirstLastPara="1" wrap="square" lIns="91425" tIns="91425" rIns="91425" bIns="91425" anchor="ctr" anchorCtr="0">
            <a:noAutofit/>
          </a:bodyPr>
          <a:lstStyle>
            <a:lvl1pPr lvl="0" algn="ctr">
              <a:buNone/>
              <a:defRPr sz="1300" b="1">
                <a:solidFill>
                  <a:schemeClr val="accent4"/>
                </a:solidFill>
                <a:latin typeface="Encode Sans"/>
                <a:ea typeface="Encode Sans"/>
                <a:cs typeface="Encode Sans"/>
                <a:sym typeface="Encode Sans"/>
              </a:defRPr>
            </a:lvl1pPr>
            <a:lvl2pPr lvl="1" algn="ctr">
              <a:buNone/>
              <a:defRPr sz="1300" b="1">
                <a:solidFill>
                  <a:schemeClr val="accent4"/>
                </a:solidFill>
                <a:latin typeface="Encode Sans"/>
                <a:ea typeface="Encode Sans"/>
                <a:cs typeface="Encode Sans"/>
                <a:sym typeface="Encode Sans"/>
              </a:defRPr>
            </a:lvl2pPr>
            <a:lvl3pPr lvl="2" algn="ctr">
              <a:buNone/>
              <a:defRPr sz="1300" b="1">
                <a:solidFill>
                  <a:schemeClr val="accent4"/>
                </a:solidFill>
                <a:latin typeface="Encode Sans"/>
                <a:ea typeface="Encode Sans"/>
                <a:cs typeface="Encode Sans"/>
                <a:sym typeface="Encode Sans"/>
              </a:defRPr>
            </a:lvl3pPr>
            <a:lvl4pPr lvl="3" algn="ctr">
              <a:buNone/>
              <a:defRPr sz="1300" b="1">
                <a:solidFill>
                  <a:schemeClr val="accent4"/>
                </a:solidFill>
                <a:latin typeface="Encode Sans"/>
                <a:ea typeface="Encode Sans"/>
                <a:cs typeface="Encode Sans"/>
                <a:sym typeface="Encode Sans"/>
              </a:defRPr>
            </a:lvl4pPr>
            <a:lvl5pPr lvl="4" algn="ctr">
              <a:buNone/>
              <a:defRPr sz="1300" b="1">
                <a:solidFill>
                  <a:schemeClr val="accent4"/>
                </a:solidFill>
                <a:latin typeface="Encode Sans"/>
                <a:ea typeface="Encode Sans"/>
                <a:cs typeface="Encode Sans"/>
                <a:sym typeface="Encode Sans"/>
              </a:defRPr>
            </a:lvl5pPr>
            <a:lvl6pPr lvl="5" algn="ctr">
              <a:buNone/>
              <a:defRPr sz="1300" b="1">
                <a:solidFill>
                  <a:schemeClr val="accent4"/>
                </a:solidFill>
                <a:latin typeface="Encode Sans"/>
                <a:ea typeface="Encode Sans"/>
                <a:cs typeface="Encode Sans"/>
                <a:sym typeface="Encode Sans"/>
              </a:defRPr>
            </a:lvl6pPr>
            <a:lvl7pPr lvl="6" algn="ctr">
              <a:buNone/>
              <a:defRPr sz="1300" b="1">
                <a:solidFill>
                  <a:schemeClr val="accent4"/>
                </a:solidFill>
                <a:latin typeface="Encode Sans"/>
                <a:ea typeface="Encode Sans"/>
                <a:cs typeface="Encode Sans"/>
                <a:sym typeface="Encode Sans"/>
              </a:defRPr>
            </a:lvl7pPr>
            <a:lvl8pPr lvl="7" algn="ctr">
              <a:buNone/>
              <a:defRPr sz="1300" b="1">
                <a:solidFill>
                  <a:schemeClr val="accent4"/>
                </a:solidFill>
                <a:latin typeface="Encode Sans"/>
                <a:ea typeface="Encode Sans"/>
                <a:cs typeface="Encode Sans"/>
                <a:sym typeface="Encode Sans"/>
              </a:defRPr>
            </a:lvl8pPr>
            <a:lvl9pPr lvl="8" algn="ctr">
              <a:buNone/>
              <a:defRPr sz="1300" b="1">
                <a:solidFill>
                  <a:schemeClr val="accent4"/>
                </a:solidFill>
                <a:latin typeface="Encode Sans"/>
                <a:ea typeface="Encode Sans"/>
                <a:cs typeface="Encode Sans"/>
                <a:sym typeface="Encode San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3"/>
          <p:cNvSpPr txBox="1">
            <a:spLocks noGrp="1"/>
          </p:cNvSpPr>
          <p:nvPr>
            <p:ph type="ctrTitle"/>
          </p:nvPr>
        </p:nvSpPr>
        <p:spPr>
          <a:xfrm>
            <a:off x="984050" y="0"/>
            <a:ext cx="7175700" cy="349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t>“Useful To </a:t>
            </a:r>
            <a:br>
              <a:rPr lang="en" sz="6000" dirty="0"/>
            </a:br>
            <a:r>
              <a:rPr lang="en" sz="6000" dirty="0"/>
              <a:t>The Master”</a:t>
            </a:r>
            <a:br>
              <a:rPr lang="en" sz="6000" dirty="0"/>
            </a:br>
            <a:r>
              <a:rPr lang="en" sz="4000" b="0" dirty="0"/>
              <a:t>Part 2</a:t>
            </a:r>
            <a:endParaRPr sz="6000" b="0" dirty="0"/>
          </a:p>
        </p:txBody>
      </p:sp>
      <p:sp>
        <p:nvSpPr>
          <p:cNvPr id="2" name="TextBox 1">
            <a:extLst>
              <a:ext uri="{FF2B5EF4-FFF2-40B4-BE49-F238E27FC236}">
                <a16:creationId xmlns:a16="http://schemas.microsoft.com/office/drawing/2014/main" id="{5C0421F9-5704-45A8-B9F6-399CEA08DEBF}"/>
              </a:ext>
            </a:extLst>
          </p:cNvPr>
          <p:cNvSpPr txBox="1"/>
          <p:nvPr/>
        </p:nvSpPr>
        <p:spPr>
          <a:xfrm>
            <a:off x="3747811" y="3894667"/>
            <a:ext cx="1648178" cy="830997"/>
          </a:xfrm>
          <a:prstGeom prst="rect">
            <a:avLst/>
          </a:prstGeom>
          <a:noFill/>
        </p:spPr>
        <p:txBody>
          <a:bodyPr wrap="square" rtlCol="0">
            <a:spAutoFit/>
          </a:bodyPr>
          <a:lstStyle/>
          <a:p>
            <a:pPr algn="ctr"/>
            <a:r>
              <a:rPr lang="en-US" sz="2400" b="1" dirty="0">
                <a:solidFill>
                  <a:schemeClr val="bg1"/>
                </a:solidFill>
              </a:rPr>
              <a:t>2 Timothy </a:t>
            </a:r>
          </a:p>
          <a:p>
            <a:pPr algn="ctr"/>
            <a:r>
              <a:rPr lang="en-US" sz="2400" b="1" dirty="0">
                <a:solidFill>
                  <a:schemeClr val="bg1"/>
                </a:solidFill>
              </a:rPr>
              <a:t>2:20-26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C</a:t>
            </a:r>
            <a:r>
              <a:rPr lang="en" sz="3200" dirty="0"/>
              <a:t>onsequences of not being useful</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b="1" dirty="0"/>
              <a:t>First, are we growing in our usefulness</a:t>
            </a:r>
            <a:r>
              <a:rPr lang="en-US" dirty="0"/>
              <a:t>? </a:t>
            </a:r>
            <a:br>
              <a:rPr lang="en-US" dirty="0"/>
            </a:br>
            <a:r>
              <a:rPr lang="en-US" dirty="0"/>
              <a:t>(1 Thessalonians 4:1; 2 Peter 1:5-8)</a:t>
            </a:r>
          </a:p>
          <a:p>
            <a:pPr lvl="0" algn="l" rtl="0">
              <a:spcBef>
                <a:spcPts val="600"/>
              </a:spcBef>
              <a:spcAft>
                <a:spcPts val="0"/>
              </a:spcAft>
              <a:buSzPts val="2400"/>
              <a:buFont typeface="Arial" panose="020B0604020202020204" pitchFamily="34" charset="0"/>
              <a:buChar char="•"/>
            </a:pPr>
            <a:r>
              <a:rPr lang="en-US" b="1" dirty="0"/>
              <a:t>Lack of growth </a:t>
            </a:r>
            <a:r>
              <a:rPr lang="en-US" dirty="0"/>
              <a:t>can render us “</a:t>
            </a:r>
            <a:r>
              <a:rPr lang="en-US" b="1" dirty="0"/>
              <a:t>useless</a:t>
            </a:r>
            <a:r>
              <a:rPr lang="en-US" dirty="0"/>
              <a:t>” or “</a:t>
            </a:r>
            <a:r>
              <a:rPr lang="en-US" b="1" dirty="0"/>
              <a:t>unfruitful</a:t>
            </a:r>
            <a:r>
              <a:rPr lang="en-US" dirty="0"/>
              <a:t>”. </a:t>
            </a:r>
            <a:br>
              <a:rPr lang="en-US" dirty="0"/>
            </a:br>
            <a:r>
              <a:rPr lang="en-US" dirty="0"/>
              <a:t>(2 Peter 1:8-11)</a:t>
            </a:r>
          </a:p>
          <a:p>
            <a:pPr lvl="0" algn="l" rtl="0">
              <a:spcBef>
                <a:spcPts val="600"/>
              </a:spcBef>
              <a:spcAft>
                <a:spcPts val="0"/>
              </a:spcAft>
              <a:buSzPts val="2400"/>
              <a:buFont typeface="Arial" panose="020B0604020202020204" pitchFamily="34" charset="0"/>
              <a:buChar char="•"/>
            </a:pPr>
            <a:r>
              <a:rPr lang="en-US" dirty="0"/>
              <a:t>Have we become </a:t>
            </a:r>
            <a:r>
              <a:rPr lang="en-US" b="1" dirty="0"/>
              <a:t>“stagnant in spirit”</a:t>
            </a:r>
            <a:r>
              <a:rPr lang="en-US" dirty="0"/>
              <a:t>?</a:t>
            </a:r>
            <a:r>
              <a:rPr lang="en-US" b="1" dirty="0"/>
              <a:t>  </a:t>
            </a:r>
            <a:r>
              <a:rPr lang="en-US" dirty="0"/>
              <a:t>(Zephaniah 1:12)</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06180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C</a:t>
            </a:r>
            <a:r>
              <a:rPr lang="en" sz="3200" dirty="0"/>
              <a:t>onsequences of not being useful</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Parable of the talents (Matthew 25:14ff)</a:t>
            </a:r>
          </a:p>
          <a:p>
            <a:pPr lvl="0" algn="l" rtl="0">
              <a:spcBef>
                <a:spcPts val="600"/>
              </a:spcBef>
              <a:spcAft>
                <a:spcPts val="0"/>
              </a:spcAft>
              <a:buSzPts val="2400"/>
              <a:buFont typeface="Arial" panose="020B0604020202020204" pitchFamily="34" charset="0"/>
              <a:buChar char="•"/>
            </a:pPr>
            <a:r>
              <a:rPr lang="en-US" dirty="0"/>
              <a:t>Note the one talent person whom the Master addressed in vs. 26: </a:t>
            </a:r>
            <a:r>
              <a:rPr lang="en-US" b="1" dirty="0"/>
              <a:t>“You wicked, lazy slave… throw out the worthless slave into the outer darkness…”</a:t>
            </a:r>
          </a:p>
          <a:p>
            <a:pPr lvl="0" algn="l" rtl="0">
              <a:spcBef>
                <a:spcPts val="600"/>
              </a:spcBef>
              <a:spcAft>
                <a:spcPts val="0"/>
              </a:spcAft>
              <a:buSzPts val="2400"/>
              <a:buFont typeface="Arial" panose="020B0604020202020204" pitchFamily="34" charset="0"/>
              <a:buChar char="•"/>
            </a:pPr>
            <a:r>
              <a:rPr lang="en-US" b="1" dirty="0"/>
              <a:t>“worthless” - </a:t>
            </a:r>
            <a:r>
              <a:rPr lang="en-US" dirty="0"/>
              <a:t>“useless… good for nothing” (Vine) </a:t>
            </a:r>
          </a:p>
          <a:p>
            <a:pPr lvl="0" algn="l" rtl="0">
              <a:spcBef>
                <a:spcPts val="600"/>
              </a:spcBef>
              <a:spcAft>
                <a:spcPts val="0"/>
              </a:spcAft>
              <a:buSzPts val="2400"/>
              <a:buFont typeface="Arial" panose="020B0604020202020204" pitchFamily="34" charset="0"/>
              <a:buChar char="•"/>
            </a:pPr>
            <a:r>
              <a:rPr lang="en-US" dirty="0"/>
              <a:t>We must “</a:t>
            </a:r>
            <a:r>
              <a:rPr lang="en-US" b="1" dirty="0"/>
              <a:t>bear fruit</a:t>
            </a:r>
            <a:r>
              <a:rPr lang="en-US" dirty="0"/>
              <a:t>” - (John 15:4-8; 2 Peter 1:8) </a:t>
            </a:r>
          </a:p>
          <a:p>
            <a:pPr lvl="0" algn="l" rtl="0">
              <a:spcBef>
                <a:spcPts val="600"/>
              </a:spcBef>
              <a:spcAft>
                <a:spcPts val="0"/>
              </a:spcAft>
              <a:buSzPts val="2400"/>
              <a:buFont typeface="Arial" panose="020B0604020202020204" pitchFamily="34" charset="0"/>
              <a:buChar char="•"/>
            </a:pPr>
            <a:r>
              <a:rPr lang="en-US" dirty="0"/>
              <a:t>What is </a:t>
            </a:r>
            <a:r>
              <a:rPr lang="en-US" b="1" dirty="0"/>
              <a:t>our duty</a:t>
            </a:r>
            <a:r>
              <a:rPr lang="en-US" dirty="0"/>
              <a:t>? (1 Cor. 3:5-9; Matthew 13:3)</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91477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a:t>Usefulness begins with forgiveness</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Our usefulness begins with forgiveness of sins and salvation from the judgment to come. (2 Timothy 2:8-10; Galatians 3:26-29; Romans 6:3-4; 2 Corinthians 5:17)</a:t>
            </a:r>
          </a:p>
          <a:p>
            <a:pPr marL="76200" lvl="0" indent="0" algn="l" rtl="0">
              <a:spcBef>
                <a:spcPts val="600"/>
              </a:spcBef>
              <a:spcAft>
                <a:spcPts val="0"/>
              </a:spcAft>
              <a:buSzPts val="2400"/>
              <a:buNone/>
            </a:pPr>
            <a:r>
              <a:rPr lang="en-US" dirty="0"/>
              <a:t>If as a child of God, we allow sin once again to separate us (Isaiah 59:1-2) from our Father, we need to acknowledge and repent of our sin and we can be cleansed and once again be useful to Him. (1 John 1:6-9)</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245572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Paul’s Exhortation to Timothy:</a:t>
            </a:r>
            <a:endParaRPr sz="3200" dirty="0"/>
          </a:p>
        </p:txBody>
      </p:sp>
      <p:sp>
        <p:nvSpPr>
          <p:cNvPr id="145" name="Google Shape;145;p18"/>
          <p:cNvSpPr txBox="1">
            <a:spLocks noGrp="1"/>
          </p:cNvSpPr>
          <p:nvPr>
            <p:ph type="body" idx="1"/>
          </p:nvPr>
        </p:nvSpPr>
        <p:spPr>
          <a:xfrm>
            <a:off x="562666" y="1055562"/>
            <a:ext cx="8018667"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Clr>
                <a:schemeClr val="bg1"/>
              </a:buClr>
              <a:buSzPts val="2400"/>
              <a:buNone/>
            </a:pPr>
            <a:r>
              <a:rPr lang="en-US" sz="3200" dirty="0"/>
              <a:t>Paul was compelled to remind Timothy of the need to be </a:t>
            </a:r>
            <a:r>
              <a:rPr lang="en-US" sz="3200" b="1" dirty="0"/>
              <a:t>“useful to the Master” </a:t>
            </a:r>
            <a:r>
              <a:rPr lang="en-US" sz="3200" dirty="0"/>
              <a:t>in </a:t>
            </a:r>
            <a:br>
              <a:rPr lang="en-US" sz="3200" dirty="0"/>
            </a:br>
            <a:r>
              <a:rPr lang="en-US" sz="3200" dirty="0"/>
              <a:t>2 Timothy 2:21.</a:t>
            </a:r>
            <a:endParaRPr sz="3200"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Useful To The Master</a:t>
            </a:r>
            <a:endParaRPr sz="3200" dirty="0"/>
          </a:p>
        </p:txBody>
      </p:sp>
      <p:sp>
        <p:nvSpPr>
          <p:cNvPr id="145" name="Google Shape;145;p18"/>
          <p:cNvSpPr txBox="1">
            <a:spLocks noGrp="1"/>
          </p:cNvSpPr>
          <p:nvPr>
            <p:ph type="body" idx="1"/>
          </p:nvPr>
        </p:nvSpPr>
        <p:spPr>
          <a:xfrm>
            <a:off x="549600" y="1055562"/>
            <a:ext cx="8406141"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A responsibility of all members</a:t>
            </a:r>
            <a:r>
              <a:rPr lang="en-US" sz="2800" dirty="0"/>
              <a:t>. </a:t>
            </a:r>
            <a:br>
              <a:rPr lang="en-US" sz="2800" dirty="0"/>
            </a:br>
            <a:r>
              <a:rPr lang="en-US" sz="2800" dirty="0"/>
              <a:t>(1 Corinthians 12:14-18; Ephesians 4:12-16)</a:t>
            </a:r>
          </a:p>
          <a:p>
            <a:pPr marL="76200" lvl="0" indent="0" algn="l" rtl="0">
              <a:spcBef>
                <a:spcPts val="600"/>
              </a:spcBef>
              <a:spcAft>
                <a:spcPts val="0"/>
              </a:spcAft>
              <a:buSzPts val="2400"/>
              <a:buNone/>
            </a:pPr>
            <a:r>
              <a:rPr lang="en-US" sz="2800" b="1" dirty="0"/>
              <a:t>Neither overestimate or underestimate our usefulness</a:t>
            </a:r>
            <a:r>
              <a:rPr lang="en-US" sz="2800" dirty="0"/>
              <a:t>. (1 Cor. 3:6-9; Rom. 12:3-8; Eph. 3:20-21; Philippians 2:13)</a:t>
            </a:r>
          </a:p>
          <a:p>
            <a:pPr marL="76200" lvl="0" indent="0" algn="l" rtl="0">
              <a:spcBef>
                <a:spcPts val="600"/>
              </a:spcBef>
              <a:spcAft>
                <a:spcPts val="0"/>
              </a:spcAft>
              <a:buSzPts val="2400"/>
              <a:buNone/>
            </a:pPr>
            <a:r>
              <a:rPr lang="en-US" sz="2800" b="1" dirty="0"/>
              <a:t>There’s more work than workers</a:t>
            </a:r>
            <a:r>
              <a:rPr lang="en-US" sz="2800" dirty="0"/>
              <a:t>. (Matt. 9:36-38)</a:t>
            </a:r>
            <a:endParaRPr sz="2800"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306412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8392694"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a:t>Biblical Examples of those Useful To The Master</a:t>
            </a:r>
            <a:endParaRPr sz="2800" dirty="0"/>
          </a:p>
        </p:txBody>
      </p:sp>
      <p:sp>
        <p:nvSpPr>
          <p:cNvPr id="145" name="Google Shape;145;p18"/>
          <p:cNvSpPr txBox="1">
            <a:spLocks noGrp="1"/>
          </p:cNvSpPr>
          <p:nvPr>
            <p:ph type="body" idx="1"/>
          </p:nvPr>
        </p:nvSpPr>
        <p:spPr>
          <a:xfrm>
            <a:off x="549599" y="910974"/>
            <a:ext cx="8231329" cy="3682875"/>
          </a:xfrm>
          <a:prstGeom prst="rect">
            <a:avLst/>
          </a:prstGeom>
        </p:spPr>
        <p:txBody>
          <a:bodyPr spcFirstLastPara="1" wrap="square" lIns="91425" tIns="91425" rIns="91425" bIns="91425" anchor="t" anchorCtr="0">
            <a:noAutofit/>
          </a:bodyPr>
          <a:lstStyle/>
          <a:p>
            <a:pPr lvl="0" algn="l" rtl="0">
              <a:lnSpc>
                <a:spcPct val="100000"/>
              </a:lnSpc>
              <a:spcBef>
                <a:spcPts val="400"/>
              </a:spcBef>
              <a:spcAft>
                <a:spcPts val="0"/>
              </a:spcAft>
              <a:buSzPts val="2400"/>
              <a:buFont typeface="Arial" panose="020B0604020202020204" pitchFamily="34" charset="0"/>
              <a:buChar char="•"/>
            </a:pPr>
            <a:r>
              <a:rPr lang="en-US" b="1" dirty="0"/>
              <a:t>Abraham - </a:t>
            </a:r>
            <a:r>
              <a:rPr lang="en-US" b="1" dirty="0">
                <a:solidFill>
                  <a:schemeClr val="accent3">
                    <a:lumMod val="40000"/>
                    <a:lumOff val="60000"/>
                  </a:schemeClr>
                </a:solidFill>
              </a:rPr>
              <a:t>willing to forsake</a:t>
            </a:r>
            <a:r>
              <a:rPr lang="en-US" dirty="0">
                <a:solidFill>
                  <a:schemeClr val="accent3">
                    <a:lumMod val="40000"/>
                    <a:lumOff val="60000"/>
                  </a:schemeClr>
                </a:solidFill>
              </a:rPr>
              <a:t> </a:t>
            </a:r>
            <a:r>
              <a:rPr lang="en-US" dirty="0"/>
              <a:t>everything by faith. </a:t>
            </a:r>
          </a:p>
          <a:p>
            <a:pPr lvl="0" algn="l" rtl="0">
              <a:lnSpc>
                <a:spcPct val="100000"/>
              </a:lnSpc>
              <a:spcBef>
                <a:spcPts val="400"/>
              </a:spcBef>
              <a:spcAft>
                <a:spcPts val="0"/>
              </a:spcAft>
              <a:buSzPts val="2400"/>
              <a:buFont typeface="Arial" panose="020B0604020202020204" pitchFamily="34" charset="0"/>
              <a:buChar char="•"/>
            </a:pPr>
            <a:r>
              <a:rPr lang="en-US" b="1" dirty="0"/>
              <a:t>Moses - </a:t>
            </a:r>
            <a:r>
              <a:rPr lang="en-US" b="1" dirty="0">
                <a:solidFill>
                  <a:schemeClr val="accent3">
                    <a:lumMod val="40000"/>
                    <a:lumOff val="60000"/>
                  </a:schemeClr>
                </a:solidFill>
              </a:rPr>
              <a:t>learned not to make excuses</a:t>
            </a:r>
            <a:r>
              <a:rPr lang="en-US" dirty="0"/>
              <a:t>. </a:t>
            </a:r>
          </a:p>
          <a:p>
            <a:pPr>
              <a:lnSpc>
                <a:spcPct val="100000"/>
              </a:lnSpc>
              <a:spcBef>
                <a:spcPts val="400"/>
              </a:spcBef>
              <a:buFont typeface="Arial" panose="020B0604020202020204" pitchFamily="34" charset="0"/>
              <a:buChar char="•"/>
            </a:pPr>
            <a:r>
              <a:rPr lang="en-US" b="1" dirty="0"/>
              <a:t>Joseph</a:t>
            </a:r>
            <a:r>
              <a:rPr lang="en-US" dirty="0"/>
              <a:t> - </a:t>
            </a:r>
            <a:r>
              <a:rPr lang="en-US" b="1" dirty="0">
                <a:solidFill>
                  <a:schemeClr val="accent3">
                    <a:lumMod val="40000"/>
                    <a:lumOff val="60000"/>
                  </a:schemeClr>
                </a:solidFill>
              </a:rPr>
              <a:t>resisting temptation</a:t>
            </a:r>
            <a:r>
              <a:rPr lang="en-US" dirty="0"/>
              <a:t>. </a:t>
            </a:r>
          </a:p>
          <a:p>
            <a:pPr>
              <a:lnSpc>
                <a:spcPct val="100000"/>
              </a:lnSpc>
              <a:spcBef>
                <a:spcPts val="400"/>
              </a:spcBef>
              <a:buFont typeface="Arial" panose="020B0604020202020204" pitchFamily="34" charset="0"/>
              <a:buChar char="•"/>
            </a:pPr>
            <a:r>
              <a:rPr lang="en-US" b="1" dirty="0"/>
              <a:t>David</a:t>
            </a:r>
            <a:r>
              <a:rPr lang="en-US" dirty="0"/>
              <a:t> - </a:t>
            </a:r>
            <a:r>
              <a:rPr lang="en-US" b="1" dirty="0">
                <a:solidFill>
                  <a:schemeClr val="accent3">
                    <a:lumMod val="40000"/>
                    <a:lumOff val="60000"/>
                  </a:schemeClr>
                </a:solidFill>
              </a:rPr>
              <a:t>trusting that God would fight </a:t>
            </a:r>
            <a:r>
              <a:rPr lang="en-US" dirty="0"/>
              <a:t>with him.</a:t>
            </a:r>
          </a:p>
          <a:p>
            <a:pPr lvl="0">
              <a:lnSpc>
                <a:spcPct val="100000"/>
              </a:lnSpc>
              <a:spcBef>
                <a:spcPts val="400"/>
              </a:spcBef>
              <a:buFont typeface="Arial" panose="020B0604020202020204" pitchFamily="34" charset="0"/>
              <a:buChar char="•"/>
            </a:pPr>
            <a:r>
              <a:rPr lang="en-US" b="1" dirty="0">
                <a:solidFill>
                  <a:srgbClr val="FFFFFF"/>
                </a:solidFill>
              </a:rPr>
              <a:t>Daniel</a:t>
            </a:r>
            <a:r>
              <a:rPr lang="en-US" b="1" dirty="0"/>
              <a:t> - </a:t>
            </a:r>
            <a:r>
              <a:rPr lang="en-US" b="1" dirty="0">
                <a:solidFill>
                  <a:schemeClr val="accent3">
                    <a:lumMod val="40000"/>
                    <a:lumOff val="60000"/>
                  </a:schemeClr>
                </a:solidFill>
              </a:rPr>
              <a:t>consistent conviction</a:t>
            </a:r>
            <a:r>
              <a:rPr lang="en-US" dirty="0">
                <a:solidFill>
                  <a:schemeClr val="accent3">
                    <a:lumMod val="40000"/>
                    <a:lumOff val="60000"/>
                  </a:schemeClr>
                </a:solidFill>
              </a:rPr>
              <a:t> </a:t>
            </a:r>
            <a:r>
              <a:rPr lang="en-US" dirty="0">
                <a:solidFill>
                  <a:schemeClr val="bg1"/>
                </a:solidFill>
              </a:rPr>
              <a:t>to please God</a:t>
            </a:r>
            <a:r>
              <a:rPr lang="en-US" dirty="0"/>
              <a:t>.</a:t>
            </a:r>
          </a:p>
          <a:p>
            <a:pPr lvl="0">
              <a:lnSpc>
                <a:spcPct val="100000"/>
              </a:lnSpc>
              <a:spcBef>
                <a:spcPts val="400"/>
              </a:spcBef>
              <a:buFont typeface="Arial" panose="020B0604020202020204" pitchFamily="34" charset="0"/>
              <a:buChar char="•"/>
            </a:pPr>
            <a:r>
              <a:rPr lang="en-US" b="1" dirty="0"/>
              <a:t>Esther</a:t>
            </a:r>
            <a:r>
              <a:rPr lang="en-US" dirty="0"/>
              <a:t> - </a:t>
            </a:r>
            <a:r>
              <a:rPr lang="en-US" b="1" dirty="0">
                <a:solidFill>
                  <a:schemeClr val="accent3">
                    <a:lumMod val="40000"/>
                    <a:lumOff val="60000"/>
                  </a:schemeClr>
                </a:solidFill>
              </a:rPr>
              <a:t>courage</a:t>
            </a:r>
            <a:r>
              <a:rPr lang="en-US" dirty="0"/>
              <a:t> to say what needs to be said.</a:t>
            </a:r>
          </a:p>
          <a:p>
            <a:pPr lvl="0">
              <a:lnSpc>
                <a:spcPct val="100000"/>
              </a:lnSpc>
              <a:spcBef>
                <a:spcPts val="400"/>
              </a:spcBef>
              <a:buFont typeface="Arial" panose="020B0604020202020204" pitchFamily="34" charset="0"/>
              <a:buChar char="•"/>
            </a:pPr>
            <a:r>
              <a:rPr lang="en-US" b="1" dirty="0"/>
              <a:t>Paul</a:t>
            </a:r>
            <a:r>
              <a:rPr lang="en-US" dirty="0"/>
              <a:t> - </a:t>
            </a:r>
            <a:r>
              <a:rPr lang="en-US" dirty="0">
                <a:solidFill>
                  <a:schemeClr val="bg1"/>
                </a:solidFill>
              </a:rPr>
              <a:t>willing to </a:t>
            </a:r>
            <a:r>
              <a:rPr lang="en-US" b="1" dirty="0">
                <a:solidFill>
                  <a:schemeClr val="accent3">
                    <a:lumMod val="40000"/>
                    <a:lumOff val="60000"/>
                  </a:schemeClr>
                </a:solidFill>
              </a:rPr>
              <a:t>crucify self.</a:t>
            </a:r>
            <a:endParaRPr lang="en-US" dirty="0"/>
          </a:p>
          <a:p>
            <a:pPr>
              <a:lnSpc>
                <a:spcPct val="100000"/>
              </a:lnSpc>
              <a:spcBef>
                <a:spcPts val="300"/>
              </a:spcBef>
              <a:buFont typeface="Arial" panose="020B0604020202020204" pitchFamily="34" charset="0"/>
              <a:buChar char="•"/>
            </a:pPr>
            <a:r>
              <a:rPr lang="en-US" b="1" dirty="0"/>
              <a:t>Jesus</a:t>
            </a:r>
            <a:r>
              <a:rPr lang="en-US" dirty="0"/>
              <a:t> - </a:t>
            </a:r>
            <a:r>
              <a:rPr lang="en-US" b="1" dirty="0"/>
              <a:t>always pleased His Father </a:t>
            </a:r>
            <a:r>
              <a:rPr lang="en-US" dirty="0"/>
              <a:t>to the point of death.</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58348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5">
                                            <p:txEl>
                                              <p:pRg st="5" end="5"/>
                                            </p:txEl>
                                          </p:spTgt>
                                        </p:tgtEl>
                                        <p:attrNameLst>
                                          <p:attrName>style.visibility</p:attrName>
                                        </p:attrNameLst>
                                      </p:cBhvr>
                                      <p:to>
                                        <p:strVal val="visible"/>
                                      </p:to>
                                    </p:set>
                                    <p:animEffect transition="in" filter="fade">
                                      <p:cBhvr>
                                        <p:cTn id="32" dur="500"/>
                                        <p:tgtEl>
                                          <p:spTgt spid="14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5">
                                            <p:txEl>
                                              <p:pRg st="6" end="6"/>
                                            </p:txEl>
                                          </p:spTgt>
                                        </p:tgtEl>
                                        <p:attrNameLst>
                                          <p:attrName>style.visibility</p:attrName>
                                        </p:attrNameLst>
                                      </p:cBhvr>
                                      <p:to>
                                        <p:strVal val="visible"/>
                                      </p:to>
                                    </p:set>
                                    <p:animEffect transition="in" filter="fade">
                                      <p:cBhvr>
                                        <p:cTn id="37" dur="500"/>
                                        <p:tgtEl>
                                          <p:spTgt spid="14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5">
                                            <p:txEl>
                                              <p:pRg st="7" end="7"/>
                                            </p:txEl>
                                          </p:spTgt>
                                        </p:tgtEl>
                                        <p:attrNameLst>
                                          <p:attrName>style.visibility</p:attrName>
                                        </p:attrNameLst>
                                      </p:cBhvr>
                                      <p:to>
                                        <p:strVal val="visible"/>
                                      </p:to>
                                    </p:set>
                                    <p:animEffect transition="in" filter="fade">
                                      <p:cBhvr>
                                        <p:cTn id="42" dur="500"/>
                                        <p:tgtEl>
                                          <p:spTgt spid="14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8" y="910975"/>
            <a:ext cx="8594401" cy="3682875"/>
          </a:xfrm>
          <a:prstGeom prst="rect">
            <a:avLst/>
          </a:prstGeom>
        </p:spPr>
        <p:txBody>
          <a:bodyPr spcFirstLastPara="1" wrap="square" lIns="91425" tIns="91425" rIns="91425" bIns="91425" anchor="t" anchorCtr="0">
            <a:noAutofit/>
          </a:bodyPr>
          <a:lstStyle/>
          <a:p>
            <a:pPr marL="76200" lvl="0" indent="0" algn="l" rtl="0">
              <a:lnSpc>
                <a:spcPct val="100000"/>
              </a:lnSpc>
              <a:spcBef>
                <a:spcPts val="300"/>
              </a:spcBef>
              <a:spcAft>
                <a:spcPts val="0"/>
              </a:spcAft>
              <a:buSzPts val="2400"/>
              <a:buNone/>
            </a:pPr>
            <a:r>
              <a:rPr lang="en-US" sz="2800" dirty="0"/>
              <a:t>Timothy’s usefulness is seen in his capacity as:</a:t>
            </a:r>
          </a:p>
          <a:p>
            <a:pPr lvl="0" algn="l" rtl="0">
              <a:lnSpc>
                <a:spcPct val="100000"/>
              </a:lnSpc>
              <a:spcBef>
                <a:spcPts val="300"/>
              </a:spcBef>
              <a:spcAft>
                <a:spcPts val="0"/>
              </a:spcAft>
              <a:buClr>
                <a:schemeClr val="bg1"/>
              </a:buClr>
              <a:buSzPts val="2400"/>
              <a:buFont typeface="Arial" panose="020B0604020202020204" pitchFamily="34" charset="0"/>
              <a:buChar char="•"/>
            </a:pPr>
            <a:r>
              <a:rPr lang="en-US" sz="2800" b="1" dirty="0"/>
              <a:t>A good soldier </a:t>
            </a:r>
            <a:r>
              <a:rPr lang="en-US" sz="2800" dirty="0"/>
              <a:t>(2:3-4)</a:t>
            </a:r>
          </a:p>
          <a:p>
            <a:pPr lvl="0" algn="l" rtl="0">
              <a:lnSpc>
                <a:spcPct val="100000"/>
              </a:lnSpc>
              <a:spcBef>
                <a:spcPts val="300"/>
              </a:spcBef>
              <a:spcAft>
                <a:spcPts val="0"/>
              </a:spcAft>
              <a:buClr>
                <a:schemeClr val="bg1"/>
              </a:buClr>
              <a:buSzPts val="2400"/>
              <a:buFont typeface="Arial" panose="020B0604020202020204" pitchFamily="34" charset="0"/>
              <a:buChar char="•"/>
            </a:pPr>
            <a:r>
              <a:rPr lang="en-US" sz="2800" b="1" dirty="0"/>
              <a:t>A disciplined and diligent athlete</a:t>
            </a:r>
            <a:r>
              <a:rPr lang="en-US" sz="2800" dirty="0"/>
              <a:t>. (2:5)</a:t>
            </a:r>
          </a:p>
          <a:p>
            <a:pPr lvl="0" algn="l" rtl="0">
              <a:lnSpc>
                <a:spcPct val="100000"/>
              </a:lnSpc>
              <a:spcBef>
                <a:spcPts val="300"/>
              </a:spcBef>
              <a:spcAft>
                <a:spcPts val="0"/>
              </a:spcAft>
              <a:buClr>
                <a:schemeClr val="bg1"/>
              </a:buClr>
              <a:buSzPts val="2400"/>
              <a:buFont typeface="Arial" panose="020B0604020202020204" pitchFamily="34" charset="0"/>
              <a:buChar char="•"/>
            </a:pPr>
            <a:r>
              <a:rPr lang="en-US" sz="2800" b="1" dirty="0"/>
              <a:t>A hard-working farmer </a:t>
            </a:r>
            <a:r>
              <a:rPr lang="en-US" sz="2800" dirty="0"/>
              <a:t>(2:6)</a:t>
            </a:r>
          </a:p>
          <a:p>
            <a:pPr marL="76200" lvl="0" indent="0">
              <a:buNone/>
            </a:pPr>
            <a:r>
              <a:rPr lang="en-US" sz="2800" dirty="0"/>
              <a:t>Usefulness depends on our ability to:</a:t>
            </a:r>
          </a:p>
          <a:p>
            <a:pPr lvl="0">
              <a:buFont typeface="Arial" panose="020B0604020202020204" pitchFamily="34" charset="0"/>
              <a:buChar char="•"/>
            </a:pPr>
            <a:r>
              <a:rPr lang="en-US" sz="2800" dirty="0"/>
              <a:t>“</a:t>
            </a:r>
            <a:r>
              <a:rPr lang="en-US" sz="2800" b="1" dirty="0"/>
              <a:t>Accurately handling the word of truth</a:t>
            </a:r>
            <a:r>
              <a:rPr lang="en-US" sz="2800" dirty="0"/>
              <a:t>” </a:t>
            </a:r>
          </a:p>
          <a:p>
            <a:pPr lvl="0">
              <a:buFont typeface="Arial" panose="020B0604020202020204" pitchFamily="34" charset="0"/>
              <a:buChar char="•"/>
            </a:pPr>
            <a:r>
              <a:rPr lang="en-US" sz="2800" b="1" dirty="0"/>
              <a:t>“Avoid worldly and empty chatter”</a:t>
            </a:r>
            <a:endParaRPr lang="en-US" sz="2800" dirty="0"/>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65573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5">
                                            <p:txEl>
                                              <p:pRg st="5" end="5"/>
                                            </p:txEl>
                                          </p:spTgt>
                                        </p:tgtEl>
                                        <p:attrNameLst>
                                          <p:attrName>style.visibility</p:attrName>
                                        </p:attrNameLst>
                                      </p:cBhvr>
                                      <p:to>
                                        <p:strVal val="visible"/>
                                      </p:to>
                                    </p:set>
                                    <p:animEffect transition="in" filter="fade">
                                      <p:cBhvr>
                                        <p:cTn id="32" dur="500"/>
                                        <p:tgtEl>
                                          <p:spTgt spid="14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5">
                                            <p:txEl>
                                              <p:pRg st="6" end="6"/>
                                            </p:txEl>
                                          </p:spTgt>
                                        </p:tgtEl>
                                        <p:attrNameLst>
                                          <p:attrName>style.visibility</p:attrName>
                                        </p:attrNameLst>
                                      </p:cBhvr>
                                      <p:to>
                                        <p:strVal val="visible"/>
                                      </p:to>
                                    </p:set>
                                    <p:animEffect transition="in" filter="fade">
                                      <p:cBhvr>
                                        <p:cTn id="37" dur="500"/>
                                        <p:tgtEl>
                                          <p:spTgt spid="1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910975"/>
            <a:ext cx="8018667" cy="3682875"/>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lvl="0">
              <a:buFont typeface="Arial" panose="020B0604020202020204" pitchFamily="34" charset="0"/>
              <a:buChar char="•"/>
            </a:pPr>
            <a:r>
              <a:rPr lang="en-US" dirty="0"/>
              <a:t>“</a:t>
            </a:r>
            <a:r>
              <a:rPr lang="en-US" b="1" dirty="0"/>
              <a:t>Accurately handling the word of truth</a:t>
            </a:r>
            <a:r>
              <a:rPr lang="en-US" dirty="0"/>
              <a:t>” (2:15)</a:t>
            </a:r>
          </a:p>
          <a:p>
            <a:pPr lvl="0">
              <a:buFont typeface="Arial" panose="020B0604020202020204" pitchFamily="34" charset="0"/>
              <a:buChar char="•"/>
            </a:pPr>
            <a:r>
              <a:rPr lang="en-US" b="1" dirty="0"/>
              <a:t>“Avoid worldly and empty chatter” </a:t>
            </a:r>
            <a:r>
              <a:rPr lang="en-US" dirty="0"/>
              <a:t>(2:16, 23)</a:t>
            </a:r>
          </a:p>
          <a:p>
            <a:pPr lvl="0" algn="l" rtl="0">
              <a:spcBef>
                <a:spcPts val="600"/>
              </a:spcBef>
              <a:spcAft>
                <a:spcPts val="0"/>
              </a:spcAft>
              <a:buSzPts val="2400"/>
              <a:buFont typeface="Arial" panose="020B0604020202020204" pitchFamily="34" charset="0"/>
              <a:buChar char="•"/>
            </a:pPr>
            <a:r>
              <a:rPr lang="en-US" b="1" dirty="0"/>
              <a:t>Walk in the fear of the Lord</a:t>
            </a:r>
            <a:r>
              <a:rPr lang="en-US" dirty="0"/>
              <a:t>. (2:19; Psalms 94:7-11)</a:t>
            </a:r>
          </a:p>
          <a:p>
            <a:pPr lvl="0" algn="l" rtl="0">
              <a:spcBef>
                <a:spcPts val="600"/>
              </a:spcBef>
              <a:spcAft>
                <a:spcPts val="0"/>
              </a:spcAft>
              <a:buSzPts val="2400"/>
              <a:buFont typeface="Arial" panose="020B0604020202020204" pitchFamily="34" charset="0"/>
              <a:buChar char="•"/>
            </a:pPr>
            <a:r>
              <a:rPr lang="en-US" b="1" dirty="0"/>
              <a:t>“Abstain (depart) from wickedness” </a:t>
            </a:r>
            <a:r>
              <a:rPr lang="en-US" dirty="0"/>
              <a:t>(2:19; Titus 2:11-14)</a:t>
            </a:r>
          </a:p>
          <a:p>
            <a:pPr lvl="0" algn="l" rtl="0">
              <a:spcBef>
                <a:spcPts val="600"/>
              </a:spcBef>
              <a:spcAft>
                <a:spcPts val="0"/>
              </a:spcAft>
              <a:buSzPts val="2400"/>
              <a:buFont typeface="Arial" panose="020B0604020202020204" pitchFamily="34" charset="0"/>
              <a:buChar char="•"/>
            </a:pPr>
            <a:r>
              <a:rPr lang="en-US" dirty="0"/>
              <a:t>Choose to be </a:t>
            </a:r>
            <a:r>
              <a:rPr lang="en-US" b="1" dirty="0"/>
              <a:t>“a vessel for honor”</a:t>
            </a:r>
            <a:r>
              <a:rPr lang="en-US" dirty="0"/>
              <a:t>.</a:t>
            </a:r>
            <a:r>
              <a:rPr lang="en-US" b="1" dirty="0"/>
              <a:t> </a:t>
            </a:r>
            <a:r>
              <a:rPr lang="en-US" dirty="0"/>
              <a:t>(2:20, Proverbs 4:23; Ephesians 5:18)</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262766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5">
                                            <p:txEl>
                                              <p:pRg st="5" end="5"/>
                                            </p:txEl>
                                          </p:spTgt>
                                        </p:tgtEl>
                                        <p:attrNameLst>
                                          <p:attrName>style.visibility</p:attrName>
                                        </p:attrNameLst>
                                      </p:cBhvr>
                                      <p:to>
                                        <p:strVal val="visible"/>
                                      </p:to>
                                    </p:set>
                                    <p:animEffect transition="in" filter="fade">
                                      <p:cBhvr>
                                        <p:cTn id="32" dur="500"/>
                                        <p:tgtEl>
                                          <p:spTgt spid="1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594401"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a:buFont typeface="Arial" panose="020B0604020202020204" pitchFamily="34" charset="0"/>
              <a:buChar char="•"/>
            </a:pPr>
            <a:r>
              <a:rPr lang="en-US" b="1" dirty="0"/>
              <a:t>Cleanse ourselves from “these things” </a:t>
            </a:r>
            <a:r>
              <a:rPr lang="en-US" dirty="0"/>
              <a:t>(2:21; 2 Cor. 7:1; Isaiah 6:7-8; 1 John 1:7-9; 3:1-3)</a:t>
            </a:r>
          </a:p>
          <a:p>
            <a:pPr>
              <a:buFont typeface="Arial" panose="020B0604020202020204" pitchFamily="34" charset="0"/>
              <a:buChar char="•"/>
            </a:pPr>
            <a:r>
              <a:rPr lang="en-US" b="1" dirty="0"/>
              <a:t>Be prepared for “every good work”</a:t>
            </a:r>
            <a:r>
              <a:rPr lang="en-US" dirty="0"/>
              <a:t> (2:21; Titus 2:14; 3:1, 8, 14)</a:t>
            </a:r>
          </a:p>
          <a:p>
            <a:pPr>
              <a:buFont typeface="Arial" panose="020B0604020202020204" pitchFamily="34" charset="0"/>
              <a:buChar char="•"/>
            </a:pPr>
            <a:r>
              <a:rPr lang="en-US" dirty="0"/>
              <a:t>“</a:t>
            </a:r>
            <a:r>
              <a:rPr lang="en-US" b="1" dirty="0"/>
              <a:t>Flee youthful lusts</a:t>
            </a:r>
            <a:r>
              <a:rPr lang="en-US" dirty="0"/>
              <a:t>…” (2:22; 1 Timothy 6:11; 1 Cor. 6:18)</a:t>
            </a:r>
          </a:p>
          <a:p>
            <a:pPr>
              <a:buFont typeface="Arial" panose="020B0604020202020204" pitchFamily="34" charset="0"/>
              <a:buChar char="•"/>
            </a:pPr>
            <a:r>
              <a:rPr lang="en-US" b="1" dirty="0"/>
              <a:t>Engage in the pursuit </a:t>
            </a:r>
            <a:r>
              <a:rPr lang="en-US" dirty="0"/>
              <a:t>of righteousness, faith, love and peace. (2:22; 1 Timothy 6:11; Philippians 3:12-14)</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192461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5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Effect transition="in" filter="fade">
                                      <p:cBhvr>
                                        <p:cTn id="27" dur="500"/>
                                        <p:tgtEl>
                                          <p:spTgt spid="1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Keys To Our Usefulness </a:t>
            </a:r>
            <a:endParaRPr sz="3200" dirty="0"/>
          </a:p>
        </p:txBody>
      </p:sp>
      <p:sp>
        <p:nvSpPr>
          <p:cNvPr id="145" name="Google Shape;145;p18"/>
          <p:cNvSpPr txBox="1">
            <a:spLocks noGrp="1"/>
          </p:cNvSpPr>
          <p:nvPr>
            <p:ph type="body" idx="1"/>
          </p:nvPr>
        </p:nvSpPr>
        <p:spPr>
          <a:xfrm>
            <a:off x="549599" y="1200150"/>
            <a:ext cx="8594401" cy="3393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dirty="0"/>
              <a:t>Usefulness depends on our ability to:</a:t>
            </a:r>
          </a:p>
          <a:p>
            <a:pPr>
              <a:buFont typeface="Arial" panose="020B0604020202020204" pitchFamily="34" charset="0"/>
              <a:buChar char="•"/>
            </a:pPr>
            <a:r>
              <a:rPr lang="en-US" b="1" dirty="0"/>
              <a:t> Develop the aptitude to teach others patiently and correcting the opposition. </a:t>
            </a:r>
            <a:r>
              <a:rPr lang="en-US" dirty="0"/>
              <a:t>(2:24-25; Hebrews 5:12-14; Ephesians 6:4)</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66279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8"/>
          <p:cNvSpPr txBox="1">
            <a:spLocks noGrp="1"/>
          </p:cNvSpPr>
          <p:nvPr>
            <p:ph type="title"/>
          </p:nvPr>
        </p:nvSpPr>
        <p:spPr>
          <a:xfrm>
            <a:off x="549600" y="361375"/>
            <a:ext cx="7497000" cy="54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a:t>Excuses for not being Useful</a:t>
            </a:r>
            <a:endParaRPr sz="3200" dirty="0"/>
          </a:p>
        </p:txBody>
      </p:sp>
      <p:sp>
        <p:nvSpPr>
          <p:cNvPr id="145" name="Google Shape;145;p18"/>
          <p:cNvSpPr txBox="1">
            <a:spLocks noGrp="1"/>
          </p:cNvSpPr>
          <p:nvPr>
            <p:ph type="body" idx="1"/>
          </p:nvPr>
        </p:nvSpPr>
        <p:spPr>
          <a:xfrm>
            <a:off x="376604" y="762694"/>
            <a:ext cx="8594401" cy="3831156"/>
          </a:xfrm>
          <a:prstGeom prst="rect">
            <a:avLst/>
          </a:prstGeom>
        </p:spPr>
        <p:txBody>
          <a:bodyPr spcFirstLastPara="1" wrap="square" lIns="91425" tIns="91425" rIns="91425" bIns="91425" anchor="t" anchorCtr="0">
            <a:noAutofit/>
          </a:bodyPr>
          <a:lstStyle/>
          <a:p>
            <a:r>
              <a:rPr lang="en-US" b="1" dirty="0"/>
              <a:t>First, be self-aware </a:t>
            </a:r>
            <a:r>
              <a:rPr lang="en-US" dirty="0"/>
              <a:t>when we hear ourselves offering excuses.</a:t>
            </a:r>
          </a:p>
          <a:p>
            <a:r>
              <a:rPr lang="en-US" dirty="0"/>
              <a:t>Second, we have to </a:t>
            </a:r>
            <a:r>
              <a:rPr lang="en-US" b="1" dirty="0"/>
              <a:t>remember how our excuses make God angry</a:t>
            </a:r>
            <a:r>
              <a:rPr lang="en-US" dirty="0"/>
              <a:t>. (Exodus 4:14)</a:t>
            </a:r>
          </a:p>
          <a:p>
            <a:r>
              <a:rPr lang="en-US" dirty="0"/>
              <a:t>Third, we </a:t>
            </a:r>
            <a:r>
              <a:rPr lang="en-US" b="1" dirty="0"/>
              <a:t>need to have courage &amp; faith</a:t>
            </a:r>
            <a:r>
              <a:rPr lang="en-US" dirty="0"/>
              <a:t> to know that whatever God needs us to do, He will give us the strength and abilities to accomplish more than we think possible. </a:t>
            </a:r>
            <a:br>
              <a:rPr lang="en-US" dirty="0"/>
            </a:br>
            <a:r>
              <a:rPr lang="en-US" dirty="0"/>
              <a:t>(1 Peter 4:11; Ephesians 3:20-21)</a:t>
            </a:r>
          </a:p>
        </p:txBody>
      </p:sp>
      <p:sp>
        <p:nvSpPr>
          <p:cNvPr id="146" name="Google Shape;146;p18"/>
          <p:cNvSpPr txBox="1">
            <a:spLocks noGrp="1"/>
          </p:cNvSpPr>
          <p:nvPr>
            <p:ph type="sldNum" idx="12"/>
          </p:nvPr>
        </p:nvSpPr>
        <p:spPr>
          <a:xfrm>
            <a:off x="80466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147" name="Google Shape;147;p18"/>
          <p:cNvSpPr txBox="1">
            <a:spLocks noGrp="1"/>
          </p:cNvSpPr>
          <p:nvPr>
            <p:ph type="sldNum" idx="4294967295"/>
          </p:nvPr>
        </p:nvSpPr>
        <p:spPr>
          <a:xfrm>
            <a:off x="4023300" y="4593850"/>
            <a:ext cx="1097400" cy="5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14760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5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500"/>
                                        <p:tgtEl>
                                          <p:spTgt spid="1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theme/theme1.xml><?xml version="1.0" encoding="utf-8"?>
<a:theme xmlns:a="http://schemas.openxmlformats.org/drawingml/2006/main" name="Laertes template">
  <a:themeElements>
    <a:clrScheme name="Custom 347">
      <a:dk1>
        <a:srgbClr val="000000"/>
      </a:dk1>
      <a:lt1>
        <a:srgbClr val="FFFFFF"/>
      </a:lt1>
      <a:dk2>
        <a:srgbClr val="696974"/>
      </a:dk2>
      <a:lt2>
        <a:srgbClr val="F3F3F3"/>
      </a:lt2>
      <a:accent1>
        <a:srgbClr val="F55C21"/>
      </a:accent1>
      <a:accent2>
        <a:srgbClr val="BA3B21"/>
      </a:accent2>
      <a:accent3>
        <a:srgbClr val="661201"/>
      </a:accent3>
      <a:accent4>
        <a:srgbClr val="27272D"/>
      </a:accent4>
      <a:accent5>
        <a:srgbClr val="4F4F5C"/>
      </a:accent5>
      <a:accent6>
        <a:srgbClr val="D4D3D9"/>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11373</TotalTime>
  <Words>1253</Words>
  <Application>Microsoft Office PowerPoint</Application>
  <PresentationFormat>On-screen Show (16:9)</PresentationFormat>
  <Paragraphs>105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Encode Sans</vt:lpstr>
      <vt:lpstr>Encode Sans Condensed Thin</vt:lpstr>
      <vt:lpstr>Times New Roman</vt:lpstr>
      <vt:lpstr>Laertes template</vt:lpstr>
      <vt:lpstr>“Useful To  The Master” Part 2</vt:lpstr>
      <vt:lpstr>Paul’s Exhortation to Timothy:</vt:lpstr>
      <vt:lpstr>Useful To The Master</vt:lpstr>
      <vt:lpstr>Biblical Examples of those Useful To The Master</vt:lpstr>
      <vt:lpstr>Keys To Our Usefulness </vt:lpstr>
      <vt:lpstr>Keys To Our Usefulness </vt:lpstr>
      <vt:lpstr>Keys To Our Usefulness </vt:lpstr>
      <vt:lpstr>Keys To Our Usefulness </vt:lpstr>
      <vt:lpstr>Excuses for not being Useful</vt:lpstr>
      <vt:lpstr>Consequences of not being useful</vt:lpstr>
      <vt:lpstr>Consequences of not being useful</vt:lpstr>
      <vt:lpstr>Usefulness begins with forgiveness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18</cp:revision>
  <cp:lastPrinted>2021-10-03T12:16:54Z</cp:lastPrinted>
  <dcterms:modified xsi:type="dcterms:W3CDTF">2023-05-21T02:38:55Z</dcterms:modified>
</cp:coreProperties>
</file>