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9" r:id="rId5"/>
    <p:sldId id="260" r:id="rId6"/>
    <p:sldId id="263" r:id="rId7"/>
    <p:sldId id="264" r:id="rId8"/>
    <p:sldId id="265" r:id="rId9"/>
    <p:sldId id="266" r:id="rId10"/>
    <p:sldId id="267" r:id="rId11"/>
    <p:sldId id="270" r:id="rId12"/>
    <p:sldId id="268" r:id="rId13"/>
    <p:sldId id="269" r:id="rId14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1" autoAdjust="0"/>
    <p:restoredTop sz="86397" autoAdjust="0"/>
  </p:normalViewPr>
  <p:slideViewPr>
    <p:cSldViewPr snapToGrid="0">
      <p:cViewPr varScale="1">
        <p:scale>
          <a:sx n="59" d="100"/>
          <a:sy n="59" d="100"/>
        </p:scale>
        <p:origin x="300" y="66"/>
      </p:cViewPr>
      <p:guideLst/>
    </p:cSldViewPr>
  </p:slideViewPr>
  <p:outlineViewPr>
    <p:cViewPr>
      <p:scale>
        <a:sx n="33" d="100"/>
        <a:sy n="33" d="100"/>
      </p:scale>
      <p:origin x="0" y="-28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E629F9A-0198-BADE-51FB-A03965A018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75B800-E208-8A0F-3FFD-EBF3636F7AA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11/13/2022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14DE0C-2F90-D89E-4127-FA1F23945E4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God's Remnant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3AE124-9D68-B97E-2F47-DE255DD91DB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733C2-387B-4FD7-B5B4-FA9BED675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5322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r>
              <a:rPr lang="en-US"/>
              <a:t>11/13/2022 pm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r>
              <a:rPr lang="en-US"/>
              <a:t>God's Remnant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DC0D42F3-CDD5-4B19-B3DB-7C5223465A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05808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Work - NT:2041</a:t>
            </a:r>
          </a:p>
          <a:p>
            <a:r>
              <a:rPr lang="en-US" dirty="0"/>
              <a:t>business, employment, that with which anyone is occupied: Mark 13:34</a:t>
            </a:r>
          </a:p>
          <a:p>
            <a:r>
              <a:rPr lang="en-US" dirty="0"/>
              <a:t>(from Thayer's Greek Lexicon, Electronic Database. Copyright © 2000, 2003, 2006 by Biblesoft, Inc. All rights reserved.)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0D42F3-CDD5-4B19-B3DB-7C5223465AF0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28E7F8-93AE-A828-CB77-F108CBFABEC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11/13/2022 pm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E358BF-1605-389E-8220-2D50B3EA9BF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God's Remnant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213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11/13/22 p.m.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God's Remnant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11/13/22 p.m.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God's Remnant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11/13/22 p.m.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God's Remnant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11/13/22 p.m.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God's Remnant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11/13/22 p.m.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God's Remnant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11/13/22 p.m.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God's Remnant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11/13/22 p.m.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God's Remnant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11/13/22 p.m.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God's Remnant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11/13/22 p.m.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God's Remnant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11/13/22 p.m.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God's Remnant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11/13/22 p.m.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God's Remnant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11/13/22 p.m.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God's Remnant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8F3CF990-ACB8-443A-BB74-D36EC8A00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00B98862-BEE1-44FB-A335-A1B9106B4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  <a:noFill/>
        </p:spPr>
      </p:pic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65F94F98-3A57-49AA-838E-91AAF600B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678519" y="-1660968"/>
            <a:ext cx="5838229" cy="11188733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000">
                <a:schemeClr val="accent1">
                  <a:alpha val="0"/>
                </a:schemeClr>
              </a:gs>
              <a:gs pos="100000">
                <a:schemeClr val="accent1">
                  <a:alpha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7185CF21-0594-48C0-9F3E-254D6BCE9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9" y="-5487"/>
            <a:ext cx="12189867" cy="6858000"/>
          </a:xfrm>
          <a:prstGeom prst="rect">
            <a:avLst/>
          </a:prstGeom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A0B5529D-5CAA-4BF2-B5C9-34705E7661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909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FBD68200-BC03-4015-860B-CD5C30CD7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910" y="0"/>
            <a:ext cx="7869544" cy="6858000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996">
                <a:srgbClr val="1F2D29">
                  <a:alpha val="4000"/>
                </a:srgbClr>
              </a:gs>
              <a:gs pos="20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332A6F87-AC28-4AA8-B8A6-AEBC67BD0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7567" y="2282700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3166" y="2590984"/>
            <a:ext cx="7962215" cy="3608480"/>
          </a:xfrm>
        </p:spPr>
        <p:txBody>
          <a:bodyPr>
            <a:normAutofit/>
          </a:bodyPr>
          <a:lstStyle/>
          <a:p>
            <a:pPr algn="l"/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Remnant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138C4F-5ED7-4B74-B0C6-2DF6DC04F1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93168" y="1079212"/>
            <a:ext cx="6437630" cy="1335503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Jeremiah 42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6966B4-D44E-5C49-AED9-6A404C2A2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11/13/22 p.m.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71D16-FE34-FECA-E5D8-C293F76E5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God's Remnant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624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EC0294F1-7EE2-4EB9-A41B-908481D40A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132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B5E326A3-EB92-4BDA-9F77-45197E0CB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39686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AC996C7-7B84-4645-9AA1-6EA85EAB4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2DC315B-5680-47D9-B827-34D012FB1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D5D5B6-1EE6-4A33-9D8C-0932DF771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4920" y="167371"/>
            <a:ext cx="10085038" cy="1077229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God’s True Remnant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81A653-C228-9006-BE19-0A25712C4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4920" y="1244600"/>
            <a:ext cx="10085038" cy="5267036"/>
          </a:xfrm>
        </p:spPr>
        <p:txBody>
          <a:bodyPr anchor="t">
            <a:normAutofit/>
          </a:bodyPr>
          <a:lstStyle/>
          <a:p>
            <a:pPr marL="0" indent="0" algn="just">
              <a:spcBef>
                <a:spcPts val="600"/>
              </a:spcBef>
              <a:buNone/>
              <a:tabLst>
                <a:tab pos="1371600" algn="l"/>
              </a:tabLst>
            </a:pPr>
            <a:r>
              <a:rPr lang="en-US" sz="24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Who obey and display reverence for God in their lives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 </a:t>
            </a:r>
          </a:p>
          <a:p>
            <a:pPr marL="0" indent="0" algn="just">
              <a:spcBef>
                <a:spcPts val="600"/>
              </a:spcBef>
              <a:buNone/>
              <a:tabLst>
                <a:tab pos="1371600" algn="l"/>
              </a:tabLst>
            </a:pPr>
            <a:r>
              <a:rPr lang="en-US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Haggai 1:12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“…</a:t>
            </a:r>
            <a:r>
              <a:rPr lang="en-US" sz="2400" b="1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all the remnant</a:t>
            </a:r>
            <a:r>
              <a:rPr lang="en-US" sz="24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of the people, </a:t>
            </a:r>
            <a:r>
              <a:rPr lang="en-US" sz="2400" b="1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obeyed</a:t>
            </a:r>
            <a:r>
              <a:rPr lang="en-US" sz="24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the voice of the Lord their God</a:t>
            </a:r>
            <a:r>
              <a:rPr lang="en-US" sz="24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…and the people </a:t>
            </a:r>
            <a:r>
              <a:rPr lang="en-US" sz="2400" b="1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showed reverence</a:t>
            </a:r>
            <a:r>
              <a:rPr lang="en-US" sz="24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for the Lord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”.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How do we honor God? (Leviticus 10:2-3; 1 Samuel 2:29-30)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Reverence His word. (Malachi 2:5; Psalms 119:38)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Worship in spirit and truth. (Psalms 2:11; Hebrews 12:28)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Seeking first His kingdom and righteousness and not themselves. (Matthew 6:33)</a:t>
            </a:r>
          </a:p>
        </p:txBody>
      </p:sp>
    </p:spTree>
    <p:extLst>
      <p:ext uri="{BB962C8B-B14F-4D97-AF65-F5344CB8AC3E}">
        <p14:creationId xmlns:p14="http://schemas.microsoft.com/office/powerpoint/2010/main" val="31286401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EC0294F1-7EE2-4EB9-A41B-908481D40A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132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B5E326A3-EB92-4BDA-9F77-45197E0CB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39686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AC996C7-7B84-4645-9AA1-6EA85EAB4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2DC315B-5680-47D9-B827-34D012FB1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D5D5B6-1EE6-4A33-9D8C-0932DF771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4920" y="167371"/>
            <a:ext cx="10085038" cy="1077229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Jeremiah Chapter 42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81A653-C228-9006-BE19-0A25712C4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4920" y="1244600"/>
            <a:ext cx="9425219" cy="480534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400" b="1" dirty="0"/>
              <a:t>The request of Jeremiah</a:t>
            </a:r>
            <a:r>
              <a:rPr lang="en-US" sz="2400" dirty="0"/>
              <a:t>: </a:t>
            </a:r>
          </a:p>
          <a:p>
            <a:pPr marL="457200" indent="-457200">
              <a:buAutoNum type="arabicPeriod"/>
            </a:pPr>
            <a:r>
              <a:rPr lang="en-US" sz="2400" dirty="0"/>
              <a:t>“</a:t>
            </a:r>
            <a:r>
              <a:rPr lang="en-US" sz="2400" b="1" i="1" dirty="0"/>
              <a:t>Pray for us… the remnant</a:t>
            </a:r>
            <a:r>
              <a:rPr lang="en-US" sz="2400" dirty="0"/>
              <a:t>” (vs. 2)</a:t>
            </a:r>
          </a:p>
          <a:p>
            <a:pPr marL="457200" indent="-457200">
              <a:buAutoNum type="arabicPeriod"/>
            </a:pPr>
            <a:r>
              <a:rPr lang="en-US" sz="2400" dirty="0"/>
              <a:t>“</a:t>
            </a:r>
            <a:r>
              <a:rPr lang="en-US" sz="2400" b="1" i="1" dirty="0"/>
              <a:t>That the Lord </a:t>
            </a:r>
            <a:r>
              <a:rPr lang="en-US" sz="2400" b="1" i="1" dirty="0">
                <a:solidFill>
                  <a:srgbClr val="0070C0"/>
                </a:solidFill>
              </a:rPr>
              <a:t>your</a:t>
            </a:r>
            <a:r>
              <a:rPr lang="en-US" sz="2400" b="1" i="1" dirty="0"/>
              <a:t> God may tell us the way in which we should walk and the thing that we should do</a:t>
            </a:r>
            <a:r>
              <a:rPr lang="en-US" sz="2400" dirty="0"/>
              <a:t>…” (vs. 3)</a:t>
            </a:r>
          </a:p>
          <a:p>
            <a:pPr marL="0" indent="0">
              <a:buNone/>
            </a:pPr>
            <a:r>
              <a:rPr lang="en-US" sz="2400" b="1" dirty="0"/>
              <a:t>Jeremiah’s promise</a:t>
            </a:r>
            <a:r>
              <a:rPr lang="en-US" sz="2400" dirty="0"/>
              <a:t>:</a:t>
            </a:r>
          </a:p>
          <a:p>
            <a:pPr marL="457200" indent="-457200">
              <a:buAutoNum type="arabicPeriod"/>
            </a:pPr>
            <a:r>
              <a:rPr lang="en-US" sz="2400" b="1" i="1" dirty="0"/>
              <a:t>“I will tell you the whole message which the Lord will answer you. I will not keep back a word.” </a:t>
            </a:r>
            <a:br>
              <a:rPr lang="en-US" sz="2400" b="1" i="1" dirty="0"/>
            </a:br>
            <a:r>
              <a:rPr lang="en-US" sz="2400" dirty="0"/>
              <a:t>(vs. 4; 26:2; Acts 20:20, 27)</a:t>
            </a:r>
          </a:p>
        </p:txBody>
      </p:sp>
    </p:spTree>
    <p:extLst>
      <p:ext uri="{BB962C8B-B14F-4D97-AF65-F5344CB8AC3E}">
        <p14:creationId xmlns:p14="http://schemas.microsoft.com/office/powerpoint/2010/main" val="21519248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EC0294F1-7EE2-4EB9-A41B-908481D40A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132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B5E326A3-EB92-4BDA-9F77-45197E0CB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39686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AC996C7-7B84-4645-9AA1-6EA85EAB4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2DC315B-5680-47D9-B827-34D012FB1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D5D5B6-1EE6-4A33-9D8C-0932DF771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4920" y="167371"/>
            <a:ext cx="10085038" cy="1077229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Jeremiah Chapter 42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81A653-C228-9006-BE19-0A25712C4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4920" y="1244600"/>
            <a:ext cx="10085038" cy="5267036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/>
              <a:t>God’s reply: </a:t>
            </a:r>
          </a:p>
          <a:p>
            <a:pPr marL="457200" indent="-457200">
              <a:buAutoNum type="arabicPeriod"/>
            </a:pPr>
            <a:r>
              <a:rPr lang="en-US" sz="2400" dirty="0"/>
              <a:t>“</a:t>
            </a:r>
            <a:r>
              <a:rPr lang="en-US" sz="2400" b="1" i="1" dirty="0"/>
              <a:t>…Stay in this land… do not be afraid of the king of Babylon…</a:t>
            </a:r>
            <a:r>
              <a:rPr lang="en-US" sz="2400" dirty="0"/>
              <a:t>” (vs. 10-11)</a:t>
            </a:r>
          </a:p>
          <a:p>
            <a:pPr marL="457200" indent="-457200">
              <a:buAutoNum type="arabicPeriod"/>
            </a:pPr>
            <a:r>
              <a:rPr lang="en-US" sz="2400" dirty="0"/>
              <a:t>“</a:t>
            </a:r>
            <a:r>
              <a:rPr lang="en-US" sz="2400" b="1" i="1" dirty="0"/>
              <a:t>If you really set your mind to enter Egypt and go in to reside there, then the sword, which you are afraid of, will overtake you there</a:t>
            </a:r>
            <a:r>
              <a:rPr lang="en-US" sz="2400" dirty="0"/>
              <a:t>…” (vs. 15-16)</a:t>
            </a:r>
          </a:p>
          <a:p>
            <a:pPr marL="0" indent="0">
              <a:buNone/>
            </a:pPr>
            <a:r>
              <a:rPr lang="en-US" sz="2400" b="1" dirty="0"/>
              <a:t>Jeremiah’s message:</a:t>
            </a:r>
          </a:p>
          <a:p>
            <a:pPr marL="457200" indent="-457200">
              <a:buAutoNum type="arabicPeriod"/>
            </a:pPr>
            <a:r>
              <a:rPr lang="en-US" sz="2400" b="1" i="1" dirty="0"/>
              <a:t>“Do not go into Egypt!” </a:t>
            </a:r>
            <a:r>
              <a:rPr lang="en-US" sz="2400" dirty="0"/>
              <a:t>(vs. 19)</a:t>
            </a:r>
          </a:p>
          <a:p>
            <a:pPr marL="457200" indent="-457200">
              <a:buAutoNum type="arabicPeriod"/>
            </a:pPr>
            <a:r>
              <a:rPr lang="en-US" sz="2400" dirty="0"/>
              <a:t>“…</a:t>
            </a:r>
            <a:r>
              <a:rPr lang="en-US" sz="2400" b="1" i="1" dirty="0"/>
              <a:t>you have only deceived yourselves</a:t>
            </a:r>
            <a:r>
              <a:rPr lang="en-US" sz="2400" dirty="0"/>
              <a:t>…” in saying, “</a:t>
            </a:r>
            <a:r>
              <a:rPr lang="en-US" sz="2400" b="1" i="1" dirty="0"/>
              <a:t>whatever the Lord our God says… we will do it</a:t>
            </a:r>
            <a:r>
              <a:rPr lang="en-US" sz="2400" dirty="0"/>
              <a:t>.” (vs. 20)</a:t>
            </a:r>
          </a:p>
        </p:txBody>
      </p:sp>
    </p:spTree>
    <p:extLst>
      <p:ext uri="{BB962C8B-B14F-4D97-AF65-F5344CB8AC3E}">
        <p14:creationId xmlns:p14="http://schemas.microsoft.com/office/powerpoint/2010/main" val="40503861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EC0294F1-7EE2-4EB9-A41B-908481D40A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132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B5E326A3-EB92-4BDA-9F77-45197E0CB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39686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AC996C7-7B84-4645-9AA1-6EA85EAB4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2DC315B-5680-47D9-B827-34D012FB1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D5D5B6-1EE6-4A33-9D8C-0932DF771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4920" y="167371"/>
            <a:ext cx="10085038" cy="1077229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Jeremiah Chapter 43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81A653-C228-9006-BE19-0A25712C4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4920" y="1244600"/>
            <a:ext cx="10085038" cy="526703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800" b="1" dirty="0"/>
              <a:t>The people’s response to God’s message:</a:t>
            </a:r>
          </a:p>
          <a:p>
            <a:pPr marL="457200" indent="-457200">
              <a:buAutoNum type="arabicPeriod"/>
            </a:pPr>
            <a:r>
              <a:rPr lang="en-US" sz="2800" i="1" dirty="0"/>
              <a:t>“</a:t>
            </a:r>
            <a:r>
              <a:rPr lang="en-US" sz="2800" b="1" i="1" dirty="0"/>
              <a:t>You are telling a lie! The Lord </a:t>
            </a:r>
            <a:r>
              <a:rPr lang="en-US" sz="2800" b="1" i="1" dirty="0">
                <a:solidFill>
                  <a:srgbClr val="0070C0"/>
                </a:solidFill>
              </a:rPr>
              <a:t>our</a:t>
            </a:r>
            <a:r>
              <a:rPr lang="en-US" sz="2800" b="1" i="1" dirty="0"/>
              <a:t> God has not sent you to say, ‘you are not to enter Egypt…”</a:t>
            </a:r>
            <a:r>
              <a:rPr lang="en-US" sz="2800" b="1" dirty="0"/>
              <a:t> </a:t>
            </a:r>
            <a:r>
              <a:rPr lang="en-US" sz="2800" dirty="0"/>
              <a:t>(vs. 2)</a:t>
            </a:r>
          </a:p>
          <a:p>
            <a:pPr marL="0" indent="0">
              <a:buNone/>
            </a:pPr>
            <a:r>
              <a:rPr lang="en-US" sz="2800" b="1" dirty="0"/>
              <a:t>Why would they do this?</a:t>
            </a:r>
          </a:p>
          <a:p>
            <a:pPr marL="457200" indent="-457200">
              <a:buAutoNum type="arabicPeriod"/>
            </a:pPr>
            <a:r>
              <a:rPr lang="en-US" sz="2800" b="1" i="1" dirty="0"/>
              <a:t>“</a:t>
            </a:r>
            <a:r>
              <a:rPr lang="en-US" sz="2800" b="1" i="1" dirty="0">
                <a:solidFill>
                  <a:srgbClr val="0070C0"/>
                </a:solidFill>
              </a:rPr>
              <a:t>Your</a:t>
            </a:r>
            <a:r>
              <a:rPr lang="en-US" sz="2800" b="1" i="1" dirty="0"/>
              <a:t> God” vs. “</a:t>
            </a:r>
            <a:r>
              <a:rPr lang="en-US" sz="2800" b="1" i="1" dirty="0">
                <a:solidFill>
                  <a:srgbClr val="0070C0"/>
                </a:solidFill>
              </a:rPr>
              <a:t>Our</a:t>
            </a:r>
            <a:r>
              <a:rPr lang="en-US" sz="2800" b="1" i="1" dirty="0"/>
              <a:t> God” - who is “Your God”?</a:t>
            </a:r>
          </a:p>
          <a:p>
            <a:pPr marL="457200" indent="-457200">
              <a:buAutoNum type="arabicPeriod"/>
            </a:pPr>
            <a:r>
              <a:rPr lang="en-US" sz="2800" b="1" i="1" dirty="0"/>
              <a:t>Seeking </a:t>
            </a:r>
            <a:r>
              <a:rPr lang="en-US" sz="2800" b="1" i="1" dirty="0">
                <a:solidFill>
                  <a:srgbClr val="0070C0"/>
                </a:solidFill>
              </a:rPr>
              <a:t>validation</a:t>
            </a:r>
            <a:r>
              <a:rPr lang="en-US" sz="2800" b="1" i="1" dirty="0"/>
              <a:t> or </a:t>
            </a:r>
            <a:r>
              <a:rPr lang="en-US" sz="2800" b="1" i="1" dirty="0">
                <a:solidFill>
                  <a:srgbClr val="0070C0"/>
                </a:solidFill>
              </a:rPr>
              <a:t>truth</a:t>
            </a:r>
            <a:r>
              <a:rPr lang="en-US" sz="2800" b="1" i="1" dirty="0"/>
              <a:t>? </a:t>
            </a:r>
            <a:r>
              <a:rPr lang="en-US" sz="2800" b="1" dirty="0"/>
              <a:t>(John 5:39)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898599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EC0294F1-7EE2-4EB9-A41B-908481D40A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132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B5E326A3-EB92-4BDA-9F77-45197E0CB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39686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AC996C7-7B84-4645-9AA1-6EA85EAB4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2DC315B-5680-47D9-B827-34D012FB1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D5D5B6-1EE6-4A33-9D8C-0932DF771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4920" y="167371"/>
            <a:ext cx="10085038" cy="1077229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God’s True Remnant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81A653-C228-9006-BE19-0A25712C4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2079" y="1244600"/>
            <a:ext cx="10085038" cy="526703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800" b="1" dirty="0"/>
              <a:t>Not just a small number! </a:t>
            </a:r>
            <a:r>
              <a:rPr lang="en-US" sz="2400" dirty="0"/>
              <a:t>(Romans 9:27-29; Isaiah 10:20-22)</a:t>
            </a:r>
          </a:p>
          <a:p>
            <a:pPr marL="0" indent="0">
              <a:buNone/>
            </a:pPr>
            <a:r>
              <a:rPr lang="en-US" sz="2400" dirty="0"/>
              <a:t>…</a:t>
            </a:r>
            <a:r>
              <a:rPr lang="en-US" sz="2400" b="1" dirty="0"/>
              <a:t>meaning a survivor</a:t>
            </a:r>
            <a:r>
              <a:rPr lang="en-US" sz="2400" dirty="0"/>
              <a:t>. It is used to describe people who had survived the onslaught of an enemy (i.e., Nehemiah 1:2-3; Jeremiah 31:2).</a:t>
            </a:r>
          </a:p>
          <a:p>
            <a:pPr marL="0" indent="0">
              <a:buNone/>
            </a:pPr>
            <a:r>
              <a:rPr lang="en-US" sz="2800" b="1" dirty="0"/>
              <a:t>It’s our choice. </a:t>
            </a:r>
            <a:r>
              <a:rPr lang="en-US" sz="2400" dirty="0"/>
              <a:t>(Matthew 7:13-14)</a:t>
            </a:r>
          </a:p>
          <a:p>
            <a:pPr marL="0" indent="0">
              <a:buNone/>
            </a:pPr>
            <a:r>
              <a:rPr lang="en-US" sz="2800" b="1" dirty="0"/>
              <a:t>Why just a “few”? </a:t>
            </a:r>
            <a:r>
              <a:rPr lang="en-US" sz="2400" dirty="0"/>
              <a:t>(Luke 14:24-27)</a:t>
            </a:r>
          </a:p>
          <a:p>
            <a:pPr marL="457200" indent="-457200">
              <a:buAutoNum type="arabicPeriod"/>
            </a:pPr>
            <a:r>
              <a:rPr lang="en-US" sz="2400" b="1" dirty="0"/>
              <a:t>Many don’t “strive” </a:t>
            </a:r>
            <a:r>
              <a:rPr lang="en-US" sz="2400" dirty="0"/>
              <a:t>(vs. 24)</a:t>
            </a:r>
          </a:p>
          <a:p>
            <a:pPr marL="457200" indent="-457200">
              <a:buAutoNum type="arabicPeriod"/>
            </a:pPr>
            <a:r>
              <a:rPr lang="en-US" sz="2400" b="1" dirty="0"/>
              <a:t>Many wait too late </a:t>
            </a:r>
            <a:r>
              <a:rPr lang="en-US" sz="2400" dirty="0"/>
              <a:t>(vs. 25)</a:t>
            </a:r>
          </a:p>
          <a:p>
            <a:pPr marL="457200" indent="-457200">
              <a:buAutoNum type="arabicPeriod"/>
            </a:pPr>
            <a:r>
              <a:rPr lang="en-US" sz="2400" b="1" dirty="0"/>
              <a:t>Not just “going to church” </a:t>
            </a:r>
            <a:r>
              <a:rPr lang="en-US" sz="2400" dirty="0"/>
              <a:t>(vs. 26-27)</a:t>
            </a:r>
          </a:p>
        </p:txBody>
      </p:sp>
    </p:spTree>
    <p:extLst>
      <p:ext uri="{BB962C8B-B14F-4D97-AF65-F5344CB8AC3E}">
        <p14:creationId xmlns:p14="http://schemas.microsoft.com/office/powerpoint/2010/main" val="218582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EC0294F1-7EE2-4EB9-A41B-908481D40A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132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B5E326A3-EB92-4BDA-9F77-45197E0CB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39686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AC996C7-7B84-4645-9AA1-6EA85EAB4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2DC315B-5680-47D9-B827-34D012FB1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D5D5B6-1EE6-4A33-9D8C-0932DF771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4920" y="167371"/>
            <a:ext cx="10085038" cy="1077229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God’s True Remnant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81A653-C228-9006-BE19-0A25712C4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4919" y="1244600"/>
            <a:ext cx="10222197" cy="526703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800" b="1" dirty="0"/>
              <a:t>Whose spirit have been stirred to work for the Lord</a:t>
            </a:r>
            <a:r>
              <a:rPr lang="en-US" sz="2800" dirty="0"/>
              <a:t>. </a:t>
            </a:r>
          </a:p>
          <a:p>
            <a:pPr marL="0" indent="0">
              <a:buNone/>
            </a:pPr>
            <a:r>
              <a:rPr lang="en-US" sz="2800" b="1" dirty="0"/>
              <a:t>Haggai 1:14</a:t>
            </a:r>
            <a:r>
              <a:rPr lang="en-US" sz="2800" dirty="0"/>
              <a:t>, “</a:t>
            </a:r>
            <a:r>
              <a:rPr lang="en-US" sz="2800" i="1" dirty="0"/>
              <a:t>So </a:t>
            </a:r>
            <a:r>
              <a:rPr lang="en-US" sz="2800" b="1" i="1" dirty="0"/>
              <a:t>the </a:t>
            </a:r>
            <a:r>
              <a:rPr lang="en-US" sz="2800" b="1" i="1" cap="small" dirty="0"/>
              <a:t>Lord </a:t>
            </a:r>
            <a:r>
              <a:rPr lang="en-US" sz="2800" b="1" i="1" dirty="0"/>
              <a:t> stirred up… the spirit of all the remnant</a:t>
            </a:r>
            <a:r>
              <a:rPr lang="en-US" sz="2800" i="1" dirty="0"/>
              <a:t> of the people; and </a:t>
            </a:r>
            <a:r>
              <a:rPr lang="en-US" sz="2800" b="1" i="1" dirty="0"/>
              <a:t>they came and worked</a:t>
            </a:r>
            <a:r>
              <a:rPr lang="en-US" sz="2800" i="1" dirty="0"/>
              <a:t> on the house of the </a:t>
            </a:r>
            <a:r>
              <a:rPr lang="en-US" sz="2800" i="1" cap="small" dirty="0"/>
              <a:t>Lord</a:t>
            </a:r>
            <a:r>
              <a:rPr lang="en-US" sz="2800" i="1" dirty="0"/>
              <a:t> of hosts, their God.</a:t>
            </a:r>
            <a:r>
              <a:rPr lang="en-US" sz="2800" dirty="0"/>
              <a:t>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The “</a:t>
            </a:r>
            <a:r>
              <a:rPr lang="en-US" sz="2400" b="1" i="1" dirty="0"/>
              <a:t>steadfast and immovable</a:t>
            </a:r>
            <a:r>
              <a:rPr lang="en-US" sz="2400" dirty="0"/>
              <a:t>”. (1 Corinthians 15:58)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Preceded by a “</a:t>
            </a:r>
            <a:r>
              <a:rPr lang="en-US" sz="2400" b="1" i="1" dirty="0"/>
              <a:t>mind to work</a:t>
            </a:r>
            <a:r>
              <a:rPr lang="en-US" sz="2400" dirty="0"/>
              <a:t>”. (Nehemiah 4:6)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Are we God’s “</a:t>
            </a:r>
            <a:r>
              <a:rPr lang="en-US" sz="2400" b="1" i="1" dirty="0"/>
              <a:t>fellow workers</a:t>
            </a:r>
            <a:r>
              <a:rPr lang="en-US" sz="2400" dirty="0"/>
              <a:t>”? (1 Corinthians 3:9; </a:t>
            </a:r>
            <a:br>
              <a:rPr lang="en-US" sz="2400" dirty="0"/>
            </a:br>
            <a:r>
              <a:rPr lang="en-US" sz="2400" dirty="0"/>
              <a:t>cf., 1 Samuel 14:45)</a:t>
            </a:r>
          </a:p>
        </p:txBody>
      </p:sp>
    </p:spTree>
    <p:extLst>
      <p:ext uri="{BB962C8B-B14F-4D97-AF65-F5344CB8AC3E}">
        <p14:creationId xmlns:p14="http://schemas.microsoft.com/office/powerpoint/2010/main" val="42448582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EC0294F1-7EE2-4EB9-A41B-908481D40A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132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B5E326A3-EB92-4BDA-9F77-45197E0CB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39686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AC996C7-7B84-4645-9AA1-6EA85EAB4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2DC315B-5680-47D9-B827-34D012FB1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D5D5B6-1EE6-4A33-9D8C-0932DF771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4920" y="167371"/>
            <a:ext cx="10085038" cy="1077229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God’s True Remnant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81A653-C228-9006-BE19-0A25712C4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4920" y="1244600"/>
            <a:ext cx="10085038" cy="526703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800" b="1" dirty="0"/>
              <a:t>Whose faith is in God’s word and not man’s. </a:t>
            </a:r>
          </a:p>
          <a:p>
            <a:pPr marL="0" indent="0">
              <a:buNone/>
            </a:pPr>
            <a:r>
              <a:rPr lang="en-US" sz="2800" dirty="0"/>
              <a:t>Jeremiah 44:28, “</a:t>
            </a:r>
            <a:r>
              <a:rPr lang="en-US" sz="2800" i="1" dirty="0"/>
              <a:t>And those who escape the sword will return out of the land of Egypt to the land of Judah few in number. Then </a:t>
            </a:r>
            <a:r>
              <a:rPr lang="en-US" sz="2800" b="1" i="1" dirty="0"/>
              <a:t>all the remnant </a:t>
            </a:r>
            <a:r>
              <a:rPr lang="en-US" sz="2800" i="1" dirty="0"/>
              <a:t>of Judah who have gone to the land of Egypt to reside there will</a:t>
            </a:r>
            <a:r>
              <a:rPr lang="en-US" sz="2800" b="1" i="1" dirty="0"/>
              <a:t> know whose word will stand, Mine or theirs</a:t>
            </a:r>
            <a:r>
              <a:rPr lang="en-US" sz="2800" i="1" dirty="0"/>
              <a:t>.</a:t>
            </a:r>
            <a:r>
              <a:rPr lang="en-US" sz="2800" dirty="0"/>
              <a:t>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It abides forever! (1 Peter 1:22-25; Jude 3)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Who are we paying attention to? (Hebrews 2:1-2)</a:t>
            </a:r>
          </a:p>
        </p:txBody>
      </p:sp>
    </p:spTree>
    <p:extLst>
      <p:ext uri="{BB962C8B-B14F-4D97-AF65-F5344CB8AC3E}">
        <p14:creationId xmlns:p14="http://schemas.microsoft.com/office/powerpoint/2010/main" val="34641934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EC0294F1-7EE2-4EB9-A41B-908481D40A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132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B5E326A3-EB92-4BDA-9F77-45197E0CB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39686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AC996C7-7B84-4645-9AA1-6EA85EAB4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2DC315B-5680-47D9-B827-34D012FB1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D5D5B6-1EE6-4A33-9D8C-0932DF771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4920" y="167371"/>
            <a:ext cx="10085038" cy="1077229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God’s True Remnant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81A653-C228-9006-BE19-0A25712C4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4920" y="1244600"/>
            <a:ext cx="10085038" cy="526703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800" b="1" dirty="0"/>
              <a:t>Who develop deep spiritual roots and bear fruit</a:t>
            </a:r>
            <a:r>
              <a:rPr lang="en-US" sz="2800" dirty="0"/>
              <a:t>. </a:t>
            </a:r>
          </a:p>
          <a:p>
            <a:pPr marL="0" indent="0">
              <a:buNone/>
            </a:pPr>
            <a:r>
              <a:rPr lang="en-US" sz="2800" dirty="0"/>
              <a:t>Isaiah 37:31-32, </a:t>
            </a:r>
            <a:r>
              <a:rPr lang="en-US" sz="2600" dirty="0"/>
              <a:t>“</a:t>
            </a:r>
            <a:r>
              <a:rPr lang="en-US" sz="2600" b="1" i="1" dirty="0"/>
              <a:t>The surviving remnant of the house of Judah will again take root downward and bear fruit upward</a:t>
            </a:r>
            <a:r>
              <a:rPr lang="en-US" sz="2600" i="1" dirty="0"/>
              <a:t>. </a:t>
            </a:r>
            <a:r>
              <a:rPr lang="en-US" sz="2600" b="1" i="1" dirty="0"/>
              <a:t>For out of Jerusalem will go forth a remnant and out of Mount Zion survivors</a:t>
            </a:r>
            <a:r>
              <a:rPr lang="en-US" sz="2600" i="1" dirty="0"/>
              <a:t>. The zeal of the Lord of hosts will perform this</a:t>
            </a:r>
            <a:r>
              <a:rPr lang="en-US" sz="2600" dirty="0"/>
              <a:t>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Day by day, (Psalms 1:1-3)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Requires a good and honest heart (James 1:21)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Firm roots precede our walk (Colossians 2:6-7)</a:t>
            </a:r>
          </a:p>
        </p:txBody>
      </p:sp>
    </p:spTree>
    <p:extLst>
      <p:ext uri="{BB962C8B-B14F-4D97-AF65-F5344CB8AC3E}">
        <p14:creationId xmlns:p14="http://schemas.microsoft.com/office/powerpoint/2010/main" val="2033391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EC0294F1-7EE2-4EB9-A41B-908481D40A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132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B5E326A3-EB92-4BDA-9F77-45197E0CB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39686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AC996C7-7B84-4645-9AA1-6EA85EAB4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2DC315B-5680-47D9-B827-34D012FB1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D5D5B6-1EE6-4A33-9D8C-0932DF771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4920" y="167371"/>
            <a:ext cx="10085038" cy="1077229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God’s True Remnant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81A653-C228-9006-BE19-0A25712C4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4920" y="1244600"/>
            <a:ext cx="10085038" cy="526703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800" b="1" dirty="0"/>
              <a:t>Who are part of God’s flock and follow the Shepherd. </a:t>
            </a:r>
          </a:p>
          <a:p>
            <a:pPr marL="0" indent="0">
              <a:buNone/>
            </a:pPr>
            <a:r>
              <a:rPr lang="en-US" sz="2800" dirty="0"/>
              <a:t>Micah 2:12, </a:t>
            </a:r>
            <a:r>
              <a:rPr lang="en-US" sz="2800" i="1" dirty="0"/>
              <a:t>“…</a:t>
            </a:r>
            <a:r>
              <a:rPr lang="en-US" sz="2800" b="1" i="1" dirty="0"/>
              <a:t>I will surely gather the remnant of Israel</a:t>
            </a:r>
            <a:r>
              <a:rPr lang="en-US" sz="2800" i="1" dirty="0"/>
              <a:t>. I will put them together </a:t>
            </a:r>
            <a:r>
              <a:rPr lang="en-US" sz="2800" b="1" i="1" dirty="0"/>
              <a:t>like sheep in the fold</a:t>
            </a:r>
            <a:r>
              <a:rPr lang="en-US" sz="2800" i="1" dirty="0"/>
              <a:t>…”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John 10:1-16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i="1" dirty="0"/>
              <a:t>“</a:t>
            </a:r>
            <a:r>
              <a:rPr lang="en-US" sz="2800" b="1" i="1" dirty="0"/>
              <a:t>Hear His voice</a:t>
            </a:r>
            <a:r>
              <a:rPr lang="en-US" sz="2800" i="1" dirty="0"/>
              <a:t>…” </a:t>
            </a:r>
            <a:r>
              <a:rPr lang="en-US" sz="2800" dirty="0"/>
              <a:t>(vs. 3)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i="1" dirty="0"/>
              <a:t>“</a:t>
            </a:r>
            <a:r>
              <a:rPr lang="en-US" sz="2800" b="1" i="1" dirty="0"/>
              <a:t>Follow Him</a:t>
            </a:r>
            <a:r>
              <a:rPr lang="en-US" sz="2800" i="1" dirty="0"/>
              <a:t>” </a:t>
            </a:r>
            <a:r>
              <a:rPr lang="en-US" sz="2800" dirty="0"/>
              <a:t>(vs. 4; Matthew 17:5)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i="1" dirty="0"/>
              <a:t>“</a:t>
            </a:r>
            <a:r>
              <a:rPr lang="en-US" sz="2800" b="1" i="1" dirty="0"/>
              <a:t>One flock… one shepherd…</a:t>
            </a:r>
            <a:r>
              <a:rPr lang="en-US" sz="2800" i="1" dirty="0"/>
              <a:t>” (vs. 16)</a:t>
            </a:r>
          </a:p>
        </p:txBody>
      </p:sp>
    </p:spTree>
    <p:extLst>
      <p:ext uri="{BB962C8B-B14F-4D97-AF65-F5344CB8AC3E}">
        <p14:creationId xmlns:p14="http://schemas.microsoft.com/office/powerpoint/2010/main" val="36825030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9D4EA3-187B-4130-8E4D-A4F81F9678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E38766F-4A4C-4A97-A586-D473DB738966}">
  <ds:schemaRefs>
    <ds:schemaRef ds:uri="http://purl.org/dc/terms/"/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1af3243-3dd4-4a8d-8c0d-dd76da1f02a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15A3BA9-6D02-4532-AB7C-88A97C6EE2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Madison design</Template>
  <TotalTime>3178</TotalTime>
  <Words>864</Words>
  <Application>Microsoft Office PowerPoint</Application>
  <PresentationFormat>Widescreen</PresentationFormat>
  <Paragraphs>68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MS Shell Dlg 2</vt:lpstr>
      <vt:lpstr>Wingdings</vt:lpstr>
      <vt:lpstr>Wingdings 3</vt:lpstr>
      <vt:lpstr>Madison</vt:lpstr>
      <vt:lpstr>God’s Remnant</vt:lpstr>
      <vt:lpstr>Jeremiah Chapter 42</vt:lpstr>
      <vt:lpstr>Jeremiah Chapter 42</vt:lpstr>
      <vt:lpstr>Jeremiah Chapter 43</vt:lpstr>
      <vt:lpstr>God’s True Remnant</vt:lpstr>
      <vt:lpstr>God’s True Remnant</vt:lpstr>
      <vt:lpstr>God’s True Remnant</vt:lpstr>
      <vt:lpstr>God’s True Remnant</vt:lpstr>
      <vt:lpstr>God’s True Remnant</vt:lpstr>
      <vt:lpstr>God’s True Remnant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Remnant</dc:title>
  <dc:creator>Chris Simmons</dc:creator>
  <cp:lastModifiedBy>Chris Simmons</cp:lastModifiedBy>
  <cp:revision>6</cp:revision>
  <cp:lastPrinted>2022-11-13T21:31:38Z</cp:lastPrinted>
  <dcterms:created xsi:type="dcterms:W3CDTF">2022-11-11T16:34:45Z</dcterms:created>
  <dcterms:modified xsi:type="dcterms:W3CDTF">2023-05-22T19:14:23Z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