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7"/>
  </p:notesMasterIdLst>
  <p:handoutMasterIdLst>
    <p:handoutMasterId r:id="rId18"/>
  </p:handoutMasterIdLst>
  <p:sldIdLst>
    <p:sldId id="347" r:id="rId2"/>
    <p:sldId id="348" r:id="rId3"/>
    <p:sldId id="349" r:id="rId4"/>
    <p:sldId id="350" r:id="rId5"/>
    <p:sldId id="352" r:id="rId6"/>
    <p:sldId id="351" r:id="rId7"/>
    <p:sldId id="354" r:id="rId8"/>
    <p:sldId id="355" r:id="rId9"/>
    <p:sldId id="356" r:id="rId10"/>
    <p:sldId id="358" r:id="rId11"/>
    <p:sldId id="357" r:id="rId12"/>
    <p:sldId id="361" r:id="rId13"/>
    <p:sldId id="359" r:id="rId14"/>
    <p:sldId id="360" r:id="rId15"/>
    <p:sldId id="363" r:id="rId16"/>
  </p:sldIdLst>
  <p:sldSz cx="9144000" cy="5143500" type="screen16x9"/>
  <p:notesSz cx="7102475" cy="9388475"/>
  <p:embeddedFontLst>
    <p:embeddedFont>
      <p:font typeface="Calibri" panose="020F0502020204030204" pitchFamily="34" charset="0"/>
      <p:regular r:id="rId19"/>
      <p:bold r:id="rId20"/>
      <p:italic r:id="rId21"/>
      <p:boldItalic r:id="rId22"/>
    </p:embeddedFont>
    <p:embeddedFont>
      <p:font typeface="Quicksand" panose="020B0604020202020204" charset="0"/>
      <p:regular r:id="rId23"/>
      <p:bold r:id="rId24"/>
    </p:embeddedFont>
    <p:embeddedFont>
      <p:font typeface="Wingdings 2" panose="05020102010507070707" pitchFamily="18" charset="2"/>
      <p:regular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E042EE-030E-48AD-AEE1-48DBF1C2F338}">
  <a:tblStyle styleId="{8CE042EE-030E-48AD-AEE1-48DBF1C2F33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71A6B3E-507F-4017-96D8-7895C4FAF28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72" autoAdjust="0"/>
  </p:normalViewPr>
  <p:slideViewPr>
    <p:cSldViewPr snapToGrid="0">
      <p:cViewPr varScale="1">
        <p:scale>
          <a:sx n="91" d="100"/>
          <a:sy n="91" d="100"/>
        </p:scale>
        <p:origin x="726" y="84"/>
      </p:cViewPr>
      <p:guideLst/>
    </p:cSldViewPr>
  </p:slideViewPr>
  <p:outlineViewPr>
    <p:cViewPr>
      <p:scale>
        <a:sx n="33" d="100"/>
        <a:sy n="33" d="100"/>
      </p:scale>
      <p:origin x="0" y="-133560"/>
    </p:cViewPr>
  </p:outlineViewPr>
  <p:notesTextViewPr>
    <p:cViewPr>
      <p:scale>
        <a:sx n="1" d="1"/>
        <a:sy n="1" d="1"/>
      </p:scale>
      <p:origin x="0" y="0"/>
    </p:cViewPr>
  </p:notesTextViewPr>
  <p:notesViewPr>
    <p:cSldViewPr snapToGrid="0">
      <p:cViewPr>
        <p:scale>
          <a:sx n="80" d="100"/>
          <a:sy n="80" d="100"/>
        </p:scale>
        <p:origin x="2196" y="-1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8CBE7F-6660-4D3F-8B11-15A218A72333}"/>
              </a:ext>
            </a:extLst>
          </p:cNvPr>
          <p:cNvSpPr>
            <a:spLocks noGrp="1"/>
          </p:cNvSpPr>
          <p:nvPr>
            <p:ph type="hdr" sz="quarter"/>
          </p:nvPr>
        </p:nvSpPr>
        <p:spPr>
          <a:xfrm>
            <a:off x="1" y="0"/>
            <a:ext cx="3078163" cy="469900"/>
          </a:xfrm>
          <a:prstGeom prst="rect">
            <a:avLst/>
          </a:prstGeom>
        </p:spPr>
        <p:txBody>
          <a:bodyPr vert="horz" lIns="91429" tIns="45714" rIns="91429" bIns="45714" rtlCol="0"/>
          <a:lstStyle>
            <a:lvl1pPr algn="l">
              <a:defRPr sz="1200"/>
            </a:lvl1pPr>
          </a:lstStyle>
          <a:p>
            <a:endParaRPr lang="en-US"/>
          </a:p>
        </p:txBody>
      </p:sp>
      <p:sp>
        <p:nvSpPr>
          <p:cNvPr id="3" name="Date Placeholder 2">
            <a:extLst>
              <a:ext uri="{FF2B5EF4-FFF2-40B4-BE49-F238E27FC236}">
                <a16:creationId xmlns:a16="http://schemas.microsoft.com/office/drawing/2014/main" id="{61EF7BAD-B77F-468A-B69C-D4A6E57256EF}"/>
              </a:ext>
            </a:extLst>
          </p:cNvPr>
          <p:cNvSpPr>
            <a:spLocks noGrp="1"/>
          </p:cNvSpPr>
          <p:nvPr>
            <p:ph type="dt" sz="quarter" idx="1"/>
          </p:nvPr>
        </p:nvSpPr>
        <p:spPr>
          <a:xfrm>
            <a:off x="4022726" y="0"/>
            <a:ext cx="3078163" cy="469900"/>
          </a:xfrm>
          <a:prstGeom prst="rect">
            <a:avLst/>
          </a:prstGeom>
        </p:spPr>
        <p:txBody>
          <a:bodyPr vert="horz" lIns="91429" tIns="45714" rIns="91429" bIns="45714" rtlCol="0"/>
          <a:lstStyle>
            <a:lvl1pPr algn="r">
              <a:defRPr sz="1200"/>
            </a:lvl1pPr>
          </a:lstStyle>
          <a:p>
            <a:r>
              <a:rPr lang="en-US"/>
              <a:t>2/13/22 am</a:t>
            </a:r>
          </a:p>
        </p:txBody>
      </p:sp>
      <p:sp>
        <p:nvSpPr>
          <p:cNvPr id="4" name="Footer Placeholder 3">
            <a:extLst>
              <a:ext uri="{FF2B5EF4-FFF2-40B4-BE49-F238E27FC236}">
                <a16:creationId xmlns:a16="http://schemas.microsoft.com/office/drawing/2014/main" id="{234C9651-65C1-40FA-AF7B-588865582E28}"/>
              </a:ext>
            </a:extLst>
          </p:cNvPr>
          <p:cNvSpPr>
            <a:spLocks noGrp="1"/>
          </p:cNvSpPr>
          <p:nvPr>
            <p:ph type="ftr" sz="quarter" idx="2"/>
          </p:nvPr>
        </p:nvSpPr>
        <p:spPr>
          <a:xfrm>
            <a:off x="1" y="8918575"/>
            <a:ext cx="3078163" cy="469900"/>
          </a:xfrm>
          <a:prstGeom prst="rect">
            <a:avLst/>
          </a:prstGeom>
        </p:spPr>
        <p:txBody>
          <a:bodyPr vert="horz" lIns="91429" tIns="45714" rIns="91429" bIns="45714" rtlCol="0" anchor="b"/>
          <a:lstStyle>
            <a:lvl1pPr algn="l">
              <a:defRPr sz="1200"/>
            </a:lvl1pPr>
          </a:lstStyle>
          <a:p>
            <a:r>
              <a:rPr lang="en-US"/>
              <a:t>Preaching The Second Coming Of Jesus Christ</a:t>
            </a:r>
          </a:p>
        </p:txBody>
      </p:sp>
      <p:sp>
        <p:nvSpPr>
          <p:cNvPr id="5" name="Slide Number Placeholder 4">
            <a:extLst>
              <a:ext uri="{FF2B5EF4-FFF2-40B4-BE49-F238E27FC236}">
                <a16:creationId xmlns:a16="http://schemas.microsoft.com/office/drawing/2014/main" id="{F7C4CE35-62E8-458D-A311-B998BD92517E}"/>
              </a:ext>
            </a:extLst>
          </p:cNvPr>
          <p:cNvSpPr>
            <a:spLocks noGrp="1"/>
          </p:cNvSpPr>
          <p:nvPr>
            <p:ph type="sldNum" sz="quarter" idx="3"/>
          </p:nvPr>
        </p:nvSpPr>
        <p:spPr>
          <a:xfrm>
            <a:off x="4022726" y="8918575"/>
            <a:ext cx="3078163" cy="469900"/>
          </a:xfrm>
          <a:prstGeom prst="rect">
            <a:avLst/>
          </a:prstGeom>
        </p:spPr>
        <p:txBody>
          <a:bodyPr vert="horz" lIns="91429" tIns="45714" rIns="91429" bIns="45714" rtlCol="0" anchor="b"/>
          <a:lstStyle>
            <a:lvl1pPr algn="r">
              <a:defRPr sz="1200"/>
            </a:lvl1pPr>
          </a:lstStyle>
          <a:p>
            <a:fld id="{66550FCF-5888-4B85-B4DE-561837CCF835}" type="slidenum">
              <a:rPr lang="en-US" smtClean="0"/>
              <a:t>‹#›</a:t>
            </a:fld>
            <a:endParaRPr lang="en-US"/>
          </a:p>
        </p:txBody>
      </p:sp>
    </p:spTree>
    <p:extLst>
      <p:ext uri="{BB962C8B-B14F-4D97-AF65-F5344CB8AC3E}">
        <p14:creationId xmlns:p14="http://schemas.microsoft.com/office/powerpoint/2010/main" val="20371807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193" tIns="94193" rIns="94193" bIns="9419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endParaRPr/>
          </a:p>
        </p:txBody>
      </p:sp>
    </p:spTree>
    <p:extLst>
      <p:ext uri="{BB962C8B-B14F-4D97-AF65-F5344CB8AC3E}">
        <p14:creationId xmlns:p14="http://schemas.microsoft.com/office/powerpoint/2010/main" val="2218071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r>
              <a:rPr lang="en-US" sz="1600" b="1" dirty="0">
                <a:latin typeface="Calibri" panose="020F0502020204030204" pitchFamily="34" charset="0"/>
                <a:ea typeface="Times New Roman" panose="02020603050405020304" pitchFamily="18" charset="0"/>
                <a:cs typeface="Times New Roman" panose="02020603050405020304" pitchFamily="18" charset="0"/>
              </a:rPr>
              <a:t>Matt 13:24, 31, 33, 44, 45, 47</a:t>
            </a:r>
          </a:p>
          <a:p>
            <a:pPr marL="457142" indent="-317460">
              <a:buFont typeface="Arial" panose="020B0604020202020204" pitchFamily="34" charset="0"/>
              <a:buChar char="•"/>
            </a:pPr>
            <a:r>
              <a:rPr lang="en-US" sz="1600" b="1" dirty="0">
                <a:latin typeface="Calibri" panose="020F0502020204030204" pitchFamily="34" charset="0"/>
                <a:cs typeface="Times New Roman" panose="02020603050405020304" pitchFamily="18" charset="0"/>
              </a:rPr>
              <a:t>Tares among wheat - there is an enemy and his impact.</a:t>
            </a:r>
          </a:p>
          <a:p>
            <a:pPr marL="457142" indent="-317460">
              <a:buFont typeface="Arial" panose="020B0604020202020204" pitchFamily="34" charset="0"/>
              <a:buChar char="•"/>
            </a:pPr>
            <a:r>
              <a:rPr lang="en-US" sz="1600" b="1" dirty="0">
                <a:latin typeface="Calibri" panose="020F0502020204030204" pitchFamily="34" charset="0"/>
                <a:cs typeface="Times New Roman" panose="02020603050405020304" pitchFamily="18" charset="0"/>
              </a:rPr>
              <a:t>Mustard seed - would begin small and grow into something immense</a:t>
            </a:r>
          </a:p>
          <a:p>
            <a:pPr marL="457142" indent="-317460">
              <a:buFont typeface="Arial" panose="020B0604020202020204" pitchFamily="34" charset="0"/>
              <a:buChar char="•"/>
            </a:pPr>
            <a:r>
              <a:rPr lang="en-US" sz="1600" b="1" dirty="0">
                <a:latin typeface="Calibri" panose="020F0502020204030204" pitchFamily="34" charset="0"/>
                <a:cs typeface="Times New Roman" panose="02020603050405020304" pitchFamily="18" charset="0"/>
              </a:rPr>
              <a:t>Leaven - how the kingdom would grow. </a:t>
            </a:r>
          </a:p>
          <a:p>
            <a:pPr marL="457142" indent="-317460">
              <a:buFont typeface="Arial" panose="020B0604020202020204" pitchFamily="34" charset="0"/>
              <a:buChar char="•"/>
            </a:pPr>
            <a:r>
              <a:rPr lang="en-US" sz="1600" b="1" dirty="0">
                <a:latin typeface="Calibri" panose="020F0502020204030204" pitchFamily="34" charset="0"/>
                <a:cs typeface="Times New Roman" panose="02020603050405020304" pitchFamily="18" charset="0"/>
              </a:rPr>
              <a:t>Hidden treasure - the value of the kingdom and the effort that should be made to enter into it.</a:t>
            </a:r>
          </a:p>
          <a:p>
            <a:pPr marL="457142" indent="-317460">
              <a:buFont typeface="Arial" panose="020B0604020202020204" pitchFamily="34" charset="0"/>
              <a:buChar char="•"/>
            </a:pPr>
            <a:r>
              <a:rPr lang="en-US" sz="1600" b="1" dirty="0">
                <a:latin typeface="Calibri" panose="020F0502020204030204" pitchFamily="34" charset="0"/>
                <a:cs typeface="Times New Roman" panose="02020603050405020304" pitchFamily="18" charset="0"/>
              </a:rPr>
              <a:t>Costly pearl - the need to differentiate the Christ’s kingdom from false ones.</a:t>
            </a:r>
          </a:p>
          <a:p>
            <a:pPr marL="457142" indent="-317460">
              <a:buFont typeface="Arial" panose="020B0604020202020204" pitchFamily="34" charset="0"/>
              <a:buChar char="•"/>
            </a:pPr>
            <a:r>
              <a:rPr lang="en-US" sz="1600" b="1" dirty="0">
                <a:latin typeface="Calibri" panose="020F0502020204030204" pitchFamily="34" charset="0"/>
                <a:cs typeface="Times New Roman" panose="02020603050405020304" pitchFamily="18" charset="0"/>
              </a:rPr>
              <a:t>Dragnet gathering fish. - not all will be saved in the kingdom</a:t>
            </a:r>
          </a:p>
          <a:p>
            <a:pPr marL="457142" indent="-317460">
              <a:buFont typeface="Arial" panose="020B0604020202020204" pitchFamily="34" charset="0"/>
              <a:buChar char="•"/>
            </a:pPr>
            <a:r>
              <a:rPr lang="en-US" sz="1800" b="1" dirty="0">
                <a:latin typeface="Calibri" panose="020F0502020204030204" pitchFamily="34" charset="0"/>
                <a:cs typeface="Times New Roman" panose="02020603050405020304" pitchFamily="18" charset="0"/>
              </a:rPr>
              <a:t>Laborers in the vineyard.</a:t>
            </a:r>
          </a:p>
          <a:p>
            <a:pPr marL="457142" indent="-317460">
              <a:buFont typeface="Arial" panose="020B0604020202020204" pitchFamily="34" charset="0"/>
              <a:buChar char="•"/>
            </a:pPr>
            <a:r>
              <a:rPr lang="en-US" sz="1800" b="1" dirty="0">
                <a:latin typeface="Calibri" panose="020F0502020204030204" pitchFamily="34" charset="0"/>
                <a:cs typeface="Times New Roman" panose="02020603050405020304" pitchFamily="18" charset="0"/>
              </a:rPr>
              <a:t>The wedding feast.</a:t>
            </a:r>
            <a:endParaRPr lang="en-US" sz="1400" dirty="0"/>
          </a:p>
        </p:txBody>
      </p:sp>
    </p:spTree>
    <p:extLst>
      <p:ext uri="{BB962C8B-B14F-4D97-AF65-F5344CB8AC3E}">
        <p14:creationId xmlns:p14="http://schemas.microsoft.com/office/powerpoint/2010/main" val="3553380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r>
              <a:rPr lang="en-US" sz="1400" dirty="0"/>
              <a:t>1 Tim 2:6-7</a:t>
            </a:r>
          </a:p>
          <a:p>
            <a:pPr marL="139682" indent="0">
              <a:buNone/>
            </a:pPr>
            <a:r>
              <a:rPr lang="en-US" sz="1400" dirty="0"/>
              <a:t> who gave Himself as a ransom for all, the testimony given at the proper time. </a:t>
            </a:r>
          </a:p>
          <a:p>
            <a:pPr marL="139682" indent="0">
              <a:buNone/>
            </a:pPr>
            <a:endParaRPr lang="en-US" sz="1400" dirty="0"/>
          </a:p>
          <a:p>
            <a:pPr marL="139682" indent="0">
              <a:buNone/>
            </a:pPr>
            <a:r>
              <a:rPr lang="en-US" sz="1400" dirty="0"/>
              <a:t>Gal 4:4-5</a:t>
            </a:r>
          </a:p>
          <a:p>
            <a:pPr marL="139682" indent="0">
              <a:buNone/>
            </a:pPr>
            <a:r>
              <a:rPr lang="en-US" sz="1400" dirty="0"/>
              <a:t> But when the fullness of the time came, God sent forth His Son, born of a woman, born under the Law, 5 so that He might redeem those who were under the Law, that we might receive the adoption as sons. </a:t>
            </a:r>
          </a:p>
          <a:p>
            <a:pPr marL="139682" indent="0">
              <a:buNone/>
            </a:pPr>
            <a:endParaRPr lang="en-US" sz="1400" dirty="0"/>
          </a:p>
          <a:p>
            <a:pPr marL="139682" indent="0">
              <a:buNone/>
            </a:pPr>
            <a:r>
              <a:rPr lang="en-US" sz="1400" dirty="0"/>
              <a:t>Mark 1:14-15</a:t>
            </a:r>
          </a:p>
          <a:p>
            <a:pPr marL="139682" indent="0">
              <a:buNone/>
            </a:pPr>
            <a:r>
              <a:rPr lang="en-US" sz="1400" dirty="0"/>
              <a:t>Now after John had been taken into custody, </a:t>
            </a:r>
            <a:r>
              <a:rPr lang="en-US" sz="1400" b="1" dirty="0"/>
              <a:t>Jesus came into Galilee, preaching the gospel of God</a:t>
            </a:r>
            <a:r>
              <a:rPr lang="en-US" sz="1400" dirty="0"/>
              <a:t>, 15 and saying, "The time is fulfilled, and </a:t>
            </a:r>
            <a:r>
              <a:rPr lang="en-US" sz="1400" b="1" dirty="0"/>
              <a:t>the kingdom of God is at hand; repent and believe in the gospel.</a:t>
            </a:r>
          </a:p>
          <a:p>
            <a:pPr marL="139682" indent="0">
              <a:buNone/>
            </a:pPr>
            <a:endParaRPr lang="en-US" sz="1400" dirty="0"/>
          </a:p>
          <a:p>
            <a:pPr marL="139682" indent="0">
              <a:buNone/>
            </a:pPr>
            <a:r>
              <a:rPr lang="en-US" sz="1400" dirty="0"/>
              <a:t>Luke 21:29-32</a:t>
            </a:r>
          </a:p>
          <a:p>
            <a:pPr marL="139682" indent="0">
              <a:buNone/>
            </a:pPr>
            <a:r>
              <a:rPr lang="en-US" sz="1400" dirty="0"/>
              <a:t> Then He told them a parable: "Behold the fig tree and all the trees;  30 as soon as they put forth leaves, you see it and know for yourselves that summer is now near.  31 "So you also, when you see these things happening, </a:t>
            </a:r>
            <a:r>
              <a:rPr lang="en-US" sz="1400" b="1" dirty="0"/>
              <a:t>recognize that the kingdom of God is near</a:t>
            </a:r>
            <a:r>
              <a:rPr lang="en-US" sz="1400" dirty="0"/>
              <a:t>.  32 "Truly I say to you, </a:t>
            </a:r>
            <a:r>
              <a:rPr lang="en-US" sz="1400" b="1" dirty="0"/>
              <a:t>this generation will not pass away until all things take place</a:t>
            </a:r>
            <a:r>
              <a:rPr lang="en-US" sz="1400" dirty="0"/>
              <a:t>.</a:t>
            </a:r>
          </a:p>
          <a:p>
            <a:pPr marL="139682" indent="0">
              <a:buNone/>
            </a:pPr>
            <a:endParaRPr lang="en-US" sz="1400" dirty="0"/>
          </a:p>
          <a:p>
            <a:pPr marL="139682" indent="0">
              <a:buNone/>
            </a:pPr>
            <a:r>
              <a:rPr lang="en-US" sz="1400" dirty="0"/>
              <a:t>Mark 9:1</a:t>
            </a:r>
          </a:p>
          <a:p>
            <a:pPr marL="139682" indent="0">
              <a:buNone/>
            </a:pPr>
            <a:r>
              <a:rPr lang="en-US" sz="1400" dirty="0"/>
              <a:t> And Jesus was saying to them, "Truly I say to you, there are some of those who are standing here who will not taste death until they see the kingdom of God after it has come with power." </a:t>
            </a:r>
          </a:p>
          <a:p>
            <a:pPr marL="139682" indent="0">
              <a:buNone/>
            </a:pPr>
            <a:endParaRPr lang="en-US" sz="1400" dirty="0"/>
          </a:p>
          <a:p>
            <a:pPr marL="139682" indent="0">
              <a:buNone/>
            </a:pPr>
            <a:r>
              <a:rPr lang="en-US" sz="1400" dirty="0"/>
              <a:t>Luke 24:46-49</a:t>
            </a:r>
          </a:p>
          <a:p>
            <a:pPr marL="139682" indent="0">
              <a:buNone/>
            </a:pPr>
            <a:r>
              <a:rPr lang="en-US" sz="1400" dirty="0"/>
              <a:t>Thus it is written, that the Christ would suffer and rise again from the dead the third day,  47 and that repentance for forgiveness of sins would be proclaimed in His name to all the nations, beginning from Jerusalem.  48 "You are witnesses of these things.  49 "And behold, I am sending forth the promise of My Father upon you; but you are to stay in the city until you are clothed with power from on high." </a:t>
            </a:r>
          </a:p>
          <a:p>
            <a:pPr marL="139682" indent="0">
              <a:buNone/>
            </a:pPr>
            <a:endParaRPr lang="en-US" sz="1400" dirty="0"/>
          </a:p>
          <a:p>
            <a:pPr marL="139682" indent="0">
              <a:buNone/>
            </a:pPr>
            <a:r>
              <a:rPr lang="en-US" sz="1400" dirty="0"/>
              <a:t>Col 1:13-14</a:t>
            </a:r>
          </a:p>
          <a:p>
            <a:pPr marL="139682" indent="0">
              <a:buNone/>
            </a:pPr>
            <a:r>
              <a:rPr lang="en-US" sz="1400" dirty="0"/>
              <a:t>1 For He rescued us from the domain of darkness, and transferred us to the kingdom of His beloved Son, 14 in whom we have redemption, the forgiveness of sins.</a:t>
            </a:r>
          </a:p>
          <a:p>
            <a:pPr marL="139682" indent="0">
              <a:buNone/>
            </a:pPr>
            <a:endParaRPr lang="en-US" sz="1400" dirty="0"/>
          </a:p>
          <a:p>
            <a:pPr marL="139682" indent="0">
              <a:buNone/>
            </a:pPr>
            <a:endParaRPr lang="en-US" sz="1400" dirty="0"/>
          </a:p>
        </p:txBody>
      </p:sp>
    </p:spTree>
    <p:extLst>
      <p:ext uri="{BB962C8B-B14F-4D97-AF65-F5344CB8AC3E}">
        <p14:creationId xmlns:p14="http://schemas.microsoft.com/office/powerpoint/2010/main" val="1916532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r>
              <a:rPr lang="en-US" sz="1400" dirty="0">
                <a:latin typeface="+mj-lt"/>
              </a:rPr>
              <a:t>Luke 22:28-30</a:t>
            </a:r>
          </a:p>
          <a:p>
            <a:pPr marL="139682" indent="0">
              <a:buNone/>
            </a:pPr>
            <a:r>
              <a:rPr lang="en-US" sz="1400" dirty="0">
                <a:latin typeface="+mj-lt"/>
              </a:rPr>
              <a:t>"You are those who have stood by Me in My trials;  29 </a:t>
            </a:r>
            <a:r>
              <a:rPr lang="en-US" sz="1400" b="1" dirty="0">
                <a:latin typeface="+mj-lt"/>
              </a:rPr>
              <a:t>and just as My Father has granted Me a kingdom</a:t>
            </a:r>
            <a:r>
              <a:rPr lang="en-US" sz="1400" dirty="0">
                <a:latin typeface="+mj-lt"/>
              </a:rPr>
              <a:t>, I grant you  30 that you may eat and drink at My table in My kingdom, and you will sit on thrones judging the twelve tribes of Israel. </a:t>
            </a:r>
          </a:p>
          <a:p>
            <a:pPr marL="139682" indent="0">
              <a:buNone/>
            </a:pPr>
            <a:endParaRPr lang="en-US" sz="1400" dirty="0">
              <a:latin typeface="+mj-lt"/>
            </a:endParaRPr>
          </a:p>
          <a:p>
            <a:pPr marL="139682" indent="0">
              <a:buNone/>
            </a:pPr>
            <a:r>
              <a:rPr lang="en-US" sz="1400" dirty="0">
                <a:latin typeface="+mj-lt"/>
              </a:rPr>
              <a:t>Matt 16:18-19</a:t>
            </a:r>
          </a:p>
          <a:p>
            <a:pPr marL="139682" indent="0">
              <a:buNone/>
            </a:pPr>
            <a:r>
              <a:rPr lang="en-US" sz="1400" dirty="0">
                <a:latin typeface="+mj-lt"/>
              </a:rPr>
              <a:t>"I also say to you that you are Peter, and upon this rock </a:t>
            </a:r>
            <a:r>
              <a:rPr lang="en-US" sz="1400" b="1" dirty="0">
                <a:latin typeface="+mj-lt"/>
              </a:rPr>
              <a:t>I will build My church</a:t>
            </a:r>
            <a:r>
              <a:rPr lang="en-US" sz="1400" dirty="0">
                <a:latin typeface="+mj-lt"/>
              </a:rPr>
              <a:t>; and the gates of Hades will not overpower it.  19 "</a:t>
            </a:r>
            <a:r>
              <a:rPr lang="en-US" sz="1400" b="1" dirty="0">
                <a:latin typeface="+mj-lt"/>
              </a:rPr>
              <a:t>I will give you the keys of the kingdom of heaven</a:t>
            </a:r>
            <a:r>
              <a:rPr lang="en-US" sz="1400" dirty="0">
                <a:latin typeface="+mj-lt"/>
              </a:rPr>
              <a:t>; and whatever you bind on earth shall have been bound in heaven, and whatever you loose on earth shall have been loosed in heaven."</a:t>
            </a:r>
          </a:p>
          <a:p>
            <a:pPr marL="139682" indent="0">
              <a:buNone/>
            </a:pPr>
            <a:endParaRPr lang="en-US" sz="1400" dirty="0">
              <a:latin typeface="+mj-lt"/>
            </a:endParaRPr>
          </a:p>
          <a:p>
            <a:pPr marL="139682" indent="0" defTabSz="914286">
              <a:buNone/>
              <a:defRPr/>
            </a:pPr>
            <a:r>
              <a:rPr lang="en-US" sz="1400" spc="75" dirty="0">
                <a:latin typeface="+mj-lt"/>
                <a:ea typeface="Times New Roman" panose="02020603050405020304" pitchFamily="18" charset="0"/>
                <a:cs typeface="Times New Roman" panose="02020603050405020304" pitchFamily="18" charset="0"/>
              </a:rPr>
              <a:t>Because the word "</a:t>
            </a:r>
            <a:r>
              <a:rPr lang="en-US" sz="1400" b="1" spc="75" dirty="0">
                <a:latin typeface="+mj-lt"/>
                <a:ea typeface="Times New Roman" panose="02020603050405020304" pitchFamily="18" charset="0"/>
                <a:cs typeface="Times New Roman" panose="02020603050405020304" pitchFamily="18" charset="0"/>
              </a:rPr>
              <a:t>church</a:t>
            </a:r>
            <a:r>
              <a:rPr lang="en-US" sz="1400" spc="75" dirty="0">
                <a:latin typeface="+mj-lt"/>
                <a:ea typeface="Times New Roman" panose="02020603050405020304" pitchFamily="18" charset="0"/>
                <a:cs typeface="Times New Roman" panose="02020603050405020304" pitchFamily="18" charset="0"/>
              </a:rPr>
              <a:t>" and the word "</a:t>
            </a:r>
            <a:r>
              <a:rPr lang="en-US" sz="1400" b="1" spc="75" dirty="0">
                <a:latin typeface="+mj-lt"/>
                <a:ea typeface="Times New Roman" panose="02020603050405020304" pitchFamily="18" charset="0"/>
                <a:cs typeface="Times New Roman" panose="02020603050405020304" pitchFamily="18" charset="0"/>
              </a:rPr>
              <a:t>kingdom</a:t>
            </a:r>
            <a:r>
              <a:rPr lang="en-US" sz="1400" spc="75" dirty="0">
                <a:latin typeface="+mj-lt"/>
                <a:ea typeface="Times New Roman" panose="02020603050405020304" pitchFamily="18" charset="0"/>
                <a:cs typeface="Times New Roman" panose="02020603050405020304" pitchFamily="18" charset="0"/>
              </a:rPr>
              <a:t>" do not mean the same </a:t>
            </a:r>
            <a:r>
              <a:rPr lang="en-US" sz="1400" b="1" spc="75" dirty="0">
                <a:latin typeface="+mj-lt"/>
                <a:ea typeface="Times New Roman" panose="02020603050405020304" pitchFamily="18" charset="0"/>
                <a:cs typeface="Times New Roman" panose="02020603050405020304" pitchFamily="18" charset="0"/>
              </a:rPr>
              <a:t>it does not necessarily follow that they are not the same thing</a:t>
            </a:r>
            <a:r>
              <a:rPr lang="en-US" sz="1400" spc="75" dirty="0">
                <a:latin typeface="+mj-lt"/>
                <a:ea typeface="Times New Roman" panose="02020603050405020304" pitchFamily="18" charset="0"/>
                <a:cs typeface="Times New Roman" panose="02020603050405020304" pitchFamily="18" charset="0"/>
              </a:rPr>
              <a:t>. </a:t>
            </a:r>
            <a:r>
              <a:rPr lang="en-US" sz="1400" b="1" spc="75" dirty="0">
                <a:latin typeface="+mj-lt"/>
                <a:ea typeface="Times New Roman" panose="02020603050405020304" pitchFamily="18" charset="0"/>
                <a:cs typeface="Times New Roman" panose="02020603050405020304" pitchFamily="18" charset="0"/>
              </a:rPr>
              <a:t>Words may signify different meanings yet refer to the same institution</a:t>
            </a:r>
            <a:r>
              <a:rPr lang="en-US" sz="1400" spc="75" dirty="0">
                <a:latin typeface="+mj-lt"/>
                <a:ea typeface="Times New Roman" panose="02020603050405020304" pitchFamily="18" charset="0"/>
                <a:cs typeface="Times New Roman" panose="02020603050405020304" pitchFamily="18" charset="0"/>
              </a:rPr>
              <a:t>. The words "</a:t>
            </a:r>
            <a:r>
              <a:rPr lang="en-US" sz="1400" b="1" spc="75" dirty="0">
                <a:latin typeface="+mj-lt"/>
                <a:ea typeface="Times New Roman" panose="02020603050405020304" pitchFamily="18" charset="0"/>
                <a:cs typeface="Times New Roman" panose="02020603050405020304" pitchFamily="18" charset="0"/>
              </a:rPr>
              <a:t>church</a:t>
            </a:r>
            <a:r>
              <a:rPr lang="en-US" sz="1400" spc="75" dirty="0">
                <a:latin typeface="+mj-lt"/>
                <a:ea typeface="Times New Roman" panose="02020603050405020304" pitchFamily="18" charset="0"/>
                <a:cs typeface="Times New Roman" panose="02020603050405020304" pitchFamily="18" charset="0"/>
              </a:rPr>
              <a:t>" and "</a:t>
            </a:r>
            <a:r>
              <a:rPr lang="en-US" sz="1400" b="1" spc="75" dirty="0">
                <a:latin typeface="+mj-lt"/>
                <a:ea typeface="Times New Roman" panose="02020603050405020304" pitchFamily="18" charset="0"/>
                <a:cs typeface="Times New Roman" panose="02020603050405020304" pitchFamily="18" charset="0"/>
              </a:rPr>
              <a:t>body</a:t>
            </a:r>
            <a:r>
              <a:rPr lang="en-US" sz="1400" spc="75" dirty="0">
                <a:latin typeface="+mj-lt"/>
                <a:ea typeface="Times New Roman" panose="02020603050405020304" pitchFamily="18" charset="0"/>
                <a:cs typeface="Times New Roman" panose="02020603050405020304" pitchFamily="18" charset="0"/>
              </a:rPr>
              <a:t>" have different meanings, yet the church is called "</a:t>
            </a:r>
            <a:r>
              <a:rPr lang="en-US" sz="1400" b="1" spc="75" dirty="0">
                <a:latin typeface="+mj-lt"/>
                <a:ea typeface="Times New Roman" panose="02020603050405020304" pitchFamily="18" charset="0"/>
                <a:cs typeface="Times New Roman" panose="02020603050405020304" pitchFamily="18" charset="0"/>
              </a:rPr>
              <a:t>the body</a:t>
            </a:r>
            <a:r>
              <a:rPr lang="en-US" sz="1400" spc="75" dirty="0">
                <a:latin typeface="+mj-lt"/>
                <a:ea typeface="Times New Roman" panose="02020603050405020304" pitchFamily="18" charset="0"/>
                <a:cs typeface="Times New Roman" panose="02020603050405020304" pitchFamily="18" charset="0"/>
              </a:rPr>
              <a:t>" of Christ (</a:t>
            </a:r>
            <a:r>
              <a:rPr lang="en-US" sz="1400" b="1" spc="75" dirty="0">
                <a:latin typeface="+mj-lt"/>
                <a:ea typeface="Times New Roman" panose="02020603050405020304" pitchFamily="18" charset="0"/>
                <a:cs typeface="Times New Roman" panose="02020603050405020304" pitchFamily="18" charset="0"/>
              </a:rPr>
              <a:t>Ephesians 1:22</a:t>
            </a:r>
            <a:r>
              <a:rPr lang="en-US" sz="1400" spc="75" dirty="0">
                <a:latin typeface="+mj-lt"/>
                <a:ea typeface="Times New Roman" panose="02020603050405020304" pitchFamily="18" charset="0"/>
                <a:cs typeface="Times New Roman" panose="02020603050405020304" pitchFamily="18" charset="0"/>
              </a:rPr>
              <a:t>). The church is also called the "</a:t>
            </a:r>
            <a:r>
              <a:rPr lang="en-US" sz="1400" b="1" spc="75" dirty="0">
                <a:latin typeface="+mj-lt"/>
                <a:ea typeface="Times New Roman" panose="02020603050405020304" pitchFamily="18" charset="0"/>
                <a:cs typeface="Times New Roman" panose="02020603050405020304" pitchFamily="18" charset="0"/>
              </a:rPr>
              <a:t>house of God</a:t>
            </a:r>
            <a:r>
              <a:rPr lang="en-US" sz="1400" spc="75" dirty="0">
                <a:latin typeface="+mj-lt"/>
                <a:ea typeface="Times New Roman" panose="02020603050405020304" pitchFamily="18" charset="0"/>
                <a:cs typeface="Times New Roman" panose="02020603050405020304" pitchFamily="18" charset="0"/>
              </a:rPr>
              <a:t>" (</a:t>
            </a:r>
            <a:r>
              <a:rPr lang="en-US" sz="1400" b="1" spc="75" dirty="0">
                <a:latin typeface="+mj-lt"/>
                <a:ea typeface="Times New Roman" panose="02020603050405020304" pitchFamily="18" charset="0"/>
                <a:cs typeface="Times New Roman" panose="02020603050405020304" pitchFamily="18" charset="0"/>
              </a:rPr>
              <a:t>I Timothy 3:15</a:t>
            </a:r>
            <a:r>
              <a:rPr lang="en-US" sz="1400" spc="75" dirty="0">
                <a:latin typeface="+mj-lt"/>
                <a:ea typeface="Times New Roman" panose="02020603050405020304" pitchFamily="18" charset="0"/>
                <a:cs typeface="Times New Roman" panose="02020603050405020304" pitchFamily="18" charset="0"/>
              </a:rPr>
              <a:t>), a "</a:t>
            </a:r>
            <a:r>
              <a:rPr lang="en-US" sz="1400" b="1" spc="75" dirty="0">
                <a:latin typeface="+mj-lt"/>
                <a:ea typeface="Times New Roman" panose="02020603050405020304" pitchFamily="18" charset="0"/>
                <a:cs typeface="Times New Roman" panose="02020603050405020304" pitchFamily="18" charset="0"/>
              </a:rPr>
              <a:t>temple</a:t>
            </a:r>
            <a:r>
              <a:rPr lang="en-US" sz="1400" spc="75" dirty="0">
                <a:latin typeface="+mj-lt"/>
                <a:ea typeface="Times New Roman" panose="02020603050405020304" pitchFamily="18" charset="0"/>
                <a:cs typeface="Times New Roman" panose="02020603050405020304" pitchFamily="18" charset="0"/>
              </a:rPr>
              <a:t>" (I Corinthians 3:17), "</a:t>
            </a:r>
            <a:r>
              <a:rPr lang="en-US" sz="1400" b="1" spc="75" dirty="0">
                <a:latin typeface="+mj-lt"/>
                <a:ea typeface="Times New Roman" panose="02020603050405020304" pitchFamily="18" charset="0"/>
                <a:cs typeface="Times New Roman" panose="02020603050405020304" pitchFamily="18" charset="0"/>
              </a:rPr>
              <a:t>building</a:t>
            </a:r>
            <a:r>
              <a:rPr lang="en-US" sz="1400" spc="75" dirty="0">
                <a:latin typeface="+mj-lt"/>
                <a:ea typeface="Times New Roman" panose="02020603050405020304" pitchFamily="18" charset="0"/>
                <a:cs typeface="Times New Roman" panose="02020603050405020304" pitchFamily="18" charset="0"/>
              </a:rPr>
              <a:t>" (Ephesians 2:21), and "</a:t>
            </a:r>
            <a:r>
              <a:rPr lang="en-US" sz="1400" b="1" spc="75" dirty="0">
                <a:latin typeface="+mj-lt"/>
                <a:ea typeface="Times New Roman" panose="02020603050405020304" pitchFamily="18" charset="0"/>
                <a:cs typeface="Times New Roman" panose="02020603050405020304" pitchFamily="18" charset="0"/>
              </a:rPr>
              <a:t>household</a:t>
            </a:r>
            <a:r>
              <a:rPr lang="en-US" sz="1400" spc="75" dirty="0">
                <a:latin typeface="+mj-lt"/>
                <a:ea typeface="Times New Roman" panose="02020603050405020304" pitchFamily="18" charset="0"/>
                <a:cs typeface="Times New Roman" panose="02020603050405020304" pitchFamily="18" charset="0"/>
              </a:rPr>
              <a:t>" (Ephesians 2:19). These various terms </a:t>
            </a:r>
            <a:r>
              <a:rPr lang="en-US" sz="1400" b="1" spc="75" dirty="0">
                <a:latin typeface="+mj-lt"/>
                <a:ea typeface="Times New Roman" panose="02020603050405020304" pitchFamily="18" charset="0"/>
                <a:cs typeface="Times New Roman" panose="02020603050405020304" pitchFamily="18" charset="0"/>
              </a:rPr>
              <a:t>emphasize different features of the church </a:t>
            </a:r>
            <a:r>
              <a:rPr lang="en-US" sz="1400" spc="75" dirty="0">
                <a:latin typeface="+mj-lt"/>
                <a:ea typeface="Times New Roman" panose="02020603050405020304" pitchFamily="18" charset="0"/>
                <a:cs typeface="Times New Roman" panose="02020603050405020304" pitchFamily="18" charset="0"/>
              </a:rPr>
              <a:t>-- its family, worship, fellowship features, etc. Likewise when the </a:t>
            </a:r>
            <a:r>
              <a:rPr lang="en-US" sz="1400" b="1" spc="75" dirty="0">
                <a:latin typeface="+mj-lt"/>
                <a:ea typeface="Times New Roman" panose="02020603050405020304" pitchFamily="18" charset="0"/>
                <a:cs typeface="Times New Roman" panose="02020603050405020304" pitchFamily="18" charset="0"/>
              </a:rPr>
              <a:t>church is called a kingdom its governmental feature is brought into prominence</a:t>
            </a:r>
            <a:r>
              <a:rPr lang="en-US" sz="1400" spc="75" dirty="0">
                <a:latin typeface="+mj-lt"/>
                <a:ea typeface="Times New Roman" panose="02020603050405020304" pitchFamily="18" charset="0"/>
                <a:cs typeface="Times New Roman" panose="02020603050405020304" pitchFamily="18" charset="0"/>
              </a:rPr>
              <a:t>.</a:t>
            </a:r>
          </a:p>
          <a:p>
            <a:pPr marL="139682" indent="0" defTabSz="914286">
              <a:buNone/>
              <a:defRPr/>
            </a:pPr>
            <a:endParaRPr lang="en-US" sz="1400" spc="75" dirty="0">
              <a:latin typeface="+mj-lt"/>
              <a:ea typeface="Calibri" panose="020F0502020204030204" pitchFamily="34" charset="0"/>
              <a:cs typeface="Times New Roman" panose="02020603050405020304" pitchFamily="18" charset="0"/>
            </a:endParaRPr>
          </a:p>
          <a:p>
            <a:pPr marL="139682" indent="0" defTabSz="914286">
              <a:buNone/>
              <a:defRPr/>
            </a:pPr>
            <a:r>
              <a:rPr lang="en-US" altLang="en-US" sz="1400" dirty="0">
                <a:latin typeface="+mj-lt"/>
              </a:rPr>
              <a:t>There are many different words which may be used with reference to the same person, each emphasizing a different relationship or function of that person, yet the words are not the same…</a:t>
            </a:r>
            <a:endParaRPr lang="en-US" sz="1400" dirty="0">
              <a:latin typeface="+mj-lt"/>
              <a:ea typeface="Calibri" panose="020F0502020204030204" pitchFamily="34" charset="0"/>
              <a:cs typeface="Times New Roman" panose="02020603050405020304" pitchFamily="18" charset="0"/>
            </a:endParaRPr>
          </a:p>
          <a:p>
            <a:pPr marL="139682" indent="0">
              <a:buNone/>
            </a:pPr>
            <a:endParaRPr lang="en-US" sz="1400" dirty="0">
              <a:latin typeface="+mj-lt"/>
            </a:endParaRPr>
          </a:p>
          <a:p>
            <a:pPr marL="139682" indent="0">
              <a:buNone/>
            </a:pPr>
            <a:r>
              <a:rPr lang="en-US" sz="1400" dirty="0">
                <a:latin typeface="+mj-lt"/>
              </a:rPr>
              <a:t>Matt 26:26-29</a:t>
            </a:r>
          </a:p>
          <a:p>
            <a:pPr marL="139682" indent="0">
              <a:buNone/>
            </a:pPr>
            <a:r>
              <a:rPr lang="en-US" sz="1400" dirty="0">
                <a:latin typeface="+mj-lt"/>
              </a:rPr>
              <a:t>While they were eating, Jesus took some bread, and after a blessing, He broke it and gave it to the disciples, and said, "Take, eat; this is My body."  27 And when He had taken a cup and given thanks, He gave it to them, saying, "Drink from it, all of you;  28 for this is My blood of the covenant, which is poured out for many for forgiveness of sins.  29 "</a:t>
            </a:r>
            <a:r>
              <a:rPr lang="en-US" sz="1400" b="1" dirty="0">
                <a:latin typeface="+mj-lt"/>
              </a:rPr>
              <a:t>But I say to you, I will not drink of this fruit of the vine from now on until that day when I drink it new with you in My Father's kingdom</a:t>
            </a:r>
            <a:r>
              <a:rPr lang="en-US" sz="1400" dirty="0">
                <a:latin typeface="+mj-lt"/>
              </a:rPr>
              <a:t>."</a:t>
            </a:r>
          </a:p>
          <a:p>
            <a:pPr marL="139682" indent="0">
              <a:buNone/>
            </a:pPr>
            <a:endParaRPr lang="en-US" sz="1400" dirty="0">
              <a:latin typeface="+mj-lt"/>
            </a:endParaRPr>
          </a:p>
          <a:p>
            <a:pPr marL="139682" indent="0">
              <a:buNone/>
            </a:pPr>
            <a:r>
              <a:rPr lang="en-US" sz="1400" dirty="0">
                <a:latin typeface="+mj-lt"/>
              </a:rPr>
              <a:t>1 Cor 11:17-21</a:t>
            </a:r>
          </a:p>
          <a:p>
            <a:pPr marL="139682" indent="0">
              <a:buNone/>
            </a:pPr>
            <a:r>
              <a:rPr lang="en-US" sz="1400" dirty="0">
                <a:latin typeface="+mj-lt"/>
              </a:rPr>
              <a:t> But in giving this instruction, I do not praise you, because you come together not for the better but for the worse. 18 For, in the first place, </a:t>
            </a:r>
            <a:r>
              <a:rPr lang="en-US" sz="1400" b="1" dirty="0">
                <a:latin typeface="+mj-lt"/>
              </a:rPr>
              <a:t>when you come together as a church</a:t>
            </a:r>
            <a:r>
              <a:rPr lang="en-US" sz="1400" dirty="0">
                <a:latin typeface="+mj-lt"/>
              </a:rPr>
              <a:t>, I hear that divisions exist among you; and in part I believe it. 19 For there must also be factions among you, so that those who are approved may become evident among you. 20 Therefore when you meet together, it is not </a:t>
            </a:r>
            <a:r>
              <a:rPr lang="en-US" sz="1400" b="1" dirty="0">
                <a:latin typeface="+mj-lt"/>
              </a:rPr>
              <a:t>to eat the Lord's Supper</a:t>
            </a:r>
            <a:r>
              <a:rPr lang="en-US" sz="1400" dirty="0">
                <a:latin typeface="+mj-lt"/>
              </a:rPr>
              <a:t>, </a:t>
            </a:r>
          </a:p>
          <a:p>
            <a:pPr marL="139682" indent="0">
              <a:buNone/>
            </a:pPr>
            <a:endParaRPr lang="en-US" sz="1400" dirty="0"/>
          </a:p>
          <a:p>
            <a:pPr>
              <a:buFont typeface="Wingdings 2"/>
              <a:buChar char=""/>
              <a:defRPr/>
            </a:pPr>
            <a:r>
              <a:rPr lang="en-US" sz="1400" b="1" dirty="0"/>
              <a:t>All who are in the kingdom must be </a:t>
            </a:r>
            <a:r>
              <a:rPr lang="en-US" sz="1400" b="1" i="1" dirty="0"/>
              <a:t>“born again.” (John 3:3-5)</a:t>
            </a:r>
          </a:p>
          <a:p>
            <a:pPr>
              <a:buFont typeface="Wingdings 2"/>
              <a:buChar char=""/>
              <a:defRPr/>
            </a:pPr>
            <a:r>
              <a:rPr lang="en-US" sz="1400" b="1" dirty="0"/>
              <a:t>Members of the church are all </a:t>
            </a:r>
            <a:r>
              <a:rPr lang="en-US" sz="1400" b="1" i="1" dirty="0"/>
              <a:t>“born again.” </a:t>
            </a:r>
            <a:br>
              <a:rPr lang="en-US" sz="1400" b="1" i="1" dirty="0"/>
            </a:br>
            <a:r>
              <a:rPr lang="en-US" sz="1400" b="1" i="1" dirty="0"/>
              <a:t>(1 Peter 1:22-25)</a:t>
            </a:r>
          </a:p>
          <a:p>
            <a:pPr>
              <a:buNone/>
              <a:defRPr/>
            </a:pPr>
            <a:endParaRPr lang="en-US" sz="1400" b="1" dirty="0"/>
          </a:p>
          <a:p>
            <a:pPr marL="0" indent="1588">
              <a:buNone/>
              <a:defRPr/>
            </a:pPr>
            <a:r>
              <a:rPr lang="en-US" sz="1400" b="1" dirty="0"/>
              <a:t>Therefore the kingdom and the church refer to the same group of called out believers.</a:t>
            </a:r>
          </a:p>
          <a:p>
            <a:pPr marL="139682" indent="0">
              <a:buNone/>
            </a:pPr>
            <a:endParaRPr lang="en-US" sz="1400" dirty="0"/>
          </a:p>
        </p:txBody>
      </p:sp>
    </p:spTree>
    <p:extLst>
      <p:ext uri="{BB962C8B-B14F-4D97-AF65-F5344CB8AC3E}">
        <p14:creationId xmlns:p14="http://schemas.microsoft.com/office/powerpoint/2010/main" val="3963312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endParaRPr lang="en-US" sz="1400" dirty="0"/>
          </a:p>
        </p:txBody>
      </p:sp>
    </p:spTree>
    <p:extLst>
      <p:ext uri="{BB962C8B-B14F-4D97-AF65-F5344CB8AC3E}">
        <p14:creationId xmlns:p14="http://schemas.microsoft.com/office/powerpoint/2010/main" val="1110993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endParaRPr lang="en-US" sz="1400" dirty="0"/>
          </a:p>
        </p:txBody>
      </p:sp>
    </p:spTree>
    <p:extLst>
      <p:ext uri="{BB962C8B-B14F-4D97-AF65-F5344CB8AC3E}">
        <p14:creationId xmlns:p14="http://schemas.microsoft.com/office/powerpoint/2010/main" val="1333824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endParaRPr lang="en-US" sz="1400" dirty="0"/>
          </a:p>
        </p:txBody>
      </p:sp>
    </p:spTree>
    <p:extLst>
      <p:ext uri="{BB962C8B-B14F-4D97-AF65-F5344CB8AC3E}">
        <p14:creationId xmlns:p14="http://schemas.microsoft.com/office/powerpoint/2010/main" val="3398676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Matt 4:23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Jesus was going throughout all Galilee, teaching in their synagogues and proclaiming the gospel of the kingdom, and healing every kind of disease and every kind of sickness among the people.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8:12-13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But when they believed Philip preaching the good news about the kingdom of God and the name of Jesus Christ, they were being baptized, men and women alike.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28:23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When they had set a day for Paul, they came to him at his lodging in large numbers; and he was explaining to them by solemnly testifying about the kingdom of God and trying to persuade them concerning Jesus, from both the Law of Moses and from the Prophets, from morning until evening..</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19:8</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And he entered the synagogue and continued speaking out boldly for three months, </a:t>
            </a:r>
            <a:r>
              <a:rPr lang="en-US" sz="1400" b="1" dirty="0">
                <a:latin typeface="Times New Roman" panose="02020603050405020304" pitchFamily="18" charset="0"/>
                <a:ea typeface="Times New Roman" panose="02020603050405020304" pitchFamily="18" charset="0"/>
              </a:rPr>
              <a:t>reasoning and persuading them about the kingdom of </a:t>
            </a:r>
            <a:r>
              <a:rPr lang="en-US" sz="1400" dirty="0">
                <a:latin typeface="Times New Roman" panose="02020603050405020304" pitchFamily="18" charset="0"/>
                <a:ea typeface="Times New Roman" panose="02020603050405020304" pitchFamily="18" charset="0"/>
              </a:rPr>
              <a:t>God.</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20:25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"And now, behold, I know that all of you, among whom I went about preaching the kingdom, will no longer see my face</a:t>
            </a:r>
          </a:p>
        </p:txBody>
      </p:sp>
    </p:spTree>
    <p:extLst>
      <p:ext uri="{BB962C8B-B14F-4D97-AF65-F5344CB8AC3E}">
        <p14:creationId xmlns:p14="http://schemas.microsoft.com/office/powerpoint/2010/main" val="74893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53208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1647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4900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Note the time stamp: when would this kingdom and dominion come about? When the Messiah (Son of Man) “came up to the Ancient of Days and was presented before Him.” That is, when Jesus ascended to the Father in Acts 1.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554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r>
              <a:rPr lang="en-US" sz="1400" dirty="0"/>
              <a:t>John 6:15</a:t>
            </a:r>
          </a:p>
          <a:p>
            <a:pPr marL="139682" indent="0">
              <a:buNone/>
            </a:pPr>
            <a:r>
              <a:rPr lang="en-US" sz="1400" dirty="0"/>
              <a:t> So Jesus, perceiving that they were intending to come and take Him by force to make Him king, withdrew again to the mountain by Himself alone. </a:t>
            </a:r>
          </a:p>
          <a:p>
            <a:pPr marL="139682" indent="0">
              <a:buNone/>
            </a:pPr>
            <a:endParaRPr lang="en-US" sz="1400" dirty="0"/>
          </a:p>
          <a:p>
            <a:pPr marL="139682" indent="0">
              <a:buNone/>
            </a:pPr>
            <a:r>
              <a:rPr lang="en-US" sz="1400" dirty="0"/>
              <a:t>Matt 20:20-28</a:t>
            </a:r>
          </a:p>
          <a:p>
            <a:pPr marL="139682" indent="0">
              <a:buNone/>
            </a:pPr>
            <a:r>
              <a:rPr lang="en-US" sz="1400" dirty="0"/>
              <a:t>Then the mother of the sons of Zebedee came to Jesus with her sons, bowing down and making a request of Him. 21 And He said to her, "What do you wish?" She said to Him, "Command that in Your kingdom these two sons of mine may sit one on Your right and one on Your left." 22 But Jesus answered, "You do not know what you are asking. Are you able to drink the cup that I am about to drink?" They said to Him, "We are able." 23 He said to them, "My cup you shall drink; but to sit on My right and on My left, this is not Mine to give, but it is for those for whom it has been prepared by My Father." </a:t>
            </a:r>
          </a:p>
          <a:p>
            <a:pPr marL="139682" indent="0">
              <a:buNone/>
            </a:pPr>
            <a:endParaRPr lang="en-US" sz="1400" dirty="0"/>
          </a:p>
          <a:p>
            <a:pPr marL="139682" indent="0">
              <a:buNone/>
            </a:pPr>
            <a:r>
              <a:rPr lang="en-US" sz="1400" dirty="0"/>
              <a:t>24 And hearing this, the ten became indignant with the two brothers. 25 But Jesus called them to Himself and said, "You know that the rulers of the Gentiles lord it over them, and their great men exercise authority over them.  26 "It is not this way among you, but whoever wishes to become great among you shall be your servant,  27 and whoever wishes to be first among you shall be your slave;  28 just as the Son of Man did not come to be served, but to serve, and to give His life a ransom for many." </a:t>
            </a:r>
          </a:p>
          <a:p>
            <a:pPr marL="139682" indent="0">
              <a:buNone/>
            </a:pPr>
            <a:endParaRPr lang="en-US" sz="1400" dirty="0"/>
          </a:p>
          <a:p>
            <a:pPr marL="139682" indent="0">
              <a:buNone/>
            </a:pPr>
            <a:r>
              <a:rPr lang="en-US" sz="1400" dirty="0"/>
              <a:t>Acts 1:3-7</a:t>
            </a:r>
          </a:p>
          <a:p>
            <a:pPr marL="139682" indent="0">
              <a:buNone/>
            </a:pPr>
            <a:r>
              <a:rPr lang="en-US" sz="1400" dirty="0"/>
              <a:t> To these He also presented Himself alive after His suffering, by many convincing proofs, appearing to them over a period of forty days and speaking of the things concerning the kingdom of God. 4 Gathering them together, He commanded them not to leave Jerusalem, but to wait for what the Father had promised, "Which," He said, "you heard of from Me;  5 for John baptized with water, but you will be baptized with the Holy Spirit not many days from now." </a:t>
            </a:r>
          </a:p>
          <a:p>
            <a:pPr marL="139682" indent="0">
              <a:buNone/>
            </a:pPr>
            <a:r>
              <a:rPr lang="en-US" sz="1400" dirty="0"/>
              <a:t>6 So when they had come together, they were asking Him, saying, "</a:t>
            </a:r>
            <a:r>
              <a:rPr lang="en-US" sz="1400" b="1" dirty="0"/>
              <a:t>Lord, is it at this time You are restoring the kingdom to Israel</a:t>
            </a:r>
            <a:r>
              <a:rPr lang="en-US" sz="1400" dirty="0"/>
              <a:t>?" </a:t>
            </a:r>
          </a:p>
          <a:p>
            <a:pPr marL="139682" indent="0">
              <a:buNone/>
            </a:pPr>
            <a:endParaRPr lang="en-US" sz="1400" dirty="0"/>
          </a:p>
          <a:p>
            <a:pPr marL="139682" indent="0">
              <a:buNone/>
            </a:pPr>
            <a:r>
              <a:rPr lang="en-US" sz="1400" dirty="0"/>
              <a:t>Luke 19:11</a:t>
            </a:r>
          </a:p>
          <a:p>
            <a:pPr marL="139682" indent="0">
              <a:buNone/>
            </a:pPr>
            <a:r>
              <a:rPr lang="en-US" sz="1400" dirty="0"/>
              <a:t>While they were listening to these things, Jesus went on to tell a parable, because He was near Jerusalem, and they supposed that the kingdom of God was going to appear immediately. </a:t>
            </a:r>
          </a:p>
          <a:p>
            <a:pPr marL="139682" indent="0">
              <a:buNone/>
            </a:pPr>
            <a:endParaRPr lang="en-US" sz="1400" dirty="0"/>
          </a:p>
          <a:p>
            <a:pPr marL="139682" indent="0">
              <a:buNone/>
            </a:pPr>
            <a:endParaRPr lang="en-US" dirty="0"/>
          </a:p>
        </p:txBody>
      </p:sp>
    </p:spTree>
    <p:extLst>
      <p:ext uri="{BB962C8B-B14F-4D97-AF65-F5344CB8AC3E}">
        <p14:creationId xmlns:p14="http://schemas.microsoft.com/office/powerpoint/2010/main" val="1943199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r>
              <a:rPr lang="en-US" sz="1400" dirty="0"/>
              <a:t>Jesus’ response disputed their fundamental premises concerning the kingdom. They were wrong in their basic construct. This kingdom would not be the outward, earthly, physical kingdom they expected</a:t>
            </a:r>
          </a:p>
          <a:p>
            <a:pPr marL="139682" indent="0">
              <a:buNone/>
            </a:pPr>
            <a:endParaRPr lang="en-US" sz="1400" dirty="0"/>
          </a:p>
          <a:p>
            <a:pPr marL="139682" indent="0">
              <a:buNone/>
            </a:pPr>
            <a:r>
              <a:rPr lang="en-US" sz="1400" dirty="0"/>
              <a:t>The citizens of this kingdom </a:t>
            </a:r>
            <a:r>
              <a:rPr lang="en-US" sz="1400" b="1" dirty="0"/>
              <a:t>would not point to an earthly palace (John 4:20-21) </a:t>
            </a:r>
            <a:r>
              <a:rPr lang="en-US" sz="1400" dirty="0"/>
              <a:t>in which </a:t>
            </a:r>
            <a:r>
              <a:rPr lang="en-US" sz="1400" b="1" dirty="0"/>
              <a:t>resided their earthly king </a:t>
            </a:r>
            <a:r>
              <a:rPr lang="en-US" sz="1400" dirty="0"/>
              <a:t>or a </a:t>
            </a:r>
            <a:r>
              <a:rPr lang="en-US" sz="1400" b="1" dirty="0"/>
              <a:t>throne on which a human king would rule</a:t>
            </a:r>
            <a:r>
              <a:rPr lang="en-US" sz="1400" dirty="0"/>
              <a:t>. They could not go to some capitol city on earth and say, “</a:t>
            </a:r>
            <a:r>
              <a:rPr lang="en-US" sz="1400" b="1" dirty="0"/>
              <a:t>This is the seat of God’s kingdom</a:t>
            </a:r>
            <a:r>
              <a:rPr lang="en-US" sz="1400" dirty="0"/>
              <a:t>.” They would not observe </a:t>
            </a:r>
            <a:r>
              <a:rPr lang="en-US" sz="1400" b="1" dirty="0"/>
              <a:t>the splendor of royal robes, diadems, scepters, grand parades, and lavish feasts</a:t>
            </a:r>
            <a:r>
              <a:rPr lang="en-US" sz="1400" dirty="0"/>
              <a:t>. There would </a:t>
            </a:r>
            <a:r>
              <a:rPr lang="en-US" sz="1400" b="1" dirty="0"/>
              <a:t>not be an earthly army </a:t>
            </a:r>
            <a:r>
              <a:rPr lang="en-US" sz="1400" dirty="0"/>
              <a:t>sent out to fight their battles under the direction of the earthly regent..</a:t>
            </a:r>
          </a:p>
        </p:txBody>
      </p:sp>
    </p:spTree>
    <p:extLst>
      <p:ext uri="{BB962C8B-B14F-4D97-AF65-F5344CB8AC3E}">
        <p14:creationId xmlns:p14="http://schemas.microsoft.com/office/powerpoint/2010/main" val="2562782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r>
              <a:rPr lang="en-US" sz="1400" dirty="0"/>
              <a:t>Rom 14:16-18</a:t>
            </a:r>
          </a:p>
          <a:p>
            <a:pPr marL="139682" indent="0">
              <a:buNone/>
            </a:pPr>
            <a:r>
              <a:rPr lang="en-US" sz="1400" dirty="0"/>
              <a:t>Therefore do not let what is for you a good thing be spoken of as evil; 17 for the kingdom of God is not eating and drinking, but righteousness and peace and joy in the Holy Spirit. 18 For he who in this way serves Christ is acceptable to God and approved by men.</a:t>
            </a:r>
          </a:p>
          <a:p>
            <a:pPr marL="139682" indent="0">
              <a:buNone/>
            </a:pPr>
            <a:endParaRPr lang="en-US" sz="1400" dirty="0"/>
          </a:p>
          <a:p>
            <a:pPr marL="139682" indent="0">
              <a:buNone/>
            </a:pPr>
            <a:endParaRPr lang="en-US" sz="1400" dirty="0"/>
          </a:p>
          <a:p>
            <a:pPr marL="139682" indent="0">
              <a:buNone/>
            </a:pPr>
            <a:endParaRPr lang="en-US" dirty="0"/>
          </a:p>
        </p:txBody>
      </p:sp>
    </p:spTree>
    <p:extLst>
      <p:ext uri="{BB962C8B-B14F-4D97-AF65-F5344CB8AC3E}">
        <p14:creationId xmlns:p14="http://schemas.microsoft.com/office/powerpoint/2010/main" val="1831164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2233519"/>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cxnSp>
        <p:nvCxnSpPr>
          <p:cNvPr id="11" name="Google Shape;11;p2"/>
          <p:cNvCxnSpPr>
            <a:stCxn id="12" idx="4"/>
          </p:cNvCxnSpPr>
          <p:nvPr/>
        </p:nvCxnSpPr>
        <p:spPr>
          <a:xfrm>
            <a:off x="939750" y="2832475"/>
            <a:ext cx="0" cy="2310900"/>
          </a:xfrm>
          <a:prstGeom prst="straightConnector1">
            <a:avLst/>
          </a:prstGeom>
          <a:noFill/>
          <a:ln w="9525" cap="flat" cmpd="sng">
            <a:solidFill>
              <a:schemeClr val="accent5"/>
            </a:solidFill>
            <a:prstDash val="solid"/>
            <a:round/>
            <a:headEnd type="none" w="med" len="med"/>
            <a:tailEnd type="none" w="med" len="med"/>
          </a:ln>
        </p:spPr>
      </p:cxnSp>
      <p:sp>
        <p:nvSpPr>
          <p:cNvPr id="12" name="Google Shape;12;p2"/>
          <p:cNvSpPr/>
          <p:nvPr/>
        </p:nvSpPr>
        <p:spPr>
          <a:xfrm>
            <a:off x="845250" y="2643475"/>
            <a:ext cx="189000" cy="1890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Quicksand"/>
              <a:buNone/>
              <a:defRPr sz="1800">
                <a:latin typeface="Quicksand"/>
                <a:ea typeface="Quicksand"/>
                <a:cs typeface="Quicksand"/>
                <a:sym typeface="Quicksand"/>
              </a:defRPr>
            </a:lvl1pPr>
            <a:lvl2pPr lvl="1" rtl="0">
              <a:spcBef>
                <a:spcPts val="0"/>
              </a:spcBef>
              <a:spcAft>
                <a:spcPts val="0"/>
              </a:spcAft>
              <a:buSzPts val="1800"/>
              <a:buFont typeface="Quicksand"/>
              <a:buNone/>
              <a:defRPr sz="1800">
                <a:latin typeface="Quicksand"/>
                <a:ea typeface="Quicksand"/>
                <a:cs typeface="Quicksand"/>
                <a:sym typeface="Quicksand"/>
              </a:defRPr>
            </a:lvl2pPr>
            <a:lvl3pPr lvl="2" rtl="0">
              <a:spcBef>
                <a:spcPts val="0"/>
              </a:spcBef>
              <a:spcAft>
                <a:spcPts val="0"/>
              </a:spcAft>
              <a:buSzPts val="1800"/>
              <a:buFont typeface="Quicksand"/>
              <a:buNone/>
              <a:defRPr sz="1800">
                <a:latin typeface="Quicksand"/>
                <a:ea typeface="Quicksand"/>
                <a:cs typeface="Quicksand"/>
                <a:sym typeface="Quicksand"/>
              </a:defRPr>
            </a:lvl3pPr>
            <a:lvl4pPr lvl="3" rtl="0">
              <a:spcBef>
                <a:spcPts val="0"/>
              </a:spcBef>
              <a:spcAft>
                <a:spcPts val="0"/>
              </a:spcAft>
              <a:buSzPts val="1800"/>
              <a:buFont typeface="Quicksand"/>
              <a:buNone/>
              <a:defRPr sz="1800">
                <a:latin typeface="Quicksand"/>
                <a:ea typeface="Quicksand"/>
                <a:cs typeface="Quicksand"/>
                <a:sym typeface="Quicksand"/>
              </a:defRPr>
            </a:lvl4pPr>
            <a:lvl5pPr lvl="4" rtl="0">
              <a:spcBef>
                <a:spcPts val="0"/>
              </a:spcBef>
              <a:spcAft>
                <a:spcPts val="0"/>
              </a:spcAft>
              <a:buSzPts val="1800"/>
              <a:buFont typeface="Quicksand"/>
              <a:buNone/>
              <a:defRPr sz="1800">
                <a:latin typeface="Quicksand"/>
                <a:ea typeface="Quicksand"/>
                <a:cs typeface="Quicksand"/>
                <a:sym typeface="Quicksand"/>
              </a:defRPr>
            </a:lvl5pPr>
            <a:lvl6pPr lvl="5" rtl="0">
              <a:spcBef>
                <a:spcPts val="0"/>
              </a:spcBef>
              <a:spcAft>
                <a:spcPts val="0"/>
              </a:spcAft>
              <a:buSzPts val="1800"/>
              <a:buFont typeface="Quicksand"/>
              <a:buNone/>
              <a:defRPr sz="1800">
                <a:latin typeface="Quicksand"/>
                <a:ea typeface="Quicksand"/>
                <a:cs typeface="Quicksand"/>
                <a:sym typeface="Quicksand"/>
              </a:defRPr>
            </a:lvl6pPr>
            <a:lvl7pPr lvl="6" rtl="0">
              <a:spcBef>
                <a:spcPts val="0"/>
              </a:spcBef>
              <a:spcAft>
                <a:spcPts val="0"/>
              </a:spcAft>
              <a:buSzPts val="1800"/>
              <a:buFont typeface="Quicksand"/>
              <a:buNone/>
              <a:defRPr sz="1800">
                <a:latin typeface="Quicksand"/>
                <a:ea typeface="Quicksand"/>
                <a:cs typeface="Quicksand"/>
                <a:sym typeface="Quicksand"/>
              </a:defRPr>
            </a:lvl7pPr>
            <a:lvl8pPr lvl="7" rtl="0">
              <a:spcBef>
                <a:spcPts val="0"/>
              </a:spcBef>
              <a:spcAft>
                <a:spcPts val="0"/>
              </a:spcAft>
              <a:buSzPts val="1800"/>
              <a:buFont typeface="Quicksand"/>
              <a:buNone/>
              <a:defRPr sz="1800">
                <a:latin typeface="Quicksand"/>
                <a:ea typeface="Quicksand"/>
                <a:cs typeface="Quicksand"/>
                <a:sym typeface="Quicksand"/>
              </a:defRPr>
            </a:lvl8pPr>
            <a:lvl9pPr lvl="8" rtl="0">
              <a:spcBef>
                <a:spcPts val="0"/>
              </a:spcBef>
              <a:spcAft>
                <a:spcPts val="0"/>
              </a:spcAft>
              <a:buSzPts val="1800"/>
              <a:buFont typeface="Quicksand"/>
              <a:buNone/>
              <a:defRPr sz="1800">
                <a:latin typeface="Quicksand"/>
                <a:ea typeface="Quicksand"/>
                <a:cs typeface="Quicksand"/>
                <a:sym typeface="Quicksand"/>
              </a:defRPr>
            </a:lvl9pPr>
          </a:lstStyle>
          <a:p>
            <a:endParaRPr/>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Quicksand"/>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a:p>
        </p:txBody>
      </p:sp>
      <p:sp>
        <p:nvSpPr>
          <p:cNvPr id="28" name="Google Shape;28;p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chemeClr val="accent5"/>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844675" y="1400721"/>
            <a:ext cx="201900" cy="201900"/>
          </a:xfrm>
          <a:prstGeom prst="ellipse">
            <a:avLst/>
          </a:prstGeom>
          <a:solidFill>
            <a:srgbClr val="2E3037"/>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752131"/>
            <a:ext cx="548700" cy="315300"/>
          </a:xfrm>
          <a:prstGeom prst="rect">
            <a:avLst/>
          </a:prstGeom>
          <a:noFill/>
          <a:ln>
            <a:noFill/>
          </a:ln>
        </p:spPr>
        <p:txBody>
          <a:bodyPr spcFirstLastPara="1" wrap="square" lIns="91425" tIns="91425" rIns="91425" bIns="91425" anchor="t" anchorCtr="0">
            <a:noAutofit/>
          </a:bodyPr>
          <a:lstStyle>
            <a:lvl1pPr lvl="0" algn="r">
              <a:buNone/>
              <a:defRPr sz="1200">
                <a:solidFill>
                  <a:schemeClr val="accent1"/>
                </a:solidFill>
                <a:latin typeface="Quicksand"/>
                <a:ea typeface="Quicksand"/>
                <a:cs typeface="Quicksand"/>
                <a:sym typeface="Quicksand"/>
              </a:defRPr>
            </a:lvl1pPr>
            <a:lvl2pPr lvl="1" algn="r">
              <a:buNone/>
              <a:defRPr sz="1200">
                <a:solidFill>
                  <a:schemeClr val="accent1"/>
                </a:solidFill>
                <a:latin typeface="Quicksand"/>
                <a:ea typeface="Quicksand"/>
                <a:cs typeface="Quicksand"/>
                <a:sym typeface="Quicksand"/>
              </a:defRPr>
            </a:lvl2pPr>
            <a:lvl3pPr lvl="2" algn="r">
              <a:buNone/>
              <a:defRPr sz="1200">
                <a:solidFill>
                  <a:schemeClr val="accent1"/>
                </a:solidFill>
                <a:latin typeface="Quicksand"/>
                <a:ea typeface="Quicksand"/>
                <a:cs typeface="Quicksand"/>
                <a:sym typeface="Quicksand"/>
              </a:defRPr>
            </a:lvl3pPr>
            <a:lvl4pPr lvl="3" algn="r">
              <a:buNone/>
              <a:defRPr sz="1200">
                <a:solidFill>
                  <a:schemeClr val="accent1"/>
                </a:solidFill>
                <a:latin typeface="Quicksand"/>
                <a:ea typeface="Quicksand"/>
                <a:cs typeface="Quicksand"/>
                <a:sym typeface="Quicksand"/>
              </a:defRPr>
            </a:lvl4pPr>
            <a:lvl5pPr lvl="4" algn="r">
              <a:buNone/>
              <a:defRPr sz="1200">
                <a:solidFill>
                  <a:schemeClr val="accent1"/>
                </a:solidFill>
                <a:latin typeface="Quicksand"/>
                <a:ea typeface="Quicksand"/>
                <a:cs typeface="Quicksand"/>
                <a:sym typeface="Quicksand"/>
              </a:defRPr>
            </a:lvl5pPr>
            <a:lvl6pPr lvl="5" algn="r">
              <a:buNone/>
              <a:defRPr sz="1200">
                <a:solidFill>
                  <a:schemeClr val="accent1"/>
                </a:solidFill>
                <a:latin typeface="Quicksand"/>
                <a:ea typeface="Quicksand"/>
                <a:cs typeface="Quicksand"/>
                <a:sym typeface="Quicksand"/>
              </a:defRPr>
            </a:lvl6pPr>
            <a:lvl7pPr lvl="6" algn="r">
              <a:buNone/>
              <a:defRPr sz="1200">
                <a:solidFill>
                  <a:schemeClr val="accent1"/>
                </a:solidFill>
                <a:latin typeface="Quicksand"/>
                <a:ea typeface="Quicksand"/>
                <a:cs typeface="Quicksand"/>
                <a:sym typeface="Quicksand"/>
              </a:defRPr>
            </a:lvl7pPr>
            <a:lvl8pPr lvl="7" algn="r">
              <a:buNone/>
              <a:defRPr sz="1200">
                <a:solidFill>
                  <a:schemeClr val="accent1"/>
                </a:solidFill>
                <a:latin typeface="Quicksand"/>
                <a:ea typeface="Quicksand"/>
                <a:cs typeface="Quicksand"/>
                <a:sym typeface="Quicksand"/>
              </a:defRPr>
            </a:lvl8pPr>
            <a:lvl9pPr lvl="8" algn="r">
              <a:buNone/>
              <a:defRPr sz="1200">
                <a:solidFill>
                  <a:schemeClr val="accent1"/>
                </a:solidFill>
                <a:latin typeface="Quicksand"/>
                <a:ea typeface="Quicksand"/>
                <a:cs typeface="Quicksand"/>
                <a:sym typeface="Quicksan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004552" y="1776248"/>
            <a:ext cx="8049296" cy="1617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Preaching The Life of Jesus - a Life Devoted to His Kingdom</a:t>
            </a:r>
            <a:br>
              <a:rPr lang="en" sz="4400" dirty="0"/>
            </a:br>
            <a:r>
              <a:rPr lang="en" sz="4400" dirty="0"/>
              <a:t> </a:t>
            </a:r>
            <a:r>
              <a:rPr lang="en" sz="2800" dirty="0">
                <a:solidFill>
                  <a:schemeClr val="bg1"/>
                </a:solidFill>
              </a:rPr>
              <a:t>Luke 16:16</a:t>
            </a:r>
            <a:endParaRPr dirty="0">
              <a:solidFill>
                <a:schemeClr val="bg1"/>
              </a:solidFill>
            </a:endParaRPr>
          </a:p>
        </p:txBody>
      </p:sp>
    </p:spTree>
    <p:extLst>
      <p:ext uri="{BB962C8B-B14F-4D97-AF65-F5344CB8AC3E}">
        <p14:creationId xmlns:p14="http://schemas.microsoft.com/office/powerpoint/2010/main" val="420663705"/>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165475" y="331001"/>
            <a:ext cx="6858000" cy="563648"/>
          </a:xfrm>
        </p:spPr>
        <p:txBody>
          <a:bodyPr/>
          <a:lstStyle/>
          <a:p>
            <a:r>
              <a:rPr lang="en-US" sz="3200" b="1" dirty="0">
                <a:solidFill>
                  <a:schemeClr val="bg1"/>
                </a:solidFill>
              </a:rPr>
              <a:t>The Nature of the Kingdom</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1165498" y="1086799"/>
            <a:ext cx="7746682" cy="3725700"/>
          </a:xfrm>
        </p:spPr>
        <p:txBody>
          <a:bodyPr/>
          <a:lstStyle/>
          <a:p>
            <a:pPr marL="38100" indent="0">
              <a:buNone/>
            </a:pPr>
            <a:r>
              <a:rPr lang="en-US" sz="2800" dirty="0"/>
              <a:t>Jesus taught about the nature of the Kingdom through parables that teach what it is “</a:t>
            </a:r>
            <a:r>
              <a:rPr lang="en-US" sz="2800" b="1" i="1" dirty="0"/>
              <a:t>like</a:t>
            </a:r>
            <a:r>
              <a:rPr lang="en-US" sz="2800" dirty="0"/>
              <a:t>” or what it may be </a:t>
            </a:r>
            <a:r>
              <a:rPr lang="en-US" sz="2800" b="1" i="1" dirty="0"/>
              <a:t>“compared to”</a:t>
            </a:r>
            <a:r>
              <a:rPr lang="en-US" sz="2800" dirty="0"/>
              <a:t>. </a:t>
            </a:r>
            <a:endParaRPr lang="en-US" sz="2600" i="1" dirty="0"/>
          </a:p>
          <a:p>
            <a:r>
              <a:rPr lang="en-US" sz="2400" b="1" dirty="0">
                <a:effectLst/>
                <a:latin typeface="Quicksand" panose="020B0604020202020204" charset="0"/>
                <a:ea typeface="Times New Roman" panose="02020603050405020304" pitchFamily="18" charset="0"/>
                <a:cs typeface="Times New Roman" panose="02020603050405020304" pitchFamily="18" charset="0"/>
              </a:rPr>
              <a:t>Matthew 13:24, 31, 33, 44, 45, 47; 20:1; 22:2; </a:t>
            </a:r>
            <a:endParaRPr lang="en-US" sz="3600" dirty="0">
              <a:latin typeface="Quicksand" panose="020B0604020202020204" charset="0"/>
            </a:endParaRPr>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2623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165475" y="331001"/>
            <a:ext cx="6858000" cy="563648"/>
          </a:xfrm>
        </p:spPr>
        <p:txBody>
          <a:bodyPr/>
          <a:lstStyle/>
          <a:p>
            <a:r>
              <a:rPr lang="en-US" sz="3200" b="1" dirty="0">
                <a:solidFill>
                  <a:schemeClr val="bg1"/>
                </a:solidFill>
              </a:rPr>
              <a:t>The Imminence of the Kingdom</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927279" y="1086799"/>
            <a:ext cx="8216721" cy="3725700"/>
          </a:xfrm>
        </p:spPr>
        <p:txBody>
          <a:bodyPr/>
          <a:lstStyle/>
          <a:p>
            <a:pPr marL="38100" indent="0">
              <a:buNone/>
            </a:pPr>
            <a:r>
              <a:rPr lang="en-US" sz="2800" dirty="0"/>
              <a:t>The </a:t>
            </a:r>
            <a:r>
              <a:rPr lang="en-US" sz="2800" b="1" i="1" dirty="0"/>
              <a:t>“time is fulfilled” </a:t>
            </a:r>
            <a:r>
              <a:rPr lang="en-US" sz="2800" dirty="0"/>
              <a:t>(cf., Gal. 4:4; 1 Tim. 2:6) and </a:t>
            </a:r>
            <a:r>
              <a:rPr lang="en-US" sz="2800" b="1" i="1" dirty="0"/>
              <a:t>“the kingdom of God is at hand.”</a:t>
            </a:r>
            <a:r>
              <a:rPr lang="en-US" sz="2800" dirty="0"/>
              <a:t> (Mark 1:15)  </a:t>
            </a:r>
            <a:endParaRPr lang="en-US" sz="2600" i="1" dirty="0"/>
          </a:p>
          <a:p>
            <a:pPr>
              <a:buFont typeface="Arial" panose="020B0604020202020204" pitchFamily="34" charset="0"/>
              <a:buChar char="•"/>
            </a:pPr>
            <a:r>
              <a:rPr lang="en-US" sz="2800" dirty="0"/>
              <a:t>The Kingdom to be “</a:t>
            </a:r>
            <a:r>
              <a:rPr lang="en-US" sz="2800" b="1" i="1" dirty="0"/>
              <a:t>recognized”</a:t>
            </a:r>
            <a:r>
              <a:rPr lang="en-US" sz="2800" dirty="0"/>
              <a:t>  (Lk. 21:31)</a:t>
            </a:r>
          </a:p>
          <a:p>
            <a:pPr>
              <a:buFont typeface="Arial" panose="020B0604020202020204" pitchFamily="34" charset="0"/>
              <a:buChar char="•"/>
            </a:pPr>
            <a:r>
              <a:rPr lang="en-US" sz="2800" dirty="0"/>
              <a:t>Jesus said some </a:t>
            </a:r>
            <a:r>
              <a:rPr lang="en-US" sz="2800" b="1" i="1" dirty="0"/>
              <a:t>“standing here”</a:t>
            </a:r>
            <a:r>
              <a:rPr lang="en-US" sz="2800" dirty="0"/>
              <a:t>, </a:t>
            </a:r>
            <a:r>
              <a:rPr lang="en-US" sz="2800" i="1" dirty="0"/>
              <a:t>“</a:t>
            </a:r>
            <a:r>
              <a:rPr lang="en-US" sz="2800" b="1" i="1" dirty="0"/>
              <a:t>would not taste death </a:t>
            </a:r>
            <a:r>
              <a:rPr lang="en-US" sz="2800" i="1" dirty="0"/>
              <a:t>until they </a:t>
            </a:r>
            <a:r>
              <a:rPr lang="en-US" sz="2800" b="1" i="1" dirty="0"/>
              <a:t>see the kingdom of God after it has come with power</a:t>
            </a:r>
            <a:r>
              <a:rPr lang="en-US" sz="2800" i="1" dirty="0"/>
              <a:t>.”</a:t>
            </a:r>
            <a:r>
              <a:rPr lang="en-US" sz="2800" dirty="0"/>
              <a:t>  </a:t>
            </a:r>
            <a:br>
              <a:rPr lang="en-US" sz="2800" dirty="0"/>
            </a:br>
            <a:r>
              <a:rPr lang="en-US" sz="2800" dirty="0"/>
              <a:t>(Mark 9:1; Luke 24:46-49)</a:t>
            </a:r>
          </a:p>
          <a:p>
            <a:pPr>
              <a:buFont typeface="Arial" panose="020B0604020202020204" pitchFamily="34" charset="0"/>
              <a:buChar char="•"/>
            </a:pPr>
            <a:r>
              <a:rPr lang="en-US" sz="2800" b="1" dirty="0"/>
              <a:t>Fulfilled: </a:t>
            </a:r>
            <a:r>
              <a:rPr lang="en-US" sz="2800" dirty="0"/>
              <a:t>(Colossians 1:13-18)</a:t>
            </a:r>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196053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165475" y="331001"/>
            <a:ext cx="6858000" cy="563648"/>
          </a:xfrm>
        </p:spPr>
        <p:txBody>
          <a:bodyPr/>
          <a:lstStyle/>
          <a:p>
            <a:r>
              <a:rPr lang="en-US" sz="3200" b="1" dirty="0">
                <a:solidFill>
                  <a:schemeClr val="bg1"/>
                </a:solidFill>
              </a:rPr>
              <a:t>The Ownership of the Kingdom</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927279" y="1086799"/>
            <a:ext cx="8216721" cy="3725700"/>
          </a:xfrm>
        </p:spPr>
        <p:txBody>
          <a:bodyPr/>
          <a:lstStyle/>
          <a:p>
            <a:pPr marL="38100" indent="0">
              <a:buNone/>
            </a:pPr>
            <a:r>
              <a:rPr lang="en-US" sz="2800" b="1" dirty="0"/>
              <a:t>Granted by the Father to Jesus</a:t>
            </a:r>
            <a:r>
              <a:rPr lang="en-US" sz="2800" dirty="0"/>
              <a:t>! (Luke 22:29)</a:t>
            </a:r>
          </a:p>
          <a:p>
            <a:pPr marL="38100" indent="0">
              <a:buNone/>
            </a:pPr>
            <a:r>
              <a:rPr lang="en-US" sz="2800" b="1" dirty="0"/>
              <a:t>Church = Kingdom </a:t>
            </a:r>
            <a:r>
              <a:rPr lang="en-US" sz="2800" dirty="0"/>
              <a:t>(Matthew 16:18-19; </a:t>
            </a:r>
            <a:br>
              <a:rPr lang="en-US" sz="2800" dirty="0"/>
            </a:br>
            <a:r>
              <a:rPr lang="en-US" sz="2800" dirty="0"/>
              <a:t>cf., Matthew 22:29-30; 1 Corinthians 11:23-30)</a:t>
            </a:r>
          </a:p>
          <a:p>
            <a:pPr>
              <a:buFont typeface="Arial" panose="020B0604020202020204" pitchFamily="34" charset="0"/>
              <a:buChar char="•"/>
            </a:pPr>
            <a:r>
              <a:rPr lang="en-US" sz="2800" dirty="0"/>
              <a:t>Speaks of the governance and authority in the church</a:t>
            </a:r>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3381732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165475" y="331001"/>
            <a:ext cx="6858000" cy="755798"/>
          </a:xfrm>
        </p:spPr>
        <p:txBody>
          <a:bodyPr/>
          <a:lstStyle/>
          <a:p>
            <a:r>
              <a:rPr lang="en-US" sz="3200" b="1" dirty="0">
                <a:solidFill>
                  <a:schemeClr val="bg1"/>
                </a:solidFill>
              </a:rPr>
              <a:t>Entrance into the Kingdom and Who the Kingdom belongs to</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927279" y="1086799"/>
            <a:ext cx="8216721" cy="3725700"/>
          </a:xfrm>
        </p:spPr>
        <p:txBody>
          <a:bodyPr/>
          <a:lstStyle/>
          <a:p>
            <a:pPr marL="38100" indent="0">
              <a:buNone/>
            </a:pPr>
            <a:r>
              <a:rPr lang="en-US" sz="2600" dirty="0"/>
              <a:t>Jesus defined how anyone </a:t>
            </a:r>
            <a:r>
              <a:rPr lang="en-US" sz="2600" b="1" i="1" dirty="0"/>
              <a:t>“enter” </a:t>
            </a:r>
            <a:r>
              <a:rPr lang="en-US" sz="2600" dirty="0"/>
              <a:t>His kingdom. </a:t>
            </a:r>
          </a:p>
          <a:p>
            <a:pPr>
              <a:buFont typeface="Arial" panose="020B0604020202020204" pitchFamily="34" charset="0"/>
              <a:buChar char="•"/>
            </a:pPr>
            <a:r>
              <a:rPr lang="en-US" sz="2600" dirty="0"/>
              <a:t>Not defined by human authority. (Matthew 5:20)</a:t>
            </a:r>
          </a:p>
          <a:p>
            <a:pPr>
              <a:buFont typeface="Arial" panose="020B0604020202020204" pitchFamily="34" charset="0"/>
              <a:buChar char="•"/>
            </a:pPr>
            <a:r>
              <a:rPr lang="en-US" sz="2600" dirty="0"/>
              <a:t>Not by lip service but by faithful obedience. (Matthew 7:21-23)</a:t>
            </a:r>
          </a:p>
          <a:p>
            <a:pPr>
              <a:buFont typeface="Arial" panose="020B0604020202020204" pitchFamily="34" charset="0"/>
              <a:buChar char="•"/>
            </a:pPr>
            <a:r>
              <a:rPr lang="en-US" sz="2600" dirty="0"/>
              <a:t>Through great humility and trust. (Matthew 18:3)</a:t>
            </a:r>
          </a:p>
          <a:p>
            <a:pPr>
              <a:buFont typeface="Arial" panose="020B0604020202020204" pitchFamily="34" charset="0"/>
              <a:buChar char="•"/>
            </a:pPr>
            <a:r>
              <a:rPr lang="en-US" sz="2600" dirty="0"/>
              <a:t>Not by trusting or focusing on the things of this life. (Matthew 19:23-24)</a:t>
            </a:r>
          </a:p>
          <a:p>
            <a:pPr>
              <a:buFont typeface="Arial" panose="020B0604020202020204" pitchFamily="34" charset="0"/>
              <a:buChar char="•"/>
            </a:pPr>
            <a:r>
              <a:rPr lang="en-US" sz="2600" dirty="0"/>
              <a:t>By being </a:t>
            </a:r>
            <a:r>
              <a:rPr lang="en-US" sz="2600" b="1" i="1" dirty="0"/>
              <a:t>“born again”</a:t>
            </a:r>
            <a:r>
              <a:rPr lang="en-US" sz="2600" dirty="0"/>
              <a:t>. (John 3:5)</a:t>
            </a:r>
            <a:endParaRPr lang="en-US" sz="2000" dirty="0"/>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321880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165475" y="331001"/>
            <a:ext cx="6858000" cy="755798"/>
          </a:xfrm>
        </p:spPr>
        <p:txBody>
          <a:bodyPr/>
          <a:lstStyle/>
          <a:p>
            <a:r>
              <a:rPr lang="en-US" sz="3200" b="1" dirty="0">
                <a:solidFill>
                  <a:schemeClr val="bg1"/>
                </a:solidFill>
              </a:rPr>
              <a:t>Entrance into the Kingdom and Who the Kingdom belongs to</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927279" y="1086799"/>
            <a:ext cx="8216721" cy="3725700"/>
          </a:xfrm>
        </p:spPr>
        <p:txBody>
          <a:bodyPr/>
          <a:lstStyle/>
          <a:p>
            <a:pPr marL="38100" indent="0">
              <a:buNone/>
            </a:pPr>
            <a:r>
              <a:rPr lang="en-US" sz="2600" dirty="0"/>
              <a:t>Theme of the Sermon on the Mount:</a:t>
            </a:r>
          </a:p>
          <a:p>
            <a:pPr>
              <a:buFont typeface="Arial" panose="020B0604020202020204" pitchFamily="34" charset="0"/>
              <a:buChar char="•"/>
            </a:pPr>
            <a:r>
              <a:rPr lang="en-US" sz="2600" b="1" i="1" dirty="0"/>
              <a:t>“Theirs is the kingdom of heaven”</a:t>
            </a:r>
            <a:r>
              <a:rPr lang="en-US" sz="2600" dirty="0"/>
              <a:t> (Matt. 5:3, 10) or </a:t>
            </a:r>
            <a:r>
              <a:rPr lang="en-US" sz="2600" b="1" i="1" dirty="0"/>
              <a:t>“the kingdom of heaven belongs to such as these.”</a:t>
            </a:r>
            <a:r>
              <a:rPr lang="en-US" sz="2600" dirty="0"/>
              <a:t> (Matthew 19:14)</a:t>
            </a:r>
          </a:p>
          <a:p>
            <a:pPr>
              <a:buFont typeface="Arial" panose="020B0604020202020204" pitchFamily="34" charset="0"/>
              <a:buChar char="•"/>
            </a:pPr>
            <a:r>
              <a:rPr lang="en-US" sz="2600" dirty="0"/>
              <a:t>Jesus right to define who can be part of His Kingdom and who </a:t>
            </a:r>
            <a:r>
              <a:rPr lang="en-US" sz="2600" b="1" i="1" dirty="0"/>
              <a:t>“cannot be My disciple” </a:t>
            </a:r>
            <a:br>
              <a:rPr lang="en-US" sz="2600" dirty="0"/>
            </a:br>
            <a:r>
              <a:rPr lang="en-US" sz="2600" dirty="0"/>
              <a:t>(Luke 14:26, 27, 33)</a:t>
            </a:r>
            <a:endParaRPr lang="en-US" sz="2000" dirty="0"/>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3071814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165475" y="331001"/>
            <a:ext cx="7357682" cy="755798"/>
          </a:xfrm>
        </p:spPr>
        <p:txBody>
          <a:bodyPr/>
          <a:lstStyle/>
          <a:p>
            <a:r>
              <a:rPr lang="en-US" sz="3200" b="1" dirty="0">
                <a:solidFill>
                  <a:schemeClr val="bg1"/>
                </a:solidFill>
              </a:rPr>
              <a:t>The Destiny of those in the Kingdom</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927279" y="1086799"/>
            <a:ext cx="8216721" cy="3725700"/>
          </a:xfrm>
        </p:spPr>
        <p:txBody>
          <a:bodyPr/>
          <a:lstStyle/>
          <a:p>
            <a:pPr marL="38100" indent="0">
              <a:buNone/>
            </a:pPr>
            <a:r>
              <a:rPr lang="en-US" sz="2600" dirty="0"/>
              <a:t>There will be a separation:</a:t>
            </a:r>
            <a:endParaRPr lang="en-US" sz="2000" dirty="0"/>
          </a:p>
          <a:p>
            <a:pPr>
              <a:buFont typeface="Arial" panose="020B0604020202020204" pitchFamily="34" charset="0"/>
              <a:buChar char="•"/>
            </a:pPr>
            <a:r>
              <a:rPr lang="en-US" sz="2600" dirty="0"/>
              <a:t>Those prepared will be welcomed into the wedding feast, the unprepared will be eternally separated. (Matthew 25:1-13)</a:t>
            </a:r>
          </a:p>
          <a:p>
            <a:pPr>
              <a:buFont typeface="Arial" panose="020B0604020202020204" pitchFamily="34" charset="0"/>
              <a:buChar char="•"/>
            </a:pPr>
            <a:r>
              <a:rPr lang="en-US" sz="2600" dirty="0"/>
              <a:t>Only the faithful in the kingdom will be part of that which is delivered back to the Father. </a:t>
            </a:r>
            <a:br>
              <a:rPr lang="en-US" sz="2600" dirty="0"/>
            </a:br>
            <a:r>
              <a:rPr lang="en-US" sz="2600" dirty="0"/>
              <a:t>(1 Corinthians 15:24)</a:t>
            </a:r>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288873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76069"/>
            <a:ext cx="8037689"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Gospel of the Kingdom</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230102"/>
            <a:ext cx="8229601"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pP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“The Law and the Prophets were proclaimed until John; </a:t>
            </a:r>
            <a:r>
              <a:rPr lang="en-US" sz="2800" b="1"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since that time the gospel of the kingdom of God has been preached</a:t>
            </a: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and everyone is forcing his way into it.”</a:t>
            </a: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(Luke 16:16; cf., Matthew 4:23)</a:t>
            </a:r>
          </a:p>
        </p:txBody>
      </p:sp>
      <p:cxnSp>
        <p:nvCxnSpPr>
          <p:cNvPr id="3" name="Connector: Elbow 2">
            <a:extLst>
              <a:ext uri="{FF2B5EF4-FFF2-40B4-BE49-F238E27FC236}">
                <a16:creationId xmlns:a16="http://schemas.microsoft.com/office/drawing/2014/main" id="{718B8FB8-DAB8-4A1E-BD56-2C5108DE2E36}"/>
              </a:ext>
            </a:extLst>
          </p:cNvPr>
          <p:cNvCxnSpPr>
            <a:cxnSpLocks/>
          </p:cNvCxnSpPr>
          <p:nvPr/>
        </p:nvCxnSpPr>
        <p:spPr>
          <a:xfrm>
            <a:off x="1517051" y="3233225"/>
            <a:ext cx="7289442" cy="837127"/>
          </a:xfrm>
          <a:prstGeom prst="bentConnector3">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8135546-122B-424F-B18D-DA7549AC3C21}"/>
              </a:ext>
            </a:extLst>
          </p:cNvPr>
          <p:cNvSpPr txBox="1"/>
          <p:nvPr/>
        </p:nvSpPr>
        <p:spPr>
          <a:xfrm>
            <a:off x="4633739" y="3282456"/>
            <a:ext cx="1056066" cy="738664"/>
          </a:xfrm>
          <a:prstGeom prst="rect">
            <a:avLst/>
          </a:prstGeom>
          <a:solidFill>
            <a:schemeClr val="bg2">
              <a:lumMod val="50000"/>
            </a:schemeClr>
          </a:solidFill>
        </p:spPr>
        <p:txBody>
          <a:bodyPr wrap="square" rtlCol="0">
            <a:spAutoFit/>
          </a:bodyPr>
          <a:lstStyle/>
          <a:p>
            <a:pPr algn="ctr"/>
            <a:r>
              <a:rPr lang="en-US" dirty="0">
                <a:solidFill>
                  <a:schemeClr val="bg1">
                    <a:lumMod val="95000"/>
                  </a:schemeClr>
                </a:solidFill>
              </a:rPr>
              <a:t>Ministry of John the Baptist</a:t>
            </a:r>
          </a:p>
        </p:txBody>
      </p:sp>
      <p:sp>
        <p:nvSpPr>
          <p:cNvPr id="7" name="TextBox 6">
            <a:extLst>
              <a:ext uri="{FF2B5EF4-FFF2-40B4-BE49-F238E27FC236}">
                <a16:creationId xmlns:a16="http://schemas.microsoft.com/office/drawing/2014/main" id="{9E4486BB-CA7A-463D-9977-E1122C5C5A77}"/>
              </a:ext>
            </a:extLst>
          </p:cNvPr>
          <p:cNvSpPr txBox="1"/>
          <p:nvPr/>
        </p:nvSpPr>
        <p:spPr>
          <a:xfrm>
            <a:off x="1517051" y="3445725"/>
            <a:ext cx="2833352" cy="523220"/>
          </a:xfrm>
          <a:prstGeom prst="rect">
            <a:avLst/>
          </a:prstGeom>
          <a:noFill/>
        </p:spPr>
        <p:txBody>
          <a:bodyPr wrap="square" rtlCol="0">
            <a:spAutoFit/>
          </a:bodyPr>
          <a:lstStyle/>
          <a:p>
            <a:pPr algn="ctr"/>
            <a:r>
              <a:rPr lang="en-US" dirty="0">
                <a:solidFill>
                  <a:schemeClr val="bg1">
                    <a:lumMod val="95000"/>
                  </a:schemeClr>
                </a:solidFill>
              </a:rPr>
              <a:t>The Law &amp; The Prophets Proclaimed</a:t>
            </a:r>
          </a:p>
        </p:txBody>
      </p:sp>
      <p:sp>
        <p:nvSpPr>
          <p:cNvPr id="10" name="TextBox 9">
            <a:extLst>
              <a:ext uri="{FF2B5EF4-FFF2-40B4-BE49-F238E27FC236}">
                <a16:creationId xmlns:a16="http://schemas.microsoft.com/office/drawing/2014/main" id="{94559494-4516-4636-9FBC-5A4EA38D1F92}"/>
              </a:ext>
            </a:extLst>
          </p:cNvPr>
          <p:cNvSpPr txBox="1"/>
          <p:nvPr/>
        </p:nvSpPr>
        <p:spPr>
          <a:xfrm>
            <a:off x="5689805" y="3390178"/>
            <a:ext cx="2833352" cy="523220"/>
          </a:xfrm>
          <a:prstGeom prst="rect">
            <a:avLst/>
          </a:prstGeom>
          <a:noFill/>
        </p:spPr>
        <p:txBody>
          <a:bodyPr wrap="square" rtlCol="0">
            <a:spAutoFit/>
          </a:bodyPr>
          <a:lstStyle/>
          <a:p>
            <a:pPr algn="ctr"/>
            <a:r>
              <a:rPr lang="en-US" dirty="0">
                <a:solidFill>
                  <a:schemeClr val="bg1">
                    <a:lumMod val="95000"/>
                  </a:schemeClr>
                </a:solidFill>
              </a:rPr>
              <a:t>The Gospel of the Kingdom Preached</a:t>
            </a:r>
          </a:p>
        </p:txBody>
      </p:sp>
      <p:sp>
        <p:nvSpPr>
          <p:cNvPr id="8" name="TextBox 7">
            <a:extLst>
              <a:ext uri="{FF2B5EF4-FFF2-40B4-BE49-F238E27FC236}">
                <a16:creationId xmlns:a16="http://schemas.microsoft.com/office/drawing/2014/main" id="{4DB9DF18-5507-49E0-85BA-19751A0D56C2}"/>
              </a:ext>
            </a:extLst>
          </p:cNvPr>
          <p:cNvSpPr txBox="1"/>
          <p:nvPr/>
        </p:nvSpPr>
        <p:spPr>
          <a:xfrm>
            <a:off x="1517051" y="4443211"/>
            <a:ext cx="7176188" cy="315300"/>
          </a:xfrm>
          <a:prstGeom prst="rect">
            <a:avLst/>
          </a:prstGeom>
          <a:noFill/>
        </p:spPr>
        <p:txBody>
          <a:bodyPr wrap="square" rtlCol="0">
            <a:spAutoFit/>
          </a:bodyPr>
          <a:lstStyle/>
          <a:p>
            <a:r>
              <a:rPr lang="en-US" dirty="0">
                <a:solidFill>
                  <a:schemeClr val="bg1">
                    <a:lumMod val="95000"/>
                  </a:schemeClr>
                </a:solidFill>
              </a:rPr>
              <a:t>The apostles preached the kingdom also. (Acts 8:12; 19:8; 20:25; 28:31</a:t>
            </a:r>
          </a:p>
        </p:txBody>
      </p:sp>
    </p:spTree>
    <p:extLst>
      <p:ext uri="{BB962C8B-B14F-4D97-AF65-F5344CB8AC3E}">
        <p14:creationId xmlns:p14="http://schemas.microsoft.com/office/powerpoint/2010/main" val="379411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76069"/>
            <a:ext cx="8037689"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Gospel of the Kingdom</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1010353" y="1139518"/>
            <a:ext cx="8037689" cy="377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Many falsely teach that what Jesus preached was simply clarification of the Old Law. </a:t>
            </a:r>
          </a:p>
          <a:p>
            <a:pPr marL="0" indent="0">
              <a:spcBef>
                <a:spcPts val="0"/>
              </a:spcBef>
              <a:spcAft>
                <a:spcPts val="600"/>
              </a:spcAft>
              <a:buNone/>
            </a:pP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Jesus declared since He supplanted John that He preached the “</a:t>
            </a:r>
            <a:r>
              <a:rPr lang="en-US" sz="2800" b="1"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good news</a:t>
            </a: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a:t>
            </a:r>
            <a:r>
              <a:rPr lang="en-US" sz="2800" b="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of the kingdom</a:t>
            </a: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a:t>
            </a:r>
          </a:p>
          <a:p>
            <a:pPr marL="0" indent="0">
              <a:spcBef>
                <a:spcPts val="0"/>
              </a:spcBef>
              <a:spcAft>
                <a:spcPts val="600"/>
              </a:spcAft>
              <a:buNone/>
            </a:pP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“Jesus was going throughout all Galilee, </a:t>
            </a:r>
            <a:r>
              <a:rPr lang="en-US" sz="2800" b="1"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teaching in their synagogues and proclaiming the gospel of the kingdom</a:t>
            </a: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and healing every kind of disease and every kind of sickness among the people.” </a:t>
            </a: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(Matthew 4:23)</a:t>
            </a:r>
          </a:p>
        </p:txBody>
      </p:sp>
    </p:spTree>
    <p:extLst>
      <p:ext uri="{BB962C8B-B14F-4D97-AF65-F5344CB8AC3E}">
        <p14:creationId xmlns:p14="http://schemas.microsoft.com/office/powerpoint/2010/main" val="175538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76069"/>
            <a:ext cx="8037689"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Kingdom of Prophecy</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9" y="1327248"/>
            <a:ext cx="8229601" cy="326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Any devout Jew and student of the Law and OT scriptures would have been looking for the kingdom. </a:t>
            </a:r>
          </a:p>
          <a:p>
            <a:pPr marL="0" indent="0">
              <a:spcBef>
                <a:spcPts val="0"/>
              </a:spcBef>
              <a:spcAft>
                <a:spcPts val="600"/>
              </a:spcAft>
              <a:buNone/>
            </a:pP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"In the days of those kings the God of heaven will set up </a:t>
            </a:r>
            <a:r>
              <a:rPr lang="en-US" sz="2800" b="1"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a kingdom which will never be destroyed</a:t>
            </a: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and that kingdom will not be left for another people; </a:t>
            </a:r>
            <a:r>
              <a:rPr lang="en-US" sz="2800" b="1"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it will crush and put an end to all these kingdoms</a:t>
            </a: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but it will itself endure forever.” </a:t>
            </a: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(Daniel 2:44)</a:t>
            </a:r>
          </a:p>
        </p:txBody>
      </p:sp>
    </p:spTree>
    <p:extLst>
      <p:ext uri="{BB962C8B-B14F-4D97-AF65-F5344CB8AC3E}">
        <p14:creationId xmlns:p14="http://schemas.microsoft.com/office/powerpoint/2010/main" val="428853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76069"/>
            <a:ext cx="8037689"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Kingdom of Prophecy</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9" y="996389"/>
            <a:ext cx="8229602"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"In the days of those kings the God of heaven will set up </a:t>
            </a:r>
            <a:r>
              <a:rPr lang="en-US" sz="2800" b="1"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a kingdom which will never be destroyed</a:t>
            </a: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a:t>
            </a: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(Dan. 2:44)</a:t>
            </a:r>
          </a:p>
          <a:p>
            <a:pPr indent="-457200">
              <a:spcBef>
                <a:spcPts val="0"/>
              </a:spcBef>
              <a:spcAft>
                <a:spcPts val="600"/>
              </a:spcAft>
              <a:buFont typeface="Arial" panose="020B0604020202020204" pitchFamily="34" charset="0"/>
              <a:buChar char="•"/>
            </a:pP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Students of the scriptures should have noted:</a:t>
            </a:r>
          </a:p>
          <a:p>
            <a:pPr lvl="2" indent="-457200">
              <a:spcBef>
                <a:spcPts val="0"/>
              </a:spcBef>
              <a:spcAft>
                <a:spcPts val="600"/>
              </a:spcAft>
              <a:buFont typeface="Arial" panose="020B0604020202020204" pitchFamily="34" charset="0"/>
              <a:buChar char="•"/>
            </a:pP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The kingdom would come in the 4</a:t>
            </a:r>
            <a:r>
              <a:rPr lang="en-US" sz="2800" baseline="300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th</a:t>
            </a: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empire beginning with Babylon… the Roman empire.</a:t>
            </a:r>
          </a:p>
          <a:p>
            <a:pPr lvl="2" indent="-457200">
              <a:spcBef>
                <a:spcPts val="0"/>
              </a:spcBef>
              <a:spcAft>
                <a:spcPts val="600"/>
              </a:spcAft>
              <a:buFont typeface="Arial" panose="020B0604020202020204" pitchFamily="34" charset="0"/>
              <a:buChar char="•"/>
            </a:pP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God would establish this kingdom (Matt. 16:18; Eph. 1:20-23) which would have no end.</a:t>
            </a:r>
          </a:p>
          <a:p>
            <a:pPr lvl="2" indent="-457200">
              <a:spcBef>
                <a:spcPts val="0"/>
              </a:spcBef>
              <a:spcAft>
                <a:spcPts val="600"/>
              </a:spcAft>
              <a:buFont typeface="Arial" panose="020B0604020202020204" pitchFamily="34" charset="0"/>
              <a:buChar char="•"/>
            </a:pP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With a kingdom comes a king, dominion &amp; rule.</a:t>
            </a:r>
          </a:p>
        </p:txBody>
      </p:sp>
    </p:spTree>
    <p:extLst>
      <p:ext uri="{BB962C8B-B14F-4D97-AF65-F5344CB8AC3E}">
        <p14:creationId xmlns:p14="http://schemas.microsoft.com/office/powerpoint/2010/main" val="374378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76069"/>
            <a:ext cx="8037689"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The Kingdom of Prophecy</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9" y="934830"/>
            <a:ext cx="8229601" cy="404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"I kept looking in the night visions, and behold, with the clouds of heaven One like a Son of Man was coming, and </a:t>
            </a:r>
            <a:r>
              <a:rPr lang="en-US" sz="2800" b="1"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He came up to the Ancient of Days </a:t>
            </a: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and was presented before Him. 14 And </a:t>
            </a:r>
            <a:r>
              <a:rPr lang="en-US" sz="2800" b="1"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to Him was given dominion, glory and a kingdom</a:t>
            </a: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that all the peoples, nations and men of every language might serve Him. His dominion is an everlasting dominion which will not pass away; and </a:t>
            </a:r>
            <a:r>
              <a:rPr lang="en-US" sz="2800" b="1"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His kingdom is one which will not be destroyed</a:t>
            </a:r>
            <a:r>
              <a:rPr lang="en-US" sz="2800" i="1"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 </a:t>
            </a:r>
            <a:r>
              <a:rPr lang="en-US" sz="2800" dirty="0">
                <a:solidFill>
                  <a:schemeClr val="bg1">
                    <a:lumMod val="95000"/>
                  </a:schemeClr>
                </a:solidFill>
                <a:latin typeface="Calibri" panose="020F0502020204030204" pitchFamily="34" charset="0"/>
                <a:ea typeface="Times New Roman" panose="02020603050405020304" pitchFamily="18" charset="0"/>
                <a:cs typeface="Times New Roman" panose="02020603050405020304" pitchFamily="18" charset="0"/>
              </a:rPr>
              <a:t>(Daniel 7:13-14)</a:t>
            </a:r>
          </a:p>
        </p:txBody>
      </p:sp>
    </p:spTree>
    <p:extLst>
      <p:ext uri="{BB962C8B-B14F-4D97-AF65-F5344CB8AC3E}">
        <p14:creationId xmlns:p14="http://schemas.microsoft.com/office/powerpoint/2010/main" val="43040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165475" y="331001"/>
            <a:ext cx="6858000" cy="563648"/>
          </a:xfrm>
        </p:spPr>
        <p:txBody>
          <a:bodyPr/>
          <a:lstStyle/>
          <a:p>
            <a:r>
              <a:rPr lang="en-US" sz="3200" b="1" dirty="0">
                <a:solidFill>
                  <a:schemeClr val="bg1"/>
                </a:solidFill>
              </a:rPr>
              <a:t>The Nature of the Kingdom</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991673" y="1086799"/>
            <a:ext cx="7920507" cy="3725700"/>
          </a:xfrm>
        </p:spPr>
        <p:txBody>
          <a:bodyPr/>
          <a:lstStyle/>
          <a:p>
            <a:r>
              <a:rPr lang="en-US" sz="2800" b="1" dirty="0"/>
              <a:t>The multitudes sought to make Jesus their earthly king</a:t>
            </a:r>
            <a:r>
              <a:rPr lang="en-US" sz="2800" dirty="0"/>
              <a:t>. (John 6:15)</a:t>
            </a:r>
          </a:p>
          <a:p>
            <a:r>
              <a:rPr lang="en-US" sz="2800" dirty="0"/>
              <a:t>Even the 12 misunderstood. </a:t>
            </a:r>
            <a:br>
              <a:rPr lang="en-US" sz="2800" dirty="0"/>
            </a:br>
            <a:r>
              <a:rPr lang="en-US" sz="2800" dirty="0"/>
              <a:t>(Matthew 20:21; Luke 19:11; Acts 1:6)</a:t>
            </a:r>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3568786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165475" y="331001"/>
            <a:ext cx="6858000" cy="563648"/>
          </a:xfrm>
        </p:spPr>
        <p:txBody>
          <a:bodyPr/>
          <a:lstStyle/>
          <a:p>
            <a:r>
              <a:rPr lang="en-US" sz="3200" b="1" dirty="0">
                <a:solidFill>
                  <a:schemeClr val="bg1"/>
                </a:solidFill>
              </a:rPr>
              <a:t>The Nature of the Kingdom</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1165498" y="1086799"/>
            <a:ext cx="7746682" cy="3725700"/>
          </a:xfrm>
        </p:spPr>
        <p:txBody>
          <a:bodyPr/>
          <a:lstStyle/>
          <a:p>
            <a:pPr marL="38100" indent="0">
              <a:buNone/>
            </a:pPr>
            <a:r>
              <a:rPr lang="en-US" sz="2800" dirty="0"/>
              <a:t>What Jesus taught:</a:t>
            </a:r>
          </a:p>
          <a:p>
            <a:pPr marL="38100" indent="0">
              <a:buNone/>
            </a:pPr>
            <a:r>
              <a:rPr lang="en-US" sz="2600" i="1" dirty="0"/>
              <a:t>“Now having been questioned by the Pharisees as to when the kingdom of God was coming, He answered them and said, ‘</a:t>
            </a:r>
            <a:r>
              <a:rPr lang="en-US" sz="2600" b="1" i="1" dirty="0"/>
              <a:t>The kingdom of God is not coming with signs to be observed</a:t>
            </a:r>
            <a:r>
              <a:rPr lang="en-US" sz="2600" i="1" dirty="0"/>
              <a:t>;  21 nor will they say, “look, here it is!” or, “There it is!” For behold, </a:t>
            </a:r>
            <a:r>
              <a:rPr lang="en-US" sz="2600" b="1" i="1" dirty="0"/>
              <a:t>the kingdom of God is in your midst</a:t>
            </a:r>
            <a:r>
              <a:rPr lang="en-US" sz="2600" i="1" dirty="0"/>
              <a:t>.’”</a:t>
            </a:r>
            <a:r>
              <a:rPr lang="en-US" sz="2800" i="1" dirty="0"/>
              <a:t> </a:t>
            </a:r>
            <a:r>
              <a:rPr lang="en-US" sz="2800" dirty="0"/>
              <a:t>(Luke 17:20-21)</a:t>
            </a:r>
            <a:endParaRPr lang="en-US" sz="2800" i="1" dirty="0"/>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72497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165475" y="331001"/>
            <a:ext cx="6858000" cy="563648"/>
          </a:xfrm>
        </p:spPr>
        <p:txBody>
          <a:bodyPr/>
          <a:lstStyle/>
          <a:p>
            <a:r>
              <a:rPr lang="en-US" sz="3200" b="1" dirty="0">
                <a:solidFill>
                  <a:schemeClr val="bg1"/>
                </a:solidFill>
              </a:rPr>
              <a:t>The Nature of the Kingdom</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1165498" y="1086799"/>
            <a:ext cx="7746682" cy="3725700"/>
          </a:xfrm>
        </p:spPr>
        <p:txBody>
          <a:bodyPr/>
          <a:lstStyle/>
          <a:p>
            <a:pPr marL="38100" indent="0">
              <a:buNone/>
            </a:pPr>
            <a:r>
              <a:rPr lang="en-US" sz="2800" dirty="0"/>
              <a:t>What Jesus taught:</a:t>
            </a:r>
          </a:p>
          <a:p>
            <a:pPr marL="38100" indent="0">
              <a:buNone/>
            </a:pPr>
            <a:r>
              <a:rPr lang="en-US" sz="2600" i="1" dirty="0"/>
              <a:t>“Jesus answered, ‘</a:t>
            </a:r>
            <a:r>
              <a:rPr lang="en-US" sz="2600" b="1" i="1" dirty="0"/>
              <a:t>My kingdom is not of this world. If My kingdom were of this world, then My servants would be fighting so that I would not be handed over to the Jews; but as it is, My kingdom is not of this realm</a:t>
            </a:r>
            <a:r>
              <a:rPr lang="en-US" sz="2600" i="1" dirty="0"/>
              <a:t>.’”  </a:t>
            </a:r>
            <a:r>
              <a:rPr lang="en-US" sz="2600" dirty="0"/>
              <a:t>(John 18:36; cf., Romans 14:17)</a:t>
            </a:r>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3184120048"/>
      </p:ext>
    </p:extLst>
  </p:cSld>
  <p:clrMapOvr>
    <a:masterClrMapping/>
  </p:clrMapOvr>
</p:sld>
</file>

<file path=ppt/theme/theme1.xml><?xml version="1.0" encoding="utf-8"?>
<a:theme xmlns:a="http://schemas.openxmlformats.org/drawingml/2006/main" name="Eleanor template">
  <a:themeElements>
    <a:clrScheme name="Custom 347">
      <a:dk1>
        <a:srgbClr val="2E3037"/>
      </a:dk1>
      <a:lt1>
        <a:srgbClr val="FFFFFF"/>
      </a:lt1>
      <a:dk2>
        <a:srgbClr val="666666"/>
      </a:dk2>
      <a:lt2>
        <a:srgbClr val="F3F3F3"/>
      </a:lt2>
      <a:accent1>
        <a:srgbClr val="39C0BA"/>
      </a:accent1>
      <a:accent2>
        <a:srgbClr val="90E6E2"/>
      </a:accent2>
      <a:accent3>
        <a:srgbClr val="F35B69"/>
      </a:accent3>
      <a:accent4>
        <a:srgbClr val="FAB2B9"/>
      </a:accent4>
      <a:accent5>
        <a:srgbClr val="999FA9"/>
      </a:accent5>
      <a:accent6>
        <a:srgbClr val="E2E7EE"/>
      </a:accent6>
      <a:hlink>
        <a:srgbClr val="39C0B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126112</TotalTime>
  <Words>2979</Words>
  <Application>Microsoft Office PowerPoint</Application>
  <PresentationFormat>On-screen Show (16:9)</PresentationFormat>
  <Paragraphs>156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Wingdings 2</vt:lpstr>
      <vt:lpstr>Times New Roman</vt:lpstr>
      <vt:lpstr>Arial</vt:lpstr>
      <vt:lpstr>Calibri</vt:lpstr>
      <vt:lpstr>Quicksand</vt:lpstr>
      <vt:lpstr>Eleanor template</vt:lpstr>
      <vt:lpstr>Preaching The Life of Jesus - a Life Devoted to His Kingdom  Luke 16:16</vt:lpstr>
      <vt:lpstr>The Gospel of the Kingdom</vt:lpstr>
      <vt:lpstr>The Gospel of the Kingdom</vt:lpstr>
      <vt:lpstr>The Kingdom of Prophecy</vt:lpstr>
      <vt:lpstr>The Kingdom of Prophecy</vt:lpstr>
      <vt:lpstr>The Kingdom of Prophecy</vt:lpstr>
      <vt:lpstr>The Nature of the Kingdom</vt:lpstr>
      <vt:lpstr>The Nature of the Kingdom</vt:lpstr>
      <vt:lpstr>The Nature of the Kingdom</vt:lpstr>
      <vt:lpstr>The Nature of the Kingdom</vt:lpstr>
      <vt:lpstr>The Imminence of the Kingdom</vt:lpstr>
      <vt:lpstr>The Ownership of the Kingdom</vt:lpstr>
      <vt:lpstr>Entrance into the Kingdom and Who the Kingdom belongs to</vt:lpstr>
      <vt:lpstr>Entrance into the Kingdom and Who the Kingdom belongs to</vt:lpstr>
      <vt:lpstr>The Destiny of those in the Kingdom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116</cp:revision>
  <cp:lastPrinted>2022-02-13T03:30:23Z</cp:lastPrinted>
  <dcterms:modified xsi:type="dcterms:W3CDTF">2023-06-07T17:50:48Z</dcterms:modified>
</cp:coreProperties>
</file>