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7" r:id="rId1"/>
  </p:sldMasterIdLst>
  <p:notesMasterIdLst>
    <p:notesMasterId r:id="rId18"/>
  </p:notesMasterIdLst>
  <p:handoutMasterIdLst>
    <p:handoutMasterId r:id="rId19"/>
  </p:handoutMasterIdLst>
  <p:sldIdLst>
    <p:sldId id="256" r:id="rId2"/>
    <p:sldId id="261" r:id="rId3"/>
    <p:sldId id="295" r:id="rId4"/>
    <p:sldId id="296" r:id="rId5"/>
    <p:sldId id="297" r:id="rId6"/>
    <p:sldId id="298" r:id="rId7"/>
    <p:sldId id="299" r:id="rId8"/>
    <p:sldId id="300" r:id="rId9"/>
    <p:sldId id="301" r:id="rId10"/>
    <p:sldId id="302" r:id="rId11"/>
    <p:sldId id="305" r:id="rId12"/>
    <p:sldId id="306" r:id="rId13"/>
    <p:sldId id="316" r:id="rId14"/>
    <p:sldId id="317" r:id="rId15"/>
    <p:sldId id="318" r:id="rId16"/>
    <p:sldId id="349" r:id="rId17"/>
  </p:sldIdLst>
  <p:sldSz cx="9144000" cy="5143500" type="screen16x9"/>
  <p:notesSz cx="7102475" cy="9388475"/>
  <p:embeddedFontLst>
    <p:embeddedFont>
      <p:font typeface="Montserrat" panose="020B0604020202020204" charset="0"/>
      <p:regular r:id="rId20"/>
      <p:bold r:id="rId21"/>
      <p:italic r:id="rId22"/>
      <p:boldItalic r:id="rId2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BBB713A6-5156-4448-B144-822046962AE8}">
  <a:tblStyle styleId="{BBB713A6-5156-4448-B144-822046962AE8}"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4886E1FF-FDF2-4410-8487-3ABA108AFFFD}" styleName="Table_1">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7477" autoAdjust="0"/>
  </p:normalViewPr>
  <p:slideViewPr>
    <p:cSldViewPr snapToGrid="0">
      <p:cViewPr varScale="1">
        <p:scale>
          <a:sx n="79" d="100"/>
          <a:sy n="79" d="100"/>
        </p:scale>
        <p:origin x="1086" y="78"/>
      </p:cViewPr>
      <p:guideLst/>
    </p:cSldViewPr>
  </p:slideViewPr>
  <p:outlineViewPr>
    <p:cViewPr>
      <p:scale>
        <a:sx n="33" d="100"/>
        <a:sy n="33" d="100"/>
      </p:scale>
      <p:origin x="0" y="-4022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font" Target="fonts/font2.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1.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4.fntdata"/><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3.fntdata"/><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58314F1-9607-43A9-B30B-789DBF128BA6}"/>
              </a:ext>
            </a:extLst>
          </p:cNvPr>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a:extLst>
              <a:ext uri="{FF2B5EF4-FFF2-40B4-BE49-F238E27FC236}">
                <a16:creationId xmlns:a16="http://schemas.microsoft.com/office/drawing/2014/main" id="{8851F49A-5835-46F2-88AE-CEFA303D3F04}"/>
              </a:ext>
            </a:extLst>
          </p:cNvPr>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r>
              <a:rPr lang="en-US"/>
              <a:t>1/16/22 pm</a:t>
            </a:r>
          </a:p>
        </p:txBody>
      </p:sp>
      <p:sp>
        <p:nvSpPr>
          <p:cNvPr id="4" name="Footer Placeholder 3">
            <a:extLst>
              <a:ext uri="{FF2B5EF4-FFF2-40B4-BE49-F238E27FC236}">
                <a16:creationId xmlns:a16="http://schemas.microsoft.com/office/drawing/2014/main" id="{AEC188F2-F093-406E-8A1D-68A270BBC5C8}"/>
              </a:ext>
            </a:extLst>
          </p:cNvPr>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r>
              <a:rPr lang="en-US"/>
              <a:t>The Schemes of Satan - Lusts of the Flesh &amp; Eyes and the Pride of Life</a:t>
            </a:r>
          </a:p>
        </p:txBody>
      </p:sp>
      <p:sp>
        <p:nvSpPr>
          <p:cNvPr id="5" name="Slide Number Placeholder 4">
            <a:extLst>
              <a:ext uri="{FF2B5EF4-FFF2-40B4-BE49-F238E27FC236}">
                <a16:creationId xmlns:a16="http://schemas.microsoft.com/office/drawing/2014/main" id="{3700FAAB-0451-4A7E-8866-C2633803D04A}"/>
              </a:ext>
            </a:extLst>
          </p:cNvPr>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D0CA7112-9D16-4CC9-A724-FCAA399F22A9}" type="slidenum">
              <a:rPr lang="en-US" smtClean="0"/>
              <a:t>‹#›</a:t>
            </a:fld>
            <a:endParaRPr lang="en-US"/>
          </a:p>
        </p:txBody>
      </p:sp>
    </p:spTree>
    <p:extLst>
      <p:ext uri="{BB962C8B-B14F-4D97-AF65-F5344CB8AC3E}">
        <p14:creationId xmlns:p14="http://schemas.microsoft.com/office/powerpoint/2010/main" val="1835353304"/>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23863" y="704850"/>
            <a:ext cx="6256337" cy="351948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10248" y="4459526"/>
            <a:ext cx="5681980" cy="4224814"/>
          </a:xfrm>
          <a:prstGeom prst="rect">
            <a:avLst/>
          </a:prstGeom>
          <a:noFill/>
          <a:ln>
            <a:noFill/>
          </a:ln>
        </p:spPr>
        <p:txBody>
          <a:bodyPr spcFirstLastPara="1" wrap="square" lIns="94213" tIns="94213" rIns="94213" bIns="94213"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hf hdr="0"/>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g35f391192_00: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 name="Google Shape;60;g35f391192_00: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a:buNone/>
            </a:pPr>
            <a:endParaRPr lang="en-US" sz="1400" dirty="0"/>
          </a:p>
        </p:txBody>
      </p:sp>
    </p:spTree>
    <p:extLst>
      <p:ext uri="{BB962C8B-B14F-4D97-AF65-F5344CB8AC3E}">
        <p14:creationId xmlns:p14="http://schemas.microsoft.com/office/powerpoint/2010/main" val="5633130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a:buNone/>
            </a:pPr>
            <a:endParaRPr lang="en-US" sz="1400" dirty="0"/>
          </a:p>
        </p:txBody>
      </p:sp>
    </p:spTree>
    <p:extLst>
      <p:ext uri="{BB962C8B-B14F-4D97-AF65-F5344CB8AC3E}">
        <p14:creationId xmlns:p14="http://schemas.microsoft.com/office/powerpoint/2010/main" val="37847462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471145" indent="-327184" defTabSz="942289">
              <a:buNone/>
            </a:pPr>
            <a:r>
              <a:rPr lang="en-US" sz="1400" kern="1400" dirty="0">
                <a:latin typeface="Times New Roman" panose="02020603050405020304" pitchFamily="18" charset="0"/>
              </a:rPr>
              <a:t>Rather than being created evil, God’s word teaches us that these spiritual beings that God created are endowed with the ability to choose whether to serve God in their proper domain or to rebel against God and leave their proper place. We read in the sixth verse of Jude of angels </a:t>
            </a:r>
            <a:r>
              <a:rPr lang="en-US" sz="1400" i="1" kern="1400" dirty="0">
                <a:latin typeface="Times New Roman" panose="02020603050405020304" pitchFamily="18" charset="0"/>
              </a:rPr>
              <a:t>“who did not keep their own domain, but abandoned their proper abode”</a:t>
            </a:r>
            <a:r>
              <a:rPr lang="en-US" sz="1400" kern="1400" dirty="0">
                <a:latin typeface="Times New Roman" panose="02020603050405020304" pitchFamily="18" charset="0"/>
              </a:rPr>
              <a:t> whom God has </a:t>
            </a:r>
            <a:r>
              <a:rPr lang="en-US" sz="1400" i="1" kern="1400" dirty="0">
                <a:latin typeface="Times New Roman" panose="02020603050405020304" pitchFamily="18" charset="0"/>
              </a:rPr>
              <a:t>“kept in eternal bonds under darkness for the judgment of the great day.”</a:t>
            </a:r>
            <a:endParaRPr lang="en-US" sz="1400" kern="1400" dirty="0">
              <a:latin typeface="Times New Roman" panose="02020603050405020304" pitchFamily="18" charset="0"/>
            </a:endParaRPr>
          </a:p>
          <a:p>
            <a:pPr>
              <a:buNone/>
            </a:pPr>
            <a:endParaRPr lang="en-US" sz="1400" dirty="0"/>
          </a:p>
          <a:p>
            <a:pPr>
              <a:buNone/>
            </a:pPr>
            <a:r>
              <a:rPr lang="en-US" sz="1400" dirty="0"/>
              <a:t>Abandon - to leave behind or to forsake.</a:t>
            </a:r>
          </a:p>
          <a:p>
            <a:pPr>
              <a:buNone/>
            </a:pPr>
            <a:r>
              <a:rPr lang="en-US" sz="1400" dirty="0"/>
              <a:t>Jude 6</a:t>
            </a:r>
          </a:p>
          <a:p>
            <a:pPr>
              <a:buNone/>
            </a:pPr>
            <a:r>
              <a:rPr lang="en-US" sz="1400" dirty="0"/>
              <a:t> And angels who did not keep their own domain, but abandoned their proper abode, He has kept in eternal bonds under darkness for the judgment of the great day,</a:t>
            </a:r>
          </a:p>
          <a:p>
            <a:pPr>
              <a:buNone/>
            </a:pPr>
            <a:endParaRPr lang="en-US" sz="1400" dirty="0"/>
          </a:p>
          <a:p>
            <a:pPr>
              <a:buNone/>
            </a:pPr>
            <a:r>
              <a:rPr lang="en-US" sz="1400" dirty="0"/>
              <a:t>2 Peter 2:4-5</a:t>
            </a:r>
          </a:p>
          <a:p>
            <a:pPr>
              <a:buNone/>
            </a:pPr>
            <a:r>
              <a:rPr lang="en-US" sz="1400" dirty="0"/>
              <a:t> For if God did not spare angels when they sinned, but cast them into hell and committed them to pits of darkness, reserved for judgment; </a:t>
            </a:r>
          </a:p>
          <a:p>
            <a:pPr>
              <a:buNone/>
            </a:pPr>
            <a:endParaRPr lang="en-US" sz="1400" dirty="0"/>
          </a:p>
          <a:p>
            <a:pPr>
              <a:buNone/>
            </a:pPr>
            <a:r>
              <a:rPr lang="en-US" sz="1400" dirty="0"/>
              <a:t>John 8:43-44</a:t>
            </a:r>
          </a:p>
          <a:p>
            <a:pPr>
              <a:buNone/>
            </a:pPr>
            <a:r>
              <a:rPr lang="en-US" sz="1400" dirty="0"/>
              <a:t>Why do you not understand what I am saying? It is because you cannot hear My word.  44 "You are of your father the devil, and you want to do the desires of your father. He was a murderer from the beginning, and does not stand in the truth because there is no truth in him. Whenever he speaks a lie, he speaks from his own nature, for he is a liar and the father of lies.</a:t>
            </a:r>
          </a:p>
          <a:p>
            <a:pPr>
              <a:buNone/>
            </a:pPr>
            <a:endParaRPr lang="en-US" sz="1400" dirty="0"/>
          </a:p>
        </p:txBody>
      </p:sp>
    </p:spTree>
    <p:extLst>
      <p:ext uri="{BB962C8B-B14F-4D97-AF65-F5344CB8AC3E}">
        <p14:creationId xmlns:p14="http://schemas.microsoft.com/office/powerpoint/2010/main" val="4432834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52755" marR="60294" indent="471145" algn="just">
              <a:lnSpc>
                <a:spcPct val="104000"/>
              </a:lnSpc>
              <a:spcBef>
                <a:spcPts val="618"/>
              </a:spcBef>
            </a:pPr>
            <a:r>
              <a:rPr lang="en-US" sz="1400" kern="1400" dirty="0">
                <a:latin typeface="Times New Roman" panose="02020603050405020304" pitchFamily="18" charset="0"/>
              </a:rPr>
              <a:t>What then is Satan’s destiny? </a:t>
            </a:r>
          </a:p>
          <a:p>
            <a:pPr marL="52755" marR="60294" indent="471145" algn="just">
              <a:lnSpc>
                <a:spcPct val="104000"/>
              </a:lnSpc>
              <a:spcBef>
                <a:spcPts val="618"/>
              </a:spcBef>
            </a:pPr>
            <a:r>
              <a:rPr lang="en-US" sz="1400" kern="1400" dirty="0">
                <a:latin typeface="Times New Roman" panose="02020603050405020304" pitchFamily="18" charset="0"/>
              </a:rPr>
              <a:t>His destiny has already been determined by God. John simply states that, </a:t>
            </a:r>
            <a:r>
              <a:rPr lang="en-US" sz="1400" i="1" kern="1400" dirty="0">
                <a:latin typeface="Times New Roman" panose="02020603050405020304" pitchFamily="18" charset="0"/>
              </a:rPr>
              <a:t>“the ruler of this world has been judged”</a:t>
            </a:r>
            <a:r>
              <a:rPr lang="en-US" sz="1400" kern="1400" dirty="0">
                <a:latin typeface="Times New Roman" panose="02020603050405020304" pitchFamily="18" charset="0"/>
              </a:rPr>
              <a:t> (John 16:11). </a:t>
            </a:r>
          </a:p>
          <a:p>
            <a:pPr marL="52755" marR="60294" indent="471145" algn="just">
              <a:lnSpc>
                <a:spcPct val="104000"/>
              </a:lnSpc>
              <a:spcBef>
                <a:spcPts val="618"/>
              </a:spcBef>
            </a:pPr>
            <a:r>
              <a:rPr lang="en-US" sz="1400" kern="1400" dirty="0">
                <a:latin typeface="Times New Roman" panose="02020603050405020304" pitchFamily="18" charset="0"/>
              </a:rPr>
              <a:t>Peter states that Satan and every angel who has sinned has been </a:t>
            </a:r>
            <a:r>
              <a:rPr lang="en-US" sz="1400" i="1" kern="1400" dirty="0">
                <a:latin typeface="Times New Roman" panose="02020603050405020304" pitchFamily="18" charset="0"/>
              </a:rPr>
              <a:t>“committed… to pits of darkness, reserved for judgment”</a:t>
            </a:r>
            <a:r>
              <a:rPr lang="en-US" sz="1400" kern="1400" dirty="0">
                <a:latin typeface="Times New Roman" panose="02020603050405020304" pitchFamily="18" charset="0"/>
              </a:rPr>
              <a:t> where he is being kept </a:t>
            </a:r>
            <a:r>
              <a:rPr lang="en-US" sz="1400" i="1" kern="1400" dirty="0">
                <a:latin typeface="Times New Roman" panose="02020603050405020304" pitchFamily="18" charset="0"/>
              </a:rPr>
              <a:t>“under punishment for the day of judgment”</a:t>
            </a:r>
            <a:r>
              <a:rPr lang="en-US" sz="1400" kern="1400" dirty="0">
                <a:latin typeface="Times New Roman" panose="02020603050405020304" pitchFamily="18" charset="0"/>
              </a:rPr>
              <a:t> (2 Peter 2:4, 9). </a:t>
            </a:r>
          </a:p>
          <a:p>
            <a:pPr marL="52755" marR="60294" indent="471145" algn="just">
              <a:lnSpc>
                <a:spcPct val="104000"/>
              </a:lnSpc>
              <a:spcBef>
                <a:spcPts val="618"/>
              </a:spcBef>
            </a:pPr>
            <a:r>
              <a:rPr lang="en-US" sz="1400" kern="1400" dirty="0">
                <a:latin typeface="Times New Roman" panose="02020603050405020304" pitchFamily="18" charset="0"/>
              </a:rPr>
              <a:t>A place has already been prepared for Satan and his angels that is described as </a:t>
            </a:r>
            <a:r>
              <a:rPr lang="en-US" sz="1400" i="1" kern="1400" dirty="0">
                <a:latin typeface="Times New Roman" panose="02020603050405020304" pitchFamily="18" charset="0"/>
              </a:rPr>
              <a:t>“the eternal fire”</a:t>
            </a:r>
            <a:r>
              <a:rPr lang="en-US" sz="1400" kern="1400" dirty="0">
                <a:latin typeface="Times New Roman" panose="02020603050405020304" pitchFamily="18" charset="0"/>
              </a:rPr>
              <a:t> in Matthew 25:41 or </a:t>
            </a:r>
            <a:r>
              <a:rPr lang="en-US" sz="1400" i="1" kern="1400" dirty="0">
                <a:latin typeface="Times New Roman" panose="02020603050405020304" pitchFamily="18" charset="0"/>
              </a:rPr>
              <a:t>“the lake of fire and brimstone”</a:t>
            </a:r>
            <a:r>
              <a:rPr lang="en-US" sz="1400" kern="1400" dirty="0">
                <a:latin typeface="Times New Roman" panose="02020603050405020304" pitchFamily="18" charset="0"/>
              </a:rPr>
              <a:t> in Revelation 20:10. </a:t>
            </a:r>
          </a:p>
          <a:p>
            <a:pPr marL="52755" marR="60294" indent="471145" algn="just">
              <a:lnSpc>
                <a:spcPct val="104000"/>
              </a:lnSpc>
              <a:spcBef>
                <a:spcPts val="618"/>
              </a:spcBef>
            </a:pPr>
            <a:r>
              <a:rPr lang="en-US" sz="1400" kern="1400" dirty="0">
                <a:latin typeface="Times New Roman" panose="02020603050405020304" pitchFamily="18" charset="0"/>
              </a:rPr>
              <a:t>Thus, the prophecy of Genesis 3:15 of the fatal blow to be struck against Satan will come to its ultimate fruition.</a:t>
            </a:r>
            <a:endParaRPr lang="en-US" sz="1900" kern="1400" dirty="0">
              <a:latin typeface="Times New Roman" panose="02020603050405020304" pitchFamily="18" charset="0"/>
            </a:endParaRPr>
          </a:p>
          <a:p>
            <a:pPr>
              <a:buNone/>
            </a:pPr>
            <a:endParaRPr lang="en-US" sz="1400" dirty="0"/>
          </a:p>
        </p:txBody>
      </p:sp>
    </p:spTree>
    <p:extLst>
      <p:ext uri="{BB962C8B-B14F-4D97-AF65-F5344CB8AC3E}">
        <p14:creationId xmlns:p14="http://schemas.microsoft.com/office/powerpoint/2010/main" val="195843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a:buNone/>
            </a:pPr>
            <a:endParaRPr lang="en-US" sz="1400" dirty="0"/>
          </a:p>
        </p:txBody>
      </p:sp>
    </p:spTree>
    <p:extLst>
      <p:ext uri="{BB962C8B-B14F-4D97-AF65-F5344CB8AC3E}">
        <p14:creationId xmlns:p14="http://schemas.microsoft.com/office/powerpoint/2010/main" val="9689049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52755" marR="60294" indent="471145" algn="just">
              <a:lnSpc>
                <a:spcPct val="104000"/>
              </a:lnSpc>
              <a:spcBef>
                <a:spcPts val="618"/>
              </a:spcBef>
            </a:pPr>
            <a:r>
              <a:rPr lang="en-US" sz="1400" kern="1400" dirty="0">
                <a:latin typeface="Times New Roman" panose="02020603050405020304" pitchFamily="18" charset="0"/>
              </a:rPr>
              <a:t>We also need to learn that though our adversary is relentless and always scheming against us, that as a created being Satan is not omnipotent or omniscient and God has limited his abilities. </a:t>
            </a:r>
          </a:p>
          <a:p>
            <a:pPr marL="52755" marR="60294" indent="471145" algn="just">
              <a:lnSpc>
                <a:spcPct val="104000"/>
              </a:lnSpc>
              <a:spcBef>
                <a:spcPts val="618"/>
              </a:spcBef>
            </a:pPr>
            <a:r>
              <a:rPr lang="en-US" sz="1400" kern="1400" dirty="0">
                <a:latin typeface="Times New Roman" panose="02020603050405020304" pitchFamily="18" charset="0"/>
              </a:rPr>
              <a:t>In the book of Job, we read of Satan’s efforts to accuse and defeat Job being limited by God (Job 1:12; 2:6). </a:t>
            </a:r>
          </a:p>
          <a:p>
            <a:pPr marL="52755" marR="60294" indent="471145" algn="just">
              <a:lnSpc>
                <a:spcPct val="104000"/>
              </a:lnSpc>
              <a:spcBef>
                <a:spcPts val="618"/>
              </a:spcBef>
            </a:pPr>
            <a:r>
              <a:rPr lang="en-US" sz="1400" kern="1400" dirty="0">
                <a:latin typeface="Times New Roman" panose="02020603050405020304" pitchFamily="18" charset="0"/>
              </a:rPr>
              <a:t>His devices are powerful but they are no match for the power of the gospel of Jesus Christ (Romans 1:16; </a:t>
            </a:r>
            <a:r>
              <a:rPr lang="en-US" sz="1400" kern="1400" dirty="0" err="1">
                <a:latin typeface="Times New Roman" panose="02020603050405020304" pitchFamily="18" charset="0"/>
              </a:rPr>
              <a:t>cf</a:t>
            </a:r>
            <a:r>
              <a:rPr lang="en-US" sz="1400" kern="1400" dirty="0">
                <a:latin typeface="Times New Roman" panose="02020603050405020304" pitchFamily="18" charset="0"/>
              </a:rPr>
              <a:t> 2 </a:t>
            </a:r>
            <a:r>
              <a:rPr lang="en-US" sz="1400" kern="1400" dirty="0" err="1">
                <a:latin typeface="Times New Roman" panose="02020603050405020304" pitchFamily="18" charset="0"/>
              </a:rPr>
              <a:t>Coritnthians</a:t>
            </a:r>
            <a:r>
              <a:rPr lang="en-US" sz="1400" kern="1400" dirty="0">
                <a:latin typeface="Times New Roman" panose="02020603050405020304" pitchFamily="18" charset="0"/>
              </a:rPr>
              <a:t> 10:3-5; 1 Corinthians 15:56-57). </a:t>
            </a:r>
          </a:p>
          <a:p>
            <a:pPr marL="52755" marR="60294" indent="471145" algn="just">
              <a:lnSpc>
                <a:spcPct val="104000"/>
              </a:lnSpc>
              <a:spcBef>
                <a:spcPts val="618"/>
              </a:spcBef>
            </a:pPr>
            <a:r>
              <a:rPr lang="en-US" sz="1400" kern="1400" dirty="0">
                <a:latin typeface="Times New Roman" panose="02020603050405020304" pitchFamily="18" charset="0"/>
              </a:rPr>
              <a:t>John wrote, </a:t>
            </a:r>
            <a:r>
              <a:rPr lang="en-US" sz="1400" i="1" kern="1400" dirty="0">
                <a:latin typeface="Times New Roman" panose="02020603050405020304" pitchFamily="18" charset="0"/>
              </a:rPr>
              <a:t>“You are from God, little children, and have overcome them; </a:t>
            </a:r>
            <a:r>
              <a:rPr lang="en-US" sz="1400" b="1" i="1" kern="1400" dirty="0">
                <a:latin typeface="Times New Roman" panose="02020603050405020304" pitchFamily="18" charset="0"/>
              </a:rPr>
              <a:t>because greater is He who is in you than he who is in the world</a:t>
            </a:r>
            <a:r>
              <a:rPr lang="en-US" sz="1400" i="1" kern="1400" dirty="0">
                <a:latin typeface="Times New Roman" panose="02020603050405020304" pitchFamily="18" charset="0"/>
              </a:rPr>
              <a:t>”</a:t>
            </a:r>
            <a:r>
              <a:rPr lang="en-US" sz="1400" kern="1400" dirty="0">
                <a:latin typeface="Times New Roman" panose="02020603050405020304" pitchFamily="18" charset="0"/>
              </a:rPr>
              <a:t> (1 John 4:4). </a:t>
            </a:r>
          </a:p>
          <a:p>
            <a:pPr marL="52755" marR="60294" indent="471145" algn="just">
              <a:lnSpc>
                <a:spcPct val="104000"/>
              </a:lnSpc>
              <a:spcBef>
                <a:spcPts val="618"/>
              </a:spcBef>
            </a:pPr>
            <a:r>
              <a:rPr lang="en-US" sz="1400" kern="1400" dirty="0">
                <a:latin typeface="Times New Roman" panose="02020603050405020304" pitchFamily="18" charset="0"/>
              </a:rPr>
              <a:t>Jesus said in John 10:27-29, </a:t>
            </a:r>
            <a:r>
              <a:rPr lang="en-US" sz="1400" i="1" kern="1400" dirty="0">
                <a:latin typeface="Times New Roman" panose="02020603050405020304" pitchFamily="18" charset="0"/>
              </a:rPr>
              <a:t>“</a:t>
            </a:r>
            <a:r>
              <a:rPr lang="en-US" sz="1400" b="1" i="1" kern="1400" dirty="0">
                <a:latin typeface="Times New Roman" panose="02020603050405020304" pitchFamily="18" charset="0"/>
              </a:rPr>
              <a:t>My sheep hear My voice</a:t>
            </a:r>
            <a:r>
              <a:rPr lang="en-US" sz="1400" i="1" kern="1400" dirty="0">
                <a:latin typeface="Times New Roman" panose="02020603050405020304" pitchFamily="18" charset="0"/>
              </a:rPr>
              <a:t>, and I know them, and </a:t>
            </a:r>
            <a:r>
              <a:rPr lang="en-US" sz="1400" b="1" i="1" kern="1400" dirty="0">
                <a:latin typeface="Times New Roman" panose="02020603050405020304" pitchFamily="18" charset="0"/>
              </a:rPr>
              <a:t>they follow Me</a:t>
            </a:r>
            <a:r>
              <a:rPr lang="en-US" sz="1400" i="1" kern="1400" dirty="0">
                <a:latin typeface="Times New Roman" panose="02020603050405020304" pitchFamily="18" charset="0"/>
              </a:rPr>
              <a:t>; and I give eternal life to them, and they shall never perish; and no one shall snatch them out of My hand. </a:t>
            </a:r>
            <a:r>
              <a:rPr lang="en-US" sz="1400" b="1" i="1" kern="1400" dirty="0">
                <a:latin typeface="Times New Roman" panose="02020603050405020304" pitchFamily="18" charset="0"/>
              </a:rPr>
              <a:t>My Father</a:t>
            </a:r>
            <a:r>
              <a:rPr lang="en-US" sz="1400" i="1" kern="1400" dirty="0">
                <a:latin typeface="Times New Roman" panose="02020603050405020304" pitchFamily="18" charset="0"/>
              </a:rPr>
              <a:t>, who has given them to Me, </a:t>
            </a:r>
            <a:r>
              <a:rPr lang="en-US" sz="1400" b="1" i="1" kern="1400" dirty="0">
                <a:latin typeface="Times New Roman" panose="02020603050405020304" pitchFamily="18" charset="0"/>
              </a:rPr>
              <a:t>is greater than all</a:t>
            </a:r>
            <a:r>
              <a:rPr lang="en-US" sz="1400" i="1" kern="1400" dirty="0">
                <a:latin typeface="Times New Roman" panose="02020603050405020304" pitchFamily="18" charset="0"/>
              </a:rPr>
              <a:t>; and </a:t>
            </a:r>
            <a:r>
              <a:rPr lang="en-US" sz="1400" b="1" i="1" kern="1400" dirty="0">
                <a:latin typeface="Times New Roman" panose="02020603050405020304" pitchFamily="18" charset="0"/>
              </a:rPr>
              <a:t>no one is able to snatch them out of the Father's hand</a:t>
            </a:r>
            <a:r>
              <a:rPr lang="en-US" sz="1400" kern="1400" dirty="0">
                <a:latin typeface="Times New Roman" panose="02020603050405020304" pitchFamily="18" charset="0"/>
              </a:rPr>
              <a:t>.</a:t>
            </a:r>
            <a:r>
              <a:rPr lang="en-US" sz="1400" i="1" kern="1400" dirty="0">
                <a:latin typeface="Times New Roman" panose="02020603050405020304" pitchFamily="18" charset="0"/>
              </a:rPr>
              <a:t>”</a:t>
            </a:r>
            <a:r>
              <a:rPr lang="en-US" sz="1400" kern="1400" dirty="0">
                <a:latin typeface="Times New Roman" panose="02020603050405020304" pitchFamily="18" charset="0"/>
              </a:rPr>
              <a:t> </a:t>
            </a:r>
          </a:p>
          <a:p>
            <a:pPr marL="52755" marR="60294" indent="471145" algn="just">
              <a:lnSpc>
                <a:spcPct val="104000"/>
              </a:lnSpc>
              <a:spcBef>
                <a:spcPts val="618"/>
              </a:spcBef>
            </a:pPr>
            <a:r>
              <a:rPr lang="en-US" sz="1400" kern="1400" dirty="0">
                <a:latin typeface="Times New Roman" panose="02020603050405020304" pitchFamily="18" charset="0"/>
              </a:rPr>
              <a:t>Simply put, Satan can not force his will upon us without our consent. We can be victorious in this spiritual battle that we are in (1 John 5:4) and we are able, with the </a:t>
            </a:r>
            <a:r>
              <a:rPr lang="en-US" sz="1400" i="1" kern="1400" dirty="0">
                <a:latin typeface="Times New Roman" panose="02020603050405020304" pitchFamily="18" charset="0"/>
              </a:rPr>
              <a:t>“full armor of God”</a:t>
            </a:r>
            <a:r>
              <a:rPr lang="en-US" sz="1400" kern="1400" dirty="0">
                <a:latin typeface="Times New Roman" panose="02020603050405020304" pitchFamily="18" charset="0"/>
              </a:rPr>
              <a:t> to </a:t>
            </a:r>
            <a:r>
              <a:rPr lang="en-US" sz="1400" i="1" kern="1400" dirty="0">
                <a:latin typeface="Times New Roman" panose="02020603050405020304" pitchFamily="18" charset="0"/>
              </a:rPr>
              <a:t>“stand firm against the schemes of the devil”</a:t>
            </a:r>
            <a:r>
              <a:rPr lang="en-US" sz="1400" kern="1400" dirty="0">
                <a:latin typeface="Times New Roman" panose="02020603050405020304" pitchFamily="18" charset="0"/>
              </a:rPr>
              <a:t> and </a:t>
            </a:r>
            <a:r>
              <a:rPr lang="en-US" sz="1400" i="1" kern="1400" dirty="0">
                <a:latin typeface="Times New Roman" panose="02020603050405020304" pitchFamily="18" charset="0"/>
              </a:rPr>
              <a:t>“extinguish all the flaming missiles of the evil one”</a:t>
            </a:r>
            <a:r>
              <a:rPr lang="en-US" sz="1400" kern="1400" dirty="0">
                <a:latin typeface="Times New Roman" panose="02020603050405020304" pitchFamily="18" charset="0"/>
              </a:rPr>
              <a:t> (Ephesians 6:10-17). </a:t>
            </a:r>
          </a:p>
          <a:p>
            <a:pPr marL="52755" marR="60294" indent="471145" algn="just">
              <a:lnSpc>
                <a:spcPct val="104000"/>
              </a:lnSpc>
              <a:spcBef>
                <a:spcPts val="618"/>
              </a:spcBef>
            </a:pPr>
            <a:r>
              <a:rPr lang="en-US" sz="1400" kern="1400" dirty="0">
                <a:latin typeface="Times New Roman" panose="02020603050405020304" pitchFamily="18" charset="0"/>
              </a:rPr>
              <a:t>Satan is resistible (James 4:7; 1 Peter 5:9)!</a:t>
            </a:r>
          </a:p>
          <a:p>
            <a:pPr marL="0" indent="0"/>
            <a:r>
              <a:rPr lang="en-US" sz="1400" kern="1400" dirty="0">
                <a:latin typeface="Times New Roman" panose="02020603050405020304" pitchFamily="18" charset="0"/>
              </a:rPr>
              <a:t> </a:t>
            </a:r>
          </a:p>
          <a:p>
            <a:pPr>
              <a:buNone/>
            </a:pPr>
            <a:endParaRPr lang="en-US" sz="1400" dirty="0"/>
          </a:p>
        </p:txBody>
      </p:sp>
    </p:spTree>
    <p:extLst>
      <p:ext uri="{BB962C8B-B14F-4D97-AF65-F5344CB8AC3E}">
        <p14:creationId xmlns:p14="http://schemas.microsoft.com/office/powerpoint/2010/main" val="6804936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471145" indent="-327184" defTabSz="942289">
              <a:buNone/>
              <a:defRPr/>
            </a:pPr>
            <a:r>
              <a:rPr lang="en-US" sz="1400" kern="1400" dirty="0">
                <a:latin typeface="Times New Roman" panose="02020603050405020304" pitchFamily="18" charset="0"/>
              </a:rPr>
              <a:t>Gal 6:6-9</a:t>
            </a:r>
          </a:p>
          <a:p>
            <a:pPr marL="471145" indent="-327184" defTabSz="942289">
              <a:buNone/>
              <a:defRPr/>
            </a:pPr>
            <a:endParaRPr lang="en-US" sz="1400" kern="1400" dirty="0">
              <a:latin typeface="Times New Roman" panose="02020603050405020304" pitchFamily="18" charset="0"/>
            </a:endParaRPr>
          </a:p>
          <a:p>
            <a:pPr marL="471145" indent="-327184" defTabSz="942289">
              <a:buNone/>
              <a:defRPr/>
            </a:pPr>
            <a:r>
              <a:rPr lang="en-US" sz="1400" kern="1400" dirty="0">
                <a:latin typeface="Times New Roman" panose="02020603050405020304" pitchFamily="18" charset="0"/>
              </a:rPr>
              <a:t>6 The one who is taught the word is to share all good things with the one who teaches him.  7 Do not be deceived, God is not mocked; for whatever a man sows, this he will also reap. 8 For the one who sows to his own flesh will from the flesh reap corruption, but the one who sows to the Spirit will from the Spirit reap eternal life. 9 Let us not lose heart in doing good, for in due time we will reap if we do not grow weary.</a:t>
            </a:r>
          </a:p>
          <a:p>
            <a:pPr marL="471145" indent="-327184" defTabSz="942289">
              <a:buNone/>
              <a:defRPr/>
            </a:pPr>
            <a:endParaRPr lang="en-US" sz="1400" kern="1400" dirty="0">
              <a:latin typeface="Times New Roman" panose="02020603050405020304" pitchFamily="18" charset="0"/>
            </a:endParaRPr>
          </a:p>
          <a:p>
            <a:pPr marL="471145" indent="-327184" defTabSz="942289">
              <a:buNone/>
              <a:defRPr/>
            </a:pPr>
            <a:r>
              <a:rPr lang="en-US" sz="1400" kern="1400" dirty="0">
                <a:latin typeface="Times New Roman" panose="02020603050405020304" pitchFamily="18" charset="0"/>
              </a:rPr>
              <a:t>Titus 2:11-13</a:t>
            </a:r>
          </a:p>
          <a:p>
            <a:pPr marL="471145" indent="-327184" defTabSz="942289">
              <a:buNone/>
              <a:defRPr/>
            </a:pPr>
            <a:r>
              <a:rPr lang="en-US" sz="1400" kern="1400" dirty="0">
                <a:latin typeface="Times New Roman" panose="02020603050405020304" pitchFamily="18" charset="0"/>
              </a:rPr>
              <a:t> For the grace of God has appeared, bringing salvation to all men, 12 instructing us to deny ungodliness and worldly desires and to live sensibly, righteously and godly in the present age, 13 looking for the blessed hope and the appearing of the glory of our great God and Savior</a:t>
            </a:r>
          </a:p>
          <a:p>
            <a:pPr marL="471145" indent="-327184" defTabSz="942289">
              <a:buNone/>
              <a:defRPr/>
            </a:pPr>
            <a:endParaRPr lang="en-US" sz="1400" kern="1400" dirty="0">
              <a:latin typeface="Times New Roman" panose="02020603050405020304" pitchFamily="18" charset="0"/>
            </a:endParaRPr>
          </a:p>
          <a:p>
            <a:pPr marL="471145" indent="-327184" defTabSz="942289">
              <a:buNone/>
              <a:defRPr/>
            </a:pPr>
            <a:r>
              <a:rPr lang="en-US" sz="1400" kern="1400" dirty="0">
                <a:latin typeface="Times New Roman" panose="02020603050405020304" pitchFamily="18" charset="0"/>
              </a:rPr>
              <a:t>Eph 1:18-19</a:t>
            </a:r>
          </a:p>
          <a:p>
            <a:pPr marL="471145" indent="-327184" defTabSz="942289">
              <a:buNone/>
              <a:defRPr/>
            </a:pPr>
            <a:r>
              <a:rPr lang="en-US" sz="1400" kern="1400" dirty="0">
                <a:latin typeface="Times New Roman" panose="02020603050405020304" pitchFamily="18" charset="0"/>
              </a:rPr>
              <a:t>I pray that the eyes of your heart may be enlightened, so that you will know what is the hope of His calling, what are the riches of the glory of His inheritance in the saints, 19 and what is the surpassing greatness of His power toward us who believe.</a:t>
            </a:r>
          </a:p>
          <a:p>
            <a:pPr marL="471145" indent="-327184" defTabSz="942289">
              <a:buNone/>
              <a:defRPr/>
            </a:pPr>
            <a:endParaRPr lang="en-US" sz="1400" kern="1400" dirty="0">
              <a:latin typeface="Times New Roman" panose="02020603050405020304" pitchFamily="18" charset="0"/>
            </a:endParaRPr>
          </a:p>
        </p:txBody>
      </p:sp>
    </p:spTree>
    <p:extLst>
      <p:ext uri="{BB962C8B-B14F-4D97-AF65-F5344CB8AC3E}">
        <p14:creationId xmlns:p14="http://schemas.microsoft.com/office/powerpoint/2010/main" val="17947191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r>
              <a:rPr lang="en-US" sz="1400" dirty="0"/>
              <a:t>1 Cor 15:54-58</a:t>
            </a:r>
          </a:p>
          <a:p>
            <a:pPr marL="0" indent="0">
              <a:buNone/>
            </a:pPr>
            <a:r>
              <a:rPr lang="en-US" sz="1400" dirty="0"/>
              <a:t> But when this perishable will have put on the imperishable, and this mortal will have put on immortality, then will come about the saying that is written, "DEATH IS SWALLOWED UP in victory. 55 "O DEATH, WHERE IS YOUR VICTORY? O  DEATH, WHERE IS YOUR STING?" 56 The sting of death is sin, and the power of sin is the law; 57 but thanks be to God, who gives us the victory through our Lord Jesus Christ. 58 Therefore, my beloved brethren, be steadfast, immovable, always abounding in the work of the Lord, knowing that your toil is not in vain in the Lord.</a:t>
            </a:r>
          </a:p>
          <a:p>
            <a:pPr marL="0" indent="0">
              <a:buNone/>
            </a:pPr>
            <a:endParaRPr lang="en-US" sz="1400" dirty="0"/>
          </a:p>
          <a:p>
            <a:pPr marL="0" indent="0">
              <a:buNone/>
            </a:pPr>
            <a:r>
              <a:rPr lang="en-US" sz="1400" dirty="0"/>
              <a:t>2 Cor 2:12-17</a:t>
            </a:r>
          </a:p>
          <a:p>
            <a:pPr marL="0" indent="0">
              <a:buNone/>
            </a:pPr>
            <a:r>
              <a:rPr lang="en-US" sz="1400" dirty="0"/>
              <a:t> Now when I came to Troas for the gospel of Christ and when a door was opened for me in the Lord, 13 I had no rest for my spirit, not finding Titus my brother; but taking my leave of them, I went on to Macedonia. </a:t>
            </a:r>
          </a:p>
          <a:p>
            <a:pPr marL="0" indent="0">
              <a:buNone/>
            </a:pPr>
            <a:endParaRPr lang="en-US" sz="1400" dirty="0"/>
          </a:p>
          <a:p>
            <a:pPr marL="0" indent="0">
              <a:buNone/>
            </a:pPr>
            <a:r>
              <a:rPr lang="en-US" sz="1400" dirty="0"/>
              <a:t>14 But thanks be to God, who always leads us in triumph in Christ, and manifests through us the sweet aroma of the knowledge of Him in every place. 15 For we are a fragrance of Christ to God among those who are being saved and among those who are perishing; 16 to the one an aroma from death to death, to the other an aroma from life to life. And who is adequate for these things? 17 For we are not like many, peddling the word of God, but as from sincerity, but as from God, we speak in Christ in the sight of God.</a:t>
            </a:r>
          </a:p>
          <a:p>
            <a:pPr marL="0" indent="0">
              <a:buNone/>
            </a:pPr>
            <a:endParaRPr lang="en-US" sz="1400" dirty="0"/>
          </a:p>
          <a:p>
            <a:pPr marL="0" indent="0">
              <a:buNone/>
            </a:pPr>
            <a:r>
              <a:rPr lang="en-US" sz="1400" dirty="0"/>
              <a:t>Luke 14:31-32</a:t>
            </a:r>
          </a:p>
          <a:p>
            <a:pPr marL="0" indent="0">
              <a:buNone/>
            </a:pPr>
            <a:r>
              <a:rPr lang="en-US" sz="1400" dirty="0"/>
              <a:t>"Or what king, when he sets out to meet another king in battle, will not first sit down and consider whether he is strong enough with ten thousand men to encounter the one coming against him with twenty thousand?  32 "Or else, while the other is still far away, he sends a delegation and asks for terms of peace.</a:t>
            </a:r>
          </a:p>
          <a:p>
            <a:pPr marL="0" indent="0">
              <a:buNone/>
            </a:pPr>
            <a:endParaRPr lang="en-US" sz="1400"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r>
              <a:rPr lang="en-US" sz="1400" dirty="0"/>
              <a:t>Adversary - speaks of a legal - courtroom battle in which someone seeks to condemn us (eternally)</a:t>
            </a:r>
          </a:p>
          <a:p>
            <a:pPr marL="0" indent="0">
              <a:buNone/>
            </a:pPr>
            <a:r>
              <a:rPr lang="en-US" sz="1400" dirty="0"/>
              <a:t>Struggle - other translations use “wrestle”. “</a:t>
            </a:r>
            <a:r>
              <a:rPr lang="en-US" sz="1400" b="1" dirty="0"/>
              <a:t>Used of the hand to hand combat of soldiers </a:t>
            </a:r>
            <a:r>
              <a:rPr lang="en-US" sz="1400" dirty="0"/>
              <a:t>… which required deftness and speed… </a:t>
            </a:r>
            <a:r>
              <a:rPr lang="en-US" sz="1400" b="1" dirty="0"/>
              <a:t>the struggle between individual combatants in distinction from an entire military campaign</a:t>
            </a:r>
            <a:r>
              <a:rPr lang="en-US" sz="1400" dirty="0"/>
              <a:t>. (Complete Word Studies)</a:t>
            </a:r>
          </a:p>
          <a:p>
            <a:pPr marL="0" indent="0">
              <a:buNone/>
            </a:pPr>
            <a:endParaRPr lang="en-US" sz="1400" dirty="0"/>
          </a:p>
          <a:p>
            <a:pPr marL="0" indent="0">
              <a:buNone/>
            </a:pPr>
            <a:r>
              <a:rPr lang="en-US" sz="1400" dirty="0"/>
              <a:t>Compete/strive - to compete in public games - this war is both personal and public. To contend with adversaries. </a:t>
            </a:r>
          </a:p>
          <a:p>
            <a:pPr marL="0" indent="0">
              <a:buNone/>
            </a:pPr>
            <a:endParaRPr lang="en-US" sz="1400" dirty="0"/>
          </a:p>
          <a:p>
            <a:pPr marL="0" indent="0">
              <a:buNone/>
            </a:pPr>
            <a:r>
              <a:rPr lang="en-US" sz="1400" dirty="0"/>
              <a:t>1 Tim 1:18-20</a:t>
            </a:r>
          </a:p>
          <a:p>
            <a:pPr marL="0" indent="0">
              <a:buNone/>
            </a:pPr>
            <a:r>
              <a:rPr lang="en-US" sz="1400" dirty="0"/>
              <a:t>This command I entrust to you, Timothy, my son, in accordance with the prophecies previously made concerning you, that by them you fight the good fight, 19 keeping faith and a good conscience, which some have rejected and suffered shipwreck in regard to their faith. 20 Among these are Hymenaeus and Alexander, whom I have handed over to Satan, so that they will be taught not to blaspheme.</a:t>
            </a:r>
          </a:p>
          <a:p>
            <a:pPr marL="0" indent="0">
              <a:buNone/>
            </a:pPr>
            <a:endParaRPr lang="en-US" sz="1400" dirty="0"/>
          </a:p>
          <a:p>
            <a:pPr marL="0" indent="0">
              <a:buNone/>
            </a:pPr>
            <a:r>
              <a:rPr lang="en-US" sz="1400" dirty="0"/>
              <a:t>1 Tim 6:11-12</a:t>
            </a:r>
          </a:p>
          <a:p>
            <a:pPr marL="0" indent="0">
              <a:buNone/>
            </a:pPr>
            <a:r>
              <a:rPr lang="en-US" sz="1400" dirty="0"/>
              <a:t> But flee from these things, you man of God, and pursue righteousness, godliness, faith, love, perseverance and gentleness. 12 Fight the good fight of faith; take hold of the eternal life to which you were called, and you made the good confession in the presence of many witnesses.</a:t>
            </a:r>
          </a:p>
          <a:p>
            <a:pPr marL="0" indent="0">
              <a:buNone/>
            </a:pPr>
            <a:endParaRPr lang="en-US" sz="1400" dirty="0"/>
          </a:p>
          <a:p>
            <a:pPr marL="0" indent="0">
              <a:buNone/>
            </a:pPr>
            <a:r>
              <a:rPr lang="en-US" sz="1400" dirty="0"/>
              <a:t>2 Tim 2:3-6</a:t>
            </a:r>
          </a:p>
          <a:p>
            <a:pPr marL="0" indent="0">
              <a:buNone/>
            </a:pPr>
            <a:r>
              <a:rPr lang="en-US" sz="1400" dirty="0" err="1"/>
              <a:t>aSuffer</a:t>
            </a:r>
            <a:r>
              <a:rPr lang="en-US" sz="1400" dirty="0"/>
              <a:t> hardship with me, as a good soldier of Christ Jesus. 4 No soldier in active service entangles himself in the affairs of everyday life, so that he may please the one who enlisted him as a soldier. 5 Also if anyone competes as an athlete, he does not win the prize unless he competes according to the rules. </a:t>
            </a:r>
          </a:p>
          <a:p>
            <a:pPr marL="0" indent="0">
              <a:buNone/>
            </a:pPr>
            <a:endParaRPr lang="en-US" sz="1400" dirty="0"/>
          </a:p>
          <a:p>
            <a:pPr marL="0" indent="0">
              <a:buNone/>
            </a:pPr>
            <a:r>
              <a:rPr lang="en-US" sz="1400" dirty="0"/>
              <a:t>1 Kings 18:21-22</a:t>
            </a:r>
          </a:p>
          <a:p>
            <a:pPr marL="0" indent="0">
              <a:buNone/>
            </a:pPr>
            <a:r>
              <a:rPr lang="en-US" sz="1400" dirty="0"/>
              <a:t> Elijah came near to all the people and said, "How long will you hesitate between two opinions? If the Lord is God, follow Him; but if Baal, follow him." But the people did not answer him a word. </a:t>
            </a:r>
          </a:p>
          <a:p>
            <a:pPr marL="0" indent="0">
              <a:buNone/>
            </a:pPr>
            <a:endParaRPr lang="en-US" sz="1400" dirty="0"/>
          </a:p>
          <a:p>
            <a:pPr marL="0" indent="0">
              <a:buNone/>
            </a:pPr>
            <a:r>
              <a:rPr lang="en-US" sz="1400" dirty="0"/>
              <a:t>Eph 6:10-14</a:t>
            </a:r>
          </a:p>
          <a:p>
            <a:pPr marL="0" indent="0">
              <a:buNone/>
            </a:pPr>
            <a:r>
              <a:rPr lang="en-US" sz="1400" dirty="0"/>
              <a:t> Finally, be strong in the Lord and in the strength of His might. 11 Put on the full armor of God, so that you will be able to stand firm against the schemes of the devil. 12 </a:t>
            </a:r>
            <a:r>
              <a:rPr lang="en-US" sz="1400" b="1" dirty="0"/>
              <a:t>For our struggle is not against flesh and blood, but against the rulers, against the powers, against the world forces of this darkness, against the spiritual forces of wickedness in the heavenly places</a:t>
            </a:r>
            <a:r>
              <a:rPr lang="en-US" sz="1400" dirty="0"/>
              <a:t>.  13 Therefore, take up the full armor of God, so that you will be able to resist in the evil day, and having done everything, to stand firm. </a:t>
            </a:r>
          </a:p>
          <a:p>
            <a:pPr marL="0" indent="0">
              <a:buNone/>
            </a:pPr>
            <a:endParaRPr lang="en-US" sz="1400" dirty="0"/>
          </a:p>
          <a:p>
            <a:pPr marL="0" indent="0">
              <a:buNone/>
            </a:pPr>
            <a:r>
              <a:rPr lang="en-US" sz="1400" dirty="0"/>
              <a:t>1 Cor 9:24-27</a:t>
            </a:r>
          </a:p>
          <a:p>
            <a:pPr marL="0" indent="0">
              <a:buNone/>
            </a:pPr>
            <a:r>
              <a:rPr lang="en-US" sz="1400" dirty="0"/>
              <a:t>Do you not know that those who run in a race all run, but only one receives the prize? Run in such a way that you may win. 25 </a:t>
            </a:r>
            <a:r>
              <a:rPr lang="en-US" sz="1400" b="1" dirty="0"/>
              <a:t>Everyone who competes in the games </a:t>
            </a:r>
            <a:r>
              <a:rPr lang="en-US" sz="1400" dirty="0"/>
              <a:t>exercises self-control in all things. They then do it to receive a perishable wreath, but we an imperishable. 26 Therefore I run in such a way, as not without aim; I box in such a way, as not beating the air; 27 but I discipline my body and make it my slave, so that, after I have preached to others, I myself will not be disqualified.</a:t>
            </a:r>
          </a:p>
          <a:p>
            <a:pPr marL="0" indent="0">
              <a:buNone/>
            </a:pPr>
            <a:endParaRPr lang="en-US" sz="1400" dirty="0"/>
          </a:p>
          <a:p>
            <a:pPr marL="294465" indent="-294465">
              <a:buFont typeface="Arial" panose="020B0604020202020204" pitchFamily="34" charset="0"/>
              <a:buChar char="•"/>
            </a:pPr>
            <a:r>
              <a:rPr lang="en-US" sz="1400" dirty="0"/>
              <a:t>Compete - straining every nerve to the uttermost towards the goal - against what opposes us.</a:t>
            </a:r>
          </a:p>
          <a:p>
            <a:pPr marL="0" indent="0">
              <a:buNone/>
            </a:pPr>
            <a:r>
              <a:rPr lang="en-US" sz="1400" dirty="0"/>
              <a:t>Jude 3</a:t>
            </a:r>
          </a:p>
          <a:p>
            <a:pPr marL="0" indent="0">
              <a:buNone/>
            </a:pPr>
            <a:r>
              <a:rPr lang="en-US" sz="1400" dirty="0"/>
              <a:t>Beloved, while I was making every effort to write you about our common salvation, I felt the necessity to write to you appealing that you </a:t>
            </a:r>
            <a:r>
              <a:rPr lang="en-US" sz="1400" b="1" dirty="0"/>
              <a:t>contend earnestly for the faith </a:t>
            </a:r>
            <a:r>
              <a:rPr lang="en-US" sz="1400" dirty="0"/>
              <a:t>which was once for all handed down to the saints. (contend as a combatant)</a:t>
            </a:r>
          </a:p>
          <a:p>
            <a:pPr marL="0" indent="0">
              <a:buNone/>
            </a:pPr>
            <a:endParaRPr lang="en-US" sz="1400" dirty="0"/>
          </a:p>
        </p:txBody>
      </p:sp>
    </p:spTree>
    <p:extLst>
      <p:ext uri="{BB962C8B-B14F-4D97-AF65-F5344CB8AC3E}">
        <p14:creationId xmlns:p14="http://schemas.microsoft.com/office/powerpoint/2010/main" val="18433701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r>
              <a:rPr lang="en-US" sz="1400" dirty="0"/>
              <a:t>2 Cor 10:3-5</a:t>
            </a:r>
          </a:p>
          <a:p>
            <a:pPr marL="0" indent="0">
              <a:buNone/>
            </a:pPr>
            <a:r>
              <a:rPr lang="en-US" sz="1400" dirty="0"/>
              <a:t>3 For though we walk in the flesh, we do not war according to the flesh, 4 for the weapons of our warfare are not of the flesh, but divinely powerful for the destruction of fortresses. 5 We are destroying speculations and every lofty thing raised up against the knowledge of God, and we are taking every thought captive to the obedience of Christ</a:t>
            </a:r>
          </a:p>
          <a:p>
            <a:pPr marL="0" indent="0">
              <a:buNone/>
            </a:pPr>
            <a:endParaRPr lang="en-US" sz="1400" dirty="0"/>
          </a:p>
          <a:p>
            <a:pPr marL="0" indent="0">
              <a:buNone/>
            </a:pPr>
            <a:r>
              <a:rPr lang="en-US" sz="1400" dirty="0"/>
              <a:t>Eph 6:17</a:t>
            </a:r>
          </a:p>
          <a:p>
            <a:pPr marL="0" indent="0">
              <a:buNone/>
            </a:pPr>
            <a:r>
              <a:rPr lang="en-US" sz="1400" dirty="0"/>
              <a:t>And take THE HELMET OF SALVATION, and the sword of the Spirit, which is the word of God.</a:t>
            </a:r>
          </a:p>
          <a:p>
            <a:pPr marL="0" indent="0">
              <a:buNone/>
            </a:pPr>
            <a:endParaRPr lang="en-US" sz="1400" dirty="0"/>
          </a:p>
          <a:p>
            <a:pPr marL="0" indent="0">
              <a:buNone/>
            </a:pPr>
            <a:r>
              <a:rPr lang="en-US" sz="1400" dirty="0"/>
              <a:t>Heb 4:12</a:t>
            </a:r>
          </a:p>
          <a:p>
            <a:pPr marL="0" indent="0">
              <a:buNone/>
            </a:pPr>
            <a:r>
              <a:rPr lang="en-US" sz="1400" dirty="0"/>
              <a:t> For the word of God is living and active and sharper than any two-edged sword, and piercing as far as the division of soul and spirit, of both joints and marrow, and able to judge the thoughts and intentions of the heart</a:t>
            </a:r>
          </a:p>
          <a:p>
            <a:pPr marL="0" indent="0">
              <a:buNone/>
            </a:pPr>
            <a:endParaRPr lang="en-US" dirty="0"/>
          </a:p>
          <a:p>
            <a:pPr marL="0" indent="0">
              <a:buNone/>
            </a:pPr>
            <a:r>
              <a:rPr lang="en-US" dirty="0"/>
              <a:t>2 Tim 2:15-16</a:t>
            </a:r>
          </a:p>
          <a:p>
            <a:pPr marL="0" indent="0">
              <a:buNone/>
            </a:pPr>
            <a:r>
              <a:rPr lang="en-US" dirty="0"/>
              <a:t>Be diligent to present yourself approved to God as a workman who does not need to be ashamed, accurately handling the word of truth. 16 But avoid worldly and empty chatter, for it will lead to further ungodliness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6194930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r>
              <a:rPr lang="en-US" dirty="0"/>
              <a:t>Adversary - speaks of a legal - courtroom battle in which someone seeks to condemn us (eternally)</a:t>
            </a:r>
            <a:endParaRPr dirty="0"/>
          </a:p>
        </p:txBody>
      </p:sp>
    </p:spTree>
    <p:extLst>
      <p:ext uri="{BB962C8B-B14F-4D97-AF65-F5344CB8AC3E}">
        <p14:creationId xmlns:p14="http://schemas.microsoft.com/office/powerpoint/2010/main" val="28889106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a:buNone/>
            </a:pPr>
            <a:r>
              <a:rPr lang="en-US" sz="1400" dirty="0"/>
              <a:t>1 Peter 5:8-10</a:t>
            </a:r>
          </a:p>
          <a:p>
            <a:pPr>
              <a:buNone/>
            </a:pPr>
            <a:r>
              <a:rPr lang="en-US" sz="1400" dirty="0"/>
              <a:t>Be of sober spirit, be on the alert. Your adversary, the devil, prowls around like a roaring lion, seeking someone to devour. 9 But resist him, firm in your faith, knowing that the same experiences of suffering are being accomplished by your brethren who are in the world. </a:t>
            </a:r>
          </a:p>
          <a:p>
            <a:pPr>
              <a:buNone/>
            </a:pPr>
            <a:endParaRPr lang="en-US" sz="1400" dirty="0"/>
          </a:p>
          <a:p>
            <a:pPr>
              <a:buNone/>
            </a:pPr>
            <a:r>
              <a:rPr lang="en-US" sz="1400" dirty="0"/>
              <a:t>2 Cor 2:6-8</a:t>
            </a:r>
          </a:p>
          <a:p>
            <a:pPr>
              <a:buNone/>
            </a:pPr>
            <a:r>
              <a:rPr lang="en-US" sz="1400" dirty="0"/>
              <a:t>This punishment which was inflicted by the majority is sufficient for such a man, 7 so that, on the contrary, you ought rather to forgive and comfort him, lest perhaps such a one be swallowed up with too much sorrow. </a:t>
            </a:r>
          </a:p>
          <a:p>
            <a:pPr>
              <a:buNone/>
            </a:pPr>
            <a:r>
              <a:rPr lang="en-US" sz="1400" dirty="0"/>
              <a:t>NKJV</a:t>
            </a:r>
          </a:p>
          <a:p>
            <a:pPr>
              <a:buNone/>
            </a:pPr>
            <a:endParaRPr lang="en-US" sz="1400" dirty="0"/>
          </a:p>
        </p:txBody>
      </p:sp>
    </p:spTree>
    <p:extLst>
      <p:ext uri="{BB962C8B-B14F-4D97-AF65-F5344CB8AC3E}">
        <p14:creationId xmlns:p14="http://schemas.microsoft.com/office/powerpoint/2010/main" val="11471025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a:buNone/>
            </a:pPr>
            <a:r>
              <a:rPr lang="en-US" sz="1400" b="1" dirty="0">
                <a:solidFill>
                  <a:schemeClr val="tx1"/>
                </a:solidFill>
              </a:rPr>
              <a:t>Man before God – </a:t>
            </a:r>
          </a:p>
          <a:p>
            <a:pPr>
              <a:buNone/>
            </a:pPr>
            <a:r>
              <a:rPr lang="en-US" sz="1400" b="1" dirty="0">
                <a:solidFill>
                  <a:schemeClr val="tx1"/>
                </a:solidFill>
              </a:rPr>
              <a:t>Job 1:9-12</a:t>
            </a:r>
            <a:r>
              <a:rPr lang="en-US" sz="1400" dirty="0">
                <a:solidFill>
                  <a:schemeClr val="tx1"/>
                </a:solidFill>
              </a:rPr>
              <a:t>, </a:t>
            </a:r>
            <a:r>
              <a:rPr lang="en-US" sz="1400" b="1" dirty="0">
                <a:solidFill>
                  <a:schemeClr val="tx1"/>
                </a:solidFill>
              </a:rPr>
              <a:t>“</a:t>
            </a:r>
            <a:r>
              <a:rPr lang="en-US" sz="1400" b="1" i="1" dirty="0">
                <a:solidFill>
                  <a:schemeClr val="tx1"/>
                </a:solidFill>
              </a:rPr>
              <a:t>put forth Your hand now and touch all that he has; he will surely curse You to Your face”. </a:t>
            </a:r>
          </a:p>
          <a:p>
            <a:pPr>
              <a:buNone/>
            </a:pPr>
            <a:r>
              <a:rPr lang="en-US" sz="1400" b="1" dirty="0">
                <a:solidFill>
                  <a:schemeClr val="tx1"/>
                </a:solidFill>
              </a:rPr>
              <a:t>“</a:t>
            </a:r>
            <a:r>
              <a:rPr lang="en-US" sz="1400" b="1" i="1" dirty="0">
                <a:solidFill>
                  <a:schemeClr val="tx1"/>
                </a:solidFill>
              </a:rPr>
              <a:t>The accuser of our brethren”</a:t>
            </a:r>
            <a:r>
              <a:rPr lang="en-US" sz="1400" b="1" dirty="0">
                <a:solidFill>
                  <a:schemeClr val="tx1"/>
                </a:solidFill>
              </a:rPr>
              <a:t> (Revelation 12:10)</a:t>
            </a:r>
          </a:p>
          <a:p>
            <a:pPr>
              <a:buNone/>
            </a:pPr>
            <a:endParaRPr lang="en-US" sz="1400" b="1" dirty="0">
              <a:solidFill>
                <a:schemeClr val="tx1"/>
              </a:solidFill>
            </a:endParaRPr>
          </a:p>
          <a:p>
            <a:pPr>
              <a:buNone/>
            </a:pPr>
            <a:endParaRPr lang="en-US" sz="1400" b="1" dirty="0">
              <a:solidFill>
                <a:schemeClr val="tx1"/>
              </a:solidFill>
            </a:endParaRPr>
          </a:p>
          <a:p>
            <a:pPr>
              <a:buNone/>
            </a:pPr>
            <a:r>
              <a:rPr lang="en-US" sz="1400" b="1" dirty="0">
                <a:solidFill>
                  <a:schemeClr val="tx1"/>
                </a:solidFill>
              </a:rPr>
              <a:t>God before man. </a:t>
            </a:r>
          </a:p>
          <a:p>
            <a:pPr marL="0" indent="0">
              <a:buNone/>
            </a:pPr>
            <a:r>
              <a:rPr lang="en-US" sz="1400" b="1" i="1" dirty="0">
                <a:solidFill>
                  <a:schemeClr val="tx1"/>
                </a:solidFill>
              </a:rPr>
              <a:t>“God knows that in the day you eat from it your eyes will be opened, and you will be like God, knowing good and evil” </a:t>
            </a:r>
            <a:r>
              <a:rPr lang="en-US" sz="1400" dirty="0">
                <a:solidFill>
                  <a:schemeClr val="tx1"/>
                </a:solidFill>
              </a:rPr>
              <a:t>(</a:t>
            </a:r>
            <a:r>
              <a:rPr lang="en-US" sz="1400" b="1" dirty="0">
                <a:solidFill>
                  <a:schemeClr val="tx1"/>
                </a:solidFill>
              </a:rPr>
              <a:t>Genesis 3:5)</a:t>
            </a:r>
          </a:p>
          <a:p>
            <a:pPr marL="0" indent="0">
              <a:buNone/>
            </a:pPr>
            <a:r>
              <a:rPr lang="en-US" sz="1400" dirty="0">
                <a:solidFill>
                  <a:schemeClr val="tx1"/>
                </a:solidFill>
              </a:rPr>
              <a:t> </a:t>
            </a:r>
            <a:endParaRPr sz="1400" dirty="0">
              <a:solidFill>
                <a:schemeClr val="tx1"/>
              </a:solidFill>
            </a:endParaRPr>
          </a:p>
        </p:txBody>
      </p:sp>
    </p:spTree>
    <p:extLst>
      <p:ext uri="{BB962C8B-B14F-4D97-AF65-F5344CB8AC3E}">
        <p14:creationId xmlns:p14="http://schemas.microsoft.com/office/powerpoint/2010/main" val="24355110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a:buNone/>
            </a:pPr>
            <a:endParaRPr sz="1400" dirty="0"/>
          </a:p>
        </p:txBody>
      </p:sp>
    </p:spTree>
    <p:extLst>
      <p:ext uri="{BB962C8B-B14F-4D97-AF65-F5344CB8AC3E}">
        <p14:creationId xmlns:p14="http://schemas.microsoft.com/office/powerpoint/2010/main" val="19327501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a:buNone/>
            </a:pPr>
            <a:r>
              <a:rPr lang="en-US" sz="1400" dirty="0"/>
              <a:t>Rev 9:11</a:t>
            </a:r>
          </a:p>
          <a:p>
            <a:pPr>
              <a:buNone/>
            </a:pPr>
            <a:r>
              <a:rPr lang="en-US" sz="1400" dirty="0"/>
              <a:t> They have as king over them, the angel of the abyss; his name in Hebrew is Abaddon, and in the Greek he has the name Apollyon (destroyer). </a:t>
            </a:r>
          </a:p>
          <a:p>
            <a:pPr>
              <a:buNone/>
            </a:pPr>
            <a:endParaRPr lang="en-US" sz="1400" dirty="0"/>
          </a:p>
          <a:p>
            <a:pPr algn="l"/>
            <a:r>
              <a:rPr lang="en-US" sz="1400" dirty="0">
                <a:latin typeface="TimesNewRomanPSMT"/>
              </a:rPr>
              <a:t>Therefore these symbols described in the fifth trumpet as darkness and locusts causing pain, led by the Destroyer, seem to represent the consequences of moral corruption. One of the leading factors in the demise of the Roman Empire was self inflicted by its indulgence of Satan’s evil influence. The ungodliness of the Roman era is summarized in Romans 1:18-32. Greed, and all the evils that feed its fulfillment such as dishonesty, theft, and murder, characterized the Gentile world.</a:t>
            </a:r>
            <a:endParaRPr lang="en-US" sz="1400" dirty="0"/>
          </a:p>
          <a:p>
            <a:pPr>
              <a:buNone/>
            </a:pPr>
            <a:endParaRPr lang="en-US" sz="1400" dirty="0"/>
          </a:p>
        </p:txBody>
      </p:sp>
    </p:spTree>
    <p:extLst>
      <p:ext uri="{BB962C8B-B14F-4D97-AF65-F5344CB8AC3E}">
        <p14:creationId xmlns:p14="http://schemas.microsoft.com/office/powerpoint/2010/main" val="37433914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bg>
      <p:bgPr>
        <a:solidFill>
          <a:schemeClr val="accent2"/>
        </a:solidFill>
        <a:effectLst/>
      </p:bgPr>
    </p:bg>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012325" y="2220413"/>
            <a:ext cx="5445900" cy="1804200"/>
          </a:xfrm>
          <a:prstGeom prst="rect">
            <a:avLst/>
          </a:prstGeom>
        </p:spPr>
        <p:txBody>
          <a:bodyPr spcFirstLastPara="1" wrap="square" lIns="91425" tIns="91425" rIns="91425" bIns="91425" anchor="b" anchorCtr="0">
            <a:noAutofit/>
          </a:bodyPr>
          <a:lstStyle>
            <a:lvl1pPr lvl="0" algn="r">
              <a:spcBef>
                <a:spcPts val="0"/>
              </a:spcBef>
              <a:spcAft>
                <a:spcPts val="0"/>
              </a:spcAft>
              <a:buSzPts val="4800"/>
              <a:buNone/>
              <a:defRPr sz="4800"/>
            </a:lvl1pPr>
            <a:lvl2pPr lvl="1" algn="r">
              <a:spcBef>
                <a:spcPts val="0"/>
              </a:spcBef>
              <a:spcAft>
                <a:spcPts val="0"/>
              </a:spcAft>
              <a:buSzPts val="6000"/>
              <a:buNone/>
              <a:defRPr sz="6000"/>
            </a:lvl2pPr>
            <a:lvl3pPr lvl="2" algn="r">
              <a:spcBef>
                <a:spcPts val="0"/>
              </a:spcBef>
              <a:spcAft>
                <a:spcPts val="0"/>
              </a:spcAft>
              <a:buSzPts val="6000"/>
              <a:buNone/>
              <a:defRPr sz="6000"/>
            </a:lvl3pPr>
            <a:lvl4pPr lvl="3" algn="r">
              <a:spcBef>
                <a:spcPts val="0"/>
              </a:spcBef>
              <a:spcAft>
                <a:spcPts val="0"/>
              </a:spcAft>
              <a:buSzPts val="6000"/>
              <a:buNone/>
              <a:defRPr sz="6000"/>
            </a:lvl4pPr>
            <a:lvl5pPr lvl="4" algn="r">
              <a:spcBef>
                <a:spcPts val="0"/>
              </a:spcBef>
              <a:spcAft>
                <a:spcPts val="0"/>
              </a:spcAft>
              <a:buSzPts val="6000"/>
              <a:buNone/>
              <a:defRPr sz="6000"/>
            </a:lvl5pPr>
            <a:lvl6pPr lvl="5" algn="r">
              <a:spcBef>
                <a:spcPts val="0"/>
              </a:spcBef>
              <a:spcAft>
                <a:spcPts val="0"/>
              </a:spcAft>
              <a:buSzPts val="6000"/>
              <a:buNone/>
              <a:defRPr sz="6000"/>
            </a:lvl6pPr>
            <a:lvl7pPr lvl="6" algn="r">
              <a:spcBef>
                <a:spcPts val="0"/>
              </a:spcBef>
              <a:spcAft>
                <a:spcPts val="0"/>
              </a:spcAft>
              <a:buSzPts val="6000"/>
              <a:buNone/>
              <a:defRPr sz="6000"/>
            </a:lvl7pPr>
            <a:lvl8pPr lvl="7" algn="r">
              <a:spcBef>
                <a:spcPts val="0"/>
              </a:spcBef>
              <a:spcAft>
                <a:spcPts val="0"/>
              </a:spcAft>
              <a:buSzPts val="6000"/>
              <a:buNone/>
              <a:defRPr sz="6000"/>
            </a:lvl8pPr>
            <a:lvl9pPr lvl="8" algn="r">
              <a:spcBef>
                <a:spcPts val="0"/>
              </a:spcBef>
              <a:spcAft>
                <a:spcPts val="0"/>
              </a:spcAft>
              <a:buSzPts val="6000"/>
              <a:buNone/>
              <a:defRPr sz="6000"/>
            </a:lvl9pPr>
          </a:lstStyle>
          <a:p>
            <a:endParaRPr/>
          </a:p>
        </p:txBody>
      </p:sp>
      <p:sp>
        <p:nvSpPr>
          <p:cNvPr id="11" name="Google Shape;11;p2"/>
          <p:cNvSpPr/>
          <p:nvPr/>
        </p:nvSpPr>
        <p:spPr>
          <a:xfrm>
            <a:off x="6208125" y="4214588"/>
            <a:ext cx="2250000" cy="103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24"/>
        <p:cNvGrpSpPr/>
        <p:nvPr/>
      </p:nvGrpSpPr>
      <p:grpSpPr>
        <a:xfrm>
          <a:off x="0" y="0"/>
          <a:ext cx="0" cy="0"/>
          <a:chOff x="0" y="0"/>
          <a:chExt cx="0" cy="0"/>
        </a:xfrm>
      </p:grpSpPr>
      <p:sp>
        <p:nvSpPr>
          <p:cNvPr id="25" name="Google Shape;25;p5"/>
          <p:cNvSpPr txBox="1">
            <a:spLocks noGrp="1"/>
          </p:cNvSpPr>
          <p:nvPr>
            <p:ph type="title"/>
          </p:nvPr>
        </p:nvSpPr>
        <p:spPr>
          <a:xfrm>
            <a:off x="691200" y="152400"/>
            <a:ext cx="7761600" cy="969000"/>
          </a:xfrm>
          <a:prstGeom prst="rect">
            <a:avLst/>
          </a:prstGeom>
        </p:spPr>
        <p:txBody>
          <a:bodyPr spcFirstLastPara="1" wrap="square" lIns="91425" tIns="91425" rIns="91425" bIns="91425" anchor="b"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6" name="Google Shape;26;p5"/>
          <p:cNvSpPr txBox="1">
            <a:spLocks noGrp="1"/>
          </p:cNvSpPr>
          <p:nvPr>
            <p:ph type="body" idx="1"/>
          </p:nvPr>
        </p:nvSpPr>
        <p:spPr>
          <a:xfrm>
            <a:off x="691200" y="1511100"/>
            <a:ext cx="7761600" cy="2868900"/>
          </a:xfrm>
          <a:prstGeom prst="rect">
            <a:avLst/>
          </a:prstGeom>
        </p:spPr>
        <p:txBody>
          <a:bodyPr spcFirstLastPara="1" wrap="square" lIns="91425" tIns="91425" rIns="91425" bIns="91425" anchor="t" anchorCtr="0">
            <a:noAutofit/>
          </a:bodyPr>
          <a:lstStyle>
            <a:lvl1pPr marL="457200" lvl="0" indent="-381000">
              <a:spcBef>
                <a:spcPts val="600"/>
              </a:spcBef>
              <a:spcAft>
                <a:spcPts val="0"/>
              </a:spcAft>
              <a:buSzPts val="2400"/>
              <a:buChar char="▣"/>
              <a:defRPr/>
            </a:lvl1pPr>
            <a:lvl2pPr marL="914400" lvl="1" indent="-381000">
              <a:spcBef>
                <a:spcPts val="0"/>
              </a:spcBef>
              <a:spcAft>
                <a:spcPts val="0"/>
              </a:spcAft>
              <a:buSzPts val="2400"/>
              <a:buChar char="□"/>
              <a:defRPr/>
            </a:lvl2pPr>
            <a:lvl3pPr marL="1371600" lvl="2" indent="-381000">
              <a:spcBef>
                <a:spcPts val="0"/>
              </a:spcBef>
              <a:spcAft>
                <a:spcPts val="0"/>
              </a:spcAft>
              <a:buSzPts val="2400"/>
              <a:buChar char="■"/>
              <a:defRPr/>
            </a:lvl3pPr>
            <a:lvl4pPr marL="1828800" lvl="3" indent="-381000">
              <a:spcBef>
                <a:spcPts val="0"/>
              </a:spcBef>
              <a:spcAft>
                <a:spcPts val="0"/>
              </a:spcAft>
              <a:buSzPts val="2400"/>
              <a:buChar char="●"/>
              <a:defRPr/>
            </a:lvl4pPr>
            <a:lvl5pPr marL="2286000" lvl="4" indent="-381000">
              <a:spcBef>
                <a:spcPts val="0"/>
              </a:spcBef>
              <a:spcAft>
                <a:spcPts val="0"/>
              </a:spcAft>
              <a:buSzPts val="2400"/>
              <a:buChar char="○"/>
              <a:defRPr/>
            </a:lvl5pPr>
            <a:lvl6pPr marL="2743200" lvl="5" indent="-381000">
              <a:spcBef>
                <a:spcPts val="0"/>
              </a:spcBef>
              <a:spcAft>
                <a:spcPts val="0"/>
              </a:spcAft>
              <a:buSzPts val="2400"/>
              <a:buChar char="■"/>
              <a:defRPr/>
            </a:lvl6pPr>
            <a:lvl7pPr marL="3200400" lvl="6" indent="-381000">
              <a:spcBef>
                <a:spcPts val="0"/>
              </a:spcBef>
              <a:spcAft>
                <a:spcPts val="0"/>
              </a:spcAft>
              <a:buSzPts val="2400"/>
              <a:buChar char="●"/>
              <a:defRPr/>
            </a:lvl7pPr>
            <a:lvl8pPr marL="3657600" lvl="7" indent="-381000">
              <a:spcBef>
                <a:spcPts val="0"/>
              </a:spcBef>
              <a:spcAft>
                <a:spcPts val="0"/>
              </a:spcAft>
              <a:buSzPts val="2400"/>
              <a:buChar char="○"/>
              <a:defRPr/>
            </a:lvl8pPr>
            <a:lvl9pPr marL="4114800" lvl="8" indent="-381000">
              <a:spcBef>
                <a:spcPts val="0"/>
              </a:spcBef>
              <a:spcAft>
                <a:spcPts val="0"/>
              </a:spcAft>
              <a:buSzPts val="2400"/>
              <a:buChar char="■"/>
              <a:defRPr/>
            </a:lvl9pPr>
          </a:lstStyle>
          <a:p>
            <a:endParaRPr/>
          </a:p>
        </p:txBody>
      </p:sp>
      <p:sp>
        <p:nvSpPr>
          <p:cNvPr id="27" name="Google Shape;27;p5"/>
          <p:cNvSpPr/>
          <p:nvPr/>
        </p:nvSpPr>
        <p:spPr>
          <a:xfrm>
            <a:off x="813273" y="1205841"/>
            <a:ext cx="1533600" cy="103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5"/>
          <p:cNvSpPr/>
          <p:nvPr/>
        </p:nvSpPr>
        <p:spPr>
          <a:xfrm>
            <a:off x="0" y="0"/>
            <a:ext cx="100500" cy="51435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5"/>
          <p:cNvSpPr txBox="1">
            <a:spLocks noGrp="1"/>
          </p:cNvSpPr>
          <p:nvPr>
            <p:ph type="sldNum" idx="12"/>
          </p:nvPr>
        </p:nvSpPr>
        <p:spPr>
          <a:xfrm>
            <a:off x="8556775" y="4758433"/>
            <a:ext cx="548700" cy="3090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691200" y="628125"/>
            <a:ext cx="7761600" cy="493500"/>
          </a:xfrm>
          <a:prstGeom prst="rect">
            <a:avLst/>
          </a:prstGeom>
          <a:noFill/>
          <a:ln>
            <a:noFill/>
          </a:ln>
        </p:spPr>
        <p:txBody>
          <a:bodyPr spcFirstLastPara="1" wrap="square" lIns="91425" tIns="91425" rIns="91425" bIns="91425" anchor="b" anchorCtr="0">
            <a:noAutofit/>
          </a:bodyPr>
          <a:lstStyle>
            <a:lvl1pPr lvl="0">
              <a:spcBef>
                <a:spcPts val="0"/>
              </a:spcBef>
              <a:spcAft>
                <a:spcPts val="0"/>
              </a:spcAft>
              <a:buClr>
                <a:schemeClr val="dk1"/>
              </a:buClr>
              <a:buSzPts val="3000"/>
              <a:buFont typeface="Montserrat"/>
              <a:buNone/>
              <a:defRPr sz="3000" b="1">
                <a:solidFill>
                  <a:schemeClr val="dk1"/>
                </a:solidFill>
                <a:latin typeface="Montserrat"/>
                <a:ea typeface="Montserrat"/>
                <a:cs typeface="Montserrat"/>
                <a:sym typeface="Montserrat"/>
              </a:defRPr>
            </a:lvl1pPr>
            <a:lvl2pPr lvl="1">
              <a:spcBef>
                <a:spcPts val="0"/>
              </a:spcBef>
              <a:spcAft>
                <a:spcPts val="0"/>
              </a:spcAft>
              <a:buClr>
                <a:schemeClr val="dk1"/>
              </a:buClr>
              <a:buSzPts val="3000"/>
              <a:buFont typeface="Montserrat"/>
              <a:buNone/>
              <a:defRPr sz="3000" b="1">
                <a:solidFill>
                  <a:schemeClr val="dk1"/>
                </a:solidFill>
                <a:latin typeface="Montserrat"/>
                <a:ea typeface="Montserrat"/>
                <a:cs typeface="Montserrat"/>
                <a:sym typeface="Montserrat"/>
              </a:defRPr>
            </a:lvl2pPr>
            <a:lvl3pPr lvl="2">
              <a:spcBef>
                <a:spcPts val="0"/>
              </a:spcBef>
              <a:spcAft>
                <a:spcPts val="0"/>
              </a:spcAft>
              <a:buClr>
                <a:schemeClr val="dk1"/>
              </a:buClr>
              <a:buSzPts val="3000"/>
              <a:buFont typeface="Montserrat"/>
              <a:buNone/>
              <a:defRPr sz="3000" b="1">
                <a:solidFill>
                  <a:schemeClr val="dk1"/>
                </a:solidFill>
                <a:latin typeface="Montserrat"/>
                <a:ea typeface="Montserrat"/>
                <a:cs typeface="Montserrat"/>
                <a:sym typeface="Montserrat"/>
              </a:defRPr>
            </a:lvl3pPr>
            <a:lvl4pPr lvl="3">
              <a:spcBef>
                <a:spcPts val="0"/>
              </a:spcBef>
              <a:spcAft>
                <a:spcPts val="0"/>
              </a:spcAft>
              <a:buClr>
                <a:schemeClr val="dk1"/>
              </a:buClr>
              <a:buSzPts val="3000"/>
              <a:buFont typeface="Montserrat"/>
              <a:buNone/>
              <a:defRPr sz="3000" b="1">
                <a:solidFill>
                  <a:schemeClr val="dk1"/>
                </a:solidFill>
                <a:latin typeface="Montserrat"/>
                <a:ea typeface="Montserrat"/>
                <a:cs typeface="Montserrat"/>
                <a:sym typeface="Montserrat"/>
              </a:defRPr>
            </a:lvl4pPr>
            <a:lvl5pPr lvl="4">
              <a:spcBef>
                <a:spcPts val="0"/>
              </a:spcBef>
              <a:spcAft>
                <a:spcPts val="0"/>
              </a:spcAft>
              <a:buClr>
                <a:schemeClr val="dk1"/>
              </a:buClr>
              <a:buSzPts val="3000"/>
              <a:buFont typeface="Montserrat"/>
              <a:buNone/>
              <a:defRPr sz="3000" b="1">
                <a:solidFill>
                  <a:schemeClr val="dk1"/>
                </a:solidFill>
                <a:latin typeface="Montserrat"/>
                <a:ea typeface="Montserrat"/>
                <a:cs typeface="Montserrat"/>
                <a:sym typeface="Montserrat"/>
              </a:defRPr>
            </a:lvl5pPr>
            <a:lvl6pPr lvl="5">
              <a:spcBef>
                <a:spcPts val="0"/>
              </a:spcBef>
              <a:spcAft>
                <a:spcPts val="0"/>
              </a:spcAft>
              <a:buClr>
                <a:schemeClr val="dk1"/>
              </a:buClr>
              <a:buSzPts val="3000"/>
              <a:buFont typeface="Montserrat"/>
              <a:buNone/>
              <a:defRPr sz="3000" b="1">
                <a:solidFill>
                  <a:schemeClr val="dk1"/>
                </a:solidFill>
                <a:latin typeface="Montserrat"/>
                <a:ea typeface="Montserrat"/>
                <a:cs typeface="Montserrat"/>
                <a:sym typeface="Montserrat"/>
              </a:defRPr>
            </a:lvl6pPr>
            <a:lvl7pPr lvl="6">
              <a:spcBef>
                <a:spcPts val="0"/>
              </a:spcBef>
              <a:spcAft>
                <a:spcPts val="0"/>
              </a:spcAft>
              <a:buClr>
                <a:schemeClr val="dk1"/>
              </a:buClr>
              <a:buSzPts val="3000"/>
              <a:buFont typeface="Montserrat"/>
              <a:buNone/>
              <a:defRPr sz="3000" b="1">
                <a:solidFill>
                  <a:schemeClr val="dk1"/>
                </a:solidFill>
                <a:latin typeface="Montserrat"/>
                <a:ea typeface="Montserrat"/>
                <a:cs typeface="Montserrat"/>
                <a:sym typeface="Montserrat"/>
              </a:defRPr>
            </a:lvl7pPr>
            <a:lvl8pPr lvl="7">
              <a:spcBef>
                <a:spcPts val="0"/>
              </a:spcBef>
              <a:spcAft>
                <a:spcPts val="0"/>
              </a:spcAft>
              <a:buClr>
                <a:schemeClr val="dk1"/>
              </a:buClr>
              <a:buSzPts val="3000"/>
              <a:buFont typeface="Montserrat"/>
              <a:buNone/>
              <a:defRPr sz="3000" b="1">
                <a:solidFill>
                  <a:schemeClr val="dk1"/>
                </a:solidFill>
                <a:latin typeface="Montserrat"/>
                <a:ea typeface="Montserrat"/>
                <a:cs typeface="Montserrat"/>
                <a:sym typeface="Montserrat"/>
              </a:defRPr>
            </a:lvl8pPr>
            <a:lvl9pPr lvl="8">
              <a:spcBef>
                <a:spcPts val="0"/>
              </a:spcBef>
              <a:spcAft>
                <a:spcPts val="0"/>
              </a:spcAft>
              <a:buClr>
                <a:schemeClr val="dk1"/>
              </a:buClr>
              <a:buSzPts val="3000"/>
              <a:buFont typeface="Montserrat"/>
              <a:buNone/>
              <a:defRPr sz="3000" b="1">
                <a:solidFill>
                  <a:schemeClr val="dk1"/>
                </a:solidFill>
                <a:latin typeface="Montserrat"/>
                <a:ea typeface="Montserrat"/>
                <a:cs typeface="Montserrat"/>
                <a:sym typeface="Montserrat"/>
              </a:defRPr>
            </a:lvl9pPr>
          </a:lstStyle>
          <a:p>
            <a:endParaRPr/>
          </a:p>
        </p:txBody>
      </p:sp>
      <p:sp>
        <p:nvSpPr>
          <p:cNvPr id="7" name="Google Shape;7;p1"/>
          <p:cNvSpPr txBox="1">
            <a:spLocks noGrp="1"/>
          </p:cNvSpPr>
          <p:nvPr>
            <p:ph type="body" idx="1"/>
          </p:nvPr>
        </p:nvSpPr>
        <p:spPr>
          <a:xfrm>
            <a:off x="691200" y="1511100"/>
            <a:ext cx="7761600" cy="2868900"/>
          </a:xfrm>
          <a:prstGeom prst="rect">
            <a:avLst/>
          </a:prstGeom>
          <a:noFill/>
          <a:ln>
            <a:noFill/>
          </a:ln>
        </p:spPr>
        <p:txBody>
          <a:bodyPr spcFirstLastPara="1" wrap="square" lIns="91425" tIns="91425" rIns="91425" bIns="91425" anchor="t" anchorCtr="0">
            <a:noAutofit/>
          </a:bodyPr>
          <a:lstStyle>
            <a:lvl1pPr marL="457200" lvl="0" indent="-381000">
              <a:spcBef>
                <a:spcPts val="600"/>
              </a:spcBef>
              <a:spcAft>
                <a:spcPts val="0"/>
              </a:spcAft>
              <a:buClr>
                <a:schemeClr val="accent2"/>
              </a:buClr>
              <a:buSzPts val="2400"/>
              <a:buFont typeface="Montserrat"/>
              <a:buChar char="▣"/>
              <a:defRPr sz="2400">
                <a:solidFill>
                  <a:schemeClr val="dk1"/>
                </a:solidFill>
                <a:latin typeface="Montserrat"/>
                <a:ea typeface="Montserrat"/>
                <a:cs typeface="Montserrat"/>
                <a:sym typeface="Montserrat"/>
              </a:defRPr>
            </a:lvl1pPr>
            <a:lvl2pPr marL="914400" lvl="1" indent="-381000">
              <a:spcBef>
                <a:spcPts val="0"/>
              </a:spcBef>
              <a:spcAft>
                <a:spcPts val="0"/>
              </a:spcAft>
              <a:buClr>
                <a:schemeClr val="accent2"/>
              </a:buClr>
              <a:buSzPts val="2400"/>
              <a:buFont typeface="Montserrat"/>
              <a:buChar char="□"/>
              <a:defRPr sz="2400">
                <a:solidFill>
                  <a:schemeClr val="dk1"/>
                </a:solidFill>
                <a:latin typeface="Montserrat"/>
                <a:ea typeface="Montserrat"/>
                <a:cs typeface="Montserrat"/>
                <a:sym typeface="Montserrat"/>
              </a:defRPr>
            </a:lvl2pPr>
            <a:lvl3pPr marL="1371600" lvl="2" indent="-381000">
              <a:spcBef>
                <a:spcPts val="0"/>
              </a:spcBef>
              <a:spcAft>
                <a:spcPts val="0"/>
              </a:spcAft>
              <a:buClr>
                <a:schemeClr val="accent2"/>
              </a:buClr>
              <a:buSzPts val="2400"/>
              <a:buFont typeface="Montserrat"/>
              <a:buChar char="■"/>
              <a:defRPr sz="2400">
                <a:solidFill>
                  <a:schemeClr val="dk1"/>
                </a:solidFill>
                <a:latin typeface="Montserrat"/>
                <a:ea typeface="Montserrat"/>
                <a:cs typeface="Montserrat"/>
                <a:sym typeface="Montserrat"/>
              </a:defRPr>
            </a:lvl3pPr>
            <a:lvl4pPr marL="1828800" lvl="3" indent="-381000">
              <a:spcBef>
                <a:spcPts val="0"/>
              </a:spcBef>
              <a:spcAft>
                <a:spcPts val="0"/>
              </a:spcAft>
              <a:buClr>
                <a:schemeClr val="dk1"/>
              </a:buClr>
              <a:buSzPts val="2400"/>
              <a:buFont typeface="Montserrat"/>
              <a:buChar char="●"/>
              <a:defRPr sz="2400">
                <a:solidFill>
                  <a:schemeClr val="dk1"/>
                </a:solidFill>
                <a:latin typeface="Montserrat"/>
                <a:ea typeface="Montserrat"/>
                <a:cs typeface="Montserrat"/>
                <a:sym typeface="Montserrat"/>
              </a:defRPr>
            </a:lvl4pPr>
            <a:lvl5pPr marL="2286000" lvl="4" indent="-381000">
              <a:spcBef>
                <a:spcPts val="0"/>
              </a:spcBef>
              <a:spcAft>
                <a:spcPts val="0"/>
              </a:spcAft>
              <a:buClr>
                <a:schemeClr val="dk1"/>
              </a:buClr>
              <a:buSzPts val="2400"/>
              <a:buFont typeface="Montserrat"/>
              <a:buChar char="○"/>
              <a:defRPr sz="2400">
                <a:solidFill>
                  <a:schemeClr val="dk1"/>
                </a:solidFill>
                <a:latin typeface="Montserrat"/>
                <a:ea typeface="Montserrat"/>
                <a:cs typeface="Montserrat"/>
                <a:sym typeface="Montserrat"/>
              </a:defRPr>
            </a:lvl5pPr>
            <a:lvl6pPr marL="2743200" lvl="5" indent="-381000">
              <a:spcBef>
                <a:spcPts val="0"/>
              </a:spcBef>
              <a:spcAft>
                <a:spcPts val="0"/>
              </a:spcAft>
              <a:buClr>
                <a:schemeClr val="dk1"/>
              </a:buClr>
              <a:buSzPts val="2400"/>
              <a:buFont typeface="Montserrat"/>
              <a:buChar char="■"/>
              <a:defRPr sz="2400">
                <a:solidFill>
                  <a:schemeClr val="dk1"/>
                </a:solidFill>
                <a:latin typeface="Montserrat"/>
                <a:ea typeface="Montserrat"/>
                <a:cs typeface="Montserrat"/>
                <a:sym typeface="Montserrat"/>
              </a:defRPr>
            </a:lvl6pPr>
            <a:lvl7pPr marL="3200400" lvl="6" indent="-381000">
              <a:spcBef>
                <a:spcPts val="0"/>
              </a:spcBef>
              <a:spcAft>
                <a:spcPts val="0"/>
              </a:spcAft>
              <a:buClr>
                <a:schemeClr val="dk1"/>
              </a:buClr>
              <a:buSzPts val="2400"/>
              <a:buFont typeface="Montserrat"/>
              <a:buChar char="●"/>
              <a:defRPr sz="2400">
                <a:solidFill>
                  <a:schemeClr val="dk1"/>
                </a:solidFill>
                <a:latin typeface="Montserrat"/>
                <a:ea typeface="Montserrat"/>
                <a:cs typeface="Montserrat"/>
                <a:sym typeface="Montserrat"/>
              </a:defRPr>
            </a:lvl7pPr>
            <a:lvl8pPr marL="3657600" lvl="7" indent="-381000">
              <a:spcBef>
                <a:spcPts val="0"/>
              </a:spcBef>
              <a:spcAft>
                <a:spcPts val="0"/>
              </a:spcAft>
              <a:buClr>
                <a:schemeClr val="dk1"/>
              </a:buClr>
              <a:buSzPts val="2400"/>
              <a:buFont typeface="Montserrat"/>
              <a:buChar char="○"/>
              <a:defRPr sz="2400">
                <a:solidFill>
                  <a:schemeClr val="dk1"/>
                </a:solidFill>
                <a:latin typeface="Montserrat"/>
                <a:ea typeface="Montserrat"/>
                <a:cs typeface="Montserrat"/>
                <a:sym typeface="Montserrat"/>
              </a:defRPr>
            </a:lvl8pPr>
            <a:lvl9pPr marL="4114800" lvl="8" indent="-381000">
              <a:spcBef>
                <a:spcPts val="0"/>
              </a:spcBef>
              <a:spcAft>
                <a:spcPts val="0"/>
              </a:spcAft>
              <a:buClr>
                <a:schemeClr val="dk1"/>
              </a:buClr>
              <a:buSzPts val="2400"/>
              <a:buFont typeface="Montserrat"/>
              <a:buChar char="■"/>
              <a:defRPr sz="2400">
                <a:solidFill>
                  <a:schemeClr val="dk1"/>
                </a:solidFill>
                <a:latin typeface="Montserrat"/>
                <a:ea typeface="Montserrat"/>
                <a:cs typeface="Montserrat"/>
                <a:sym typeface="Montserrat"/>
              </a:defRPr>
            </a:lvl9pPr>
          </a:lstStyle>
          <a:p>
            <a:endParaRPr/>
          </a:p>
        </p:txBody>
      </p:sp>
      <p:sp>
        <p:nvSpPr>
          <p:cNvPr id="8" name="Google Shape;8;p1"/>
          <p:cNvSpPr txBox="1">
            <a:spLocks noGrp="1"/>
          </p:cNvSpPr>
          <p:nvPr>
            <p:ph type="sldNum" idx="12"/>
          </p:nvPr>
        </p:nvSpPr>
        <p:spPr>
          <a:xfrm>
            <a:off x="8556775" y="4758433"/>
            <a:ext cx="548700" cy="309000"/>
          </a:xfrm>
          <a:prstGeom prst="rect">
            <a:avLst/>
          </a:prstGeom>
          <a:noFill/>
          <a:ln>
            <a:noFill/>
          </a:ln>
        </p:spPr>
        <p:txBody>
          <a:bodyPr spcFirstLastPara="1" wrap="square" lIns="91425" tIns="91425" rIns="91425" bIns="91425" anchor="t" anchorCtr="0">
            <a:noAutofit/>
          </a:bodyPr>
          <a:lstStyle>
            <a:lvl1pPr lvl="0" algn="r">
              <a:buNone/>
              <a:defRPr sz="1200" b="1">
                <a:solidFill>
                  <a:schemeClr val="accent1"/>
                </a:solidFill>
                <a:latin typeface="Montserrat"/>
                <a:ea typeface="Montserrat"/>
                <a:cs typeface="Montserrat"/>
                <a:sym typeface="Montserrat"/>
              </a:defRPr>
            </a:lvl1pPr>
            <a:lvl2pPr lvl="1" algn="r">
              <a:buNone/>
              <a:defRPr sz="1200" b="1">
                <a:solidFill>
                  <a:schemeClr val="accent1"/>
                </a:solidFill>
                <a:latin typeface="Montserrat"/>
                <a:ea typeface="Montserrat"/>
                <a:cs typeface="Montserrat"/>
                <a:sym typeface="Montserrat"/>
              </a:defRPr>
            </a:lvl2pPr>
            <a:lvl3pPr lvl="2" algn="r">
              <a:buNone/>
              <a:defRPr sz="1200" b="1">
                <a:solidFill>
                  <a:schemeClr val="accent1"/>
                </a:solidFill>
                <a:latin typeface="Montserrat"/>
                <a:ea typeface="Montserrat"/>
                <a:cs typeface="Montserrat"/>
                <a:sym typeface="Montserrat"/>
              </a:defRPr>
            </a:lvl3pPr>
            <a:lvl4pPr lvl="3" algn="r">
              <a:buNone/>
              <a:defRPr sz="1200" b="1">
                <a:solidFill>
                  <a:schemeClr val="accent1"/>
                </a:solidFill>
                <a:latin typeface="Montserrat"/>
                <a:ea typeface="Montserrat"/>
                <a:cs typeface="Montserrat"/>
                <a:sym typeface="Montserrat"/>
              </a:defRPr>
            </a:lvl4pPr>
            <a:lvl5pPr lvl="4" algn="r">
              <a:buNone/>
              <a:defRPr sz="1200" b="1">
                <a:solidFill>
                  <a:schemeClr val="accent1"/>
                </a:solidFill>
                <a:latin typeface="Montserrat"/>
                <a:ea typeface="Montserrat"/>
                <a:cs typeface="Montserrat"/>
                <a:sym typeface="Montserrat"/>
              </a:defRPr>
            </a:lvl5pPr>
            <a:lvl6pPr lvl="5" algn="r">
              <a:buNone/>
              <a:defRPr sz="1200" b="1">
                <a:solidFill>
                  <a:schemeClr val="accent1"/>
                </a:solidFill>
                <a:latin typeface="Montserrat"/>
                <a:ea typeface="Montserrat"/>
                <a:cs typeface="Montserrat"/>
                <a:sym typeface="Montserrat"/>
              </a:defRPr>
            </a:lvl6pPr>
            <a:lvl7pPr lvl="6" algn="r">
              <a:buNone/>
              <a:defRPr sz="1200" b="1">
                <a:solidFill>
                  <a:schemeClr val="accent1"/>
                </a:solidFill>
                <a:latin typeface="Montserrat"/>
                <a:ea typeface="Montserrat"/>
                <a:cs typeface="Montserrat"/>
                <a:sym typeface="Montserrat"/>
              </a:defRPr>
            </a:lvl7pPr>
            <a:lvl8pPr lvl="7" algn="r">
              <a:buNone/>
              <a:defRPr sz="1200" b="1">
                <a:solidFill>
                  <a:schemeClr val="accent1"/>
                </a:solidFill>
                <a:latin typeface="Montserrat"/>
                <a:ea typeface="Montserrat"/>
                <a:cs typeface="Montserrat"/>
                <a:sym typeface="Montserrat"/>
              </a:defRPr>
            </a:lvl8pPr>
            <a:lvl9pPr lvl="8" algn="r">
              <a:buNone/>
              <a:defRPr sz="1200" b="1">
                <a:solidFill>
                  <a:schemeClr val="accent1"/>
                </a:solidFill>
                <a:latin typeface="Montserrat"/>
                <a:ea typeface="Montserrat"/>
                <a:cs typeface="Montserrat"/>
                <a:sym typeface="Montserrat"/>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51" r:id="rId2"/>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Google Shape;62;p11"/>
          <p:cNvSpPr txBox="1">
            <a:spLocks noGrp="1"/>
          </p:cNvSpPr>
          <p:nvPr>
            <p:ph type="ctrTitle"/>
          </p:nvPr>
        </p:nvSpPr>
        <p:spPr>
          <a:xfrm>
            <a:off x="685800" y="2220413"/>
            <a:ext cx="7772425" cy="1804200"/>
          </a:xfrm>
          <a:prstGeom prst="rect">
            <a:avLst/>
          </a:prstGeom>
        </p:spPr>
        <p:txBody>
          <a:bodyPr spcFirstLastPara="1" wrap="square" lIns="91425" tIns="91425" rIns="91425" bIns="91425" anchor="b" anchorCtr="0">
            <a:noAutofit/>
          </a:bodyPr>
          <a:lstStyle/>
          <a:p>
            <a:pPr marL="0" lvl="0" indent="0" algn="r" rtl="0">
              <a:spcBef>
                <a:spcPts val="0"/>
              </a:spcBef>
              <a:spcAft>
                <a:spcPts val="0"/>
              </a:spcAft>
              <a:buNone/>
            </a:pPr>
            <a:r>
              <a:rPr lang="en" sz="6000" dirty="0"/>
              <a:t>To Be Victorious…</a:t>
            </a:r>
            <a:br>
              <a:rPr lang="en" sz="6000" dirty="0"/>
            </a:br>
            <a:r>
              <a:rPr lang="en" sz="4000" dirty="0"/>
              <a:t>We have to know who we’re fighting against. </a:t>
            </a:r>
            <a:br>
              <a:rPr lang="en" dirty="0"/>
            </a:br>
            <a:r>
              <a:rPr lang="en" sz="1800" b="0" dirty="0"/>
              <a:t>1 Corinthians 15:54-57</a:t>
            </a:r>
            <a:endParaRPr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6"/>
          <p:cNvSpPr txBox="1">
            <a:spLocks noGrp="1"/>
          </p:cNvSpPr>
          <p:nvPr>
            <p:ph type="title"/>
          </p:nvPr>
        </p:nvSpPr>
        <p:spPr>
          <a:xfrm>
            <a:off x="691200" y="152400"/>
            <a:ext cx="7761600" cy="969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dirty="0"/>
              <a:t>Who Is Our Adversary?</a:t>
            </a:r>
            <a:endParaRPr dirty="0"/>
          </a:p>
        </p:txBody>
      </p:sp>
      <p:sp>
        <p:nvSpPr>
          <p:cNvPr id="100" name="Google Shape;100;p16"/>
          <p:cNvSpPr txBox="1">
            <a:spLocks noGrp="1"/>
          </p:cNvSpPr>
          <p:nvPr>
            <p:ph type="body" idx="1"/>
          </p:nvPr>
        </p:nvSpPr>
        <p:spPr>
          <a:xfrm>
            <a:off x="363071" y="1511099"/>
            <a:ext cx="8511987" cy="3247333"/>
          </a:xfrm>
          <a:prstGeom prst="rect">
            <a:avLst/>
          </a:prstGeom>
        </p:spPr>
        <p:txBody>
          <a:bodyPr spcFirstLastPara="1" wrap="square" lIns="91425" tIns="91425" rIns="91425" bIns="91425" anchor="t" anchorCtr="0">
            <a:noAutofit/>
          </a:bodyPr>
          <a:lstStyle/>
          <a:p>
            <a:pPr marL="76200" lvl="0" indent="0" algn="l" rtl="0">
              <a:spcBef>
                <a:spcPts val="1200"/>
              </a:spcBef>
              <a:spcAft>
                <a:spcPts val="0"/>
              </a:spcAft>
              <a:buSzPts val="2400"/>
              <a:buNone/>
            </a:pPr>
            <a:r>
              <a:rPr lang="en-US" sz="2800" b="1" dirty="0"/>
              <a:t>The god of this world. </a:t>
            </a:r>
            <a:r>
              <a:rPr lang="en-US" sz="2800" dirty="0"/>
              <a:t>(2 Corinthians 4:4)</a:t>
            </a:r>
          </a:p>
          <a:p>
            <a:pPr>
              <a:spcBef>
                <a:spcPts val="1200"/>
              </a:spcBef>
            </a:pPr>
            <a:r>
              <a:rPr lang="en-US" dirty="0"/>
              <a:t>Satan uses what’s at his disposal. (Matthew 4:9)</a:t>
            </a:r>
          </a:p>
          <a:p>
            <a:pPr>
              <a:spcBef>
                <a:spcPts val="1200"/>
              </a:spcBef>
            </a:pPr>
            <a:r>
              <a:rPr lang="en-US" dirty="0"/>
              <a:t>The reasons for </a:t>
            </a:r>
            <a:r>
              <a:rPr lang="en-US" b="1" dirty="0"/>
              <a:t>Colossians 3:1-2 </a:t>
            </a:r>
            <a:r>
              <a:rPr lang="en-US" dirty="0"/>
              <a:t>&amp; </a:t>
            </a:r>
            <a:r>
              <a:rPr lang="en-US" b="1" dirty="0"/>
              <a:t>1 John 2:15-17</a:t>
            </a:r>
          </a:p>
        </p:txBody>
      </p:sp>
      <p:sp>
        <p:nvSpPr>
          <p:cNvPr id="101" name="Google Shape;101;p16"/>
          <p:cNvSpPr txBox="1">
            <a:spLocks noGrp="1"/>
          </p:cNvSpPr>
          <p:nvPr>
            <p:ph type="sldNum" idx="12"/>
          </p:nvPr>
        </p:nvSpPr>
        <p:spPr>
          <a:xfrm>
            <a:off x="8556775" y="4758433"/>
            <a:ext cx="548700" cy="3090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10</a:t>
            </a:fld>
            <a:endParaRPr/>
          </a:p>
        </p:txBody>
      </p:sp>
    </p:spTree>
    <p:extLst>
      <p:ext uri="{BB962C8B-B14F-4D97-AF65-F5344CB8AC3E}">
        <p14:creationId xmlns:p14="http://schemas.microsoft.com/office/powerpoint/2010/main" val="4294030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0">
                                            <p:txEl>
                                              <p:pRg st="0" end="0"/>
                                            </p:txEl>
                                          </p:spTgt>
                                        </p:tgtEl>
                                        <p:attrNameLst>
                                          <p:attrName>style.visibility</p:attrName>
                                        </p:attrNameLst>
                                      </p:cBhvr>
                                      <p:to>
                                        <p:strVal val="visible"/>
                                      </p:to>
                                    </p:set>
                                    <p:animEffect transition="in" filter="fade">
                                      <p:cBhvr>
                                        <p:cTn id="7" dur="500"/>
                                        <p:tgtEl>
                                          <p:spTgt spid="10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0">
                                            <p:txEl>
                                              <p:pRg st="1" end="1"/>
                                            </p:txEl>
                                          </p:spTgt>
                                        </p:tgtEl>
                                        <p:attrNameLst>
                                          <p:attrName>style.visibility</p:attrName>
                                        </p:attrNameLst>
                                      </p:cBhvr>
                                      <p:to>
                                        <p:strVal val="visible"/>
                                      </p:to>
                                    </p:set>
                                    <p:animEffect transition="in" filter="fade">
                                      <p:cBhvr>
                                        <p:cTn id="12" dur="500"/>
                                        <p:tgtEl>
                                          <p:spTgt spid="10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0">
                                            <p:txEl>
                                              <p:pRg st="2" end="2"/>
                                            </p:txEl>
                                          </p:spTgt>
                                        </p:tgtEl>
                                        <p:attrNameLst>
                                          <p:attrName>style.visibility</p:attrName>
                                        </p:attrNameLst>
                                      </p:cBhvr>
                                      <p:to>
                                        <p:strVal val="visible"/>
                                      </p:to>
                                    </p:set>
                                    <p:animEffect transition="in" filter="fade">
                                      <p:cBhvr>
                                        <p:cTn id="17" dur="500"/>
                                        <p:tgtEl>
                                          <p:spTgt spid="10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6"/>
          <p:cNvSpPr txBox="1">
            <a:spLocks noGrp="1"/>
          </p:cNvSpPr>
          <p:nvPr>
            <p:ph type="title"/>
          </p:nvPr>
        </p:nvSpPr>
        <p:spPr>
          <a:xfrm>
            <a:off x="691200" y="152400"/>
            <a:ext cx="7761600" cy="969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dirty="0"/>
              <a:t>Where did Satan come from?</a:t>
            </a:r>
            <a:endParaRPr dirty="0"/>
          </a:p>
        </p:txBody>
      </p:sp>
      <p:sp>
        <p:nvSpPr>
          <p:cNvPr id="100" name="Google Shape;100;p16"/>
          <p:cNvSpPr txBox="1">
            <a:spLocks noGrp="1"/>
          </p:cNvSpPr>
          <p:nvPr>
            <p:ph type="body" idx="1"/>
          </p:nvPr>
        </p:nvSpPr>
        <p:spPr>
          <a:xfrm>
            <a:off x="363071" y="1511099"/>
            <a:ext cx="8511987" cy="3247333"/>
          </a:xfrm>
          <a:prstGeom prst="rect">
            <a:avLst/>
          </a:prstGeom>
        </p:spPr>
        <p:txBody>
          <a:bodyPr spcFirstLastPara="1" wrap="square" lIns="91425" tIns="91425" rIns="91425" bIns="91425" anchor="t" anchorCtr="0">
            <a:noAutofit/>
          </a:bodyPr>
          <a:lstStyle/>
          <a:p>
            <a:pPr marL="76200" lvl="0" indent="0" algn="l" rtl="0">
              <a:spcAft>
                <a:spcPts val="0"/>
              </a:spcAft>
              <a:buSzPts val="2400"/>
              <a:buNone/>
            </a:pPr>
            <a:r>
              <a:rPr lang="en-US" sz="2800" b="1" dirty="0"/>
              <a:t>What God’s word reveals:</a:t>
            </a:r>
          </a:p>
          <a:p>
            <a:r>
              <a:rPr lang="en-US" dirty="0"/>
              <a:t>All things physical and spiritual created by God. (Colossians 1:15-16)</a:t>
            </a:r>
          </a:p>
          <a:p>
            <a:r>
              <a:rPr lang="en-US" dirty="0"/>
              <a:t>Was Satan created evil or did he become evil? </a:t>
            </a:r>
          </a:p>
          <a:p>
            <a:r>
              <a:rPr lang="en-US" dirty="0"/>
              <a:t>“</a:t>
            </a:r>
            <a:r>
              <a:rPr lang="en-US" i="1" dirty="0"/>
              <a:t>No evil dwells with you</a:t>
            </a:r>
            <a:r>
              <a:rPr lang="en-US" dirty="0"/>
              <a:t>.” (Psalms 5:4) </a:t>
            </a:r>
          </a:p>
          <a:p>
            <a:r>
              <a:rPr lang="en-US" dirty="0"/>
              <a:t>God is “</a:t>
            </a:r>
            <a:r>
              <a:rPr lang="en-US" i="1" dirty="0"/>
              <a:t>righteous and upright</a:t>
            </a:r>
            <a:r>
              <a:rPr lang="en-US" dirty="0"/>
              <a:t>” (Deut. 32:4)</a:t>
            </a:r>
          </a:p>
        </p:txBody>
      </p:sp>
      <p:sp>
        <p:nvSpPr>
          <p:cNvPr id="101" name="Google Shape;101;p16"/>
          <p:cNvSpPr txBox="1">
            <a:spLocks noGrp="1"/>
          </p:cNvSpPr>
          <p:nvPr>
            <p:ph type="sldNum" idx="12"/>
          </p:nvPr>
        </p:nvSpPr>
        <p:spPr>
          <a:xfrm>
            <a:off x="8556775" y="4758433"/>
            <a:ext cx="548700" cy="3090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11</a:t>
            </a:fld>
            <a:endParaRPr/>
          </a:p>
        </p:txBody>
      </p:sp>
    </p:spTree>
    <p:extLst>
      <p:ext uri="{BB962C8B-B14F-4D97-AF65-F5344CB8AC3E}">
        <p14:creationId xmlns:p14="http://schemas.microsoft.com/office/powerpoint/2010/main" val="3170181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0">
                                            <p:txEl>
                                              <p:pRg st="0" end="0"/>
                                            </p:txEl>
                                          </p:spTgt>
                                        </p:tgtEl>
                                        <p:attrNameLst>
                                          <p:attrName>style.visibility</p:attrName>
                                        </p:attrNameLst>
                                      </p:cBhvr>
                                      <p:to>
                                        <p:strVal val="visible"/>
                                      </p:to>
                                    </p:set>
                                    <p:animEffect transition="in" filter="fade">
                                      <p:cBhvr>
                                        <p:cTn id="7" dur="500"/>
                                        <p:tgtEl>
                                          <p:spTgt spid="10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0">
                                            <p:txEl>
                                              <p:pRg st="1" end="1"/>
                                            </p:txEl>
                                          </p:spTgt>
                                        </p:tgtEl>
                                        <p:attrNameLst>
                                          <p:attrName>style.visibility</p:attrName>
                                        </p:attrNameLst>
                                      </p:cBhvr>
                                      <p:to>
                                        <p:strVal val="visible"/>
                                      </p:to>
                                    </p:set>
                                    <p:animEffect transition="in" filter="fade">
                                      <p:cBhvr>
                                        <p:cTn id="12" dur="500"/>
                                        <p:tgtEl>
                                          <p:spTgt spid="10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0">
                                            <p:txEl>
                                              <p:pRg st="2" end="2"/>
                                            </p:txEl>
                                          </p:spTgt>
                                        </p:tgtEl>
                                        <p:attrNameLst>
                                          <p:attrName>style.visibility</p:attrName>
                                        </p:attrNameLst>
                                      </p:cBhvr>
                                      <p:to>
                                        <p:strVal val="visible"/>
                                      </p:to>
                                    </p:set>
                                    <p:animEffect transition="in" filter="fade">
                                      <p:cBhvr>
                                        <p:cTn id="17" dur="500"/>
                                        <p:tgtEl>
                                          <p:spTgt spid="10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0">
                                            <p:txEl>
                                              <p:pRg st="3" end="3"/>
                                            </p:txEl>
                                          </p:spTgt>
                                        </p:tgtEl>
                                        <p:attrNameLst>
                                          <p:attrName>style.visibility</p:attrName>
                                        </p:attrNameLst>
                                      </p:cBhvr>
                                      <p:to>
                                        <p:strVal val="visible"/>
                                      </p:to>
                                    </p:set>
                                    <p:animEffect transition="in" filter="fade">
                                      <p:cBhvr>
                                        <p:cTn id="22" dur="500"/>
                                        <p:tgtEl>
                                          <p:spTgt spid="10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0">
                                            <p:txEl>
                                              <p:pRg st="4" end="4"/>
                                            </p:txEl>
                                          </p:spTgt>
                                        </p:tgtEl>
                                        <p:attrNameLst>
                                          <p:attrName>style.visibility</p:attrName>
                                        </p:attrNameLst>
                                      </p:cBhvr>
                                      <p:to>
                                        <p:strVal val="visible"/>
                                      </p:to>
                                    </p:set>
                                    <p:animEffect transition="in" filter="fade">
                                      <p:cBhvr>
                                        <p:cTn id="27" dur="500"/>
                                        <p:tgtEl>
                                          <p:spTgt spid="10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6"/>
          <p:cNvSpPr txBox="1">
            <a:spLocks noGrp="1"/>
          </p:cNvSpPr>
          <p:nvPr>
            <p:ph type="title"/>
          </p:nvPr>
        </p:nvSpPr>
        <p:spPr>
          <a:xfrm>
            <a:off x="691200" y="152400"/>
            <a:ext cx="7761600" cy="969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dirty="0"/>
              <a:t>Where did Satan come from?</a:t>
            </a:r>
            <a:endParaRPr dirty="0"/>
          </a:p>
        </p:txBody>
      </p:sp>
      <p:sp>
        <p:nvSpPr>
          <p:cNvPr id="100" name="Google Shape;100;p16"/>
          <p:cNvSpPr txBox="1">
            <a:spLocks noGrp="1"/>
          </p:cNvSpPr>
          <p:nvPr>
            <p:ph type="body" idx="1"/>
          </p:nvPr>
        </p:nvSpPr>
        <p:spPr>
          <a:xfrm>
            <a:off x="363071" y="1277471"/>
            <a:ext cx="8417858" cy="3480961"/>
          </a:xfrm>
          <a:prstGeom prst="rect">
            <a:avLst/>
          </a:prstGeom>
        </p:spPr>
        <p:txBody>
          <a:bodyPr spcFirstLastPara="1" wrap="square" lIns="91425" tIns="91425" rIns="91425" bIns="91425" anchor="t" anchorCtr="0">
            <a:noAutofit/>
          </a:bodyPr>
          <a:lstStyle/>
          <a:p>
            <a:pPr marL="76200" lvl="0" indent="0" algn="l" rtl="0">
              <a:spcAft>
                <a:spcPts val="0"/>
              </a:spcAft>
              <a:buSzPts val="2400"/>
              <a:buNone/>
            </a:pPr>
            <a:r>
              <a:rPr lang="en-US" sz="2800" b="1" dirty="0"/>
              <a:t>What God’s word reveals:</a:t>
            </a:r>
          </a:p>
          <a:p>
            <a:r>
              <a:rPr lang="en-US" dirty="0"/>
              <a:t>Spiritual beings must choose to “</a:t>
            </a:r>
            <a:r>
              <a:rPr lang="en-US" b="1" i="1" dirty="0"/>
              <a:t>keep their own domain</a:t>
            </a:r>
            <a:r>
              <a:rPr lang="en-US" dirty="0"/>
              <a:t>” or “</a:t>
            </a:r>
            <a:r>
              <a:rPr lang="en-US" b="1" i="1" dirty="0"/>
              <a:t>abandon their proper abode</a:t>
            </a:r>
            <a:r>
              <a:rPr lang="en-US" dirty="0"/>
              <a:t>”. (Jude 6)</a:t>
            </a:r>
          </a:p>
          <a:p>
            <a:r>
              <a:rPr lang="en-US" dirty="0"/>
              <a:t>Like us, </a:t>
            </a:r>
            <a:r>
              <a:rPr lang="en-US" b="1" dirty="0"/>
              <a:t>angelic/spiritual beings may choose to </a:t>
            </a:r>
            <a:r>
              <a:rPr lang="en-US" b="1" i="1" dirty="0"/>
              <a:t>“sin” </a:t>
            </a:r>
            <a:r>
              <a:rPr lang="en-US" dirty="0"/>
              <a:t>(“miss the mark”). (2 Peter 2:4)</a:t>
            </a:r>
          </a:p>
          <a:p>
            <a:r>
              <a:rPr lang="en-US" dirty="0"/>
              <a:t>He is actively recruiting others with his lies. </a:t>
            </a:r>
            <a:br>
              <a:rPr lang="en-US" dirty="0"/>
            </a:br>
            <a:r>
              <a:rPr lang="en-US" dirty="0"/>
              <a:t>(John 8:44)</a:t>
            </a:r>
          </a:p>
        </p:txBody>
      </p:sp>
      <p:sp>
        <p:nvSpPr>
          <p:cNvPr id="101" name="Google Shape;101;p16"/>
          <p:cNvSpPr txBox="1">
            <a:spLocks noGrp="1"/>
          </p:cNvSpPr>
          <p:nvPr>
            <p:ph type="sldNum" idx="12"/>
          </p:nvPr>
        </p:nvSpPr>
        <p:spPr>
          <a:xfrm>
            <a:off x="8556775" y="4758433"/>
            <a:ext cx="548700" cy="3090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12</a:t>
            </a:fld>
            <a:endParaRPr/>
          </a:p>
        </p:txBody>
      </p:sp>
    </p:spTree>
    <p:extLst>
      <p:ext uri="{BB962C8B-B14F-4D97-AF65-F5344CB8AC3E}">
        <p14:creationId xmlns:p14="http://schemas.microsoft.com/office/powerpoint/2010/main" val="948133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0">
                                            <p:txEl>
                                              <p:pRg st="0" end="0"/>
                                            </p:txEl>
                                          </p:spTgt>
                                        </p:tgtEl>
                                        <p:attrNameLst>
                                          <p:attrName>style.visibility</p:attrName>
                                        </p:attrNameLst>
                                      </p:cBhvr>
                                      <p:to>
                                        <p:strVal val="visible"/>
                                      </p:to>
                                    </p:set>
                                    <p:animEffect transition="in" filter="fade">
                                      <p:cBhvr>
                                        <p:cTn id="7" dur="500"/>
                                        <p:tgtEl>
                                          <p:spTgt spid="10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0">
                                            <p:txEl>
                                              <p:pRg st="1" end="1"/>
                                            </p:txEl>
                                          </p:spTgt>
                                        </p:tgtEl>
                                        <p:attrNameLst>
                                          <p:attrName>style.visibility</p:attrName>
                                        </p:attrNameLst>
                                      </p:cBhvr>
                                      <p:to>
                                        <p:strVal val="visible"/>
                                      </p:to>
                                    </p:set>
                                    <p:animEffect transition="in" filter="fade">
                                      <p:cBhvr>
                                        <p:cTn id="12" dur="500"/>
                                        <p:tgtEl>
                                          <p:spTgt spid="10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0">
                                            <p:txEl>
                                              <p:pRg st="2" end="2"/>
                                            </p:txEl>
                                          </p:spTgt>
                                        </p:tgtEl>
                                        <p:attrNameLst>
                                          <p:attrName>style.visibility</p:attrName>
                                        </p:attrNameLst>
                                      </p:cBhvr>
                                      <p:to>
                                        <p:strVal val="visible"/>
                                      </p:to>
                                    </p:set>
                                    <p:animEffect transition="in" filter="fade">
                                      <p:cBhvr>
                                        <p:cTn id="17" dur="500"/>
                                        <p:tgtEl>
                                          <p:spTgt spid="10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0">
                                            <p:txEl>
                                              <p:pRg st="3" end="3"/>
                                            </p:txEl>
                                          </p:spTgt>
                                        </p:tgtEl>
                                        <p:attrNameLst>
                                          <p:attrName>style.visibility</p:attrName>
                                        </p:attrNameLst>
                                      </p:cBhvr>
                                      <p:to>
                                        <p:strVal val="visible"/>
                                      </p:to>
                                    </p:set>
                                    <p:animEffect transition="in" filter="fade">
                                      <p:cBhvr>
                                        <p:cTn id="22" dur="500"/>
                                        <p:tgtEl>
                                          <p:spTgt spid="10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6"/>
          <p:cNvSpPr txBox="1">
            <a:spLocks noGrp="1"/>
          </p:cNvSpPr>
          <p:nvPr>
            <p:ph type="title"/>
          </p:nvPr>
        </p:nvSpPr>
        <p:spPr>
          <a:xfrm>
            <a:off x="691200" y="152400"/>
            <a:ext cx="7761600" cy="969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dirty="0"/>
              <a:t>What is Satan’s destiny?</a:t>
            </a:r>
            <a:endParaRPr dirty="0"/>
          </a:p>
        </p:txBody>
      </p:sp>
      <p:sp>
        <p:nvSpPr>
          <p:cNvPr id="100" name="Google Shape;100;p16"/>
          <p:cNvSpPr txBox="1">
            <a:spLocks noGrp="1"/>
          </p:cNvSpPr>
          <p:nvPr>
            <p:ph type="body" idx="1"/>
          </p:nvPr>
        </p:nvSpPr>
        <p:spPr>
          <a:xfrm>
            <a:off x="363071" y="1277471"/>
            <a:ext cx="8417858" cy="3480961"/>
          </a:xfrm>
          <a:prstGeom prst="rect">
            <a:avLst/>
          </a:prstGeom>
        </p:spPr>
        <p:txBody>
          <a:bodyPr spcFirstLastPara="1" wrap="square" lIns="91425" tIns="91425" rIns="91425" bIns="91425" anchor="t" anchorCtr="0">
            <a:noAutofit/>
          </a:bodyPr>
          <a:lstStyle/>
          <a:p>
            <a:pPr marL="76200" lvl="0" indent="0" algn="l" rtl="0">
              <a:spcAft>
                <a:spcPts val="0"/>
              </a:spcAft>
              <a:buSzPts val="2400"/>
              <a:buNone/>
            </a:pPr>
            <a:r>
              <a:rPr lang="en-US" sz="2800" b="1" dirty="0"/>
              <a:t>What God’s word reveals:</a:t>
            </a:r>
          </a:p>
          <a:p>
            <a:r>
              <a:rPr lang="en-US" dirty="0"/>
              <a:t> His destiny has been already determined. </a:t>
            </a:r>
            <a:br>
              <a:rPr lang="en-US" dirty="0"/>
            </a:br>
            <a:r>
              <a:rPr lang="en-US" dirty="0"/>
              <a:t>(John 16:11; 2 Peter 2:4, 9)</a:t>
            </a:r>
          </a:p>
          <a:p>
            <a:r>
              <a:rPr lang="en-US" dirty="0"/>
              <a:t>A place is already prepared for him and his followers. (Matthew 25:41)</a:t>
            </a:r>
          </a:p>
          <a:p>
            <a:r>
              <a:rPr lang="en-US" dirty="0"/>
              <a:t>The prophecy of Genesis 3:15 will be fulfilled.</a:t>
            </a:r>
          </a:p>
        </p:txBody>
      </p:sp>
      <p:sp>
        <p:nvSpPr>
          <p:cNvPr id="101" name="Google Shape;101;p16"/>
          <p:cNvSpPr txBox="1">
            <a:spLocks noGrp="1"/>
          </p:cNvSpPr>
          <p:nvPr>
            <p:ph type="sldNum" idx="12"/>
          </p:nvPr>
        </p:nvSpPr>
        <p:spPr>
          <a:xfrm>
            <a:off x="8556775" y="4758433"/>
            <a:ext cx="548700" cy="3090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13</a:t>
            </a:fld>
            <a:endParaRPr/>
          </a:p>
        </p:txBody>
      </p:sp>
    </p:spTree>
    <p:extLst>
      <p:ext uri="{BB962C8B-B14F-4D97-AF65-F5344CB8AC3E}">
        <p14:creationId xmlns:p14="http://schemas.microsoft.com/office/powerpoint/2010/main" val="3434317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0">
                                            <p:txEl>
                                              <p:pRg st="0" end="0"/>
                                            </p:txEl>
                                          </p:spTgt>
                                        </p:tgtEl>
                                        <p:attrNameLst>
                                          <p:attrName>style.visibility</p:attrName>
                                        </p:attrNameLst>
                                      </p:cBhvr>
                                      <p:to>
                                        <p:strVal val="visible"/>
                                      </p:to>
                                    </p:set>
                                    <p:animEffect transition="in" filter="fade">
                                      <p:cBhvr>
                                        <p:cTn id="7" dur="500"/>
                                        <p:tgtEl>
                                          <p:spTgt spid="10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0">
                                            <p:txEl>
                                              <p:pRg st="1" end="1"/>
                                            </p:txEl>
                                          </p:spTgt>
                                        </p:tgtEl>
                                        <p:attrNameLst>
                                          <p:attrName>style.visibility</p:attrName>
                                        </p:attrNameLst>
                                      </p:cBhvr>
                                      <p:to>
                                        <p:strVal val="visible"/>
                                      </p:to>
                                    </p:set>
                                    <p:animEffect transition="in" filter="fade">
                                      <p:cBhvr>
                                        <p:cTn id="12" dur="500"/>
                                        <p:tgtEl>
                                          <p:spTgt spid="10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0">
                                            <p:txEl>
                                              <p:pRg st="2" end="2"/>
                                            </p:txEl>
                                          </p:spTgt>
                                        </p:tgtEl>
                                        <p:attrNameLst>
                                          <p:attrName>style.visibility</p:attrName>
                                        </p:attrNameLst>
                                      </p:cBhvr>
                                      <p:to>
                                        <p:strVal val="visible"/>
                                      </p:to>
                                    </p:set>
                                    <p:animEffect transition="in" filter="fade">
                                      <p:cBhvr>
                                        <p:cTn id="17" dur="500"/>
                                        <p:tgtEl>
                                          <p:spTgt spid="10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0">
                                            <p:txEl>
                                              <p:pRg st="3" end="3"/>
                                            </p:txEl>
                                          </p:spTgt>
                                        </p:tgtEl>
                                        <p:attrNameLst>
                                          <p:attrName>style.visibility</p:attrName>
                                        </p:attrNameLst>
                                      </p:cBhvr>
                                      <p:to>
                                        <p:strVal val="visible"/>
                                      </p:to>
                                    </p:set>
                                    <p:animEffect transition="in" filter="fade">
                                      <p:cBhvr>
                                        <p:cTn id="22" dur="500"/>
                                        <p:tgtEl>
                                          <p:spTgt spid="10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6"/>
          <p:cNvSpPr txBox="1">
            <a:spLocks noGrp="1"/>
          </p:cNvSpPr>
          <p:nvPr>
            <p:ph type="title"/>
          </p:nvPr>
        </p:nvSpPr>
        <p:spPr>
          <a:xfrm>
            <a:off x="691200" y="152400"/>
            <a:ext cx="7761600" cy="969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dirty="0"/>
              <a:t>Where did Satan come from?</a:t>
            </a:r>
            <a:endParaRPr dirty="0"/>
          </a:p>
        </p:txBody>
      </p:sp>
      <p:sp>
        <p:nvSpPr>
          <p:cNvPr id="100" name="Google Shape;100;p16"/>
          <p:cNvSpPr txBox="1">
            <a:spLocks noGrp="1"/>
          </p:cNvSpPr>
          <p:nvPr>
            <p:ph type="body" idx="1"/>
          </p:nvPr>
        </p:nvSpPr>
        <p:spPr>
          <a:xfrm>
            <a:off x="363071" y="1277471"/>
            <a:ext cx="8592670" cy="3480961"/>
          </a:xfrm>
          <a:prstGeom prst="rect">
            <a:avLst/>
          </a:prstGeom>
        </p:spPr>
        <p:txBody>
          <a:bodyPr spcFirstLastPara="1" wrap="square" lIns="91425" tIns="91425" rIns="91425" bIns="91425" anchor="t" anchorCtr="0">
            <a:noAutofit/>
          </a:bodyPr>
          <a:lstStyle/>
          <a:p>
            <a:pPr marL="76200" lvl="0" indent="0" algn="l" rtl="0">
              <a:spcAft>
                <a:spcPts val="0"/>
              </a:spcAft>
              <a:buSzPts val="2400"/>
              <a:buNone/>
            </a:pPr>
            <a:r>
              <a:rPr lang="en-US" b="1" dirty="0"/>
              <a:t>What are we to learn?</a:t>
            </a:r>
          </a:p>
          <a:p>
            <a:pPr lvl="0" algn="l" rtl="0">
              <a:spcAft>
                <a:spcPts val="0"/>
              </a:spcAft>
              <a:buSzPts val="2400"/>
              <a:buFont typeface="Arial" panose="020B0604020202020204" pitchFamily="34" charset="0"/>
              <a:buChar char="•"/>
            </a:pPr>
            <a:r>
              <a:rPr lang="en-US" dirty="0"/>
              <a:t>The </a:t>
            </a:r>
            <a:r>
              <a:rPr lang="en-US" b="1" dirty="0"/>
              <a:t>power and impact of our choices </a:t>
            </a:r>
            <a:r>
              <a:rPr lang="en-US" dirty="0"/>
              <a:t>and decisions. (Joshua 24:15)</a:t>
            </a:r>
          </a:p>
          <a:p>
            <a:pPr lvl="0" algn="l" rtl="0">
              <a:spcAft>
                <a:spcPts val="0"/>
              </a:spcAft>
              <a:buSzPts val="2400"/>
              <a:buFont typeface="Arial" panose="020B0604020202020204" pitchFamily="34" charset="0"/>
              <a:buChar char="•"/>
            </a:pPr>
            <a:r>
              <a:rPr lang="en-US" dirty="0"/>
              <a:t>Not just the “big” choices but the seemingly “little” ones starting with our </a:t>
            </a:r>
            <a:r>
              <a:rPr lang="en-US" b="1" dirty="0"/>
              <a:t>thoughts</a:t>
            </a:r>
            <a:r>
              <a:rPr lang="en-US" dirty="0"/>
              <a:t> (Philippians 4:8; </a:t>
            </a:r>
            <a:br>
              <a:rPr lang="en-US" dirty="0"/>
            </a:br>
            <a:r>
              <a:rPr lang="en-US" dirty="0"/>
              <a:t>2 Corinthians 10:5), our </a:t>
            </a:r>
            <a:r>
              <a:rPr lang="en-US" b="1" dirty="0"/>
              <a:t>words</a:t>
            </a:r>
            <a:r>
              <a:rPr lang="en-US" dirty="0"/>
              <a:t> (James 3:5-10; Matthew 12:36-37; and our </a:t>
            </a:r>
            <a:r>
              <a:rPr lang="en-US" b="1" dirty="0"/>
              <a:t>daily actions</a:t>
            </a:r>
            <a:r>
              <a:rPr lang="en-US" dirty="0"/>
              <a:t>. </a:t>
            </a:r>
            <a:br>
              <a:rPr lang="en-US" dirty="0"/>
            </a:br>
            <a:r>
              <a:rPr lang="en-US" dirty="0"/>
              <a:t>(1 Peter 2:11-12; 2 Peter 3:11; 2 Corinthians 5:10)</a:t>
            </a:r>
            <a:endParaRPr lang="en-US" sz="2000" dirty="0"/>
          </a:p>
        </p:txBody>
      </p:sp>
      <p:sp>
        <p:nvSpPr>
          <p:cNvPr id="101" name="Google Shape;101;p16"/>
          <p:cNvSpPr txBox="1">
            <a:spLocks noGrp="1"/>
          </p:cNvSpPr>
          <p:nvPr>
            <p:ph type="sldNum" idx="12"/>
          </p:nvPr>
        </p:nvSpPr>
        <p:spPr>
          <a:xfrm>
            <a:off x="8556775" y="4758433"/>
            <a:ext cx="548700" cy="3090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14</a:t>
            </a:fld>
            <a:endParaRPr/>
          </a:p>
        </p:txBody>
      </p:sp>
    </p:spTree>
    <p:extLst>
      <p:ext uri="{BB962C8B-B14F-4D97-AF65-F5344CB8AC3E}">
        <p14:creationId xmlns:p14="http://schemas.microsoft.com/office/powerpoint/2010/main" val="2398612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0">
                                            <p:txEl>
                                              <p:pRg st="0" end="0"/>
                                            </p:txEl>
                                          </p:spTgt>
                                        </p:tgtEl>
                                        <p:attrNameLst>
                                          <p:attrName>style.visibility</p:attrName>
                                        </p:attrNameLst>
                                      </p:cBhvr>
                                      <p:to>
                                        <p:strVal val="visible"/>
                                      </p:to>
                                    </p:set>
                                    <p:animEffect transition="in" filter="fade">
                                      <p:cBhvr>
                                        <p:cTn id="7" dur="500"/>
                                        <p:tgtEl>
                                          <p:spTgt spid="10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0">
                                            <p:txEl>
                                              <p:pRg st="1" end="1"/>
                                            </p:txEl>
                                          </p:spTgt>
                                        </p:tgtEl>
                                        <p:attrNameLst>
                                          <p:attrName>style.visibility</p:attrName>
                                        </p:attrNameLst>
                                      </p:cBhvr>
                                      <p:to>
                                        <p:strVal val="visible"/>
                                      </p:to>
                                    </p:set>
                                    <p:animEffect transition="in" filter="fade">
                                      <p:cBhvr>
                                        <p:cTn id="12" dur="500"/>
                                        <p:tgtEl>
                                          <p:spTgt spid="10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0">
                                            <p:txEl>
                                              <p:pRg st="2" end="2"/>
                                            </p:txEl>
                                          </p:spTgt>
                                        </p:tgtEl>
                                        <p:attrNameLst>
                                          <p:attrName>style.visibility</p:attrName>
                                        </p:attrNameLst>
                                      </p:cBhvr>
                                      <p:to>
                                        <p:strVal val="visible"/>
                                      </p:to>
                                    </p:set>
                                    <p:animEffect transition="in" filter="fade">
                                      <p:cBhvr>
                                        <p:cTn id="17" dur="500"/>
                                        <p:tgtEl>
                                          <p:spTgt spid="10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6"/>
          <p:cNvSpPr txBox="1">
            <a:spLocks noGrp="1"/>
          </p:cNvSpPr>
          <p:nvPr>
            <p:ph type="title"/>
          </p:nvPr>
        </p:nvSpPr>
        <p:spPr>
          <a:xfrm>
            <a:off x="691200" y="152400"/>
            <a:ext cx="7761600" cy="969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dirty="0"/>
              <a:t>Where did Satan come from?</a:t>
            </a:r>
            <a:endParaRPr dirty="0"/>
          </a:p>
        </p:txBody>
      </p:sp>
      <p:sp>
        <p:nvSpPr>
          <p:cNvPr id="100" name="Google Shape;100;p16"/>
          <p:cNvSpPr txBox="1">
            <a:spLocks noGrp="1"/>
          </p:cNvSpPr>
          <p:nvPr>
            <p:ph type="body" idx="1"/>
          </p:nvPr>
        </p:nvSpPr>
        <p:spPr>
          <a:xfrm>
            <a:off x="363071" y="1277471"/>
            <a:ext cx="8592670" cy="3480961"/>
          </a:xfrm>
          <a:prstGeom prst="rect">
            <a:avLst/>
          </a:prstGeom>
        </p:spPr>
        <p:txBody>
          <a:bodyPr spcFirstLastPara="1" wrap="square" lIns="91425" tIns="91425" rIns="91425" bIns="91425" anchor="t" anchorCtr="0">
            <a:noAutofit/>
          </a:bodyPr>
          <a:lstStyle/>
          <a:p>
            <a:pPr marL="76200" lvl="0" indent="0" algn="l" rtl="0">
              <a:spcAft>
                <a:spcPts val="0"/>
              </a:spcAft>
              <a:buSzPts val="2400"/>
              <a:buNone/>
            </a:pPr>
            <a:r>
              <a:rPr lang="en-US" sz="2800" b="1" dirty="0"/>
              <a:t>What are we to learn?</a:t>
            </a:r>
          </a:p>
          <a:p>
            <a:r>
              <a:rPr lang="en-US" dirty="0"/>
              <a:t>He is NOT all powerful and he can be resisted. (Ephesians 6:13; James 4:7; 1 Peter 5:9)</a:t>
            </a:r>
          </a:p>
          <a:p>
            <a:r>
              <a:rPr lang="en-US" dirty="0"/>
              <a:t>God and His word are far more powerful than he is. (Romans 1:16; Isaiah 55:10-11; 1 John 4:4; </a:t>
            </a:r>
            <a:br>
              <a:rPr lang="en-US" dirty="0"/>
            </a:br>
            <a:r>
              <a:rPr lang="en-US" dirty="0"/>
              <a:t>John 10:27-29)</a:t>
            </a:r>
          </a:p>
          <a:p>
            <a:r>
              <a:rPr lang="en-US" dirty="0"/>
              <a:t>We need the full armor of God (Eph. 6:10-17)</a:t>
            </a:r>
          </a:p>
          <a:p>
            <a:r>
              <a:rPr lang="en-US" dirty="0"/>
              <a:t>We can be victorious through our obedience to the gospel! (1 John 5:4)</a:t>
            </a:r>
          </a:p>
        </p:txBody>
      </p:sp>
      <p:sp>
        <p:nvSpPr>
          <p:cNvPr id="101" name="Google Shape;101;p16"/>
          <p:cNvSpPr txBox="1">
            <a:spLocks noGrp="1"/>
          </p:cNvSpPr>
          <p:nvPr>
            <p:ph type="sldNum" idx="12"/>
          </p:nvPr>
        </p:nvSpPr>
        <p:spPr>
          <a:xfrm>
            <a:off x="8556775" y="4758433"/>
            <a:ext cx="548700" cy="3090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15</a:t>
            </a:fld>
            <a:endParaRPr/>
          </a:p>
        </p:txBody>
      </p:sp>
    </p:spTree>
    <p:extLst>
      <p:ext uri="{BB962C8B-B14F-4D97-AF65-F5344CB8AC3E}">
        <p14:creationId xmlns:p14="http://schemas.microsoft.com/office/powerpoint/2010/main" val="2175975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0">
                                            <p:txEl>
                                              <p:pRg st="0" end="0"/>
                                            </p:txEl>
                                          </p:spTgt>
                                        </p:tgtEl>
                                        <p:attrNameLst>
                                          <p:attrName>style.visibility</p:attrName>
                                        </p:attrNameLst>
                                      </p:cBhvr>
                                      <p:to>
                                        <p:strVal val="visible"/>
                                      </p:to>
                                    </p:set>
                                    <p:animEffect transition="in" filter="fade">
                                      <p:cBhvr>
                                        <p:cTn id="7" dur="500"/>
                                        <p:tgtEl>
                                          <p:spTgt spid="10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0">
                                            <p:txEl>
                                              <p:pRg st="1" end="1"/>
                                            </p:txEl>
                                          </p:spTgt>
                                        </p:tgtEl>
                                        <p:attrNameLst>
                                          <p:attrName>style.visibility</p:attrName>
                                        </p:attrNameLst>
                                      </p:cBhvr>
                                      <p:to>
                                        <p:strVal val="visible"/>
                                      </p:to>
                                    </p:set>
                                    <p:animEffect transition="in" filter="fade">
                                      <p:cBhvr>
                                        <p:cTn id="12" dur="500"/>
                                        <p:tgtEl>
                                          <p:spTgt spid="10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0">
                                            <p:txEl>
                                              <p:pRg st="2" end="2"/>
                                            </p:txEl>
                                          </p:spTgt>
                                        </p:tgtEl>
                                        <p:attrNameLst>
                                          <p:attrName>style.visibility</p:attrName>
                                        </p:attrNameLst>
                                      </p:cBhvr>
                                      <p:to>
                                        <p:strVal val="visible"/>
                                      </p:to>
                                    </p:set>
                                    <p:animEffect transition="in" filter="fade">
                                      <p:cBhvr>
                                        <p:cTn id="17" dur="500"/>
                                        <p:tgtEl>
                                          <p:spTgt spid="10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0">
                                            <p:txEl>
                                              <p:pRg st="3" end="3"/>
                                            </p:txEl>
                                          </p:spTgt>
                                        </p:tgtEl>
                                        <p:attrNameLst>
                                          <p:attrName>style.visibility</p:attrName>
                                        </p:attrNameLst>
                                      </p:cBhvr>
                                      <p:to>
                                        <p:strVal val="visible"/>
                                      </p:to>
                                    </p:set>
                                    <p:animEffect transition="in" filter="fade">
                                      <p:cBhvr>
                                        <p:cTn id="22" dur="500"/>
                                        <p:tgtEl>
                                          <p:spTgt spid="10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0">
                                            <p:txEl>
                                              <p:pRg st="4" end="4"/>
                                            </p:txEl>
                                          </p:spTgt>
                                        </p:tgtEl>
                                        <p:attrNameLst>
                                          <p:attrName>style.visibility</p:attrName>
                                        </p:attrNameLst>
                                      </p:cBhvr>
                                      <p:to>
                                        <p:strVal val="visible"/>
                                      </p:to>
                                    </p:set>
                                    <p:animEffect transition="in" filter="fade">
                                      <p:cBhvr>
                                        <p:cTn id="27" dur="500"/>
                                        <p:tgtEl>
                                          <p:spTgt spid="10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6"/>
          <p:cNvSpPr txBox="1">
            <a:spLocks noGrp="1"/>
          </p:cNvSpPr>
          <p:nvPr>
            <p:ph type="title"/>
          </p:nvPr>
        </p:nvSpPr>
        <p:spPr>
          <a:xfrm>
            <a:off x="483476" y="152400"/>
            <a:ext cx="7969324" cy="969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dirty="0"/>
              <a:t>All of Satan’s schemes… 1 John 2:15-16</a:t>
            </a:r>
            <a:endParaRPr dirty="0"/>
          </a:p>
        </p:txBody>
      </p:sp>
      <p:sp>
        <p:nvSpPr>
          <p:cNvPr id="100" name="Google Shape;100;p16"/>
          <p:cNvSpPr txBox="1">
            <a:spLocks noGrp="1"/>
          </p:cNvSpPr>
          <p:nvPr>
            <p:ph type="body" idx="1"/>
          </p:nvPr>
        </p:nvSpPr>
        <p:spPr>
          <a:xfrm>
            <a:off x="201706" y="1277471"/>
            <a:ext cx="8727141" cy="3480961"/>
          </a:xfrm>
          <a:prstGeom prst="rect">
            <a:avLst/>
          </a:prstGeom>
        </p:spPr>
        <p:txBody>
          <a:bodyPr spcFirstLastPara="1" wrap="square" lIns="91425" tIns="91425" rIns="91425" bIns="91425" anchor="t" anchorCtr="0">
            <a:noAutofit/>
          </a:bodyPr>
          <a:lstStyle/>
          <a:p>
            <a:pPr marL="76200" indent="0">
              <a:buClr>
                <a:srgbClr val="C00000"/>
              </a:buClr>
              <a:buNone/>
            </a:pPr>
            <a:r>
              <a:rPr lang="en-US" sz="2000" dirty="0"/>
              <a:t>To be victorious…</a:t>
            </a:r>
          </a:p>
          <a:p>
            <a:pPr marL="590550" indent="-514350">
              <a:buClr>
                <a:srgbClr val="C00000"/>
              </a:buClr>
              <a:buAutoNum type="arabicPeriod"/>
            </a:pPr>
            <a:r>
              <a:rPr lang="en-US" b="1" dirty="0"/>
              <a:t>Sow to the spirit and not the flesh. (Think Paul)</a:t>
            </a:r>
            <a:br>
              <a:rPr lang="en-US" b="1" dirty="0"/>
            </a:br>
            <a:r>
              <a:rPr lang="en-US" sz="2000" dirty="0"/>
              <a:t>(Galatians 6:6-9; Titus 2:11-13)</a:t>
            </a:r>
          </a:p>
          <a:p>
            <a:pPr marL="533400" indent="-457200">
              <a:buClr>
                <a:srgbClr val="C00000"/>
              </a:buClr>
              <a:buAutoNum type="arabicPeriod"/>
            </a:pPr>
            <a:r>
              <a:rPr lang="en-US" b="1" dirty="0"/>
              <a:t>Focus on our spiritual vision. (Think Moses)</a:t>
            </a:r>
            <a:br>
              <a:rPr lang="en-US" sz="2000" dirty="0"/>
            </a:br>
            <a:r>
              <a:rPr lang="en-US" sz="2000" dirty="0"/>
              <a:t>(Ephesians 1:18-19; Hebrews 12:1-2)</a:t>
            </a:r>
          </a:p>
          <a:p>
            <a:pPr marL="533400" indent="-457200">
              <a:buClr>
                <a:srgbClr val="C00000"/>
              </a:buClr>
              <a:buAutoNum type="arabicPeriod"/>
            </a:pPr>
            <a:r>
              <a:rPr lang="en-US" b="1" dirty="0"/>
              <a:t>Follow in Jesus’ steps. (Think Nehemiah)</a:t>
            </a:r>
            <a:br>
              <a:rPr lang="en-US" b="1" dirty="0"/>
            </a:br>
            <a:r>
              <a:rPr lang="en-US" sz="2000" dirty="0"/>
              <a:t>(John 13:5-15; Philippians 2:3-5)</a:t>
            </a:r>
          </a:p>
        </p:txBody>
      </p:sp>
      <p:sp>
        <p:nvSpPr>
          <p:cNvPr id="101" name="Google Shape;101;p16"/>
          <p:cNvSpPr txBox="1">
            <a:spLocks noGrp="1"/>
          </p:cNvSpPr>
          <p:nvPr>
            <p:ph type="sldNum" idx="12"/>
          </p:nvPr>
        </p:nvSpPr>
        <p:spPr>
          <a:xfrm>
            <a:off x="8556775" y="4758433"/>
            <a:ext cx="548700" cy="3090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16</a:t>
            </a:fld>
            <a:endParaRPr/>
          </a:p>
        </p:txBody>
      </p:sp>
    </p:spTree>
    <p:extLst>
      <p:ext uri="{BB962C8B-B14F-4D97-AF65-F5344CB8AC3E}">
        <p14:creationId xmlns:p14="http://schemas.microsoft.com/office/powerpoint/2010/main" val="3350848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0">
                                            <p:txEl>
                                              <p:pRg st="0" end="0"/>
                                            </p:txEl>
                                          </p:spTgt>
                                        </p:tgtEl>
                                        <p:attrNameLst>
                                          <p:attrName>style.visibility</p:attrName>
                                        </p:attrNameLst>
                                      </p:cBhvr>
                                      <p:to>
                                        <p:strVal val="visible"/>
                                      </p:to>
                                    </p:set>
                                    <p:animEffect transition="in" filter="fade">
                                      <p:cBhvr>
                                        <p:cTn id="7" dur="500"/>
                                        <p:tgtEl>
                                          <p:spTgt spid="10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0">
                                            <p:txEl>
                                              <p:pRg st="1" end="1"/>
                                            </p:txEl>
                                          </p:spTgt>
                                        </p:tgtEl>
                                        <p:attrNameLst>
                                          <p:attrName>style.visibility</p:attrName>
                                        </p:attrNameLst>
                                      </p:cBhvr>
                                      <p:to>
                                        <p:strVal val="visible"/>
                                      </p:to>
                                    </p:set>
                                    <p:animEffect transition="in" filter="fade">
                                      <p:cBhvr>
                                        <p:cTn id="12" dur="500"/>
                                        <p:tgtEl>
                                          <p:spTgt spid="10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0">
                                            <p:txEl>
                                              <p:pRg st="2" end="2"/>
                                            </p:txEl>
                                          </p:spTgt>
                                        </p:tgtEl>
                                        <p:attrNameLst>
                                          <p:attrName>style.visibility</p:attrName>
                                        </p:attrNameLst>
                                      </p:cBhvr>
                                      <p:to>
                                        <p:strVal val="visible"/>
                                      </p:to>
                                    </p:set>
                                    <p:animEffect transition="in" filter="fade">
                                      <p:cBhvr>
                                        <p:cTn id="17" dur="500"/>
                                        <p:tgtEl>
                                          <p:spTgt spid="10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0">
                                            <p:txEl>
                                              <p:pRg st="3" end="3"/>
                                            </p:txEl>
                                          </p:spTgt>
                                        </p:tgtEl>
                                        <p:attrNameLst>
                                          <p:attrName>style.visibility</p:attrName>
                                        </p:attrNameLst>
                                      </p:cBhvr>
                                      <p:to>
                                        <p:strVal val="visible"/>
                                      </p:to>
                                    </p:set>
                                    <p:animEffect transition="in" filter="fade">
                                      <p:cBhvr>
                                        <p:cTn id="22" dur="500"/>
                                        <p:tgtEl>
                                          <p:spTgt spid="10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6"/>
          <p:cNvSpPr txBox="1">
            <a:spLocks noGrp="1"/>
          </p:cNvSpPr>
          <p:nvPr>
            <p:ph type="title"/>
          </p:nvPr>
        </p:nvSpPr>
        <p:spPr>
          <a:xfrm>
            <a:off x="691200" y="152400"/>
            <a:ext cx="7761600" cy="969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dirty="0"/>
              <a:t>“Oh Victory In Jesus”</a:t>
            </a:r>
            <a:endParaRPr dirty="0"/>
          </a:p>
        </p:txBody>
      </p:sp>
      <p:sp>
        <p:nvSpPr>
          <p:cNvPr id="100" name="Google Shape;100;p16"/>
          <p:cNvSpPr txBox="1">
            <a:spLocks noGrp="1"/>
          </p:cNvSpPr>
          <p:nvPr>
            <p:ph type="body" idx="1"/>
          </p:nvPr>
        </p:nvSpPr>
        <p:spPr>
          <a:xfrm>
            <a:off x="691200" y="1511100"/>
            <a:ext cx="7761600" cy="2868900"/>
          </a:xfrm>
          <a:prstGeom prst="rect">
            <a:avLst/>
          </a:prstGeom>
        </p:spPr>
        <p:txBody>
          <a:bodyPr spcFirstLastPara="1" wrap="square" lIns="91425" tIns="91425" rIns="91425" bIns="91425" anchor="t" anchorCtr="0">
            <a:noAutofit/>
          </a:bodyPr>
          <a:lstStyle/>
          <a:p>
            <a:pPr marL="457200" lvl="0" indent="-381000" algn="l" rtl="0">
              <a:spcBef>
                <a:spcPts val="600"/>
              </a:spcBef>
              <a:spcAft>
                <a:spcPts val="0"/>
              </a:spcAft>
              <a:buSzPts val="2400"/>
              <a:buChar char="▣"/>
            </a:pPr>
            <a:r>
              <a:rPr lang="en-US" dirty="0"/>
              <a:t>1 Corinthians 15:54-58 discusses a victory to come </a:t>
            </a:r>
            <a:r>
              <a:rPr lang="en-US" b="1" dirty="0"/>
              <a:t>made possible through Jesus Christ</a:t>
            </a:r>
            <a:r>
              <a:rPr lang="en-US" dirty="0"/>
              <a:t>.</a:t>
            </a:r>
          </a:p>
          <a:p>
            <a:pPr marL="457200" lvl="0" indent="-381000" algn="l" rtl="0">
              <a:spcBef>
                <a:spcPts val="600"/>
              </a:spcBef>
              <a:spcAft>
                <a:spcPts val="0"/>
              </a:spcAft>
              <a:buSzPts val="2400"/>
              <a:buChar char="▣"/>
            </a:pPr>
            <a:r>
              <a:rPr lang="en-US" dirty="0"/>
              <a:t>2 Corinthians 2:14-17 paints a picture of a </a:t>
            </a:r>
            <a:r>
              <a:rPr lang="en-US" b="1" dirty="0"/>
              <a:t>victorious army returning from battle</a:t>
            </a:r>
            <a:r>
              <a:rPr lang="en-US" dirty="0"/>
              <a:t>.  </a:t>
            </a:r>
          </a:p>
          <a:p>
            <a:pPr marL="457200" lvl="0" indent="-381000" algn="l" rtl="0">
              <a:spcBef>
                <a:spcPts val="2400"/>
              </a:spcBef>
              <a:spcAft>
                <a:spcPts val="0"/>
              </a:spcAft>
              <a:buSzPts val="2400"/>
              <a:buChar char="▣"/>
            </a:pPr>
            <a:r>
              <a:rPr lang="en-US" b="1" dirty="0"/>
              <a:t>What does it take to win and be victorious</a:t>
            </a:r>
            <a:r>
              <a:rPr lang="en-US" dirty="0"/>
              <a:t>?</a:t>
            </a:r>
          </a:p>
          <a:p>
            <a:pPr lvl="1">
              <a:buChar char="▣"/>
            </a:pPr>
            <a:r>
              <a:rPr lang="en-US" dirty="0"/>
              <a:t>Militarily? Athletically? Spiritually? (Lk. 14:31)</a:t>
            </a:r>
            <a:endParaRPr dirty="0"/>
          </a:p>
        </p:txBody>
      </p:sp>
      <p:sp>
        <p:nvSpPr>
          <p:cNvPr id="101" name="Google Shape;101;p16"/>
          <p:cNvSpPr txBox="1">
            <a:spLocks noGrp="1"/>
          </p:cNvSpPr>
          <p:nvPr>
            <p:ph type="sldNum" idx="12"/>
          </p:nvPr>
        </p:nvSpPr>
        <p:spPr>
          <a:xfrm>
            <a:off x="8556775" y="4758433"/>
            <a:ext cx="548700" cy="3090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2</a:t>
            </a:fl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0">
                                            <p:txEl>
                                              <p:pRg st="0" end="0"/>
                                            </p:txEl>
                                          </p:spTgt>
                                        </p:tgtEl>
                                        <p:attrNameLst>
                                          <p:attrName>style.visibility</p:attrName>
                                        </p:attrNameLst>
                                      </p:cBhvr>
                                      <p:to>
                                        <p:strVal val="visible"/>
                                      </p:to>
                                    </p:set>
                                    <p:animEffect transition="in" filter="fade">
                                      <p:cBhvr>
                                        <p:cTn id="7" dur="500"/>
                                        <p:tgtEl>
                                          <p:spTgt spid="10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0">
                                            <p:txEl>
                                              <p:pRg st="1" end="1"/>
                                            </p:txEl>
                                          </p:spTgt>
                                        </p:tgtEl>
                                        <p:attrNameLst>
                                          <p:attrName>style.visibility</p:attrName>
                                        </p:attrNameLst>
                                      </p:cBhvr>
                                      <p:to>
                                        <p:strVal val="visible"/>
                                      </p:to>
                                    </p:set>
                                    <p:animEffect transition="in" filter="fade">
                                      <p:cBhvr>
                                        <p:cTn id="12" dur="500"/>
                                        <p:tgtEl>
                                          <p:spTgt spid="10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0">
                                            <p:txEl>
                                              <p:pRg st="2" end="2"/>
                                            </p:txEl>
                                          </p:spTgt>
                                        </p:tgtEl>
                                        <p:attrNameLst>
                                          <p:attrName>style.visibility</p:attrName>
                                        </p:attrNameLst>
                                      </p:cBhvr>
                                      <p:to>
                                        <p:strVal val="visible"/>
                                      </p:to>
                                    </p:set>
                                    <p:animEffect transition="in" filter="fade">
                                      <p:cBhvr>
                                        <p:cTn id="17" dur="500"/>
                                        <p:tgtEl>
                                          <p:spTgt spid="100">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00">
                                            <p:txEl>
                                              <p:pRg st="3" end="3"/>
                                            </p:txEl>
                                          </p:spTgt>
                                        </p:tgtEl>
                                        <p:attrNameLst>
                                          <p:attrName>style.visibility</p:attrName>
                                        </p:attrNameLst>
                                      </p:cBhvr>
                                      <p:to>
                                        <p:strVal val="visible"/>
                                      </p:to>
                                    </p:set>
                                    <p:animEffect transition="in" filter="fade">
                                      <p:cBhvr>
                                        <p:cTn id="20" dur="500"/>
                                        <p:tgtEl>
                                          <p:spTgt spid="10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6"/>
          <p:cNvSpPr txBox="1">
            <a:spLocks noGrp="1"/>
          </p:cNvSpPr>
          <p:nvPr>
            <p:ph type="title"/>
          </p:nvPr>
        </p:nvSpPr>
        <p:spPr>
          <a:xfrm>
            <a:off x="691200" y="152400"/>
            <a:ext cx="7761600" cy="969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dirty="0"/>
              <a:t>Understand the Battle We Are In</a:t>
            </a:r>
            <a:endParaRPr dirty="0"/>
          </a:p>
        </p:txBody>
      </p:sp>
      <p:sp>
        <p:nvSpPr>
          <p:cNvPr id="100" name="Google Shape;100;p16"/>
          <p:cNvSpPr txBox="1">
            <a:spLocks noGrp="1"/>
          </p:cNvSpPr>
          <p:nvPr>
            <p:ph type="body" idx="1"/>
          </p:nvPr>
        </p:nvSpPr>
        <p:spPr>
          <a:xfrm>
            <a:off x="516387" y="1511100"/>
            <a:ext cx="8414275" cy="3247333"/>
          </a:xfrm>
          <a:prstGeom prst="rect">
            <a:avLst/>
          </a:prstGeom>
        </p:spPr>
        <p:txBody>
          <a:bodyPr spcFirstLastPara="1" wrap="square" lIns="91425" tIns="91425" rIns="91425" bIns="91425" anchor="t" anchorCtr="0">
            <a:noAutofit/>
          </a:bodyPr>
          <a:lstStyle/>
          <a:p>
            <a:pPr marL="76200" lvl="0" indent="0" algn="l" rtl="0">
              <a:spcBef>
                <a:spcPts val="600"/>
              </a:spcBef>
              <a:spcAft>
                <a:spcPts val="0"/>
              </a:spcAft>
              <a:buSzPts val="2400"/>
              <a:buNone/>
            </a:pPr>
            <a:r>
              <a:rPr lang="en-US" sz="2800" b="1" dirty="0"/>
              <a:t>We can’t ignore the war!</a:t>
            </a:r>
          </a:p>
          <a:p>
            <a:pPr marL="76200" lvl="0" indent="0" algn="l" rtl="0">
              <a:spcBef>
                <a:spcPts val="600"/>
              </a:spcBef>
              <a:spcAft>
                <a:spcPts val="0"/>
              </a:spcAft>
              <a:buSzPts val="2400"/>
              <a:buNone/>
            </a:pPr>
            <a:r>
              <a:rPr lang="en-US" sz="2800" b="1" dirty="0"/>
              <a:t>We must fight! </a:t>
            </a:r>
            <a:r>
              <a:rPr lang="en-US" dirty="0"/>
              <a:t>(1 Timothy 1:18; 6:12; 2 Tim. 2:3-4) </a:t>
            </a:r>
          </a:p>
          <a:p>
            <a:r>
              <a:rPr lang="en-US" dirty="0"/>
              <a:t>To not fight is to stand with the enemy! </a:t>
            </a:r>
            <a:br>
              <a:rPr lang="en-US" dirty="0"/>
            </a:br>
            <a:r>
              <a:rPr lang="en-US" dirty="0"/>
              <a:t>(1 Kings 18:21)</a:t>
            </a:r>
          </a:p>
          <a:p>
            <a:r>
              <a:rPr lang="en-US" dirty="0"/>
              <a:t>Surrendering or quitting isn’t an option! </a:t>
            </a:r>
          </a:p>
          <a:p>
            <a:r>
              <a:rPr lang="en-US" dirty="0"/>
              <a:t>We </a:t>
            </a:r>
            <a:r>
              <a:rPr lang="en-US" b="1" i="1" dirty="0"/>
              <a:t>“struggle”, “compete”, “contend” </a:t>
            </a:r>
            <a:r>
              <a:rPr lang="en-US" dirty="0"/>
              <a:t>and</a:t>
            </a:r>
            <a:r>
              <a:rPr lang="en-US" b="1" i="1" dirty="0"/>
              <a:t> “strive”. </a:t>
            </a:r>
            <a:r>
              <a:rPr lang="en-US" dirty="0"/>
              <a:t>(Eph. 6:12; 2 Tim. 2:5; 1 Cor. 9:25; Jude 3)</a:t>
            </a:r>
          </a:p>
        </p:txBody>
      </p:sp>
      <p:sp>
        <p:nvSpPr>
          <p:cNvPr id="101" name="Google Shape;101;p16"/>
          <p:cNvSpPr txBox="1">
            <a:spLocks noGrp="1"/>
          </p:cNvSpPr>
          <p:nvPr>
            <p:ph type="sldNum" idx="12"/>
          </p:nvPr>
        </p:nvSpPr>
        <p:spPr>
          <a:xfrm>
            <a:off x="8556775" y="4758433"/>
            <a:ext cx="548700" cy="3090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3</a:t>
            </a:fld>
            <a:endParaRPr/>
          </a:p>
        </p:txBody>
      </p:sp>
    </p:spTree>
    <p:extLst>
      <p:ext uri="{BB962C8B-B14F-4D97-AF65-F5344CB8AC3E}">
        <p14:creationId xmlns:p14="http://schemas.microsoft.com/office/powerpoint/2010/main" val="1160252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0">
                                            <p:txEl>
                                              <p:pRg st="0" end="0"/>
                                            </p:txEl>
                                          </p:spTgt>
                                        </p:tgtEl>
                                        <p:attrNameLst>
                                          <p:attrName>style.visibility</p:attrName>
                                        </p:attrNameLst>
                                      </p:cBhvr>
                                      <p:to>
                                        <p:strVal val="visible"/>
                                      </p:to>
                                    </p:set>
                                    <p:animEffect transition="in" filter="fade">
                                      <p:cBhvr>
                                        <p:cTn id="7" dur="500"/>
                                        <p:tgtEl>
                                          <p:spTgt spid="10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0">
                                            <p:txEl>
                                              <p:pRg st="1" end="1"/>
                                            </p:txEl>
                                          </p:spTgt>
                                        </p:tgtEl>
                                        <p:attrNameLst>
                                          <p:attrName>style.visibility</p:attrName>
                                        </p:attrNameLst>
                                      </p:cBhvr>
                                      <p:to>
                                        <p:strVal val="visible"/>
                                      </p:to>
                                    </p:set>
                                    <p:animEffect transition="in" filter="fade">
                                      <p:cBhvr>
                                        <p:cTn id="12" dur="500"/>
                                        <p:tgtEl>
                                          <p:spTgt spid="10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0">
                                            <p:txEl>
                                              <p:pRg st="2" end="2"/>
                                            </p:txEl>
                                          </p:spTgt>
                                        </p:tgtEl>
                                        <p:attrNameLst>
                                          <p:attrName>style.visibility</p:attrName>
                                        </p:attrNameLst>
                                      </p:cBhvr>
                                      <p:to>
                                        <p:strVal val="visible"/>
                                      </p:to>
                                    </p:set>
                                    <p:animEffect transition="in" filter="fade">
                                      <p:cBhvr>
                                        <p:cTn id="17" dur="500"/>
                                        <p:tgtEl>
                                          <p:spTgt spid="10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0">
                                            <p:txEl>
                                              <p:pRg st="3" end="3"/>
                                            </p:txEl>
                                          </p:spTgt>
                                        </p:tgtEl>
                                        <p:attrNameLst>
                                          <p:attrName>style.visibility</p:attrName>
                                        </p:attrNameLst>
                                      </p:cBhvr>
                                      <p:to>
                                        <p:strVal val="visible"/>
                                      </p:to>
                                    </p:set>
                                    <p:animEffect transition="in" filter="fade">
                                      <p:cBhvr>
                                        <p:cTn id="22" dur="500"/>
                                        <p:tgtEl>
                                          <p:spTgt spid="10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0">
                                            <p:txEl>
                                              <p:pRg st="4" end="4"/>
                                            </p:txEl>
                                          </p:spTgt>
                                        </p:tgtEl>
                                        <p:attrNameLst>
                                          <p:attrName>style.visibility</p:attrName>
                                        </p:attrNameLst>
                                      </p:cBhvr>
                                      <p:to>
                                        <p:strVal val="visible"/>
                                      </p:to>
                                    </p:set>
                                    <p:animEffect transition="in" filter="fade">
                                      <p:cBhvr>
                                        <p:cTn id="27" dur="500"/>
                                        <p:tgtEl>
                                          <p:spTgt spid="10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6"/>
          <p:cNvSpPr txBox="1">
            <a:spLocks noGrp="1"/>
          </p:cNvSpPr>
          <p:nvPr>
            <p:ph type="title"/>
          </p:nvPr>
        </p:nvSpPr>
        <p:spPr>
          <a:xfrm>
            <a:off x="691200" y="152400"/>
            <a:ext cx="7761600" cy="969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dirty="0"/>
              <a:t>Understand the Battle We Are In</a:t>
            </a:r>
            <a:endParaRPr dirty="0"/>
          </a:p>
        </p:txBody>
      </p:sp>
      <p:sp>
        <p:nvSpPr>
          <p:cNvPr id="100" name="Google Shape;100;p16"/>
          <p:cNvSpPr txBox="1">
            <a:spLocks noGrp="1"/>
          </p:cNvSpPr>
          <p:nvPr>
            <p:ph type="body" idx="1"/>
          </p:nvPr>
        </p:nvSpPr>
        <p:spPr>
          <a:xfrm>
            <a:off x="691199" y="1511099"/>
            <a:ext cx="7865575" cy="3247333"/>
          </a:xfrm>
          <a:prstGeom prst="rect">
            <a:avLst/>
          </a:prstGeom>
        </p:spPr>
        <p:txBody>
          <a:bodyPr spcFirstLastPara="1" wrap="square" lIns="91425" tIns="91425" rIns="91425" bIns="91425" anchor="t" anchorCtr="0">
            <a:noAutofit/>
          </a:bodyPr>
          <a:lstStyle/>
          <a:p>
            <a:pPr marL="76200" lvl="0" indent="0" algn="l" rtl="0">
              <a:spcBef>
                <a:spcPts val="600"/>
              </a:spcBef>
              <a:spcAft>
                <a:spcPts val="0"/>
              </a:spcAft>
              <a:buSzPts val="2400"/>
              <a:buNone/>
            </a:pPr>
            <a:r>
              <a:rPr lang="en-US" sz="2800" b="1" dirty="0"/>
              <a:t>We have weapons! </a:t>
            </a:r>
            <a:r>
              <a:rPr lang="en-US" dirty="0"/>
              <a:t>(2 Corinthians 10:3-5)</a:t>
            </a:r>
          </a:p>
          <a:p>
            <a:r>
              <a:rPr lang="en-US" dirty="0"/>
              <a:t>They’re spiritually powerful!</a:t>
            </a:r>
          </a:p>
          <a:p>
            <a:r>
              <a:rPr lang="en-US" dirty="0"/>
              <a:t>Will we use them? (Ephesians 6:17; Heb. 4:12)</a:t>
            </a:r>
          </a:p>
          <a:p>
            <a:r>
              <a:rPr lang="en-US" dirty="0"/>
              <a:t>Will we be effective? (2 Tim. 2:15)</a:t>
            </a:r>
          </a:p>
        </p:txBody>
      </p:sp>
      <p:sp>
        <p:nvSpPr>
          <p:cNvPr id="101" name="Google Shape;101;p16"/>
          <p:cNvSpPr txBox="1">
            <a:spLocks noGrp="1"/>
          </p:cNvSpPr>
          <p:nvPr>
            <p:ph type="sldNum" idx="12"/>
          </p:nvPr>
        </p:nvSpPr>
        <p:spPr>
          <a:xfrm>
            <a:off x="8556775" y="4758433"/>
            <a:ext cx="548700" cy="3090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4</a:t>
            </a:fld>
            <a:endParaRPr/>
          </a:p>
        </p:txBody>
      </p:sp>
    </p:spTree>
    <p:extLst>
      <p:ext uri="{BB962C8B-B14F-4D97-AF65-F5344CB8AC3E}">
        <p14:creationId xmlns:p14="http://schemas.microsoft.com/office/powerpoint/2010/main" val="2501430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0">
                                            <p:txEl>
                                              <p:pRg st="1" end="1"/>
                                            </p:txEl>
                                          </p:spTgt>
                                        </p:tgtEl>
                                        <p:attrNameLst>
                                          <p:attrName>style.visibility</p:attrName>
                                        </p:attrNameLst>
                                      </p:cBhvr>
                                      <p:to>
                                        <p:strVal val="visible"/>
                                      </p:to>
                                    </p:set>
                                    <p:animEffect transition="in" filter="fade">
                                      <p:cBhvr>
                                        <p:cTn id="7" dur="500"/>
                                        <p:tgtEl>
                                          <p:spTgt spid="100">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0">
                                            <p:txEl>
                                              <p:pRg st="2" end="2"/>
                                            </p:txEl>
                                          </p:spTgt>
                                        </p:tgtEl>
                                        <p:attrNameLst>
                                          <p:attrName>style.visibility</p:attrName>
                                        </p:attrNameLst>
                                      </p:cBhvr>
                                      <p:to>
                                        <p:strVal val="visible"/>
                                      </p:to>
                                    </p:set>
                                    <p:animEffect transition="in" filter="fade">
                                      <p:cBhvr>
                                        <p:cTn id="12" dur="500"/>
                                        <p:tgtEl>
                                          <p:spTgt spid="100">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0">
                                            <p:txEl>
                                              <p:pRg st="3" end="3"/>
                                            </p:txEl>
                                          </p:spTgt>
                                        </p:tgtEl>
                                        <p:attrNameLst>
                                          <p:attrName>style.visibility</p:attrName>
                                        </p:attrNameLst>
                                      </p:cBhvr>
                                      <p:to>
                                        <p:strVal val="visible"/>
                                      </p:to>
                                    </p:set>
                                    <p:animEffect transition="in" filter="fade">
                                      <p:cBhvr>
                                        <p:cTn id="17" dur="500"/>
                                        <p:tgtEl>
                                          <p:spTgt spid="10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6"/>
          <p:cNvSpPr txBox="1">
            <a:spLocks noGrp="1"/>
          </p:cNvSpPr>
          <p:nvPr>
            <p:ph type="title"/>
          </p:nvPr>
        </p:nvSpPr>
        <p:spPr>
          <a:xfrm>
            <a:off x="691200" y="152400"/>
            <a:ext cx="7761600" cy="969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dirty="0"/>
              <a:t>Understand the Battle We Are In</a:t>
            </a:r>
            <a:endParaRPr dirty="0"/>
          </a:p>
        </p:txBody>
      </p:sp>
      <p:sp>
        <p:nvSpPr>
          <p:cNvPr id="100" name="Google Shape;100;p16"/>
          <p:cNvSpPr txBox="1">
            <a:spLocks noGrp="1"/>
          </p:cNvSpPr>
          <p:nvPr>
            <p:ph type="body" idx="1"/>
          </p:nvPr>
        </p:nvSpPr>
        <p:spPr>
          <a:xfrm>
            <a:off x="691200" y="1511099"/>
            <a:ext cx="7761600" cy="3247333"/>
          </a:xfrm>
          <a:prstGeom prst="rect">
            <a:avLst/>
          </a:prstGeom>
        </p:spPr>
        <p:txBody>
          <a:bodyPr spcFirstLastPara="1" wrap="square" lIns="91425" tIns="91425" rIns="91425" bIns="91425" anchor="t" anchorCtr="0">
            <a:noAutofit/>
          </a:bodyPr>
          <a:lstStyle/>
          <a:p>
            <a:pPr marL="76200" lvl="0" indent="0" algn="l" rtl="0">
              <a:spcBef>
                <a:spcPts val="600"/>
              </a:spcBef>
              <a:spcAft>
                <a:spcPts val="0"/>
              </a:spcAft>
              <a:buSzPts val="2400"/>
              <a:buNone/>
            </a:pPr>
            <a:r>
              <a:rPr lang="en-US" sz="2800" b="1" dirty="0"/>
              <a:t>We have armor! </a:t>
            </a:r>
            <a:r>
              <a:rPr lang="en-US" dirty="0"/>
              <a:t>(Ephesians 6:10-17)</a:t>
            </a:r>
          </a:p>
          <a:p>
            <a:r>
              <a:rPr lang="en-US" dirty="0"/>
              <a:t>Will we put it, and keep it, on?</a:t>
            </a:r>
          </a:p>
          <a:p>
            <a:pPr marL="76200" lvl="0" indent="0" algn="l" rtl="0">
              <a:spcBef>
                <a:spcPts val="600"/>
              </a:spcBef>
              <a:spcAft>
                <a:spcPts val="0"/>
              </a:spcAft>
              <a:buSzPts val="2400"/>
              <a:buNone/>
            </a:pPr>
            <a:r>
              <a:rPr lang="en-US" sz="2800" b="1" dirty="0"/>
              <a:t>We have a formidable foe/enemy/ adversary! </a:t>
            </a:r>
            <a:r>
              <a:rPr lang="en-US" dirty="0"/>
              <a:t>(Matthew 13:39; 1 Peter 5:8)</a:t>
            </a:r>
          </a:p>
          <a:p>
            <a:r>
              <a:rPr lang="en-US" dirty="0"/>
              <a:t>Will we soberly approach our battle with him?</a:t>
            </a:r>
            <a:endParaRPr dirty="0"/>
          </a:p>
        </p:txBody>
      </p:sp>
      <p:sp>
        <p:nvSpPr>
          <p:cNvPr id="101" name="Google Shape;101;p16"/>
          <p:cNvSpPr txBox="1">
            <a:spLocks noGrp="1"/>
          </p:cNvSpPr>
          <p:nvPr>
            <p:ph type="sldNum" idx="12"/>
          </p:nvPr>
        </p:nvSpPr>
        <p:spPr>
          <a:xfrm>
            <a:off x="8556775" y="4758433"/>
            <a:ext cx="548700" cy="3090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5</a:t>
            </a:fld>
            <a:endParaRPr/>
          </a:p>
        </p:txBody>
      </p:sp>
    </p:spTree>
    <p:extLst>
      <p:ext uri="{BB962C8B-B14F-4D97-AF65-F5344CB8AC3E}">
        <p14:creationId xmlns:p14="http://schemas.microsoft.com/office/powerpoint/2010/main" val="2525291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0">
                                            <p:txEl>
                                              <p:pRg st="0" end="0"/>
                                            </p:txEl>
                                          </p:spTgt>
                                        </p:tgtEl>
                                        <p:attrNameLst>
                                          <p:attrName>style.visibility</p:attrName>
                                        </p:attrNameLst>
                                      </p:cBhvr>
                                      <p:to>
                                        <p:strVal val="visible"/>
                                      </p:to>
                                    </p:set>
                                    <p:animEffect transition="in" filter="fade">
                                      <p:cBhvr>
                                        <p:cTn id="7" dur="500"/>
                                        <p:tgtEl>
                                          <p:spTgt spid="10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0">
                                            <p:txEl>
                                              <p:pRg st="1" end="1"/>
                                            </p:txEl>
                                          </p:spTgt>
                                        </p:tgtEl>
                                        <p:attrNameLst>
                                          <p:attrName>style.visibility</p:attrName>
                                        </p:attrNameLst>
                                      </p:cBhvr>
                                      <p:to>
                                        <p:strVal val="visible"/>
                                      </p:to>
                                    </p:set>
                                    <p:animEffect transition="in" filter="fade">
                                      <p:cBhvr>
                                        <p:cTn id="12" dur="500"/>
                                        <p:tgtEl>
                                          <p:spTgt spid="10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0">
                                            <p:txEl>
                                              <p:pRg st="2" end="2"/>
                                            </p:txEl>
                                          </p:spTgt>
                                        </p:tgtEl>
                                        <p:attrNameLst>
                                          <p:attrName>style.visibility</p:attrName>
                                        </p:attrNameLst>
                                      </p:cBhvr>
                                      <p:to>
                                        <p:strVal val="visible"/>
                                      </p:to>
                                    </p:set>
                                    <p:animEffect transition="in" filter="fade">
                                      <p:cBhvr>
                                        <p:cTn id="17" dur="500"/>
                                        <p:tgtEl>
                                          <p:spTgt spid="10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0">
                                            <p:txEl>
                                              <p:pRg st="3" end="3"/>
                                            </p:txEl>
                                          </p:spTgt>
                                        </p:tgtEl>
                                        <p:attrNameLst>
                                          <p:attrName>style.visibility</p:attrName>
                                        </p:attrNameLst>
                                      </p:cBhvr>
                                      <p:to>
                                        <p:strVal val="visible"/>
                                      </p:to>
                                    </p:set>
                                    <p:animEffect transition="in" filter="fade">
                                      <p:cBhvr>
                                        <p:cTn id="22" dur="500"/>
                                        <p:tgtEl>
                                          <p:spTgt spid="10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6"/>
          <p:cNvSpPr txBox="1">
            <a:spLocks noGrp="1"/>
          </p:cNvSpPr>
          <p:nvPr>
            <p:ph type="title"/>
          </p:nvPr>
        </p:nvSpPr>
        <p:spPr>
          <a:xfrm>
            <a:off x="691200" y="152400"/>
            <a:ext cx="7761600" cy="969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dirty="0"/>
              <a:t>Who Is Our Adversary?</a:t>
            </a:r>
            <a:endParaRPr dirty="0"/>
          </a:p>
        </p:txBody>
      </p:sp>
      <p:sp>
        <p:nvSpPr>
          <p:cNvPr id="100" name="Google Shape;100;p16"/>
          <p:cNvSpPr txBox="1">
            <a:spLocks noGrp="1"/>
          </p:cNvSpPr>
          <p:nvPr>
            <p:ph type="body" idx="1"/>
          </p:nvPr>
        </p:nvSpPr>
        <p:spPr>
          <a:xfrm>
            <a:off x="691200" y="1511099"/>
            <a:ext cx="7972154" cy="3247333"/>
          </a:xfrm>
          <a:prstGeom prst="rect">
            <a:avLst/>
          </a:prstGeom>
        </p:spPr>
        <p:txBody>
          <a:bodyPr spcFirstLastPara="1" wrap="square" lIns="91425" tIns="91425" rIns="91425" bIns="91425" anchor="t" anchorCtr="0">
            <a:noAutofit/>
          </a:bodyPr>
          <a:lstStyle/>
          <a:p>
            <a:pPr marL="76200" lvl="0" indent="0" algn="l" rtl="0">
              <a:spcBef>
                <a:spcPts val="600"/>
              </a:spcBef>
              <a:spcAft>
                <a:spcPts val="0"/>
              </a:spcAft>
              <a:buSzPts val="2400"/>
              <a:buNone/>
            </a:pPr>
            <a:r>
              <a:rPr lang="en-US" sz="2800" b="1" dirty="0"/>
              <a:t>Adversary - </a:t>
            </a:r>
            <a:r>
              <a:rPr lang="en-US" sz="2800" dirty="0"/>
              <a:t>an opponent or enemy in a legal proceeding. (1 Peter 5:8)</a:t>
            </a:r>
          </a:p>
          <a:p>
            <a:r>
              <a:rPr lang="en-US" sz="2800" dirty="0"/>
              <a:t>Seeking to devour. (2 Cor. 2:7)</a:t>
            </a:r>
          </a:p>
        </p:txBody>
      </p:sp>
      <p:sp>
        <p:nvSpPr>
          <p:cNvPr id="101" name="Google Shape;101;p16"/>
          <p:cNvSpPr txBox="1">
            <a:spLocks noGrp="1"/>
          </p:cNvSpPr>
          <p:nvPr>
            <p:ph type="sldNum" idx="12"/>
          </p:nvPr>
        </p:nvSpPr>
        <p:spPr>
          <a:xfrm>
            <a:off x="8556775" y="4758433"/>
            <a:ext cx="548700" cy="3090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6</a:t>
            </a:fld>
            <a:endParaRPr/>
          </a:p>
        </p:txBody>
      </p:sp>
    </p:spTree>
    <p:extLst>
      <p:ext uri="{BB962C8B-B14F-4D97-AF65-F5344CB8AC3E}">
        <p14:creationId xmlns:p14="http://schemas.microsoft.com/office/powerpoint/2010/main" val="3082922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0">
                                            <p:txEl>
                                              <p:pRg st="0" end="0"/>
                                            </p:txEl>
                                          </p:spTgt>
                                        </p:tgtEl>
                                        <p:attrNameLst>
                                          <p:attrName>style.visibility</p:attrName>
                                        </p:attrNameLst>
                                      </p:cBhvr>
                                      <p:to>
                                        <p:strVal val="visible"/>
                                      </p:to>
                                    </p:set>
                                    <p:animEffect transition="in" filter="fade">
                                      <p:cBhvr>
                                        <p:cTn id="7" dur="500"/>
                                        <p:tgtEl>
                                          <p:spTgt spid="10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0">
                                            <p:txEl>
                                              <p:pRg st="1" end="1"/>
                                            </p:txEl>
                                          </p:spTgt>
                                        </p:tgtEl>
                                        <p:attrNameLst>
                                          <p:attrName>style.visibility</p:attrName>
                                        </p:attrNameLst>
                                      </p:cBhvr>
                                      <p:to>
                                        <p:strVal val="visible"/>
                                      </p:to>
                                    </p:set>
                                    <p:animEffect transition="in" filter="fade">
                                      <p:cBhvr>
                                        <p:cTn id="12" dur="500"/>
                                        <p:tgtEl>
                                          <p:spTgt spid="10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6"/>
          <p:cNvSpPr txBox="1">
            <a:spLocks noGrp="1"/>
          </p:cNvSpPr>
          <p:nvPr>
            <p:ph type="title"/>
          </p:nvPr>
        </p:nvSpPr>
        <p:spPr>
          <a:xfrm>
            <a:off x="691200" y="152400"/>
            <a:ext cx="7761600" cy="969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dirty="0"/>
              <a:t>Who Is Our Adversary?</a:t>
            </a:r>
            <a:endParaRPr dirty="0"/>
          </a:p>
        </p:txBody>
      </p:sp>
      <p:sp>
        <p:nvSpPr>
          <p:cNvPr id="100" name="Google Shape;100;p16"/>
          <p:cNvSpPr txBox="1">
            <a:spLocks noGrp="1"/>
          </p:cNvSpPr>
          <p:nvPr>
            <p:ph type="body" idx="1"/>
          </p:nvPr>
        </p:nvSpPr>
        <p:spPr>
          <a:xfrm>
            <a:off x="691200" y="1511099"/>
            <a:ext cx="7972154" cy="3247333"/>
          </a:xfrm>
          <a:prstGeom prst="rect">
            <a:avLst/>
          </a:prstGeom>
        </p:spPr>
        <p:txBody>
          <a:bodyPr spcFirstLastPara="1" wrap="square" lIns="91425" tIns="91425" rIns="91425" bIns="91425" anchor="t" anchorCtr="0">
            <a:noAutofit/>
          </a:bodyPr>
          <a:lstStyle/>
          <a:p>
            <a:pPr marL="76200" lvl="0" indent="0" algn="l" rtl="0">
              <a:spcBef>
                <a:spcPts val="600"/>
              </a:spcBef>
              <a:spcAft>
                <a:spcPts val="0"/>
              </a:spcAft>
              <a:buSzPts val="2400"/>
              <a:buNone/>
            </a:pPr>
            <a:r>
              <a:rPr lang="en-US" sz="2800" b="1" dirty="0"/>
              <a:t>The Devil - </a:t>
            </a:r>
            <a:r>
              <a:rPr lang="en-US" sz="2800" dirty="0"/>
              <a:t>“diablos”, meaning slanderer or false accuser. </a:t>
            </a:r>
          </a:p>
          <a:p>
            <a:r>
              <a:rPr lang="en-US" dirty="0"/>
              <a:t>Man before God. (Job 1:9-12; Revelation 12:10)</a:t>
            </a:r>
          </a:p>
          <a:p>
            <a:r>
              <a:rPr lang="en-US" dirty="0"/>
              <a:t>God before man. (Genesis 3:5)</a:t>
            </a:r>
            <a:endParaRPr dirty="0"/>
          </a:p>
        </p:txBody>
      </p:sp>
      <p:sp>
        <p:nvSpPr>
          <p:cNvPr id="101" name="Google Shape;101;p16"/>
          <p:cNvSpPr txBox="1">
            <a:spLocks noGrp="1"/>
          </p:cNvSpPr>
          <p:nvPr>
            <p:ph type="sldNum" idx="12"/>
          </p:nvPr>
        </p:nvSpPr>
        <p:spPr>
          <a:xfrm>
            <a:off x="8556775" y="4758433"/>
            <a:ext cx="548700" cy="3090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7</a:t>
            </a:fld>
            <a:endParaRPr/>
          </a:p>
        </p:txBody>
      </p:sp>
    </p:spTree>
    <p:extLst>
      <p:ext uri="{BB962C8B-B14F-4D97-AF65-F5344CB8AC3E}">
        <p14:creationId xmlns:p14="http://schemas.microsoft.com/office/powerpoint/2010/main" val="1153982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0">
                                            <p:txEl>
                                              <p:pRg st="0" end="0"/>
                                            </p:txEl>
                                          </p:spTgt>
                                        </p:tgtEl>
                                        <p:attrNameLst>
                                          <p:attrName>style.visibility</p:attrName>
                                        </p:attrNameLst>
                                      </p:cBhvr>
                                      <p:to>
                                        <p:strVal val="visible"/>
                                      </p:to>
                                    </p:set>
                                    <p:animEffect transition="in" filter="fade">
                                      <p:cBhvr>
                                        <p:cTn id="7" dur="500"/>
                                        <p:tgtEl>
                                          <p:spTgt spid="10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0">
                                            <p:txEl>
                                              <p:pRg st="1" end="1"/>
                                            </p:txEl>
                                          </p:spTgt>
                                        </p:tgtEl>
                                        <p:attrNameLst>
                                          <p:attrName>style.visibility</p:attrName>
                                        </p:attrNameLst>
                                      </p:cBhvr>
                                      <p:to>
                                        <p:strVal val="visible"/>
                                      </p:to>
                                    </p:set>
                                    <p:animEffect transition="in" filter="fade">
                                      <p:cBhvr>
                                        <p:cTn id="12" dur="500"/>
                                        <p:tgtEl>
                                          <p:spTgt spid="10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0">
                                            <p:txEl>
                                              <p:pRg st="2" end="2"/>
                                            </p:txEl>
                                          </p:spTgt>
                                        </p:tgtEl>
                                        <p:attrNameLst>
                                          <p:attrName>style.visibility</p:attrName>
                                        </p:attrNameLst>
                                      </p:cBhvr>
                                      <p:to>
                                        <p:strVal val="visible"/>
                                      </p:to>
                                    </p:set>
                                    <p:animEffect transition="in" filter="fade">
                                      <p:cBhvr>
                                        <p:cTn id="17" dur="500"/>
                                        <p:tgtEl>
                                          <p:spTgt spid="10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6"/>
          <p:cNvSpPr txBox="1">
            <a:spLocks noGrp="1"/>
          </p:cNvSpPr>
          <p:nvPr>
            <p:ph type="title"/>
          </p:nvPr>
        </p:nvSpPr>
        <p:spPr>
          <a:xfrm>
            <a:off x="730471" y="103632"/>
            <a:ext cx="7761600" cy="969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dirty="0"/>
              <a:t>Who Is Our Adversary?</a:t>
            </a:r>
            <a:endParaRPr dirty="0"/>
          </a:p>
        </p:txBody>
      </p:sp>
      <p:sp>
        <p:nvSpPr>
          <p:cNvPr id="100" name="Google Shape;100;p16"/>
          <p:cNvSpPr txBox="1">
            <a:spLocks noGrp="1"/>
          </p:cNvSpPr>
          <p:nvPr>
            <p:ph type="body" idx="1"/>
          </p:nvPr>
        </p:nvSpPr>
        <p:spPr>
          <a:xfrm>
            <a:off x="691200" y="1511099"/>
            <a:ext cx="7972154" cy="3247333"/>
          </a:xfrm>
          <a:prstGeom prst="rect">
            <a:avLst/>
          </a:prstGeom>
        </p:spPr>
        <p:txBody>
          <a:bodyPr spcFirstLastPara="1" wrap="square" lIns="91425" tIns="91425" rIns="91425" bIns="91425" anchor="t" anchorCtr="0">
            <a:noAutofit/>
          </a:bodyPr>
          <a:lstStyle/>
          <a:p>
            <a:pPr marL="76200" lvl="0" indent="0" algn="l" rtl="0">
              <a:spcBef>
                <a:spcPts val="600"/>
              </a:spcBef>
              <a:spcAft>
                <a:spcPts val="0"/>
              </a:spcAft>
              <a:buSzPts val="2400"/>
              <a:buNone/>
            </a:pPr>
            <a:r>
              <a:rPr lang="en-US" sz="2800" b="1" dirty="0"/>
              <a:t>Father of lies - </a:t>
            </a:r>
            <a:r>
              <a:rPr lang="en-US" sz="2800" dirty="0"/>
              <a:t>(John 8:44)</a:t>
            </a:r>
          </a:p>
          <a:p>
            <a:r>
              <a:rPr lang="en-US" dirty="0"/>
              <a:t>There is no truth in him. </a:t>
            </a:r>
          </a:p>
          <a:p>
            <a:r>
              <a:rPr lang="en-US" dirty="0"/>
              <a:t>His work is in lies and deceit. </a:t>
            </a:r>
          </a:p>
          <a:p>
            <a:r>
              <a:rPr lang="en-US" dirty="0"/>
              <a:t>He utilizes others to promote his deceit. </a:t>
            </a:r>
            <a:br>
              <a:rPr lang="en-US" dirty="0"/>
            </a:br>
            <a:r>
              <a:rPr lang="en-US" dirty="0"/>
              <a:t>(2 Corinthians 11:13-15)</a:t>
            </a:r>
            <a:endParaRPr dirty="0"/>
          </a:p>
        </p:txBody>
      </p:sp>
      <p:sp>
        <p:nvSpPr>
          <p:cNvPr id="101" name="Google Shape;101;p16"/>
          <p:cNvSpPr txBox="1">
            <a:spLocks noGrp="1"/>
          </p:cNvSpPr>
          <p:nvPr>
            <p:ph type="sldNum" idx="12"/>
          </p:nvPr>
        </p:nvSpPr>
        <p:spPr>
          <a:xfrm>
            <a:off x="8556775" y="4758433"/>
            <a:ext cx="548700" cy="3090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8</a:t>
            </a:fld>
            <a:endParaRPr/>
          </a:p>
        </p:txBody>
      </p:sp>
    </p:spTree>
    <p:extLst>
      <p:ext uri="{BB962C8B-B14F-4D97-AF65-F5344CB8AC3E}">
        <p14:creationId xmlns:p14="http://schemas.microsoft.com/office/powerpoint/2010/main" val="3334527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0">
                                            <p:txEl>
                                              <p:pRg st="0" end="0"/>
                                            </p:txEl>
                                          </p:spTgt>
                                        </p:tgtEl>
                                        <p:attrNameLst>
                                          <p:attrName>style.visibility</p:attrName>
                                        </p:attrNameLst>
                                      </p:cBhvr>
                                      <p:to>
                                        <p:strVal val="visible"/>
                                      </p:to>
                                    </p:set>
                                    <p:animEffect transition="in" filter="fade">
                                      <p:cBhvr>
                                        <p:cTn id="7" dur="500"/>
                                        <p:tgtEl>
                                          <p:spTgt spid="10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0">
                                            <p:txEl>
                                              <p:pRg st="1" end="1"/>
                                            </p:txEl>
                                          </p:spTgt>
                                        </p:tgtEl>
                                        <p:attrNameLst>
                                          <p:attrName>style.visibility</p:attrName>
                                        </p:attrNameLst>
                                      </p:cBhvr>
                                      <p:to>
                                        <p:strVal val="visible"/>
                                      </p:to>
                                    </p:set>
                                    <p:animEffect transition="in" filter="fade">
                                      <p:cBhvr>
                                        <p:cTn id="12" dur="500"/>
                                        <p:tgtEl>
                                          <p:spTgt spid="10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0">
                                            <p:txEl>
                                              <p:pRg st="2" end="2"/>
                                            </p:txEl>
                                          </p:spTgt>
                                        </p:tgtEl>
                                        <p:attrNameLst>
                                          <p:attrName>style.visibility</p:attrName>
                                        </p:attrNameLst>
                                      </p:cBhvr>
                                      <p:to>
                                        <p:strVal val="visible"/>
                                      </p:to>
                                    </p:set>
                                    <p:animEffect transition="in" filter="fade">
                                      <p:cBhvr>
                                        <p:cTn id="17" dur="500"/>
                                        <p:tgtEl>
                                          <p:spTgt spid="10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0">
                                            <p:txEl>
                                              <p:pRg st="3" end="3"/>
                                            </p:txEl>
                                          </p:spTgt>
                                        </p:tgtEl>
                                        <p:attrNameLst>
                                          <p:attrName>style.visibility</p:attrName>
                                        </p:attrNameLst>
                                      </p:cBhvr>
                                      <p:to>
                                        <p:strVal val="visible"/>
                                      </p:to>
                                    </p:set>
                                    <p:animEffect transition="in" filter="fade">
                                      <p:cBhvr>
                                        <p:cTn id="22" dur="500"/>
                                        <p:tgtEl>
                                          <p:spTgt spid="10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6"/>
          <p:cNvSpPr txBox="1">
            <a:spLocks noGrp="1"/>
          </p:cNvSpPr>
          <p:nvPr>
            <p:ph type="title"/>
          </p:nvPr>
        </p:nvSpPr>
        <p:spPr>
          <a:xfrm>
            <a:off x="691200" y="152400"/>
            <a:ext cx="7761600" cy="969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dirty="0"/>
              <a:t>Who Is Our Adversary?</a:t>
            </a:r>
            <a:endParaRPr dirty="0"/>
          </a:p>
        </p:txBody>
      </p:sp>
      <p:sp>
        <p:nvSpPr>
          <p:cNvPr id="100" name="Google Shape;100;p16"/>
          <p:cNvSpPr txBox="1">
            <a:spLocks noGrp="1"/>
          </p:cNvSpPr>
          <p:nvPr>
            <p:ph type="body" idx="1"/>
          </p:nvPr>
        </p:nvSpPr>
        <p:spPr>
          <a:xfrm>
            <a:off x="691200" y="1511099"/>
            <a:ext cx="7972154" cy="3247333"/>
          </a:xfrm>
          <a:prstGeom prst="rect">
            <a:avLst/>
          </a:prstGeom>
        </p:spPr>
        <p:txBody>
          <a:bodyPr spcFirstLastPara="1" wrap="square" lIns="91425" tIns="91425" rIns="91425" bIns="91425" anchor="t" anchorCtr="0">
            <a:noAutofit/>
          </a:bodyPr>
          <a:lstStyle/>
          <a:p>
            <a:pPr marL="76200" lvl="0" indent="0" algn="l" rtl="0">
              <a:spcBef>
                <a:spcPts val="600"/>
              </a:spcBef>
              <a:spcAft>
                <a:spcPts val="0"/>
              </a:spcAft>
              <a:buSzPts val="2400"/>
              <a:buNone/>
            </a:pPr>
            <a:r>
              <a:rPr lang="en-US" sz="2800" b="1" dirty="0"/>
              <a:t>The destroyer. </a:t>
            </a:r>
            <a:r>
              <a:rPr lang="en-US" sz="2800" dirty="0"/>
              <a:t>(Revelation 9:11)</a:t>
            </a:r>
          </a:p>
          <a:p>
            <a:r>
              <a:rPr lang="en-US" dirty="0"/>
              <a:t>“Loss of well being, not of being” </a:t>
            </a:r>
            <a:br>
              <a:rPr lang="en-US" dirty="0"/>
            </a:br>
            <a:r>
              <a:rPr lang="en-US" dirty="0"/>
              <a:t>(cf., Romans 1:24-32)</a:t>
            </a:r>
          </a:p>
        </p:txBody>
      </p:sp>
      <p:sp>
        <p:nvSpPr>
          <p:cNvPr id="101" name="Google Shape;101;p16"/>
          <p:cNvSpPr txBox="1">
            <a:spLocks noGrp="1"/>
          </p:cNvSpPr>
          <p:nvPr>
            <p:ph type="sldNum" idx="12"/>
          </p:nvPr>
        </p:nvSpPr>
        <p:spPr>
          <a:xfrm>
            <a:off x="8556775" y="4758433"/>
            <a:ext cx="548700" cy="3090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9</a:t>
            </a:fld>
            <a:endParaRPr/>
          </a:p>
        </p:txBody>
      </p:sp>
    </p:spTree>
    <p:extLst>
      <p:ext uri="{BB962C8B-B14F-4D97-AF65-F5344CB8AC3E}">
        <p14:creationId xmlns:p14="http://schemas.microsoft.com/office/powerpoint/2010/main" val="3967208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0">
                                            <p:txEl>
                                              <p:pRg st="0" end="0"/>
                                            </p:txEl>
                                          </p:spTgt>
                                        </p:tgtEl>
                                        <p:attrNameLst>
                                          <p:attrName>style.visibility</p:attrName>
                                        </p:attrNameLst>
                                      </p:cBhvr>
                                      <p:to>
                                        <p:strVal val="visible"/>
                                      </p:to>
                                    </p:set>
                                    <p:animEffect transition="in" filter="fade">
                                      <p:cBhvr>
                                        <p:cTn id="7" dur="500"/>
                                        <p:tgtEl>
                                          <p:spTgt spid="10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0">
                                            <p:txEl>
                                              <p:pRg st="1" end="1"/>
                                            </p:txEl>
                                          </p:spTgt>
                                        </p:tgtEl>
                                        <p:attrNameLst>
                                          <p:attrName>style.visibility</p:attrName>
                                        </p:attrNameLst>
                                      </p:cBhvr>
                                      <p:to>
                                        <p:strVal val="visible"/>
                                      </p:to>
                                    </p:set>
                                    <p:animEffect transition="in" filter="fade">
                                      <p:cBhvr>
                                        <p:cTn id="12" dur="500"/>
                                        <p:tgtEl>
                                          <p:spTgt spid="10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build="p"/>
    </p:bldLst>
  </p:timing>
</p:sld>
</file>

<file path=ppt/theme/theme1.xml><?xml version="1.0" encoding="utf-8"?>
<a:theme xmlns:a="http://schemas.openxmlformats.org/drawingml/2006/main" name="Desdemona template">
  <a:themeElements>
    <a:clrScheme name="Custom 347">
      <a:dk1>
        <a:srgbClr val="454F5B"/>
      </a:dk1>
      <a:lt1>
        <a:srgbClr val="FFFFFF"/>
      </a:lt1>
      <a:dk2>
        <a:srgbClr val="89929B"/>
      </a:dk2>
      <a:lt2>
        <a:srgbClr val="EFF1F3"/>
      </a:lt2>
      <a:accent1>
        <a:srgbClr val="4ECDC4"/>
      </a:accent1>
      <a:accent2>
        <a:srgbClr val="C7F464"/>
      </a:accent2>
      <a:accent3>
        <a:srgbClr val="454F5B"/>
      </a:accent3>
      <a:accent4>
        <a:srgbClr val="738498"/>
      </a:accent4>
      <a:accent5>
        <a:srgbClr val="A6B5C7"/>
      </a:accent5>
      <a:accent6>
        <a:srgbClr val="D4DAE0"/>
      </a:accent6>
      <a:hlink>
        <a:srgbClr val="454F5B"/>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46029</TotalTime>
  <Words>3288</Words>
  <Application>Microsoft Office PowerPoint</Application>
  <PresentationFormat>On-screen Show (16:9)</PresentationFormat>
  <Paragraphs>186</Paragraphs>
  <Slides>16</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Times New Roman</vt:lpstr>
      <vt:lpstr>Montserrat</vt:lpstr>
      <vt:lpstr>Arial</vt:lpstr>
      <vt:lpstr>TimesNewRomanPSMT</vt:lpstr>
      <vt:lpstr>Desdemona template</vt:lpstr>
      <vt:lpstr>To Be Victorious… We have to know who we’re fighting against.  1 Corinthians 15:54-57</vt:lpstr>
      <vt:lpstr>“Oh Victory In Jesus”</vt:lpstr>
      <vt:lpstr>Understand the Battle We Are In</vt:lpstr>
      <vt:lpstr>Understand the Battle We Are In</vt:lpstr>
      <vt:lpstr>Understand the Battle We Are In</vt:lpstr>
      <vt:lpstr>Who Is Our Adversary?</vt:lpstr>
      <vt:lpstr>Who Is Our Adversary?</vt:lpstr>
      <vt:lpstr>Who Is Our Adversary?</vt:lpstr>
      <vt:lpstr>Who Is Our Adversary?</vt:lpstr>
      <vt:lpstr>Who Is Our Adversary?</vt:lpstr>
      <vt:lpstr>Where did Satan come from?</vt:lpstr>
      <vt:lpstr>Where did Satan come from?</vt:lpstr>
      <vt:lpstr>What is Satan’s destiny?</vt:lpstr>
      <vt:lpstr>Where did Satan come from?</vt:lpstr>
      <vt:lpstr>Where did Satan come from?</vt:lpstr>
      <vt:lpstr>All of Satan’s schemes… 1 John 2:15-16</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your presentation title</dc:title>
  <dc:creator>Chris Simmons</dc:creator>
  <cp:lastModifiedBy>Chris Simmons</cp:lastModifiedBy>
  <cp:revision>38</cp:revision>
  <cp:lastPrinted>2022-01-16T22:10:45Z</cp:lastPrinted>
  <dcterms:modified xsi:type="dcterms:W3CDTF">2023-06-07T16:25:05Z</dcterms:modified>
</cp:coreProperties>
</file>