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0" r:id="rId3"/>
    <p:sldId id="262" r:id="rId4"/>
    <p:sldId id="263" r:id="rId5"/>
    <p:sldId id="261" r:id="rId6"/>
    <p:sldId id="259" r:id="rId7"/>
    <p:sldId id="257" r:id="rId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186" autoAdjust="0"/>
  </p:normalViewPr>
  <p:slideViewPr>
    <p:cSldViewPr snapToGrid="0">
      <p:cViewPr varScale="1">
        <p:scale>
          <a:sx n="64" d="100"/>
          <a:sy n="64" d="100"/>
        </p:scale>
        <p:origin x="90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4603850-06B6-3598-EA81-CE94E3335C81}"/>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37487945-01B9-A6D0-48B1-2E68E0589E82}"/>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12/18/2022 p.m.</a:t>
            </a:r>
          </a:p>
        </p:txBody>
      </p:sp>
      <p:sp>
        <p:nvSpPr>
          <p:cNvPr id="4" name="Footer Placeholder 3">
            <a:extLst>
              <a:ext uri="{FF2B5EF4-FFF2-40B4-BE49-F238E27FC236}">
                <a16:creationId xmlns:a16="http://schemas.microsoft.com/office/drawing/2014/main" id="{4CA40EAF-EB02-7AE0-4B14-11A9443B98C0}"/>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The Throne Of God</a:t>
            </a:r>
          </a:p>
        </p:txBody>
      </p:sp>
      <p:sp>
        <p:nvSpPr>
          <p:cNvPr id="5" name="Slide Number Placeholder 4">
            <a:extLst>
              <a:ext uri="{FF2B5EF4-FFF2-40B4-BE49-F238E27FC236}">
                <a16:creationId xmlns:a16="http://schemas.microsoft.com/office/drawing/2014/main" id="{F83159A9-82D6-D347-3375-51CA407FCCB7}"/>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8EDDA5F8-4205-4690-AEE1-63C08C624206}" type="slidenum">
              <a:rPr lang="en-US" smtClean="0"/>
              <a:t>‹#›</a:t>
            </a:fld>
            <a:endParaRPr lang="en-US"/>
          </a:p>
        </p:txBody>
      </p:sp>
    </p:spTree>
    <p:extLst>
      <p:ext uri="{BB962C8B-B14F-4D97-AF65-F5344CB8AC3E}">
        <p14:creationId xmlns:p14="http://schemas.microsoft.com/office/powerpoint/2010/main" val="201291831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12/18/2022 p.m.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The Throne Of God</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E7E4FF60-7B6B-484F-B43D-3CC4354DAAC5}" type="slidenum">
              <a:rPr lang="en-US" smtClean="0"/>
              <a:t>‹#›</a:t>
            </a:fld>
            <a:endParaRPr lang="en-US"/>
          </a:p>
        </p:txBody>
      </p:sp>
    </p:spTree>
    <p:extLst>
      <p:ext uri="{BB962C8B-B14F-4D97-AF65-F5344CB8AC3E}">
        <p14:creationId xmlns:p14="http://schemas.microsoft.com/office/powerpoint/2010/main" val="289252116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Especially to these Christians enduring great tribulations, they needed encouragement and faith to hold on trusting that no matter how overwhelming things may seem, God will always be on His throne reigning and ruling and ultimately delivering His faithful saints.  (Note John speaks as a fellow partaker in the tribulation)</a:t>
            </a:r>
          </a:p>
          <a:p>
            <a:endParaRPr lang="en-US" dirty="0"/>
          </a:p>
          <a:p>
            <a:r>
              <a:rPr lang="en-US" dirty="0"/>
              <a:t>Read Revelation Chapter 4</a:t>
            </a:r>
          </a:p>
          <a:p>
            <a:endParaRPr lang="en-US" dirty="0"/>
          </a:p>
          <a:p>
            <a:pPr defTabSz="942289">
              <a:defRPr/>
            </a:pPr>
            <a:r>
              <a:rPr lang="en-US" dirty="0"/>
              <a:t>Vs. 1 - “After these things…” referring to Jesus among the lampstands and His divine assessment of the churches.</a:t>
            </a:r>
          </a:p>
          <a:p>
            <a:pPr defTabSz="942289">
              <a:defRPr/>
            </a:pPr>
            <a:endParaRPr lang="en-US" dirty="0"/>
          </a:p>
          <a:p>
            <a:r>
              <a:rPr lang="en-US" dirty="0"/>
              <a:t>God’s commitment to us and the promise of our victory is seen through His Son Jesus Christ. </a:t>
            </a:r>
          </a:p>
          <a:p>
            <a:endParaRPr lang="en-US" dirty="0"/>
          </a:p>
          <a:p>
            <a:r>
              <a:rPr lang="en-US" dirty="0"/>
              <a:t>As John is invited to see the things God will show him, we must remember that by his writing, we also can see and become strengthened in our faith, commitment and resolve.</a:t>
            </a:r>
          </a:p>
          <a:p>
            <a:endParaRPr lang="en-US" dirty="0"/>
          </a:p>
          <a:p>
            <a:r>
              <a:rPr lang="en-US" dirty="0"/>
              <a:t>Though human government may rage and threaten and attempt to coerce, God will not allow His kingdom and faithful to be defeated.</a:t>
            </a:r>
          </a:p>
          <a:p>
            <a:endParaRPr lang="en-US" dirty="0"/>
          </a:p>
          <a:p>
            <a:r>
              <a:rPr lang="en-US" dirty="0"/>
              <a:t>Indeed, the overall message of this book in its’ purest simplicity is that the victory belongs to God through His Son.</a:t>
            </a:r>
          </a:p>
          <a:p>
            <a:endParaRPr lang="en-US" dirty="0"/>
          </a:p>
          <a:p>
            <a:r>
              <a:rPr lang="en-US" dirty="0"/>
              <a:t>Read Psalms 46 - and note:</a:t>
            </a:r>
          </a:p>
          <a:p>
            <a:r>
              <a:rPr lang="en-US" dirty="0"/>
              <a:t>Vs. 5 - the city of God will not be moved through God’s help</a:t>
            </a:r>
          </a:p>
          <a:p>
            <a:r>
              <a:rPr lang="en-US" dirty="0"/>
              <a:t>Vs. 6 - the nations will continue to make uproars</a:t>
            </a:r>
          </a:p>
          <a:p>
            <a:r>
              <a:rPr lang="en-US" dirty="0"/>
              <a:t>Vs. 10 - will we cease striving, and yield to God and exalt Him every day?</a:t>
            </a:r>
          </a:p>
          <a:p>
            <a:endParaRPr lang="en-US" dirty="0"/>
          </a:p>
          <a:p>
            <a:endParaRPr lang="en-US" dirty="0"/>
          </a:p>
        </p:txBody>
      </p:sp>
      <p:sp>
        <p:nvSpPr>
          <p:cNvPr id="4" name="Slide Number Placeholder 3"/>
          <p:cNvSpPr>
            <a:spLocks noGrp="1"/>
          </p:cNvSpPr>
          <p:nvPr>
            <p:ph type="sldNum" sz="quarter" idx="5"/>
          </p:nvPr>
        </p:nvSpPr>
        <p:spPr/>
        <p:txBody>
          <a:bodyPr/>
          <a:lstStyle/>
          <a:p>
            <a:fld id="{E7E4FF60-7B6B-484F-B43D-3CC4354DAAC5}" type="slidenum">
              <a:rPr lang="en-US" smtClean="0"/>
              <a:t>1</a:t>
            </a:fld>
            <a:endParaRPr lang="en-US"/>
          </a:p>
        </p:txBody>
      </p:sp>
      <p:sp>
        <p:nvSpPr>
          <p:cNvPr id="5" name="Date Placeholder 4">
            <a:extLst>
              <a:ext uri="{FF2B5EF4-FFF2-40B4-BE49-F238E27FC236}">
                <a16:creationId xmlns:a16="http://schemas.microsoft.com/office/drawing/2014/main" id="{D54525D7-00D8-22B6-14D1-FA6148F08166}"/>
              </a:ext>
            </a:extLst>
          </p:cNvPr>
          <p:cNvSpPr>
            <a:spLocks noGrp="1"/>
          </p:cNvSpPr>
          <p:nvPr>
            <p:ph type="dt" idx="1"/>
          </p:nvPr>
        </p:nvSpPr>
        <p:spPr/>
        <p:txBody>
          <a:bodyPr/>
          <a:lstStyle/>
          <a:p>
            <a:r>
              <a:rPr lang="en-US"/>
              <a:t>12/18/2022 p.m.</a:t>
            </a:r>
          </a:p>
        </p:txBody>
      </p:sp>
      <p:sp>
        <p:nvSpPr>
          <p:cNvPr id="6" name="Footer Placeholder 5">
            <a:extLst>
              <a:ext uri="{FF2B5EF4-FFF2-40B4-BE49-F238E27FC236}">
                <a16:creationId xmlns:a16="http://schemas.microsoft.com/office/drawing/2014/main" id="{798CC979-FBB7-23E3-78F0-287CA7D6F914}"/>
              </a:ext>
            </a:extLst>
          </p:cNvPr>
          <p:cNvSpPr>
            <a:spLocks noGrp="1"/>
          </p:cNvSpPr>
          <p:nvPr>
            <p:ph type="ftr" sz="quarter" idx="4"/>
          </p:nvPr>
        </p:nvSpPr>
        <p:spPr/>
        <p:txBody>
          <a:bodyPr/>
          <a:lstStyle/>
          <a:p>
            <a:r>
              <a:rPr lang="en-US"/>
              <a:t>The Throne Of God</a:t>
            </a:r>
          </a:p>
        </p:txBody>
      </p:sp>
    </p:spTree>
    <p:extLst>
      <p:ext uri="{BB962C8B-B14F-4D97-AF65-F5344CB8AC3E}">
        <p14:creationId xmlns:p14="http://schemas.microsoft.com/office/powerpoint/2010/main" val="1836771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12/18/2022 p.m.</a:t>
            </a:r>
          </a:p>
        </p:txBody>
      </p:sp>
      <p:sp>
        <p:nvSpPr>
          <p:cNvPr id="5" name="Footer Placeholder 4"/>
          <p:cNvSpPr>
            <a:spLocks noGrp="1"/>
          </p:cNvSpPr>
          <p:nvPr>
            <p:ph type="ftr" sz="quarter" idx="4"/>
          </p:nvPr>
        </p:nvSpPr>
        <p:spPr/>
        <p:txBody>
          <a:bodyPr/>
          <a:lstStyle/>
          <a:p>
            <a:r>
              <a:rPr lang="en-US"/>
              <a:t>The Throne Of God</a:t>
            </a:r>
          </a:p>
        </p:txBody>
      </p:sp>
      <p:sp>
        <p:nvSpPr>
          <p:cNvPr id="6" name="Slide Number Placeholder 5"/>
          <p:cNvSpPr>
            <a:spLocks noGrp="1"/>
          </p:cNvSpPr>
          <p:nvPr>
            <p:ph type="sldNum" sz="quarter" idx="5"/>
          </p:nvPr>
        </p:nvSpPr>
        <p:spPr/>
        <p:txBody>
          <a:bodyPr/>
          <a:lstStyle/>
          <a:p>
            <a:fld id="{E7E4FF60-7B6B-484F-B43D-3CC4354DAAC5}" type="slidenum">
              <a:rPr lang="en-US" smtClean="0"/>
              <a:t>2</a:t>
            </a:fld>
            <a:endParaRPr lang="en-US"/>
          </a:p>
        </p:txBody>
      </p:sp>
    </p:spTree>
    <p:extLst>
      <p:ext uri="{BB962C8B-B14F-4D97-AF65-F5344CB8AC3E}">
        <p14:creationId xmlns:p14="http://schemas.microsoft.com/office/powerpoint/2010/main" val="2404436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12/18/2022 p.m.</a:t>
            </a:r>
          </a:p>
        </p:txBody>
      </p:sp>
      <p:sp>
        <p:nvSpPr>
          <p:cNvPr id="5" name="Footer Placeholder 4"/>
          <p:cNvSpPr>
            <a:spLocks noGrp="1"/>
          </p:cNvSpPr>
          <p:nvPr>
            <p:ph type="ftr" sz="quarter" idx="4"/>
          </p:nvPr>
        </p:nvSpPr>
        <p:spPr/>
        <p:txBody>
          <a:bodyPr/>
          <a:lstStyle/>
          <a:p>
            <a:r>
              <a:rPr lang="en-US"/>
              <a:t>The Throne Of God</a:t>
            </a:r>
          </a:p>
        </p:txBody>
      </p:sp>
      <p:sp>
        <p:nvSpPr>
          <p:cNvPr id="6" name="Slide Number Placeholder 5"/>
          <p:cNvSpPr>
            <a:spLocks noGrp="1"/>
          </p:cNvSpPr>
          <p:nvPr>
            <p:ph type="sldNum" sz="quarter" idx="5"/>
          </p:nvPr>
        </p:nvSpPr>
        <p:spPr/>
        <p:txBody>
          <a:bodyPr/>
          <a:lstStyle/>
          <a:p>
            <a:fld id="{E7E4FF60-7B6B-484F-B43D-3CC4354DAAC5}" type="slidenum">
              <a:rPr lang="en-US" smtClean="0"/>
              <a:t>3</a:t>
            </a:fld>
            <a:endParaRPr lang="en-US"/>
          </a:p>
        </p:txBody>
      </p:sp>
    </p:spTree>
    <p:extLst>
      <p:ext uri="{BB962C8B-B14F-4D97-AF65-F5344CB8AC3E}">
        <p14:creationId xmlns:p14="http://schemas.microsoft.com/office/powerpoint/2010/main" val="2424495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anose="02020603050405020304" pitchFamily="18" charset="0"/>
                <a:ea typeface="Times New Roman" panose="02020603050405020304" pitchFamily="18" charset="0"/>
              </a:rPr>
              <a:t>The Crown of Life</a:t>
            </a:r>
          </a:p>
          <a:p>
            <a:r>
              <a:rPr lang="en-US" dirty="0">
                <a:latin typeface="Times New Roman" panose="02020603050405020304" pitchFamily="18" charset="0"/>
                <a:ea typeface="Times New Roman" panose="02020603050405020304" pitchFamily="18" charset="0"/>
              </a:rPr>
              <a:t> </a:t>
            </a:r>
          </a:p>
          <a:p>
            <a:r>
              <a:rPr lang="en-US" dirty="0">
                <a:latin typeface="Times New Roman" panose="02020603050405020304" pitchFamily="18" charset="0"/>
                <a:ea typeface="Times New Roman" panose="02020603050405020304" pitchFamily="18" charset="0"/>
              </a:rPr>
              <a:t>To those who – </a:t>
            </a:r>
          </a:p>
          <a:p>
            <a:r>
              <a:rPr lang="en-US" dirty="0">
                <a:latin typeface="Times New Roman" panose="02020603050405020304" pitchFamily="18" charset="0"/>
                <a:ea typeface="Times New Roman" panose="02020603050405020304" pitchFamily="18" charset="0"/>
              </a:rPr>
              <a:t> </a:t>
            </a:r>
          </a:p>
          <a:p>
            <a:r>
              <a:rPr lang="en-US" dirty="0">
                <a:latin typeface="Times New Roman" panose="02020603050405020304" pitchFamily="18" charset="0"/>
                <a:ea typeface="Times New Roman" panose="02020603050405020304" pitchFamily="18" charset="0"/>
              </a:rPr>
              <a:t>Fight the good fight</a:t>
            </a:r>
          </a:p>
          <a:p>
            <a:r>
              <a:rPr lang="en-US" dirty="0">
                <a:latin typeface="Times New Roman" panose="02020603050405020304" pitchFamily="18" charset="0"/>
                <a:ea typeface="Times New Roman" panose="02020603050405020304" pitchFamily="18" charset="0"/>
              </a:rPr>
              <a:t>Finish the course</a:t>
            </a:r>
          </a:p>
          <a:p>
            <a:r>
              <a:rPr lang="en-US" dirty="0">
                <a:latin typeface="Times New Roman" panose="02020603050405020304" pitchFamily="18" charset="0"/>
                <a:ea typeface="Times New Roman" panose="02020603050405020304" pitchFamily="18" charset="0"/>
              </a:rPr>
              <a:t>Keep the faith</a:t>
            </a:r>
          </a:p>
          <a:p>
            <a:r>
              <a:rPr lang="en-US" dirty="0">
                <a:latin typeface="Times New Roman" panose="02020603050405020304" pitchFamily="18" charset="0"/>
                <a:ea typeface="Times New Roman" panose="02020603050405020304" pitchFamily="18" charset="0"/>
              </a:rPr>
              <a:t>Love His appearing – are prepared to stand before God.</a:t>
            </a:r>
          </a:p>
          <a:p>
            <a:endParaRPr lang="en-US" dirty="0"/>
          </a:p>
        </p:txBody>
      </p:sp>
      <p:sp>
        <p:nvSpPr>
          <p:cNvPr id="4" name="Slide Number Placeholder 3"/>
          <p:cNvSpPr>
            <a:spLocks noGrp="1"/>
          </p:cNvSpPr>
          <p:nvPr>
            <p:ph type="sldNum" sz="quarter" idx="5"/>
          </p:nvPr>
        </p:nvSpPr>
        <p:spPr/>
        <p:txBody>
          <a:bodyPr/>
          <a:lstStyle/>
          <a:p>
            <a:fld id="{E7E4FF60-7B6B-484F-B43D-3CC4354DAAC5}" type="slidenum">
              <a:rPr lang="en-US" smtClean="0"/>
              <a:t>4</a:t>
            </a:fld>
            <a:endParaRPr lang="en-US"/>
          </a:p>
        </p:txBody>
      </p:sp>
      <p:sp>
        <p:nvSpPr>
          <p:cNvPr id="5" name="Date Placeholder 4">
            <a:extLst>
              <a:ext uri="{FF2B5EF4-FFF2-40B4-BE49-F238E27FC236}">
                <a16:creationId xmlns:a16="http://schemas.microsoft.com/office/drawing/2014/main" id="{E4E78DE1-0C14-8980-A672-C04E72BDF897}"/>
              </a:ext>
            </a:extLst>
          </p:cNvPr>
          <p:cNvSpPr>
            <a:spLocks noGrp="1"/>
          </p:cNvSpPr>
          <p:nvPr>
            <p:ph type="dt" idx="1"/>
          </p:nvPr>
        </p:nvSpPr>
        <p:spPr/>
        <p:txBody>
          <a:bodyPr/>
          <a:lstStyle/>
          <a:p>
            <a:r>
              <a:rPr lang="en-US"/>
              <a:t>12/18/2022 p.m.</a:t>
            </a:r>
          </a:p>
        </p:txBody>
      </p:sp>
      <p:sp>
        <p:nvSpPr>
          <p:cNvPr id="6" name="Footer Placeholder 5">
            <a:extLst>
              <a:ext uri="{FF2B5EF4-FFF2-40B4-BE49-F238E27FC236}">
                <a16:creationId xmlns:a16="http://schemas.microsoft.com/office/drawing/2014/main" id="{3EC45A39-80DE-FE59-2D74-EC2F9F2CC770}"/>
              </a:ext>
            </a:extLst>
          </p:cNvPr>
          <p:cNvSpPr>
            <a:spLocks noGrp="1"/>
          </p:cNvSpPr>
          <p:nvPr>
            <p:ph type="ftr" sz="quarter" idx="4"/>
          </p:nvPr>
        </p:nvSpPr>
        <p:spPr/>
        <p:txBody>
          <a:bodyPr/>
          <a:lstStyle/>
          <a:p>
            <a:r>
              <a:rPr lang="en-US"/>
              <a:t>The Throne Of God</a:t>
            </a:r>
          </a:p>
        </p:txBody>
      </p:sp>
    </p:spTree>
    <p:extLst>
      <p:ext uri="{BB962C8B-B14F-4D97-AF65-F5344CB8AC3E}">
        <p14:creationId xmlns:p14="http://schemas.microsoft.com/office/powerpoint/2010/main" val="1806120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12/18/2022 p.m.</a:t>
            </a:r>
          </a:p>
        </p:txBody>
      </p:sp>
      <p:sp>
        <p:nvSpPr>
          <p:cNvPr id="5" name="Footer Placeholder 4"/>
          <p:cNvSpPr>
            <a:spLocks noGrp="1"/>
          </p:cNvSpPr>
          <p:nvPr>
            <p:ph type="ftr" sz="quarter" idx="4"/>
          </p:nvPr>
        </p:nvSpPr>
        <p:spPr/>
        <p:txBody>
          <a:bodyPr/>
          <a:lstStyle/>
          <a:p>
            <a:r>
              <a:rPr lang="en-US"/>
              <a:t>The Throne Of God</a:t>
            </a:r>
          </a:p>
        </p:txBody>
      </p:sp>
      <p:sp>
        <p:nvSpPr>
          <p:cNvPr id="6" name="Slide Number Placeholder 5"/>
          <p:cNvSpPr>
            <a:spLocks noGrp="1"/>
          </p:cNvSpPr>
          <p:nvPr>
            <p:ph type="sldNum" sz="quarter" idx="5"/>
          </p:nvPr>
        </p:nvSpPr>
        <p:spPr/>
        <p:txBody>
          <a:bodyPr/>
          <a:lstStyle/>
          <a:p>
            <a:fld id="{E7E4FF60-7B6B-484F-B43D-3CC4354DAAC5}" type="slidenum">
              <a:rPr lang="en-US" smtClean="0"/>
              <a:t>5</a:t>
            </a:fld>
            <a:endParaRPr lang="en-US"/>
          </a:p>
        </p:txBody>
      </p:sp>
    </p:spTree>
    <p:extLst>
      <p:ext uri="{BB962C8B-B14F-4D97-AF65-F5344CB8AC3E}">
        <p14:creationId xmlns:p14="http://schemas.microsoft.com/office/powerpoint/2010/main" val="1638909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12/18/2022 p.m.</a:t>
            </a:r>
          </a:p>
        </p:txBody>
      </p:sp>
      <p:sp>
        <p:nvSpPr>
          <p:cNvPr id="5" name="Footer Placeholder 4"/>
          <p:cNvSpPr>
            <a:spLocks noGrp="1"/>
          </p:cNvSpPr>
          <p:nvPr>
            <p:ph type="ftr" sz="quarter" idx="4"/>
          </p:nvPr>
        </p:nvSpPr>
        <p:spPr/>
        <p:txBody>
          <a:bodyPr/>
          <a:lstStyle/>
          <a:p>
            <a:r>
              <a:rPr lang="en-US"/>
              <a:t>The Throne Of God</a:t>
            </a:r>
          </a:p>
        </p:txBody>
      </p:sp>
      <p:sp>
        <p:nvSpPr>
          <p:cNvPr id="6" name="Slide Number Placeholder 5"/>
          <p:cNvSpPr>
            <a:spLocks noGrp="1"/>
          </p:cNvSpPr>
          <p:nvPr>
            <p:ph type="sldNum" sz="quarter" idx="5"/>
          </p:nvPr>
        </p:nvSpPr>
        <p:spPr/>
        <p:txBody>
          <a:bodyPr/>
          <a:lstStyle/>
          <a:p>
            <a:fld id="{E7E4FF60-7B6B-484F-B43D-3CC4354DAAC5}" type="slidenum">
              <a:rPr lang="en-US" smtClean="0"/>
              <a:t>6</a:t>
            </a:fld>
            <a:endParaRPr lang="en-US"/>
          </a:p>
        </p:txBody>
      </p:sp>
    </p:spTree>
    <p:extLst>
      <p:ext uri="{BB962C8B-B14F-4D97-AF65-F5344CB8AC3E}">
        <p14:creationId xmlns:p14="http://schemas.microsoft.com/office/powerpoint/2010/main" val="3157861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12/18/2022 p.m.</a:t>
            </a:r>
          </a:p>
        </p:txBody>
      </p:sp>
      <p:sp>
        <p:nvSpPr>
          <p:cNvPr id="5" name="Footer Placeholder 4"/>
          <p:cNvSpPr>
            <a:spLocks noGrp="1"/>
          </p:cNvSpPr>
          <p:nvPr>
            <p:ph type="ftr" sz="quarter" idx="4"/>
          </p:nvPr>
        </p:nvSpPr>
        <p:spPr/>
        <p:txBody>
          <a:bodyPr/>
          <a:lstStyle/>
          <a:p>
            <a:r>
              <a:rPr lang="en-US"/>
              <a:t>The Throne Of God</a:t>
            </a:r>
          </a:p>
        </p:txBody>
      </p:sp>
      <p:sp>
        <p:nvSpPr>
          <p:cNvPr id="6" name="Slide Number Placeholder 5"/>
          <p:cNvSpPr>
            <a:spLocks noGrp="1"/>
          </p:cNvSpPr>
          <p:nvPr>
            <p:ph type="sldNum" sz="quarter" idx="5"/>
          </p:nvPr>
        </p:nvSpPr>
        <p:spPr/>
        <p:txBody>
          <a:bodyPr/>
          <a:lstStyle/>
          <a:p>
            <a:fld id="{E7E4FF60-7B6B-484F-B43D-3CC4354DAAC5}" type="slidenum">
              <a:rPr lang="en-US" smtClean="0"/>
              <a:t>7</a:t>
            </a:fld>
            <a:endParaRPr lang="en-US"/>
          </a:p>
        </p:txBody>
      </p:sp>
    </p:spTree>
    <p:extLst>
      <p:ext uri="{BB962C8B-B14F-4D97-AF65-F5344CB8AC3E}">
        <p14:creationId xmlns:p14="http://schemas.microsoft.com/office/powerpoint/2010/main" val="947974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5/22/2023</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135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5/22/2023</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202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5/22/2023</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9904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5/22/2023</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6365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5/22/2023</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8566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5/22/2023</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476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5/22/2023</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758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5/22/2023</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7481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5/22/2023</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769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5/22/2023</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952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5/22/2023</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368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5/22/2023</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77947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18198-E105-CDC0-F807-E4F97392F77D}"/>
              </a:ext>
            </a:extLst>
          </p:cNvPr>
          <p:cNvSpPr>
            <a:spLocks noGrp="1"/>
          </p:cNvSpPr>
          <p:nvPr>
            <p:ph type="ctrTitle"/>
          </p:nvPr>
        </p:nvSpPr>
        <p:spPr/>
        <p:txBody>
          <a:bodyPr>
            <a:normAutofit/>
          </a:bodyPr>
          <a:lstStyle/>
          <a:p>
            <a:r>
              <a:rPr lang="en-US" sz="6600" dirty="0">
                <a:effectLst>
                  <a:outerShdw blurRad="38100" dist="38100" dir="2700000" algn="tl">
                    <a:srgbClr val="000000">
                      <a:alpha val="43137"/>
                    </a:srgbClr>
                  </a:outerShdw>
                </a:effectLst>
              </a:rPr>
              <a:t>The throne of God</a:t>
            </a:r>
          </a:p>
        </p:txBody>
      </p:sp>
      <p:sp>
        <p:nvSpPr>
          <p:cNvPr id="3" name="Subtitle 2">
            <a:extLst>
              <a:ext uri="{FF2B5EF4-FFF2-40B4-BE49-F238E27FC236}">
                <a16:creationId xmlns:a16="http://schemas.microsoft.com/office/drawing/2014/main" id="{2524590C-8E83-0EF1-14A2-1A3F95C55E8A}"/>
              </a:ext>
            </a:extLst>
          </p:cNvPr>
          <p:cNvSpPr>
            <a:spLocks noGrp="1"/>
          </p:cNvSpPr>
          <p:nvPr>
            <p:ph type="subTitle" idx="1"/>
          </p:nvPr>
        </p:nvSpPr>
        <p:spPr/>
        <p:txBody>
          <a:bodyPr>
            <a:normAutofit/>
          </a:bodyPr>
          <a:lstStyle/>
          <a:p>
            <a:r>
              <a:rPr lang="en-US" sz="2800" b="1" dirty="0">
                <a:effectLst>
                  <a:outerShdw blurRad="38100" dist="38100" dir="2700000" algn="tl">
                    <a:srgbClr val="000000">
                      <a:alpha val="43137"/>
                    </a:srgbClr>
                  </a:outerShdw>
                </a:effectLst>
              </a:rPr>
              <a:t>Revelation Chapter 4</a:t>
            </a:r>
          </a:p>
        </p:txBody>
      </p:sp>
    </p:spTree>
    <p:extLst>
      <p:ext uri="{BB962C8B-B14F-4D97-AF65-F5344CB8AC3E}">
        <p14:creationId xmlns:p14="http://schemas.microsoft.com/office/powerpoint/2010/main" val="3541522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EAC54-5083-ACC6-0614-2E31B51AF602}"/>
              </a:ext>
            </a:extLst>
          </p:cNvPr>
          <p:cNvSpPr>
            <a:spLocks noGrp="1"/>
          </p:cNvSpPr>
          <p:nvPr>
            <p:ph type="title"/>
          </p:nvPr>
        </p:nvSpPr>
        <p:spPr/>
        <p:txBody>
          <a:bodyPr/>
          <a:lstStyle/>
          <a:p>
            <a:r>
              <a:rPr lang="en-US" b="1" dirty="0"/>
              <a:t>Why The Vision Of The Throne?</a:t>
            </a:r>
          </a:p>
        </p:txBody>
      </p:sp>
      <p:sp>
        <p:nvSpPr>
          <p:cNvPr id="3" name="Content Placeholder 2">
            <a:extLst>
              <a:ext uri="{FF2B5EF4-FFF2-40B4-BE49-F238E27FC236}">
                <a16:creationId xmlns:a16="http://schemas.microsoft.com/office/drawing/2014/main" id="{67F84419-A8DE-E6C8-3E31-536D0579248A}"/>
              </a:ext>
            </a:extLst>
          </p:cNvPr>
          <p:cNvSpPr>
            <a:spLocks noGrp="1"/>
          </p:cNvSpPr>
          <p:nvPr>
            <p:ph idx="1"/>
          </p:nvPr>
        </p:nvSpPr>
        <p:spPr>
          <a:xfrm>
            <a:off x="838200" y="1825625"/>
            <a:ext cx="10688782" cy="4351338"/>
          </a:xfrm>
        </p:spPr>
        <p:txBody>
          <a:bodyPr>
            <a:normAutofit/>
          </a:bodyPr>
          <a:lstStyle/>
          <a:p>
            <a:r>
              <a:rPr lang="en-US" sz="3200" b="1" dirty="0"/>
              <a:t>As the truly faithful are suffering persecution and need hope and assurance. </a:t>
            </a:r>
            <a:r>
              <a:rPr lang="en-US" sz="3200" dirty="0"/>
              <a:t>(1:9; 2:9-10; </a:t>
            </a:r>
            <a:br>
              <a:rPr lang="en-US" sz="3200" dirty="0"/>
            </a:br>
            <a:r>
              <a:rPr lang="en-US" sz="3200" dirty="0"/>
              <a:t>cf., Romans 8:31-39; John 16:33)</a:t>
            </a:r>
          </a:p>
          <a:p>
            <a:r>
              <a:rPr lang="en-US" sz="3200" dirty="0"/>
              <a:t>Like they, </a:t>
            </a:r>
            <a:r>
              <a:rPr lang="en-US" sz="3200" b="1" dirty="0"/>
              <a:t>we need to keep focused on the throne of God</a:t>
            </a:r>
            <a:r>
              <a:rPr lang="en-US" sz="3200" dirty="0"/>
              <a:t>. (Used 16 times in Chapters 4 &amp; 5 and 46 times in the letter - from 1:4 - 22:3)</a:t>
            </a:r>
          </a:p>
          <a:p>
            <a:r>
              <a:rPr lang="en-US" sz="3200" dirty="0"/>
              <a:t>Keep </a:t>
            </a:r>
            <a:r>
              <a:rPr lang="en-US" sz="3200" b="1" dirty="0"/>
              <a:t>looking straight ahead</a:t>
            </a:r>
            <a:r>
              <a:rPr lang="en-US" sz="3200" dirty="0"/>
              <a:t>! (Proverbs 4:23-25; Heb. 12:1-2; Colossians 3:1-2; Matthew 14:28-33)</a:t>
            </a:r>
          </a:p>
        </p:txBody>
      </p:sp>
    </p:spTree>
    <p:extLst>
      <p:ext uri="{BB962C8B-B14F-4D97-AF65-F5344CB8AC3E}">
        <p14:creationId xmlns:p14="http://schemas.microsoft.com/office/powerpoint/2010/main" val="265629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EAC54-5083-ACC6-0614-2E31B51AF602}"/>
              </a:ext>
            </a:extLst>
          </p:cNvPr>
          <p:cNvSpPr>
            <a:spLocks noGrp="1"/>
          </p:cNvSpPr>
          <p:nvPr>
            <p:ph type="title"/>
          </p:nvPr>
        </p:nvSpPr>
        <p:spPr/>
        <p:txBody>
          <a:bodyPr/>
          <a:lstStyle/>
          <a:p>
            <a:r>
              <a:rPr lang="en-US" b="1" dirty="0"/>
              <a:t>The Description Of </a:t>
            </a:r>
            <a:br>
              <a:rPr lang="en-US" b="1" dirty="0"/>
            </a:br>
            <a:r>
              <a:rPr lang="en-US" b="1" dirty="0"/>
              <a:t>The One On The Throne</a:t>
            </a:r>
          </a:p>
        </p:txBody>
      </p:sp>
      <p:sp>
        <p:nvSpPr>
          <p:cNvPr id="3" name="Content Placeholder 2">
            <a:extLst>
              <a:ext uri="{FF2B5EF4-FFF2-40B4-BE49-F238E27FC236}">
                <a16:creationId xmlns:a16="http://schemas.microsoft.com/office/drawing/2014/main" id="{67F84419-A8DE-E6C8-3E31-536D0579248A}"/>
              </a:ext>
            </a:extLst>
          </p:cNvPr>
          <p:cNvSpPr>
            <a:spLocks noGrp="1"/>
          </p:cNvSpPr>
          <p:nvPr>
            <p:ph idx="1"/>
          </p:nvPr>
        </p:nvSpPr>
        <p:spPr>
          <a:xfrm>
            <a:off x="838200" y="1825624"/>
            <a:ext cx="11093970" cy="5032376"/>
          </a:xfrm>
        </p:spPr>
        <p:txBody>
          <a:bodyPr>
            <a:normAutofit/>
          </a:bodyPr>
          <a:lstStyle/>
          <a:p>
            <a:pPr marL="0" indent="0">
              <a:buNone/>
            </a:pPr>
            <a:r>
              <a:rPr lang="en-US" sz="3000" dirty="0"/>
              <a:t>Limited by human language to describe spiritual grandeur, God’s throne is described to illustrate </a:t>
            </a:r>
            <a:r>
              <a:rPr lang="en-US" sz="3000" b="1" dirty="0"/>
              <a:t>attributes of He who sits on the throne</a:t>
            </a:r>
            <a:r>
              <a:rPr lang="en-US" sz="3000" dirty="0"/>
              <a:t>. (vs. 3)</a:t>
            </a:r>
          </a:p>
          <a:p>
            <a:r>
              <a:rPr lang="en-US" sz="3000" b="1" dirty="0"/>
              <a:t>Jasper</a:t>
            </a:r>
            <a:r>
              <a:rPr lang="en-US" sz="3000" dirty="0"/>
              <a:t> - “crystal-clear” (21:11) representing God’s </a:t>
            </a:r>
            <a:r>
              <a:rPr lang="en-US" sz="3000" dirty="0">
                <a:solidFill>
                  <a:schemeClr val="tx2">
                    <a:lumMod val="90000"/>
                    <a:lumOff val="10000"/>
                  </a:schemeClr>
                </a:solidFill>
              </a:rPr>
              <a:t>holiness and righteousness</a:t>
            </a:r>
            <a:r>
              <a:rPr lang="en-US" sz="3000" dirty="0"/>
              <a:t>. </a:t>
            </a:r>
          </a:p>
          <a:p>
            <a:r>
              <a:rPr lang="en-US" sz="3000" b="1" dirty="0"/>
              <a:t>Sardius</a:t>
            </a:r>
            <a:r>
              <a:rPr lang="en-US" sz="3000" dirty="0"/>
              <a:t> - red in color perhaps representing God’s </a:t>
            </a:r>
            <a:r>
              <a:rPr lang="en-US" sz="3000" dirty="0">
                <a:solidFill>
                  <a:schemeClr val="tx2">
                    <a:lumMod val="90000"/>
                    <a:lumOff val="10000"/>
                  </a:schemeClr>
                </a:solidFill>
              </a:rPr>
              <a:t>“fiery wrath”</a:t>
            </a:r>
            <a:r>
              <a:rPr lang="en-US" sz="3000" dirty="0"/>
              <a:t> and judgment. (Fausset)</a:t>
            </a:r>
          </a:p>
          <a:p>
            <a:pPr marL="0" indent="0">
              <a:buNone/>
            </a:pPr>
            <a:r>
              <a:rPr lang="en-US" sz="3000" b="1" dirty="0"/>
              <a:t>Around the throne </a:t>
            </a:r>
            <a:r>
              <a:rPr lang="en-US" sz="3000" dirty="0"/>
              <a:t>- </a:t>
            </a:r>
          </a:p>
          <a:p>
            <a:r>
              <a:rPr lang="en-US" sz="3000" b="1" dirty="0"/>
              <a:t>A rainbow like an emerald</a:t>
            </a:r>
            <a:r>
              <a:rPr lang="en-US" sz="3000" dirty="0"/>
              <a:t> -  since Genesis 6-7, symbolic of hope and mercy and God’s faithfulness. </a:t>
            </a:r>
          </a:p>
        </p:txBody>
      </p:sp>
    </p:spTree>
    <p:extLst>
      <p:ext uri="{BB962C8B-B14F-4D97-AF65-F5344CB8AC3E}">
        <p14:creationId xmlns:p14="http://schemas.microsoft.com/office/powerpoint/2010/main" val="291230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EAC54-5083-ACC6-0614-2E31B51AF602}"/>
              </a:ext>
            </a:extLst>
          </p:cNvPr>
          <p:cNvSpPr>
            <a:spLocks noGrp="1"/>
          </p:cNvSpPr>
          <p:nvPr>
            <p:ph type="title"/>
          </p:nvPr>
        </p:nvSpPr>
        <p:spPr/>
        <p:txBody>
          <a:bodyPr/>
          <a:lstStyle/>
          <a:p>
            <a:r>
              <a:rPr lang="en-US" b="1" dirty="0"/>
              <a:t>The Description Of </a:t>
            </a:r>
            <a:br>
              <a:rPr lang="en-US" b="1" dirty="0"/>
            </a:br>
            <a:r>
              <a:rPr lang="en-US" b="1" dirty="0"/>
              <a:t>Those Around The Throne</a:t>
            </a:r>
          </a:p>
        </p:txBody>
      </p:sp>
      <p:sp>
        <p:nvSpPr>
          <p:cNvPr id="3" name="Content Placeholder 2">
            <a:extLst>
              <a:ext uri="{FF2B5EF4-FFF2-40B4-BE49-F238E27FC236}">
                <a16:creationId xmlns:a16="http://schemas.microsoft.com/office/drawing/2014/main" id="{67F84419-A8DE-E6C8-3E31-536D0579248A}"/>
              </a:ext>
            </a:extLst>
          </p:cNvPr>
          <p:cNvSpPr>
            <a:spLocks noGrp="1"/>
          </p:cNvSpPr>
          <p:nvPr>
            <p:ph idx="1"/>
          </p:nvPr>
        </p:nvSpPr>
        <p:spPr>
          <a:xfrm>
            <a:off x="838200" y="1825624"/>
            <a:ext cx="10854128" cy="4919950"/>
          </a:xfrm>
        </p:spPr>
        <p:txBody>
          <a:bodyPr>
            <a:normAutofit/>
          </a:bodyPr>
          <a:lstStyle/>
          <a:p>
            <a:pPr marL="0" indent="0">
              <a:buNone/>
            </a:pPr>
            <a:r>
              <a:rPr lang="en-US" sz="3200" dirty="0"/>
              <a:t>Those around the throne - (vs. 4)</a:t>
            </a:r>
          </a:p>
          <a:p>
            <a:r>
              <a:rPr lang="en-US" sz="3200" b="1" dirty="0"/>
              <a:t>24 elders sitting on 24 thrones </a:t>
            </a:r>
            <a:r>
              <a:rPr lang="en-US" sz="3200" dirty="0"/>
              <a:t>- </a:t>
            </a:r>
            <a:br>
              <a:rPr lang="en-US" sz="3200" dirty="0"/>
            </a:br>
            <a:r>
              <a:rPr lang="en-US" sz="3200" dirty="0"/>
              <a:t>Note Revelation 21:12-14. (12 + 12) Referring to </a:t>
            </a:r>
            <a:r>
              <a:rPr lang="en-US" sz="3200" b="1" dirty="0"/>
              <a:t>all the faithful</a:t>
            </a:r>
            <a:r>
              <a:rPr lang="en-US" sz="3200" dirty="0"/>
              <a:t> under either covenant. </a:t>
            </a:r>
          </a:p>
          <a:p>
            <a:r>
              <a:rPr lang="en-US" sz="3200" b="1" dirty="0"/>
              <a:t>“Clothed in white garments”</a:t>
            </a:r>
            <a:r>
              <a:rPr lang="en-US" sz="3200" dirty="0"/>
              <a:t> - those </a:t>
            </a:r>
            <a:r>
              <a:rPr lang="en-US" sz="3200" b="1" dirty="0"/>
              <a:t>purified by the blood of Jesus Christ</a:t>
            </a:r>
            <a:r>
              <a:rPr lang="en-US" sz="3200" dirty="0"/>
              <a:t>. (cf., 3:4, 18; 7:9-14; 1 John 1:7)</a:t>
            </a:r>
          </a:p>
          <a:p>
            <a:r>
              <a:rPr lang="en-US" sz="3200" b="1" dirty="0"/>
              <a:t>“Golden crowns on their heads” </a:t>
            </a:r>
            <a:r>
              <a:rPr lang="en-US" sz="3200" dirty="0"/>
              <a:t>- Greek “</a:t>
            </a:r>
            <a:r>
              <a:rPr lang="en-US" sz="3200" dirty="0" err="1"/>
              <a:t>stephanos</a:t>
            </a:r>
            <a:r>
              <a:rPr lang="en-US" sz="3200" dirty="0"/>
              <a:t>”, “</a:t>
            </a:r>
            <a:r>
              <a:rPr lang="en-US" sz="3200" b="1" dirty="0"/>
              <a:t>the victors crown</a:t>
            </a:r>
            <a:r>
              <a:rPr lang="en-US" sz="3200" dirty="0"/>
              <a:t>… the symbol of triumph in the games” (Vine); (1 Corinthians 9:25; 2 Timothy 4:8; James 1:12; Rev. 2:10; 3:11 note Matthew 27:29)</a:t>
            </a:r>
          </a:p>
        </p:txBody>
      </p:sp>
    </p:spTree>
    <p:extLst>
      <p:ext uri="{BB962C8B-B14F-4D97-AF65-F5344CB8AC3E}">
        <p14:creationId xmlns:p14="http://schemas.microsoft.com/office/powerpoint/2010/main" val="103555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EAC54-5083-ACC6-0614-2E31B51AF602}"/>
              </a:ext>
            </a:extLst>
          </p:cNvPr>
          <p:cNvSpPr>
            <a:spLocks noGrp="1"/>
          </p:cNvSpPr>
          <p:nvPr>
            <p:ph type="title"/>
          </p:nvPr>
        </p:nvSpPr>
        <p:spPr/>
        <p:txBody>
          <a:bodyPr/>
          <a:lstStyle/>
          <a:p>
            <a:r>
              <a:rPr lang="en-US" b="1" dirty="0"/>
              <a:t>What Does God Do On His Throne?</a:t>
            </a:r>
          </a:p>
        </p:txBody>
      </p:sp>
      <p:sp>
        <p:nvSpPr>
          <p:cNvPr id="3" name="Content Placeholder 2">
            <a:extLst>
              <a:ext uri="{FF2B5EF4-FFF2-40B4-BE49-F238E27FC236}">
                <a16:creationId xmlns:a16="http://schemas.microsoft.com/office/drawing/2014/main" id="{67F84419-A8DE-E6C8-3E31-536D0579248A}"/>
              </a:ext>
            </a:extLst>
          </p:cNvPr>
          <p:cNvSpPr>
            <a:spLocks noGrp="1"/>
          </p:cNvSpPr>
          <p:nvPr>
            <p:ph idx="1"/>
          </p:nvPr>
        </p:nvSpPr>
        <p:spPr/>
        <p:txBody>
          <a:bodyPr>
            <a:normAutofit/>
          </a:bodyPr>
          <a:lstStyle/>
          <a:p>
            <a:r>
              <a:rPr lang="en-US" sz="3600" b="1" dirty="0"/>
              <a:t>He rules, reigns and has all authority</a:t>
            </a:r>
            <a:r>
              <a:rPr lang="en-US" sz="3200" dirty="0"/>
              <a:t>. </a:t>
            </a:r>
          </a:p>
          <a:p>
            <a:pPr lvl="1"/>
            <a:r>
              <a:rPr lang="en-US" sz="3200" dirty="0"/>
              <a:t>Not Caesar or any other ruler. (Daniel 4:34-35; Romans 13:1; John 19:11) </a:t>
            </a:r>
          </a:p>
          <a:p>
            <a:r>
              <a:rPr lang="en-US" sz="3600" b="1" dirty="0"/>
              <a:t>He judges</a:t>
            </a:r>
            <a:r>
              <a:rPr lang="en-US" sz="3200" dirty="0"/>
              <a:t>. (Psalms 9:7; 89:14; 96:1-13; </a:t>
            </a:r>
            <a:br>
              <a:rPr lang="en-US" sz="3200" dirty="0"/>
            </a:br>
            <a:r>
              <a:rPr lang="en-US" sz="3200" dirty="0"/>
              <a:t>Revelation 11:17-18; 20:11-13)</a:t>
            </a:r>
          </a:p>
          <a:p>
            <a:r>
              <a:rPr lang="en-US" sz="3600" b="1" dirty="0"/>
              <a:t>He waits for us to “draw near”</a:t>
            </a:r>
            <a:r>
              <a:rPr lang="en-US" sz="3200" dirty="0"/>
              <a:t>. (Hebrews 4:14-16; 10:19-25; cf., Esther 4:11-5:2)</a:t>
            </a:r>
          </a:p>
        </p:txBody>
      </p:sp>
    </p:spTree>
    <p:extLst>
      <p:ext uri="{BB962C8B-B14F-4D97-AF65-F5344CB8AC3E}">
        <p14:creationId xmlns:p14="http://schemas.microsoft.com/office/powerpoint/2010/main" val="20730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EAC54-5083-ACC6-0614-2E31B51AF602}"/>
              </a:ext>
            </a:extLst>
          </p:cNvPr>
          <p:cNvSpPr>
            <a:spLocks noGrp="1"/>
          </p:cNvSpPr>
          <p:nvPr>
            <p:ph type="title"/>
          </p:nvPr>
        </p:nvSpPr>
        <p:spPr/>
        <p:txBody>
          <a:bodyPr/>
          <a:lstStyle/>
          <a:p>
            <a:r>
              <a:rPr lang="en-US" b="1" dirty="0"/>
              <a:t>Who Shall Stand Before His Throne?</a:t>
            </a:r>
          </a:p>
        </p:txBody>
      </p:sp>
      <p:sp>
        <p:nvSpPr>
          <p:cNvPr id="3" name="Content Placeholder 2">
            <a:extLst>
              <a:ext uri="{FF2B5EF4-FFF2-40B4-BE49-F238E27FC236}">
                <a16:creationId xmlns:a16="http://schemas.microsoft.com/office/drawing/2014/main" id="{67F84419-A8DE-E6C8-3E31-536D0579248A}"/>
              </a:ext>
            </a:extLst>
          </p:cNvPr>
          <p:cNvSpPr>
            <a:spLocks noGrp="1"/>
          </p:cNvSpPr>
          <p:nvPr>
            <p:ph idx="1"/>
          </p:nvPr>
        </p:nvSpPr>
        <p:spPr>
          <a:xfrm>
            <a:off x="838200" y="1825625"/>
            <a:ext cx="10704226" cy="4667250"/>
          </a:xfrm>
        </p:spPr>
        <p:txBody>
          <a:bodyPr>
            <a:normAutofit fontScale="92500" lnSpcReduction="10000"/>
          </a:bodyPr>
          <a:lstStyle/>
          <a:p>
            <a:r>
              <a:rPr lang="en-US" sz="3200" dirty="0"/>
              <a:t>Those </a:t>
            </a:r>
            <a:r>
              <a:rPr lang="en-US" sz="3200" b="1" dirty="0"/>
              <a:t>purified by the blood of Christ</a:t>
            </a:r>
            <a:r>
              <a:rPr lang="en-US" sz="3200" dirty="0"/>
              <a:t>. </a:t>
            </a:r>
            <a:br>
              <a:rPr lang="en-US" sz="3200" dirty="0"/>
            </a:br>
            <a:r>
              <a:rPr lang="en-US" sz="3200" dirty="0"/>
              <a:t>(Revelation 7:13-14)</a:t>
            </a:r>
          </a:p>
          <a:p>
            <a:r>
              <a:rPr lang="en-US" sz="3200" dirty="0"/>
              <a:t>The “</a:t>
            </a:r>
            <a:r>
              <a:rPr lang="en-US" sz="3200" b="1" dirty="0"/>
              <a:t>chaste</a:t>
            </a:r>
            <a:r>
              <a:rPr lang="en-US" sz="3200" dirty="0"/>
              <a:t>” and undefiled and “</a:t>
            </a:r>
            <a:r>
              <a:rPr lang="en-US" sz="3200" b="1" dirty="0"/>
              <a:t>follow the Lamb wherever He goes</a:t>
            </a:r>
            <a:r>
              <a:rPr lang="en-US" sz="3200" dirty="0"/>
              <a:t>”. (Revelation 14:3-4; Luke 9:57-62; </a:t>
            </a:r>
            <a:br>
              <a:rPr lang="en-US" sz="3200" dirty="0"/>
            </a:br>
            <a:r>
              <a:rPr lang="en-US" sz="3200" dirty="0"/>
              <a:t>1 John 3:1-3; Matthew 16:24)</a:t>
            </a:r>
          </a:p>
          <a:p>
            <a:r>
              <a:rPr lang="en-US" sz="3200" dirty="0"/>
              <a:t>Those </a:t>
            </a:r>
            <a:r>
              <a:rPr lang="en-US" sz="3200" b="1" dirty="0"/>
              <a:t>who offer their worship to God and the Lamb</a:t>
            </a:r>
            <a:r>
              <a:rPr lang="en-US" sz="3200" dirty="0"/>
              <a:t>. (Revelation 4:8-11; 5:14; 7:9-12) </a:t>
            </a:r>
          </a:p>
          <a:p>
            <a:pPr lvl="1"/>
            <a:r>
              <a:rPr lang="en-US" sz="3200" dirty="0"/>
              <a:t>Our worship now is a foretaste of our eternal life to come!</a:t>
            </a:r>
          </a:p>
          <a:p>
            <a:pPr lvl="1"/>
            <a:r>
              <a:rPr lang="en-US" sz="3200" dirty="0"/>
              <a:t>We will “</a:t>
            </a:r>
            <a:r>
              <a:rPr lang="en-US" sz="3200" b="1" dirty="0"/>
              <a:t>cast our crowns</a:t>
            </a:r>
            <a:r>
              <a:rPr lang="en-US" sz="3200" dirty="0"/>
              <a:t>” before Him.</a:t>
            </a:r>
          </a:p>
          <a:p>
            <a:r>
              <a:rPr lang="en-US" sz="3200" b="1" dirty="0"/>
              <a:t>Those who overcome</a:t>
            </a:r>
            <a:r>
              <a:rPr lang="en-US" sz="3200" dirty="0"/>
              <a:t>! (Revelation 21:7; 12:11)</a:t>
            </a:r>
          </a:p>
        </p:txBody>
      </p:sp>
    </p:spTree>
    <p:extLst>
      <p:ext uri="{BB962C8B-B14F-4D97-AF65-F5344CB8AC3E}">
        <p14:creationId xmlns:p14="http://schemas.microsoft.com/office/powerpoint/2010/main" val="68500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EAC54-5083-ACC6-0614-2E31B51AF602}"/>
              </a:ext>
            </a:extLst>
          </p:cNvPr>
          <p:cNvSpPr>
            <a:spLocks noGrp="1"/>
          </p:cNvSpPr>
          <p:nvPr>
            <p:ph type="title"/>
          </p:nvPr>
        </p:nvSpPr>
        <p:spPr/>
        <p:txBody>
          <a:bodyPr/>
          <a:lstStyle/>
          <a:p>
            <a:r>
              <a:rPr lang="en-US" b="1" dirty="0"/>
              <a:t>What Is Our Relationship To The Throne?</a:t>
            </a:r>
          </a:p>
        </p:txBody>
      </p:sp>
      <p:sp>
        <p:nvSpPr>
          <p:cNvPr id="3" name="Content Placeholder 2">
            <a:extLst>
              <a:ext uri="{FF2B5EF4-FFF2-40B4-BE49-F238E27FC236}">
                <a16:creationId xmlns:a16="http://schemas.microsoft.com/office/drawing/2014/main" id="{67F84419-A8DE-E6C8-3E31-536D0579248A}"/>
              </a:ext>
            </a:extLst>
          </p:cNvPr>
          <p:cNvSpPr>
            <a:spLocks noGrp="1"/>
          </p:cNvSpPr>
          <p:nvPr>
            <p:ph idx="1"/>
          </p:nvPr>
        </p:nvSpPr>
        <p:spPr>
          <a:xfrm>
            <a:off x="838200" y="1825625"/>
            <a:ext cx="11353800" cy="4351338"/>
          </a:xfrm>
        </p:spPr>
        <p:txBody>
          <a:bodyPr/>
          <a:lstStyle/>
          <a:p>
            <a:r>
              <a:rPr lang="en-US" dirty="0"/>
              <a:t>We need to </a:t>
            </a:r>
            <a:r>
              <a:rPr lang="en-US" b="1" dirty="0"/>
              <a:t>SUBJECT</a:t>
            </a:r>
            <a:r>
              <a:rPr lang="en-US" dirty="0"/>
              <a:t> ourselves to it. (Hebrews 12:9; </a:t>
            </a:r>
            <a:br>
              <a:rPr lang="en-US" dirty="0"/>
            </a:br>
            <a:r>
              <a:rPr lang="en-US" dirty="0"/>
              <a:t>Psalms 46:10; Daniel 4:28-32)</a:t>
            </a:r>
          </a:p>
          <a:p>
            <a:r>
              <a:rPr lang="en-US" dirty="0"/>
              <a:t>We need to </a:t>
            </a:r>
            <a:r>
              <a:rPr lang="en-US" b="1" dirty="0"/>
              <a:t>STAND</a:t>
            </a:r>
            <a:r>
              <a:rPr lang="en-US" dirty="0"/>
              <a:t> in the revelation that has come from the throne. (1 Corinthians 2:10-13; 1:10; John 17:20-23; Ephesians 3:2-5; 5:17; Jude 3)</a:t>
            </a:r>
          </a:p>
          <a:p>
            <a:r>
              <a:rPr lang="en-US" dirty="0"/>
              <a:t>We need to </a:t>
            </a:r>
            <a:r>
              <a:rPr lang="en-US" b="1" dirty="0"/>
              <a:t>OFFER WORSHIP </a:t>
            </a:r>
            <a:r>
              <a:rPr lang="en-US" dirty="0"/>
              <a:t>before it. (Rev. 4:9-11; Esther 4:8-11; Hebrews 4:16)</a:t>
            </a:r>
          </a:p>
          <a:p>
            <a:r>
              <a:rPr lang="en-US" dirty="0"/>
              <a:t>We will </a:t>
            </a:r>
            <a:r>
              <a:rPr lang="en-US" b="1" dirty="0"/>
              <a:t>PREPARE ourselves for JUDGEMENT</a:t>
            </a:r>
            <a:r>
              <a:rPr lang="en-US" dirty="0"/>
              <a:t> before it. (Revelation 20:11-15; Psalms 9:7; Isaiah 6:1-7; Genesis 3:8-13)</a:t>
            </a:r>
          </a:p>
          <a:p>
            <a:pPr marL="0" indent="0">
              <a:buNone/>
            </a:pPr>
            <a:endParaRPr lang="en-US" dirty="0"/>
          </a:p>
        </p:txBody>
      </p:sp>
    </p:spTree>
    <p:extLst>
      <p:ext uri="{BB962C8B-B14F-4D97-AF65-F5344CB8AC3E}">
        <p14:creationId xmlns:p14="http://schemas.microsoft.com/office/powerpoint/2010/main" val="88171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radientVTI">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Gradient</Template>
  <TotalTime>4404</TotalTime>
  <Words>920</Words>
  <Application>Microsoft Office PowerPoint</Application>
  <PresentationFormat>Widescreen</PresentationFormat>
  <Paragraphs>82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 New Roman</vt:lpstr>
      <vt:lpstr>Univers</vt:lpstr>
      <vt:lpstr>GradientVTI</vt:lpstr>
      <vt:lpstr>The throne of God</vt:lpstr>
      <vt:lpstr>Why The Vision Of The Throne?</vt:lpstr>
      <vt:lpstr>The Description Of  The One On The Throne</vt:lpstr>
      <vt:lpstr>The Description Of  Those Around The Throne</vt:lpstr>
      <vt:lpstr>What Does God Do On His Throne?</vt:lpstr>
      <vt:lpstr>Who Shall Stand Before His Throne?</vt:lpstr>
      <vt:lpstr>What Is Our Relationship To The Throne?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throne of God</dc:title>
  <dc:creator>Chris Simmons</dc:creator>
  <cp:lastModifiedBy>Chris Simmons</cp:lastModifiedBy>
  <cp:revision>5</cp:revision>
  <cp:lastPrinted>2022-12-18T22:12:22Z</cp:lastPrinted>
  <dcterms:created xsi:type="dcterms:W3CDTF">2022-12-16T20:29:29Z</dcterms:created>
  <dcterms:modified xsi:type="dcterms:W3CDTF">2023-05-22T19:02:51Z</dcterms:modified>
</cp:coreProperties>
</file>