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3"/>
  </p:notesMasterIdLst>
  <p:handoutMasterIdLst>
    <p:handoutMasterId r:id="rId14"/>
  </p:handoutMasterIdLst>
  <p:sldIdLst>
    <p:sldId id="315" r:id="rId2"/>
    <p:sldId id="307" r:id="rId3"/>
    <p:sldId id="308" r:id="rId4"/>
    <p:sldId id="319" r:id="rId5"/>
    <p:sldId id="327" r:id="rId6"/>
    <p:sldId id="331" r:id="rId7"/>
    <p:sldId id="324" r:id="rId8"/>
    <p:sldId id="309" r:id="rId9"/>
    <p:sldId id="325" r:id="rId10"/>
    <p:sldId id="326" r:id="rId11"/>
    <p:sldId id="349" r:id="rId12"/>
  </p:sldIdLst>
  <p:sldSz cx="9144000" cy="5143500" type="screen16x9"/>
  <p:notesSz cx="7102475" cy="9388475"/>
  <p:embeddedFontLst>
    <p:embeddedFont>
      <p:font typeface="Montserrat"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BB713A6-5156-4448-B144-822046962AE8}">
  <a:tblStyle styleId="{BBB713A6-5156-4448-B144-822046962AE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886E1FF-FDF2-4410-8487-3ABA108AFFF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77" autoAdjust="0"/>
  </p:normalViewPr>
  <p:slideViewPr>
    <p:cSldViewPr snapToGrid="0">
      <p:cViewPr varScale="1">
        <p:scale>
          <a:sx n="79" d="100"/>
          <a:sy n="79" d="100"/>
        </p:scale>
        <p:origin x="1086" y="54"/>
      </p:cViewPr>
      <p:guideLst/>
    </p:cSldViewPr>
  </p:slideViewPr>
  <p:outlineViewPr>
    <p:cViewPr>
      <p:scale>
        <a:sx n="33" d="100"/>
        <a:sy n="33" d="100"/>
      </p:scale>
      <p:origin x="0" y="-402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8314F1-9607-43A9-B30B-789DBF128BA6}"/>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8851F49A-5835-46F2-88AE-CEFA303D3F04}"/>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1/16/22 pm</a:t>
            </a:r>
          </a:p>
        </p:txBody>
      </p:sp>
      <p:sp>
        <p:nvSpPr>
          <p:cNvPr id="4" name="Footer Placeholder 3">
            <a:extLst>
              <a:ext uri="{FF2B5EF4-FFF2-40B4-BE49-F238E27FC236}">
                <a16:creationId xmlns:a16="http://schemas.microsoft.com/office/drawing/2014/main" id="{AEC188F2-F093-406E-8A1D-68A270BBC5C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Schemes of Satan - Lusts of the Flesh &amp; Eyes and the Pride of Life</a:t>
            </a:r>
          </a:p>
        </p:txBody>
      </p:sp>
      <p:sp>
        <p:nvSpPr>
          <p:cNvPr id="5" name="Slide Number Placeholder 4">
            <a:extLst>
              <a:ext uri="{FF2B5EF4-FFF2-40B4-BE49-F238E27FC236}">
                <a16:creationId xmlns:a16="http://schemas.microsoft.com/office/drawing/2014/main" id="{3700FAAB-0451-4A7E-8866-C2633803D04A}"/>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0CA7112-9D16-4CC9-A724-FCAA399F22A9}" type="slidenum">
              <a:rPr lang="en-US" smtClean="0"/>
              <a:t>‹#›</a:t>
            </a:fld>
            <a:endParaRPr lang="en-US"/>
          </a:p>
        </p:txBody>
      </p:sp>
    </p:spTree>
    <p:extLst>
      <p:ext uri="{BB962C8B-B14F-4D97-AF65-F5344CB8AC3E}">
        <p14:creationId xmlns:p14="http://schemas.microsoft.com/office/powerpoint/2010/main" val="183535330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350006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Phil 3:12-16</a:t>
            </a:r>
          </a:p>
          <a:p>
            <a:pPr>
              <a:buNone/>
            </a:pPr>
            <a:r>
              <a:rPr lang="en-US" sz="1400" dirty="0"/>
              <a:t>Not that I have already obtained it or have already become perfect, but I press on so that I may lay hold of that for which also I was laid hold of by Christ Jesus. 13 Brethren, I do not regard myself as having laid hold of it yet; but one thing I do: forgetting what lies behind and reaching forward to what lies ahead, 14 I press on toward the goal for the prize of the upward call of God in Christ Jesus. 15 Let us therefore, as many as are perfect, have this attitude; and if in anything you have a different attitude, God will reveal that also to you; 16 however, let us keep living by that same  standard to which we have attained. </a:t>
            </a:r>
          </a:p>
          <a:p>
            <a:pPr>
              <a:buNone/>
            </a:pPr>
            <a:endParaRPr lang="en-US" sz="1400" dirty="0"/>
          </a:p>
          <a:p>
            <a:pPr>
              <a:buNone/>
            </a:pPr>
            <a:endParaRPr lang="en-US" sz="1400" dirty="0"/>
          </a:p>
          <a:p>
            <a:pPr>
              <a:buNone/>
            </a:pPr>
            <a:endParaRPr lang="en-US" sz="1400" dirty="0"/>
          </a:p>
          <a:p>
            <a:pPr>
              <a:buNone/>
            </a:pPr>
            <a:endParaRPr lang="en-US" sz="1400" dirty="0"/>
          </a:p>
          <a:p>
            <a:pPr>
              <a:buNone/>
            </a:pPr>
            <a:endParaRPr lang="en-US" sz="1400" dirty="0"/>
          </a:p>
          <a:p>
            <a:pPr>
              <a:buNone/>
            </a:pPr>
            <a:r>
              <a:rPr lang="en-US" sz="1400" dirty="0"/>
              <a:t>1 </a:t>
            </a:r>
            <a:r>
              <a:rPr lang="en-US" sz="1400" dirty="0" err="1"/>
              <a:t>Thess</a:t>
            </a:r>
            <a:r>
              <a:rPr lang="en-US" sz="1400" dirty="0"/>
              <a:t> 5:16-19</a:t>
            </a:r>
          </a:p>
          <a:p>
            <a:pPr>
              <a:buNone/>
            </a:pPr>
            <a:r>
              <a:rPr lang="en-US" sz="1400" b="1" dirty="0"/>
              <a:t>Rejoice always; 17 pray without ceasing</a:t>
            </a:r>
            <a:r>
              <a:rPr lang="en-US" sz="1400" dirty="0"/>
              <a:t>; 18 </a:t>
            </a:r>
            <a:r>
              <a:rPr lang="en-US" sz="1400" b="1" dirty="0"/>
              <a:t>in everything give thanks</a:t>
            </a:r>
            <a:r>
              <a:rPr lang="en-US" sz="1400" dirty="0"/>
              <a:t>; for this is God's will for you in Christ Jesus. </a:t>
            </a:r>
          </a:p>
          <a:p>
            <a:pPr>
              <a:buNone/>
            </a:pPr>
            <a:endParaRPr lang="en-US" sz="1400" dirty="0"/>
          </a:p>
          <a:p>
            <a:pPr>
              <a:buNone/>
            </a:pPr>
            <a:r>
              <a:rPr lang="en-US" sz="1400" dirty="0"/>
              <a:t>Phil 4:4-7</a:t>
            </a:r>
          </a:p>
          <a:p>
            <a:pPr>
              <a:buNone/>
            </a:pPr>
            <a:r>
              <a:rPr lang="en-US" sz="1400" dirty="0"/>
              <a:t>Rejoice in the Lord always; again I will say, rejoice! 5 Let your gentle spirit be known to all men. The Lord is near. 6 Be anxious for nothing, but in everything by prayer and supplication with thanksgiving let your requests be made known to God. 7 And the peace of God, which surpasses all comprehension, will guard your hearts and your minds in Christ Jesus. </a:t>
            </a:r>
          </a:p>
          <a:p>
            <a:pPr>
              <a:buNone/>
            </a:pPr>
            <a:endParaRPr lang="en-US" sz="1400" dirty="0"/>
          </a:p>
        </p:txBody>
      </p:sp>
    </p:spTree>
    <p:extLst>
      <p:ext uri="{BB962C8B-B14F-4D97-AF65-F5344CB8AC3E}">
        <p14:creationId xmlns:p14="http://schemas.microsoft.com/office/powerpoint/2010/main" val="1455348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71145" indent="-327184" defTabSz="942289">
              <a:buNone/>
              <a:defRPr/>
            </a:pPr>
            <a:r>
              <a:rPr lang="en-US" sz="1400" kern="1400" dirty="0">
                <a:latin typeface="Times New Roman" panose="02020603050405020304" pitchFamily="18" charset="0"/>
              </a:rPr>
              <a:t>Gal 6:6-9</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6 The one who is taught the word is to share all good things with the one who teaches him.  7 Do not be deceived, God is not mocked; for whatever a man sows, this he will also reap. 8 For the one who sows to his own flesh will from the flesh reap corruption, but the one who sows to the Spirit will from the Spirit reap eternal life. 9 Let us not lose heart in doing good, for in due time we will reap if we do not grow weary.</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Titus 2:11-13</a:t>
            </a:r>
          </a:p>
          <a:p>
            <a:pPr marL="471145" indent="-327184" defTabSz="942289">
              <a:buNone/>
              <a:defRPr/>
            </a:pPr>
            <a:r>
              <a:rPr lang="en-US" sz="1400" kern="1400" dirty="0">
                <a:latin typeface="Times New Roman" panose="02020603050405020304" pitchFamily="18" charset="0"/>
              </a:rPr>
              <a:t> For the grace of God has appeared, bringing salvation to all men, 12 instructing us to deny ungodliness and worldly desires and to live sensibly, righteously and godly in the present age, 13 looking for the blessed hope and the appearing of the glory of our great God and Savior</a:t>
            </a:r>
          </a:p>
          <a:p>
            <a:pPr marL="471145" indent="-327184" defTabSz="942289">
              <a:buNone/>
              <a:defRPr/>
            </a:pPr>
            <a:endParaRPr lang="en-US" sz="1400" kern="1400" dirty="0">
              <a:latin typeface="Times New Roman" panose="02020603050405020304" pitchFamily="18" charset="0"/>
            </a:endParaRPr>
          </a:p>
          <a:p>
            <a:pPr marL="471145" indent="-327184" defTabSz="942289">
              <a:buNone/>
              <a:defRPr/>
            </a:pPr>
            <a:r>
              <a:rPr lang="en-US" sz="1400" kern="1400" dirty="0">
                <a:latin typeface="Times New Roman" panose="02020603050405020304" pitchFamily="18" charset="0"/>
              </a:rPr>
              <a:t>Eph 1:18-19</a:t>
            </a:r>
          </a:p>
          <a:p>
            <a:pPr marL="471145" indent="-327184" defTabSz="942289">
              <a:buNone/>
              <a:defRPr/>
            </a:pPr>
            <a:r>
              <a:rPr lang="en-US" sz="1400" kern="1400" dirty="0">
                <a:latin typeface="Times New Roman" panose="02020603050405020304" pitchFamily="18" charset="0"/>
              </a:rPr>
              <a:t>I pray that the eyes of your heart may be enlightened, so that you will know what is the hope of His calling, what are the riches of the glory of His inheritance in the saints, 19 and what is the surpassing greatness of His power toward us who believe.</a:t>
            </a:r>
          </a:p>
          <a:p>
            <a:pPr marL="471145" indent="-327184" defTabSz="942289">
              <a:buNone/>
              <a:defRPr/>
            </a:pPr>
            <a:endParaRPr lang="en-US" sz="1400" kern="1400" dirty="0">
              <a:latin typeface="Times New Roman" panose="02020603050405020304" pitchFamily="18" charset="0"/>
            </a:endParaRPr>
          </a:p>
        </p:txBody>
      </p:sp>
    </p:spTree>
    <p:extLst>
      <p:ext uri="{BB962C8B-B14F-4D97-AF65-F5344CB8AC3E}">
        <p14:creationId xmlns:p14="http://schemas.microsoft.com/office/powerpoint/2010/main" val="179471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71145" indent="-327184" defTabSz="942289">
              <a:buNone/>
            </a:pPr>
            <a:r>
              <a:rPr lang="en-US" sz="1400" kern="1400" dirty="0">
                <a:latin typeface="Times New Roman" panose="02020603050405020304" pitchFamily="18" charset="0"/>
              </a:rPr>
              <a:t> The Greek word for </a:t>
            </a:r>
            <a:r>
              <a:rPr lang="en-US" sz="1400" i="1" kern="1400" dirty="0">
                <a:latin typeface="Times New Roman" panose="02020603050405020304" pitchFamily="18" charset="0"/>
              </a:rPr>
              <a:t>“schemes”</a:t>
            </a:r>
            <a:r>
              <a:rPr lang="en-US" sz="1400" kern="1400" dirty="0">
                <a:latin typeface="Times New Roman" panose="02020603050405020304" pitchFamily="18" charset="0"/>
              </a:rPr>
              <a:t> in that passage is </a:t>
            </a:r>
            <a:r>
              <a:rPr lang="en-US" sz="1400" i="1" kern="1400" dirty="0">
                <a:latin typeface="Times New Roman" panose="02020603050405020304" pitchFamily="18" charset="0"/>
              </a:rPr>
              <a:t>“noema”</a:t>
            </a:r>
            <a:r>
              <a:rPr lang="en-US" sz="1400" kern="1400" dirty="0">
                <a:latin typeface="Times New Roman" panose="02020603050405020304" pitchFamily="18" charset="0"/>
              </a:rPr>
              <a:t> which W.E. Vine defines as “that which is thought out…hence, ‘a purpose, device’.” We are extremely foolish if we don’t realize that Satan’s efforts as our adversary are well thought out and designed. We also read in God’s word in Ephesians 6:11, </a:t>
            </a:r>
            <a:r>
              <a:rPr lang="en-US" sz="1400" i="1" kern="1400" dirty="0">
                <a:latin typeface="Times New Roman" panose="02020603050405020304" pitchFamily="18" charset="0"/>
              </a:rPr>
              <a:t>“Put on the full armor of God, that you may be able to stand firm against the schemes of the devil.”</a:t>
            </a:r>
            <a:r>
              <a:rPr lang="en-US" sz="1400" kern="1400" dirty="0">
                <a:latin typeface="Times New Roman" panose="02020603050405020304" pitchFamily="18" charset="0"/>
              </a:rPr>
              <a:t> In this passage, the word for </a:t>
            </a:r>
            <a:r>
              <a:rPr lang="en-US" sz="1400" i="1" kern="1400" dirty="0">
                <a:latin typeface="Times New Roman" panose="02020603050405020304" pitchFamily="18" charset="0"/>
              </a:rPr>
              <a:t>“schemes”</a:t>
            </a:r>
            <a:r>
              <a:rPr lang="en-US" sz="1400" kern="1400" dirty="0">
                <a:latin typeface="Times New Roman" panose="02020603050405020304" pitchFamily="18" charset="0"/>
              </a:rPr>
              <a:t> comes from the Greek word </a:t>
            </a:r>
            <a:r>
              <a:rPr lang="en-US" sz="1400" i="1" kern="1400" dirty="0">
                <a:latin typeface="Times New Roman" panose="02020603050405020304" pitchFamily="18" charset="0"/>
              </a:rPr>
              <a:t>“</a:t>
            </a:r>
            <a:r>
              <a:rPr lang="en-US" sz="1400" i="1" kern="1400" dirty="0" err="1">
                <a:latin typeface="Times New Roman" panose="02020603050405020304" pitchFamily="18" charset="0"/>
              </a:rPr>
              <a:t>methodia</a:t>
            </a:r>
            <a:r>
              <a:rPr lang="en-US" sz="1400" i="1" kern="1400" dirty="0">
                <a:latin typeface="Times New Roman" panose="02020603050405020304" pitchFamily="18" charset="0"/>
              </a:rPr>
              <a:t>”</a:t>
            </a:r>
            <a:r>
              <a:rPr lang="en-US" sz="1400" kern="1400" dirty="0">
                <a:latin typeface="Times New Roman" panose="02020603050405020304" pitchFamily="18" charset="0"/>
              </a:rPr>
              <a:t> (from which we get our English word for “method”) which Vine defines as “…craft, deceit…a cunning device, a wile… lit., ‘(with a view to</a:t>
            </a:r>
            <a:r>
              <a:rPr lang="en-US" sz="1400" b="1" kern="1400" dirty="0">
                <a:latin typeface="Times New Roman" panose="02020603050405020304" pitchFamily="18" charset="0"/>
              </a:rPr>
              <a:t>) the craft of deceit</a:t>
            </a:r>
            <a:r>
              <a:rPr lang="en-US" sz="1400" kern="1400" dirty="0">
                <a:latin typeface="Times New Roman" panose="02020603050405020304" pitchFamily="18" charset="0"/>
              </a:rPr>
              <a:t>’.” </a:t>
            </a:r>
          </a:p>
          <a:p>
            <a:pPr>
              <a:buNone/>
            </a:pPr>
            <a:endParaRPr lang="en-US" sz="1400" dirty="0"/>
          </a:p>
          <a:p>
            <a:pPr marL="471145" indent="-327184" defTabSz="942289">
              <a:buNone/>
            </a:pPr>
            <a:r>
              <a:rPr lang="en-US" sz="1400" kern="1400" dirty="0">
                <a:latin typeface="Times New Roman" panose="02020603050405020304" pitchFamily="18" charset="0"/>
              </a:rPr>
              <a:t>If we are concerned about the schemes of the devil, we need to understand that Satan’s methods begin by </a:t>
            </a:r>
            <a:r>
              <a:rPr lang="en-US" sz="1400" b="1" kern="1400" dirty="0">
                <a:latin typeface="Times New Roman" panose="02020603050405020304" pitchFamily="18" charset="0"/>
              </a:rPr>
              <a:t>seeking to change the way we think</a:t>
            </a:r>
            <a:r>
              <a:rPr lang="en-US" sz="1400" kern="1400" dirty="0">
                <a:latin typeface="Times New Roman" panose="02020603050405020304" pitchFamily="18" charset="0"/>
              </a:rPr>
              <a:t>. From the time of </a:t>
            </a:r>
            <a:r>
              <a:rPr lang="en-US" sz="1400" b="1" kern="1400" dirty="0">
                <a:latin typeface="Times New Roman" panose="02020603050405020304" pitchFamily="18" charset="0"/>
              </a:rPr>
              <a:t>Adam and Eve in the garden</a:t>
            </a:r>
            <a:r>
              <a:rPr lang="en-US" sz="1400" kern="1400" dirty="0">
                <a:latin typeface="Times New Roman" panose="02020603050405020304" pitchFamily="18" charset="0"/>
              </a:rPr>
              <a:t>, Satan has attacked the way we think (Genesis 3:4-5). Satan will use every means possible to cause us to have </a:t>
            </a:r>
            <a:r>
              <a:rPr lang="en-US" sz="1400" b="1" kern="1400" dirty="0">
                <a:latin typeface="Times New Roman" panose="02020603050405020304" pitchFamily="18" charset="0"/>
              </a:rPr>
              <a:t>a mind set on </a:t>
            </a:r>
            <a:r>
              <a:rPr lang="en-US" sz="1400" b="1" i="1" kern="1400" dirty="0">
                <a:latin typeface="Times New Roman" panose="02020603050405020304" pitchFamily="18" charset="0"/>
              </a:rPr>
              <a:t>“the things that are on earth</a:t>
            </a:r>
            <a:r>
              <a:rPr lang="en-US" sz="1400" i="1" kern="1400" dirty="0">
                <a:latin typeface="Times New Roman" panose="02020603050405020304" pitchFamily="18" charset="0"/>
              </a:rPr>
              <a:t>”</a:t>
            </a:r>
            <a:r>
              <a:rPr lang="en-US" sz="1400" kern="1400" dirty="0">
                <a:latin typeface="Times New Roman" panose="02020603050405020304" pitchFamily="18" charset="0"/>
              </a:rPr>
              <a:t> (Colossians 3:1-2; Philippians 3:19) and to apply </a:t>
            </a:r>
            <a:r>
              <a:rPr lang="en-US" sz="1400" b="1" kern="1400" dirty="0">
                <a:latin typeface="Times New Roman" panose="02020603050405020304" pitchFamily="18" charset="0"/>
              </a:rPr>
              <a:t>the wisdom of the world </a:t>
            </a:r>
            <a:r>
              <a:rPr lang="en-US" sz="1400" kern="1400" dirty="0">
                <a:latin typeface="Times New Roman" panose="02020603050405020304" pitchFamily="18" charset="0"/>
              </a:rPr>
              <a:t>in all of our choices and decisions (</a:t>
            </a:r>
            <a:r>
              <a:rPr lang="en-US" sz="1400" kern="1400" dirty="0" err="1">
                <a:latin typeface="Times New Roman" panose="02020603050405020304" pitchFamily="18" charset="0"/>
              </a:rPr>
              <a:t>cf</a:t>
            </a:r>
            <a:r>
              <a:rPr lang="en-US" sz="1400" kern="1400" dirty="0">
                <a:latin typeface="Times New Roman" panose="02020603050405020304" pitchFamily="18" charset="0"/>
              </a:rPr>
              <a:t> James 3:14-17). Satan has won when our minds begin to think of what is sinful as being acceptable and “not all that bad” (</a:t>
            </a:r>
            <a:r>
              <a:rPr lang="en-US" sz="1400" kern="1400" dirty="0" err="1">
                <a:latin typeface="Times New Roman" panose="02020603050405020304" pitchFamily="18" charset="0"/>
              </a:rPr>
              <a:t>cf</a:t>
            </a:r>
            <a:r>
              <a:rPr lang="en-US" sz="1400" kern="1400" dirty="0">
                <a:latin typeface="Times New Roman" panose="02020603050405020304" pitchFamily="18" charset="0"/>
              </a:rPr>
              <a:t> Isaiah 5:20) and we no longer disapprove of what is contrary to God’s will or </a:t>
            </a:r>
            <a:r>
              <a:rPr lang="en-US" sz="1400" i="1" kern="1400" dirty="0">
                <a:latin typeface="Times New Roman" panose="02020603050405020304" pitchFamily="18" charset="0"/>
              </a:rPr>
              <a:t>“approve the things that are excellent”</a:t>
            </a:r>
            <a:r>
              <a:rPr lang="en-US" sz="1400" kern="1400" dirty="0">
                <a:latin typeface="Times New Roman" panose="02020603050405020304" pitchFamily="18" charset="0"/>
              </a:rPr>
              <a:t> (Philippians 1:10). We have a </a:t>
            </a:r>
            <a:r>
              <a:rPr lang="en-US" sz="1400" i="1" kern="1400" dirty="0">
                <a:latin typeface="Times New Roman" panose="02020603050405020304" pitchFamily="18" charset="0"/>
              </a:rPr>
              <a:t>“divinely powerful”</a:t>
            </a:r>
            <a:r>
              <a:rPr lang="en-US" sz="1400" kern="1400" dirty="0">
                <a:latin typeface="Times New Roman" panose="02020603050405020304" pitchFamily="18" charset="0"/>
              </a:rPr>
              <a:t> weapon that God has given to us to be used to win the battle for our minds by </a:t>
            </a:r>
            <a:r>
              <a:rPr lang="en-US" sz="1400" i="1" kern="1400" dirty="0">
                <a:latin typeface="Times New Roman" panose="02020603050405020304" pitchFamily="18" charset="0"/>
              </a:rPr>
              <a:t>“</a:t>
            </a:r>
            <a:r>
              <a:rPr lang="en-US" sz="1400" b="1" i="1" kern="1400" dirty="0">
                <a:latin typeface="Times New Roman" panose="02020603050405020304" pitchFamily="18" charset="0"/>
              </a:rPr>
              <a:t>taking every thought captive to the obedience of Christ</a:t>
            </a:r>
            <a:r>
              <a:rPr lang="en-US" sz="1400" i="1" kern="1400" dirty="0">
                <a:latin typeface="Times New Roman" panose="02020603050405020304" pitchFamily="18" charset="0"/>
              </a:rPr>
              <a:t>.”</a:t>
            </a:r>
            <a:r>
              <a:rPr lang="en-US" sz="1400" kern="1400" dirty="0">
                <a:latin typeface="Times New Roman" panose="02020603050405020304" pitchFamily="18" charset="0"/>
              </a:rPr>
              <a:t> Every scheme to be discussed in this lesson first starts with the way that we think and thus the urgent need to </a:t>
            </a:r>
            <a:r>
              <a:rPr lang="en-US" sz="1400" i="1" kern="1400" dirty="0">
                <a:latin typeface="Times New Roman" panose="02020603050405020304" pitchFamily="18" charset="0"/>
              </a:rPr>
              <a:t>“</a:t>
            </a:r>
            <a:r>
              <a:rPr lang="en-US" sz="1400" b="1" i="1" kern="1400" dirty="0">
                <a:latin typeface="Times New Roman" panose="02020603050405020304" pitchFamily="18" charset="0"/>
              </a:rPr>
              <a:t>watch over your heart with all diligence, for from it flow the springs of life</a:t>
            </a:r>
            <a:r>
              <a:rPr lang="en-US" sz="1400" i="1" kern="1400" dirty="0">
                <a:latin typeface="Times New Roman" panose="02020603050405020304" pitchFamily="18" charset="0"/>
              </a:rPr>
              <a:t>”</a:t>
            </a:r>
            <a:r>
              <a:rPr lang="en-US" sz="1400" kern="1400" dirty="0">
                <a:latin typeface="Times New Roman" panose="02020603050405020304" pitchFamily="18" charset="0"/>
              </a:rPr>
              <a:t> (Proverbs 4:23). </a:t>
            </a:r>
          </a:p>
          <a:p>
            <a:pPr marL="471145" indent="-327184" defTabSz="942289">
              <a:buNone/>
            </a:pPr>
            <a:endParaRPr lang="en-US" sz="1400" kern="1400" dirty="0">
              <a:latin typeface="Times New Roman" panose="02020603050405020304" pitchFamily="18" charset="0"/>
            </a:endParaRPr>
          </a:p>
          <a:p>
            <a:pPr marL="471145" indent="-327184" defTabSz="942289">
              <a:buNone/>
            </a:pPr>
            <a:r>
              <a:rPr lang="en-US" sz="1400" b="1" kern="1400" dirty="0">
                <a:latin typeface="Times New Roman" panose="02020603050405020304" pitchFamily="18" charset="0"/>
              </a:rPr>
              <a:t>How is Satan seeking to change our collective thoughts today?</a:t>
            </a:r>
          </a:p>
          <a:p>
            <a:pPr>
              <a:buNone/>
            </a:pPr>
            <a:endParaRPr lang="en-US" sz="1400" dirty="0"/>
          </a:p>
        </p:txBody>
      </p:sp>
    </p:spTree>
    <p:extLst>
      <p:ext uri="{BB962C8B-B14F-4D97-AF65-F5344CB8AC3E}">
        <p14:creationId xmlns:p14="http://schemas.microsoft.com/office/powerpoint/2010/main" val="125866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1 Peter 1:6-9</a:t>
            </a:r>
          </a:p>
          <a:p>
            <a:pPr>
              <a:buNone/>
            </a:pPr>
            <a:r>
              <a:rPr lang="en-US" sz="1400" dirty="0"/>
              <a:t>In this you greatly rejoice, even though now for a little while, if necessary, you have been distressed by various trials, 7 so that the proof of your faith, being more precious than gold which is perishable, even though tested by fire, may be found to result in praise and glory and honor at the revelation of Jesus Christ; 8 and though you have not seen Him, you love Him, and though you do not see Him now, but believe in Him, you greatly rejoice with joy inexpressible and full of glory, 9 obtaining as the outcome of your faith the salvation of your souls. </a:t>
            </a:r>
          </a:p>
          <a:p>
            <a:pPr>
              <a:buNone/>
            </a:pPr>
            <a:endParaRPr lang="en-US" sz="1400" dirty="0"/>
          </a:p>
          <a:p>
            <a:pPr>
              <a:buNone/>
            </a:pPr>
            <a:r>
              <a:rPr lang="en-US" sz="1400" dirty="0"/>
              <a:t>Matt 13:20-21</a:t>
            </a:r>
          </a:p>
          <a:p>
            <a:pPr>
              <a:buNone/>
            </a:pPr>
            <a:r>
              <a:rPr lang="en-US" sz="1400" dirty="0"/>
              <a:t>The one on whom seed was sown on the rocky places, this is the man who hears the word and immediately receives it with joy;  21 yet he has no firm root in himself, but is only temporary, and when affliction or persecution arises because of the word, immediately he falls away.</a:t>
            </a:r>
          </a:p>
          <a:p>
            <a:pPr>
              <a:buNone/>
            </a:pPr>
            <a:endParaRPr lang="en-US" sz="1400" dirty="0"/>
          </a:p>
          <a:p>
            <a:pPr>
              <a:buNone/>
            </a:pPr>
            <a:r>
              <a:rPr lang="en-US" sz="1400" dirty="0"/>
              <a:t>Gal 6:12-14</a:t>
            </a:r>
          </a:p>
          <a:p>
            <a:pPr>
              <a:buNone/>
            </a:pPr>
            <a:r>
              <a:rPr lang="en-US" sz="1400" dirty="0"/>
              <a:t> Those who desire to make a good showing in the flesh try to compel you to be circumcised, simply so that they will not be persecuted for the cross of Christ. 13 For those who are circumcised do not even keep the Law themselves, but they desire to have you circumcised so that they may boast in your flesh. 14 But may it never be that I would boast, except in the cross of our Lord Jesus Christ, through which the world has been crucified to me, and I to the world.</a:t>
            </a:r>
          </a:p>
          <a:p>
            <a:pPr>
              <a:buNone/>
            </a:pPr>
            <a:endParaRPr lang="en-US" sz="1400" dirty="0"/>
          </a:p>
          <a:p>
            <a:pPr>
              <a:buNone/>
            </a:pPr>
            <a:r>
              <a:rPr lang="en-US" sz="1400" dirty="0"/>
              <a:t>1 Peter 2:20</a:t>
            </a:r>
          </a:p>
          <a:p>
            <a:pPr>
              <a:buNone/>
            </a:pPr>
            <a:r>
              <a:rPr lang="en-US" sz="1400" dirty="0"/>
              <a:t> For what credit is there if, when you sin and are harshly treated, you endure it with patience? But if when you do what is right and suffer for it you patiently endure it, this finds favor with God. </a:t>
            </a:r>
          </a:p>
          <a:p>
            <a:pPr>
              <a:buNone/>
            </a:pPr>
            <a:endParaRPr lang="en-US" sz="1400" dirty="0"/>
          </a:p>
          <a:p>
            <a:pPr>
              <a:buNone/>
            </a:pPr>
            <a:r>
              <a:rPr lang="en-US" sz="1400" dirty="0" err="1"/>
              <a:t>Neh</a:t>
            </a:r>
            <a:r>
              <a:rPr lang="en-US" sz="1400" dirty="0"/>
              <a:t> 4:2-5</a:t>
            </a:r>
          </a:p>
          <a:p>
            <a:pPr>
              <a:buNone/>
            </a:pPr>
            <a:r>
              <a:rPr lang="en-US" sz="1400" dirty="0"/>
              <a:t> He spoke in the presence of his brothers and the wealthy men of Samaria and said, "What are these feeble Jews doing? Are they going to restore it for themselves? Can they offer sacrifices? Can they finish in a day? Can they revive the stones from the dusty rubble even the burned ones?" 3 Now </a:t>
            </a:r>
            <a:r>
              <a:rPr lang="en-US" sz="1400" dirty="0" err="1"/>
              <a:t>Tobiah</a:t>
            </a:r>
            <a:r>
              <a:rPr lang="en-US" sz="1400" dirty="0"/>
              <a:t> the Ammonite was near him and he said, "Even what they are building — if a fox should jump on it, he would break their stone wall down!" 4 Hear, O our God, how we are despised! Return their reproach on their own heads and give them up for plunder in a land of captivity. 5 Do not forgive their iniquity and let not their sin be blotted out before You, for they have demoralized the builders. </a:t>
            </a:r>
          </a:p>
          <a:p>
            <a:pPr>
              <a:buNone/>
            </a:pPr>
            <a:endParaRPr lang="en-US" sz="1400" dirty="0"/>
          </a:p>
          <a:p>
            <a:pPr>
              <a:buNone/>
            </a:pPr>
            <a:r>
              <a:rPr lang="en-US" sz="1400" dirty="0" err="1"/>
              <a:t>Neh</a:t>
            </a:r>
            <a:r>
              <a:rPr lang="en-US" sz="1400" dirty="0"/>
              <a:t> 6:8-9</a:t>
            </a:r>
          </a:p>
          <a:p>
            <a:pPr>
              <a:buNone/>
            </a:pPr>
            <a:r>
              <a:rPr lang="en-US" sz="1400" dirty="0"/>
              <a:t>Then I sent a message to him saying, "Such things as you are saying have not been done, but you are inventing them in your own mind." 9 For all of them were trying to frighten us, thinking, "They will become discouraged with the work and it will not be done." But now, O God, strengthen my hands. </a:t>
            </a:r>
          </a:p>
          <a:p>
            <a:pPr>
              <a:buNone/>
            </a:pPr>
            <a:endParaRPr lang="en-US" sz="1400" dirty="0"/>
          </a:p>
          <a:p>
            <a:pPr>
              <a:buNone/>
            </a:pPr>
            <a:r>
              <a:rPr lang="en-US" sz="1400" dirty="0"/>
              <a:t>Ezra 4:4</a:t>
            </a:r>
          </a:p>
          <a:p>
            <a:pPr>
              <a:buNone/>
            </a:pPr>
            <a:r>
              <a:rPr lang="en-US" sz="1400" dirty="0"/>
              <a:t>Then the people of the land discouraged the people of Judah, and frightened them from building</a:t>
            </a:r>
          </a:p>
          <a:p>
            <a:pPr>
              <a:buNone/>
            </a:pPr>
            <a:endParaRPr lang="en-US" sz="1400" dirty="0"/>
          </a:p>
          <a:p>
            <a:pPr marL="471145" indent="-327184" defTabSz="942289">
              <a:buNone/>
              <a:defRPr/>
            </a:pPr>
            <a:r>
              <a:rPr lang="en-US" sz="1400" kern="1400" dirty="0">
                <a:latin typeface="Times New Roman" panose="02020603050405020304" pitchFamily="18" charset="0"/>
              </a:rPr>
              <a:t>2 Cor 7:5-10</a:t>
            </a:r>
          </a:p>
          <a:p>
            <a:pPr marL="471145" indent="-327184" defTabSz="942289">
              <a:buNone/>
              <a:defRPr/>
            </a:pPr>
            <a:r>
              <a:rPr lang="en-US" sz="1400" kern="1400" dirty="0">
                <a:latin typeface="Times New Roman" panose="02020603050405020304" pitchFamily="18" charset="0"/>
              </a:rPr>
              <a:t>For even when we came into Macedonia our flesh had no rest, but we were afflicted on every side: conflicts without, fears within. 6 But </a:t>
            </a:r>
            <a:r>
              <a:rPr lang="en-US" sz="1400" b="1" kern="1400" dirty="0">
                <a:latin typeface="Times New Roman" panose="02020603050405020304" pitchFamily="18" charset="0"/>
              </a:rPr>
              <a:t>God, who comforts the depressed</a:t>
            </a:r>
            <a:r>
              <a:rPr lang="en-US" sz="1400" kern="1400" dirty="0">
                <a:latin typeface="Times New Roman" panose="02020603050405020304" pitchFamily="18" charset="0"/>
              </a:rPr>
              <a:t>, </a:t>
            </a:r>
            <a:r>
              <a:rPr lang="en-US" sz="1400" b="1" kern="1400" dirty="0">
                <a:latin typeface="Times New Roman" panose="02020603050405020304" pitchFamily="18" charset="0"/>
              </a:rPr>
              <a:t>comforted us by the coming of Titus</a:t>
            </a:r>
            <a:r>
              <a:rPr lang="en-US" sz="1400" kern="1400" dirty="0">
                <a:latin typeface="Times New Roman" panose="02020603050405020304" pitchFamily="18" charset="0"/>
              </a:rPr>
              <a:t>; 7 and not only by his coming, but also by the comfort with which he was comforted in you, as he reported to us your longing, your mourning, your zeal for me; so that I rejoiced even more. 8 </a:t>
            </a:r>
            <a:r>
              <a:rPr lang="en-US" sz="1400" b="1" kern="1400" dirty="0">
                <a:latin typeface="Times New Roman" panose="02020603050405020304" pitchFamily="18" charset="0"/>
              </a:rPr>
              <a:t>For though I caused you sorrow by my letter, I do not regret it; though I did regret it — for I see that that letter caused you sorrow, though only for a while </a:t>
            </a:r>
            <a:r>
              <a:rPr lang="en-US" sz="1400" kern="1400" dirty="0">
                <a:latin typeface="Times New Roman" panose="02020603050405020304" pitchFamily="18" charset="0"/>
              </a:rPr>
              <a:t>—  9 I now rejoice, not that you were made sorrowful, but that you were made sorrowful to the point of repentance; for you were made sorrowful according to the will of God, so that you might not suffer loss in anything through us. </a:t>
            </a:r>
          </a:p>
          <a:p>
            <a:pPr>
              <a:buNone/>
            </a:pPr>
            <a:endParaRPr lang="en-US" sz="1400" dirty="0"/>
          </a:p>
        </p:txBody>
      </p:sp>
    </p:spTree>
    <p:extLst>
      <p:ext uri="{BB962C8B-B14F-4D97-AF65-F5344CB8AC3E}">
        <p14:creationId xmlns:p14="http://schemas.microsoft.com/office/powerpoint/2010/main" val="1063067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2 Peter 2:6-8</a:t>
            </a:r>
          </a:p>
          <a:p>
            <a:pPr>
              <a:buNone/>
            </a:pPr>
            <a:r>
              <a:rPr lang="en-US" sz="1400" dirty="0"/>
              <a:t> and if He condemned the cities of Sodom and Gomorrah to destruction by reducing them to ashes, having made them an example to those who would live ungodly lives thereafter; 7 and if He rescued righteous Lot, oppressed by the sensual conduct of unprincipled men 8 (for by what he saw and heard that righteous man, while living among them, felt his righteous soul tormented day after day by their lawless deeds),</a:t>
            </a:r>
          </a:p>
          <a:p>
            <a:pPr>
              <a:buNone/>
            </a:pPr>
            <a:endParaRPr lang="en-US" sz="1400" dirty="0"/>
          </a:p>
          <a:p>
            <a:pPr>
              <a:buNone/>
            </a:pPr>
            <a:r>
              <a:rPr lang="en-US" sz="1400" dirty="0"/>
              <a:t>Matt 24:11-13</a:t>
            </a:r>
          </a:p>
          <a:p>
            <a:pPr>
              <a:buNone/>
            </a:pPr>
            <a:r>
              <a:rPr lang="en-US" sz="1400" dirty="0"/>
              <a:t>"Many false prophets will arise and will mislead many.  12 "Because lawlessness is increased, most people's love will grow cold.  13 "But the one who endures to the end, he will be saved.</a:t>
            </a:r>
          </a:p>
        </p:txBody>
      </p:sp>
    </p:spTree>
    <p:extLst>
      <p:ext uri="{BB962C8B-B14F-4D97-AF65-F5344CB8AC3E}">
        <p14:creationId xmlns:p14="http://schemas.microsoft.com/office/powerpoint/2010/main" val="1386305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“Therefore </a:t>
            </a:r>
            <a:r>
              <a:rPr lang="en-US" sz="1400" b="1" dirty="0"/>
              <a:t>encourage one another </a:t>
            </a:r>
            <a:r>
              <a:rPr lang="en-US" sz="1400" dirty="0"/>
              <a:t>and </a:t>
            </a:r>
            <a:r>
              <a:rPr lang="en-US" sz="1400" b="1" dirty="0"/>
              <a:t>build up one another</a:t>
            </a:r>
            <a:r>
              <a:rPr lang="en-US" sz="1400" dirty="0"/>
              <a:t>… </a:t>
            </a:r>
            <a:r>
              <a:rPr lang="en-US" sz="1400" b="1" dirty="0"/>
              <a:t>we urge you brethren</a:t>
            </a:r>
            <a:r>
              <a:rPr lang="en-US" sz="1400" dirty="0"/>
              <a:t>, admonish the unruly, </a:t>
            </a:r>
            <a:r>
              <a:rPr lang="en-US" sz="1400" b="1" dirty="0"/>
              <a:t>encourage the fainthearted</a:t>
            </a:r>
            <a:r>
              <a:rPr lang="en-US" sz="1400" dirty="0"/>
              <a:t>, help the weak, be patient with all men.” (1 Thessalonians 5:11, 14)</a:t>
            </a:r>
          </a:p>
          <a:p>
            <a:pPr marL="0" indent="0">
              <a:buNone/>
            </a:pPr>
            <a:endParaRPr lang="en-US" sz="1400" dirty="0"/>
          </a:p>
          <a:p>
            <a:pPr marL="0" indent="0">
              <a:buNone/>
            </a:pPr>
            <a:r>
              <a:rPr lang="en-US" sz="1400" dirty="0"/>
              <a:t> Rom 15:3-6</a:t>
            </a:r>
          </a:p>
          <a:p>
            <a:pPr marL="0" indent="0">
              <a:buNone/>
            </a:pPr>
            <a:r>
              <a:rPr lang="en-US" sz="1400" dirty="0"/>
              <a:t> For even Christ did not please Himself; but as it is written, "THE REPROACHES OF THOSE WHO REPROACHED YOU FELL ON ME." 4 For whatever was written in earlier times was written for our instruction, so that through perseverance and the encouragement of the Scriptures we might have hope. 5 Now may the God who gives perseverance and encouragement grant you to be of the same mind with one another according to Christ Jesus, 6 so that with one accord you may with one voice glorify the God and Father of our Lord Jesus Christ. </a:t>
            </a:r>
          </a:p>
          <a:p>
            <a:pPr marL="0" indent="0">
              <a:buNone/>
            </a:pPr>
            <a:endParaRPr lang="en-US" sz="1400" dirty="0"/>
          </a:p>
          <a:p>
            <a:pPr marL="0" indent="0">
              <a:buNone/>
            </a:pPr>
            <a:r>
              <a:rPr lang="en-US" sz="1400" dirty="0"/>
              <a:t>Acts 20:32-33</a:t>
            </a:r>
          </a:p>
          <a:p>
            <a:pPr marL="0" indent="0">
              <a:buNone/>
            </a:pPr>
            <a:r>
              <a:rPr lang="en-US" sz="1400" dirty="0"/>
              <a:t>And now I commend you to God and to the word of His grace, which is able to build you up and to give you the inheritance among all those who are sanctified. </a:t>
            </a:r>
          </a:p>
          <a:p>
            <a:pPr marL="0" indent="0">
              <a:buNone/>
            </a:pPr>
            <a:endParaRPr lang="en-US" sz="1400" dirty="0"/>
          </a:p>
          <a:p>
            <a:pPr marL="0" indent="0">
              <a:buNone/>
            </a:pPr>
            <a:r>
              <a:rPr lang="en-US" sz="1400" dirty="0"/>
              <a:t>Ps 119:50</a:t>
            </a:r>
          </a:p>
          <a:p>
            <a:pPr marL="0" indent="0">
              <a:buNone/>
            </a:pPr>
            <a:r>
              <a:rPr lang="en-US" sz="1400" dirty="0"/>
              <a:t> This is my comfort in my affliction, that Your word has revived me. </a:t>
            </a:r>
          </a:p>
          <a:p>
            <a:pPr>
              <a:buNone/>
            </a:pPr>
            <a:endParaRPr lang="en-US" sz="1400" dirty="0"/>
          </a:p>
          <a:p>
            <a:pPr marL="0" indent="0">
              <a:buNone/>
            </a:pPr>
            <a:r>
              <a:rPr lang="en-US" sz="1400" dirty="0"/>
              <a:t>1 </a:t>
            </a:r>
            <a:r>
              <a:rPr lang="en-US" sz="1400" dirty="0" err="1"/>
              <a:t>Thess</a:t>
            </a:r>
            <a:r>
              <a:rPr lang="en-US" sz="1400" dirty="0"/>
              <a:t> 4:16-18</a:t>
            </a:r>
          </a:p>
          <a:p>
            <a:pPr marL="0" indent="0">
              <a:buNone/>
            </a:pPr>
            <a:r>
              <a:rPr lang="en-US" sz="1400" dirty="0"/>
              <a:t>For the Lord Himself will descend from heaven with a shout, with the voice of the archangel and with the trumpet of God, and the dead in Christ will rise first. 17 Then we who are alive and remain will be caught up together with them in the clouds to meet the Lord in the air, and so we shall always be with the Lord. 18 Therefore comfort one another with these words.</a:t>
            </a:r>
          </a:p>
          <a:p>
            <a:pPr>
              <a:buNone/>
            </a:pPr>
            <a:endParaRPr lang="en-US" sz="1400" dirty="0"/>
          </a:p>
        </p:txBody>
      </p:sp>
    </p:spTree>
    <p:extLst>
      <p:ext uri="{BB962C8B-B14F-4D97-AF65-F5344CB8AC3E}">
        <p14:creationId xmlns:p14="http://schemas.microsoft.com/office/powerpoint/2010/main" val="3393256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Gen 3:1-5</a:t>
            </a:r>
          </a:p>
          <a:p>
            <a:pPr>
              <a:buNone/>
            </a:pPr>
            <a:r>
              <a:rPr lang="en-US" sz="1400" dirty="0"/>
              <a:t> Now the serpent was more crafty than any beast of the field which the Lord God had made. And he said to the woman, "Indeed, has God said, 'You shall not eat from any tree of the garden'?" 2 The woman said to the serpent, "From the fruit of the trees of the garden we may eat; 3 but from the fruit of the tree which is in the middle of the garden, God has said, 'You shall not eat from it or touch it, or you will die.'" 4 The serpent said to the woman, "You surely will not die! 5 "For God knows that in the day you eat from it your eyes will be opened, and you will be like God, knowing good and evil.</a:t>
            </a:r>
          </a:p>
          <a:p>
            <a:pPr>
              <a:buNone/>
            </a:pPr>
            <a:endParaRPr lang="en-US" sz="1400" dirty="0"/>
          </a:p>
          <a:p>
            <a:pPr>
              <a:buNone/>
            </a:pPr>
            <a:r>
              <a:rPr lang="en-US" sz="1400" dirty="0"/>
              <a:t>Eph 3:3-5</a:t>
            </a:r>
          </a:p>
          <a:p>
            <a:pPr>
              <a:buNone/>
            </a:pPr>
            <a:r>
              <a:rPr lang="en-US" sz="1400" dirty="0"/>
              <a:t>that by revelation there was made known to me the mystery, as I wrote before in brief. 4 By referring to this, when you read you can understand my insight into the mystery of Christ, 5 which in other generations was not made known to the sons of men, as it has now been revealed to His holy apostles and prophets in the Spirit</a:t>
            </a:r>
          </a:p>
          <a:p>
            <a:pPr>
              <a:buNone/>
            </a:pPr>
            <a:endParaRPr lang="en-US" sz="1400" dirty="0"/>
          </a:p>
          <a:p>
            <a:pPr>
              <a:buNone/>
            </a:pPr>
            <a:r>
              <a:rPr lang="en-US" sz="1400" dirty="0"/>
              <a:t>Eph 5:15-17</a:t>
            </a:r>
          </a:p>
          <a:p>
            <a:pPr>
              <a:buNone/>
            </a:pPr>
            <a:r>
              <a:rPr lang="en-US" sz="1400" dirty="0"/>
              <a:t> Therefore be careful how you walk, not as unwise men but as wise, 16 making the most of your time, because the days are evil. 17 So then do not be foolish, but understand what the will of the Lord is.</a:t>
            </a:r>
          </a:p>
          <a:p>
            <a:pPr>
              <a:buNone/>
            </a:pPr>
            <a:endParaRPr lang="en-US" sz="1400" dirty="0"/>
          </a:p>
          <a:p>
            <a:pPr>
              <a:buNone/>
            </a:pPr>
            <a:r>
              <a:rPr lang="en-US" sz="1400" dirty="0"/>
              <a:t>James 1:5-7</a:t>
            </a:r>
          </a:p>
          <a:p>
            <a:pPr>
              <a:buNone/>
            </a:pPr>
            <a:r>
              <a:rPr lang="en-US" sz="1400" dirty="0"/>
              <a:t> But if any of you lacks wisdom, let him ask of God, who gives to all generously and without reproach, and it will be given to him. 6 But he must ask in faith without any doubting, for the one who doubts is like the surf of the sea, driven and tossed by the wind. 7 For that man ought not to expect that he will receive anything from the Lord, 8 being a double-minded man, unstable in all his ways. </a:t>
            </a:r>
          </a:p>
          <a:p>
            <a:pPr>
              <a:buNone/>
            </a:pPr>
            <a:endParaRPr lang="en-US" sz="1400" dirty="0"/>
          </a:p>
          <a:p>
            <a:pPr>
              <a:buNone/>
            </a:pPr>
            <a:r>
              <a:rPr lang="en-US" sz="1400" dirty="0"/>
              <a:t>2 Kings 18:19-22</a:t>
            </a:r>
          </a:p>
          <a:p>
            <a:pPr>
              <a:buNone/>
            </a:pPr>
            <a:r>
              <a:rPr lang="en-US" sz="1400" dirty="0"/>
              <a:t>Then Rabshakeh said to them, "Say now to Hezekiah, 'Thus says the great king, the king of Assyria, </a:t>
            </a:r>
            <a:r>
              <a:rPr lang="en-US" sz="1400" b="1" dirty="0"/>
              <a:t>"What is this confidence that you have</a:t>
            </a:r>
            <a:r>
              <a:rPr lang="en-US" sz="1400" dirty="0"/>
              <a:t>? 20 "You say (but they are only empty words), 'I have counsel and strength for the war.' </a:t>
            </a:r>
            <a:r>
              <a:rPr lang="en-US" sz="1400" b="1" dirty="0"/>
              <a:t>Now on whom do you rely, that you have rebelled against me</a:t>
            </a:r>
            <a:r>
              <a:rPr lang="en-US" sz="1400" dirty="0"/>
              <a:t>? 21 "Now behold, you rely on the staff of this crushed reed, even on Egypt; on which if a man leans, it will go into his hand and pierce it. So is Pharaoh king of Egypt to all who rely on him. 22 "But if you say to me, </a:t>
            </a:r>
            <a:r>
              <a:rPr lang="en-US" sz="1400" b="1" dirty="0"/>
              <a:t>'We trust in the Lord our God,' is it not He whose high places and whose altars Hezekiah has taken away, and has said to Judah and to Jerusalem, 'You shall worship before this altar in Jerusalem</a:t>
            </a:r>
            <a:r>
              <a:rPr lang="en-US" sz="1400" dirty="0"/>
              <a:t>’?</a:t>
            </a:r>
          </a:p>
          <a:p>
            <a:pPr>
              <a:buNone/>
            </a:pPr>
            <a:endParaRPr lang="en-US" sz="1400" dirty="0"/>
          </a:p>
          <a:p>
            <a:pPr>
              <a:buNone/>
            </a:pPr>
            <a:r>
              <a:rPr lang="en-US" sz="1400" b="1" dirty="0"/>
              <a:t>Doubt that life isn’t worth living… that you won’t have what you need</a:t>
            </a:r>
            <a:r>
              <a:rPr lang="en-US" sz="1400" dirty="0"/>
              <a:t>. </a:t>
            </a:r>
          </a:p>
          <a:p>
            <a:pPr>
              <a:buNone/>
            </a:pPr>
            <a:endParaRPr lang="en-US" sz="1400" dirty="0"/>
          </a:p>
          <a:p>
            <a:pPr>
              <a:buNone/>
            </a:pPr>
            <a:r>
              <a:rPr lang="en-US" sz="1400" dirty="0"/>
              <a:t>2 Kings 18:27</a:t>
            </a:r>
          </a:p>
          <a:p>
            <a:pPr>
              <a:buNone/>
            </a:pPr>
            <a:r>
              <a:rPr lang="en-US" sz="1400" dirty="0"/>
              <a:t> But Rabshakeh said to them, "Has my master sent me only to your master and to you to speak these words, and not to the men who sit on the wall, doomed to eat their own dung and drink their own urine with you?" </a:t>
            </a:r>
          </a:p>
          <a:p>
            <a:pPr>
              <a:buNone/>
            </a:pPr>
            <a:endParaRPr lang="en-US" sz="1400" dirty="0"/>
          </a:p>
          <a:p>
            <a:pPr>
              <a:buNone/>
            </a:pPr>
            <a:r>
              <a:rPr lang="en-US" sz="1400" dirty="0"/>
              <a:t>2 Kings 18:29-32</a:t>
            </a:r>
          </a:p>
          <a:p>
            <a:pPr>
              <a:buNone/>
            </a:pPr>
            <a:r>
              <a:rPr lang="en-US" sz="1400" dirty="0"/>
              <a:t>"Thus says the king, 'Do not let Hezekiah deceive you, for he will not be able to deliver you from my hand; 30 nor let Hezekiah make you trust in the Lord, saying, "The Lord will surely deliver us, and this city will not be given into the hand of the king of Assyria." 31 'Do not listen to Hezekiah, for thus says the king of Assyria, "Make your peace with me and come out to me, and eat each of his vine and each of his fig tree and drink each of the waters of his own cistern, 32 until I come and take you away to a land like your own land, a land of grain and new wine, a land of bread and vineyards, a land of olive trees and honey, that you may live and not die."</a:t>
            </a:r>
          </a:p>
          <a:p>
            <a:pPr>
              <a:buNone/>
            </a:pPr>
            <a:endParaRPr lang="en-US" sz="1400" dirty="0"/>
          </a:p>
          <a:p>
            <a:pPr algn="ctr"/>
            <a:r>
              <a:rPr lang="en-US" sz="1400" b="0" i="0" dirty="0">
                <a:solidFill>
                  <a:srgbClr val="000000"/>
                </a:solidFill>
                <a:effectLst/>
                <a:latin typeface="Times New Roman" panose="02020603050405020304" pitchFamily="18" charset="0"/>
              </a:rPr>
              <a:t>Create Doubt</a:t>
            </a:r>
          </a:p>
          <a:p>
            <a:pPr algn="just"/>
            <a:r>
              <a:rPr lang="en-US" sz="1400" b="1" i="0" dirty="0">
                <a:solidFill>
                  <a:srgbClr val="000000"/>
                </a:solidFill>
                <a:effectLst/>
                <a:latin typeface="Times New Roman" panose="02020603050405020304" pitchFamily="18" charset="0"/>
              </a:rPr>
              <a:t>Doubt is the prelude to denial, and liberals know that. So they plant doubt regarding what the Bible teaches as much as they can.</a:t>
            </a:r>
            <a:r>
              <a:rPr lang="en-US" sz="1400" b="0" i="0" dirty="0">
                <a:solidFill>
                  <a:srgbClr val="000000"/>
                </a:solidFill>
                <a:effectLst/>
                <a:latin typeface="Times New Roman" panose="02020603050405020304" pitchFamily="18" charset="0"/>
              </a:rPr>
              <a:t> To hear them talk there is </a:t>
            </a:r>
            <a:r>
              <a:rPr lang="en-US" sz="1400" b="1" i="0" dirty="0">
                <a:solidFill>
                  <a:srgbClr val="000000"/>
                </a:solidFill>
                <a:effectLst/>
                <a:latin typeface="Times New Roman" panose="02020603050405020304" pitchFamily="18" charset="0"/>
              </a:rPr>
              <a:t>nothing we can know for sure</a:t>
            </a:r>
            <a:r>
              <a:rPr lang="en-US" sz="1400" b="0" i="0" dirty="0">
                <a:solidFill>
                  <a:srgbClr val="000000"/>
                </a:solidFill>
                <a:effectLst/>
                <a:latin typeface="Times New Roman" panose="02020603050405020304" pitchFamily="18" charset="0"/>
              </a:rPr>
              <a:t>, </a:t>
            </a:r>
            <a:r>
              <a:rPr lang="en-US" sz="1400" b="1" i="0" dirty="0">
                <a:solidFill>
                  <a:srgbClr val="000000"/>
                </a:solidFill>
                <a:effectLst/>
                <a:latin typeface="Times New Roman" panose="02020603050405020304" pitchFamily="18" charset="0"/>
              </a:rPr>
              <a:t>except that we cannot know anything for sure</a:t>
            </a:r>
            <a:r>
              <a:rPr lang="en-US" sz="1400" b="0" i="0" dirty="0">
                <a:solidFill>
                  <a:srgbClr val="000000"/>
                </a:solidFill>
                <a:effectLst/>
                <a:latin typeface="Times New Roman" panose="02020603050405020304" pitchFamily="18" charset="0"/>
              </a:rPr>
              <a:t>. They are absolutely sure about that. This allows for the possibility that </a:t>
            </a:r>
            <a:r>
              <a:rPr lang="en-US" sz="1400" b="1" i="0" dirty="0">
                <a:solidFill>
                  <a:srgbClr val="000000"/>
                </a:solidFill>
                <a:effectLst/>
                <a:latin typeface="Times New Roman" panose="02020603050405020304" pitchFamily="18" charset="0"/>
              </a:rPr>
              <a:t>anything might be all right, and that is what they want to establish</a:t>
            </a:r>
            <a:r>
              <a:rPr lang="en-US" sz="1400" b="0" i="0" dirty="0">
                <a:solidFill>
                  <a:srgbClr val="000000"/>
                </a:solidFill>
                <a:effectLst/>
                <a:latin typeface="Times New Roman" panose="02020603050405020304" pitchFamily="18" charset="0"/>
              </a:rPr>
              <a:t>.</a:t>
            </a:r>
          </a:p>
          <a:p>
            <a:pPr>
              <a:buNone/>
            </a:pPr>
            <a:endParaRPr lang="en-US" sz="1400" dirty="0"/>
          </a:p>
        </p:txBody>
      </p:sp>
    </p:spTree>
    <p:extLst>
      <p:ext uri="{BB962C8B-B14F-4D97-AF65-F5344CB8AC3E}">
        <p14:creationId xmlns:p14="http://schemas.microsoft.com/office/powerpoint/2010/main" val="352222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1 Cor 1:20-25</a:t>
            </a:r>
          </a:p>
          <a:p>
            <a:pPr>
              <a:buNone/>
            </a:pPr>
            <a:r>
              <a:rPr lang="en-US" sz="1400" b="1" dirty="0"/>
              <a:t>Where is the wise man</a:t>
            </a:r>
            <a:r>
              <a:rPr lang="en-US" sz="1400" dirty="0"/>
              <a:t>? Where is the scribe? Where is the debater of this age? Has not God made foolish the wisdom of the world? </a:t>
            </a:r>
            <a:r>
              <a:rPr lang="en-US" sz="1400" b="1" dirty="0"/>
              <a:t>21 For since in the wisdom of God the world through its wisdom did not come to know God,</a:t>
            </a:r>
            <a:r>
              <a:rPr lang="en-US" sz="1400" dirty="0"/>
              <a:t> God was well-pleased through the foolishness of the message preached to save those who believe. 22 For indeed Jews ask for signs and Greeks search for wisdom; 23 but we preach Christ crucified, </a:t>
            </a:r>
            <a:r>
              <a:rPr lang="en-US" sz="1400" b="1" dirty="0"/>
              <a:t>to Jews a stumbling block and to Gentiles foolishness,</a:t>
            </a:r>
            <a:r>
              <a:rPr lang="en-US" sz="1400" dirty="0"/>
              <a:t> 24 but to those who are the called, both Jews and Greeks, Christ the power of God and the wisdom of God. 25 Because the foolishness of God is wiser than men, and the weakness of God is stronger than men. </a:t>
            </a:r>
          </a:p>
          <a:p>
            <a:pPr>
              <a:buNone/>
            </a:pPr>
            <a:endParaRPr lang="en-US" sz="1400" dirty="0"/>
          </a:p>
          <a:p>
            <a:pPr>
              <a:buNone/>
            </a:pPr>
            <a:r>
              <a:rPr lang="en-US" sz="1400" dirty="0"/>
              <a:t>2 Peter 3:3-5</a:t>
            </a:r>
          </a:p>
          <a:p>
            <a:pPr>
              <a:buNone/>
            </a:pPr>
            <a:r>
              <a:rPr lang="en-US" sz="1400" dirty="0"/>
              <a:t>Know this first of all, that in the last days mockers will come with their mocking, following after their own lusts, 4 and saying, "Where is the promise of His coming? For ever since the fathers fell asleep, all continues just as it was from the beginning of creation." </a:t>
            </a:r>
          </a:p>
          <a:p>
            <a:pPr>
              <a:buNone/>
            </a:pPr>
            <a:endParaRPr lang="en-US" sz="1400" dirty="0"/>
          </a:p>
          <a:p>
            <a:pPr>
              <a:buNone/>
            </a:pPr>
            <a:r>
              <a:rPr lang="en-US" sz="1400" dirty="0"/>
              <a:t>Num 13:30-33</a:t>
            </a:r>
          </a:p>
          <a:p>
            <a:pPr>
              <a:buNone/>
            </a:pPr>
            <a:r>
              <a:rPr lang="en-US" sz="1400" dirty="0"/>
              <a:t>Then Caleb quieted the people before Moses and said, "We should by all means go up and take possession of it, for we will surely overcome it." 31 But the men who had gone up with him said, "</a:t>
            </a:r>
            <a:r>
              <a:rPr lang="en-US" sz="1400" b="1" dirty="0"/>
              <a:t>We are not able to go up against the people, for they are too strong for </a:t>
            </a:r>
            <a:r>
              <a:rPr lang="en-US" sz="1400" b="1" i="0" dirty="0"/>
              <a:t>us</a:t>
            </a:r>
            <a:r>
              <a:rPr lang="en-US" sz="1400" dirty="0"/>
              <a:t>." 32 So they gave out to the sons of Israel a bad report of the land which they had spied out, saying, "The land through which we have gone, in spying it out, is a land that devours its inhabitants; and all the people whom we saw in it are men of great size. </a:t>
            </a:r>
          </a:p>
          <a:p>
            <a:pPr>
              <a:buNone/>
            </a:pPr>
            <a:endParaRPr lang="en-US" sz="1400" dirty="0"/>
          </a:p>
          <a:p>
            <a:pPr>
              <a:buNone/>
            </a:pPr>
            <a:r>
              <a:rPr lang="en-US" sz="1400" dirty="0"/>
              <a:t>1 Cor 15:12-19</a:t>
            </a:r>
          </a:p>
          <a:p>
            <a:pPr>
              <a:buNone/>
            </a:pPr>
            <a:r>
              <a:rPr lang="en-US" sz="1400" dirty="0"/>
              <a:t>Now if Christ is preached, that He has been raised from the dead, how do some among you say that there is no resurrection of the dead? 13 But if there is no resurrection of the dead, not even Christ has been raised; 14 and if Christ has not been raised, then our preaching is vain, your faith also is vain. 15 Moreover we are even found to be false witnesses of God, because we testified against God that He raised Christ, whom He did not raise, if in fact the dead are not raised. 16 For if the dead are not raised, not even Christ has been raised; 17 and if Christ has not been raised, your faith is worthless; you are still in your sins. 18 Then those also who have fallen asleep in Christ have perished. 19 If we have hoped in Christ in this life only, we are of all men most to be pitied</a:t>
            </a:r>
          </a:p>
          <a:p>
            <a:pPr>
              <a:buNone/>
            </a:pPr>
            <a:endParaRPr lang="en-US" sz="1400" dirty="0"/>
          </a:p>
          <a:p>
            <a:pPr>
              <a:buNone/>
            </a:pPr>
            <a:r>
              <a:rPr lang="en-US" sz="1400" dirty="0"/>
              <a:t>Matt 14:29-33</a:t>
            </a:r>
          </a:p>
          <a:p>
            <a:pPr>
              <a:buNone/>
            </a:pPr>
            <a:r>
              <a:rPr lang="en-US" sz="1400" dirty="0"/>
              <a:t> And He said, "Come!" And Peter got out of the boat, and walked on the water and came toward Jesus. 30 But seeing the wind, he became frightened, and beginning to sink, he cried out, "Lord, save me!" 31 Immediately Jesus stretched out His hand and took hold of him, and said to him, "You of little faith, why did you doubt?"  32 When they got into the boat, the wind stopped. </a:t>
            </a:r>
          </a:p>
          <a:p>
            <a:pPr>
              <a:buNone/>
            </a:pPr>
            <a:endParaRPr lang="en-US" sz="1400" dirty="0"/>
          </a:p>
          <a:p>
            <a:pPr>
              <a:buNone/>
            </a:pPr>
            <a:endParaRPr lang="en-US" sz="1400" dirty="0"/>
          </a:p>
        </p:txBody>
      </p:sp>
    </p:spTree>
    <p:extLst>
      <p:ext uri="{BB962C8B-B14F-4D97-AF65-F5344CB8AC3E}">
        <p14:creationId xmlns:p14="http://schemas.microsoft.com/office/powerpoint/2010/main" val="265717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endParaRPr lang="en-US" sz="1400" dirty="0"/>
          </a:p>
          <a:p>
            <a:pPr>
              <a:buNone/>
            </a:pPr>
            <a:r>
              <a:rPr lang="en-US" sz="1400" dirty="0"/>
              <a:t>2 Peter 3:3-5</a:t>
            </a:r>
          </a:p>
          <a:p>
            <a:pPr>
              <a:buNone/>
            </a:pPr>
            <a:r>
              <a:rPr lang="en-US" sz="1400" dirty="0"/>
              <a:t>Know this first of all, that in the last days mockers will come with their mocking, following after their own lusts, 4 and saying, "Where is the promise of His coming? For ever since the fathers fell asleep, all continues just as it was from the beginning of creation." </a:t>
            </a:r>
          </a:p>
          <a:p>
            <a:pPr>
              <a:buNone/>
            </a:pPr>
            <a:endParaRPr lang="en-US" sz="1400" dirty="0"/>
          </a:p>
          <a:p>
            <a:pPr>
              <a:buNone/>
            </a:pPr>
            <a:r>
              <a:rPr lang="en-US" sz="1400" dirty="0"/>
              <a:t>1 Cor 15:12-19</a:t>
            </a:r>
          </a:p>
          <a:p>
            <a:pPr>
              <a:buNone/>
            </a:pPr>
            <a:r>
              <a:rPr lang="en-US" sz="1400" dirty="0"/>
              <a:t>Now if Christ is preached, that He has been raised from the dead, how do some among you say that there is no resurrection of the dead? 13 But if there is no resurrection of the dead, not even Christ has been raised; 14 and if Christ has not been raised, then our preaching is vain, your faith also is vain. 15 Moreover we are even found to be false witnesses of God, because we testified against God that He raised Christ, whom He did not raise, if in fact the dead are not raised. 16 For if the dead are not raised, not even Christ has been raised; 17 and if Christ has not been raised, your faith is worthless; you are still in your sins. 18 Then those also who have fallen asleep in Christ have perished. 19 If we have hoped in Christ in this life only, we are of all men most to be pitied</a:t>
            </a:r>
          </a:p>
          <a:p>
            <a:pPr>
              <a:buNone/>
            </a:pPr>
            <a:endParaRPr lang="en-US" sz="1400" dirty="0"/>
          </a:p>
          <a:p>
            <a:pPr>
              <a:buNone/>
            </a:pPr>
            <a:r>
              <a:rPr lang="en-US" sz="1400" dirty="0"/>
              <a:t>Doubt that life isn’t worth living… that you won’t have what you need. </a:t>
            </a:r>
          </a:p>
          <a:p>
            <a:pPr>
              <a:buNone/>
            </a:pPr>
            <a:endParaRPr lang="en-US" sz="1400" dirty="0"/>
          </a:p>
          <a:p>
            <a:pPr>
              <a:buNone/>
            </a:pPr>
            <a:r>
              <a:rPr lang="en-US" sz="1400" dirty="0"/>
              <a:t>Matt 11:2-6</a:t>
            </a:r>
          </a:p>
          <a:p>
            <a:pPr>
              <a:buNone/>
            </a:pPr>
            <a:r>
              <a:rPr lang="en-US" sz="1400" dirty="0" err="1"/>
              <a:t>aNow</a:t>
            </a:r>
            <a:r>
              <a:rPr lang="en-US" sz="1400" dirty="0"/>
              <a:t> when John, while imprisoned, heard of the works of Christ, he sent word by his disciples 3 and said to Him, "Are You the Expected One, or shall we look for someone else?" 4 Jesus answered and said to them, "Go and report to John what you hear and see:  5 the BLIND RECEIVE SIGHT and the lame walk, the lepers are cleansed and the deaf hear, the dead are raised up, and the POOR HAVE THE GOSPEL PREACHED TO THEM.  6 "And blessed is he who does not take offense at Me." </a:t>
            </a:r>
          </a:p>
          <a:p>
            <a:pPr>
              <a:buNone/>
            </a:pPr>
            <a:endParaRPr lang="en-US" sz="1400" dirty="0"/>
          </a:p>
          <a:p>
            <a:pPr>
              <a:buNone/>
            </a:pPr>
            <a:r>
              <a:rPr lang="en-US" sz="1400" dirty="0"/>
              <a:t>Matt 16:13-17</a:t>
            </a:r>
          </a:p>
          <a:p>
            <a:pPr>
              <a:buNone/>
            </a:pPr>
            <a:r>
              <a:rPr lang="en-US" sz="1400" dirty="0"/>
              <a:t>Now when Jesus came into the district of Caesarea Philippi, He was asking His disciples, "Who do people say that the Son of Man is?"  14 And they said, "Some say John the Baptist; and others, Elijah; but still others, Jeremiah, or one of the prophets." 15 He said to them, "But who do you say that I am?"  16 Simon Peter answered, "You are the Christ, the Son of the living God." 17 And Jesus said to him, "Blessed are you, Simon </a:t>
            </a:r>
            <a:r>
              <a:rPr lang="en-US" sz="1400" dirty="0" err="1"/>
              <a:t>Barjona</a:t>
            </a:r>
            <a:r>
              <a:rPr lang="en-US" sz="1400" dirty="0"/>
              <a:t>, because flesh and blood did not reveal this to you, but My Father who is in heaven.</a:t>
            </a:r>
          </a:p>
          <a:p>
            <a:pPr>
              <a:buNone/>
            </a:pPr>
            <a:endParaRPr lang="en-US" sz="1400" dirty="0"/>
          </a:p>
          <a:p>
            <a:pPr>
              <a:buNone/>
            </a:pPr>
            <a:endParaRPr lang="en-US" sz="1400" dirty="0"/>
          </a:p>
        </p:txBody>
      </p:sp>
    </p:spTree>
    <p:extLst>
      <p:ext uri="{BB962C8B-B14F-4D97-AF65-F5344CB8AC3E}">
        <p14:creationId xmlns:p14="http://schemas.microsoft.com/office/powerpoint/2010/main" val="321302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effectLst/>
              </a:rPr>
              <a:t>Jude 17-22</a:t>
            </a:r>
          </a:p>
          <a:p>
            <a:pPr>
              <a:buNone/>
            </a:pPr>
            <a:r>
              <a:rPr lang="en-US" sz="1400" dirty="0">
                <a:effectLst/>
              </a:rPr>
              <a:t> But you, beloved, ought to remember the words that were spoken beforehand by the apostles of our Lord Jesus Christ, 18 that they were saying to you, "In the last time there will be mockers, following after their own ungodly lusts." 19 These are the ones who cause divisions, worldly-minded, devoid of the Spirit. 20 But you, beloved, building yourselves up on your most holy faith, praying in the Holy Spirit, 21 keep yourselves in the love of God, waiting anxiously for the mercy of our Lord Jesus Christ to eternal life. </a:t>
            </a:r>
          </a:p>
          <a:p>
            <a:pPr>
              <a:buNone/>
            </a:pPr>
            <a:endParaRPr lang="en-US" sz="1400" dirty="0">
              <a:effectLst/>
            </a:endParaRPr>
          </a:p>
          <a:p>
            <a:pPr>
              <a:buNone/>
            </a:pPr>
            <a:r>
              <a:rPr lang="en-US" sz="1400" dirty="0">
                <a:effectLst/>
              </a:rPr>
              <a:t>2 Peter 3:17-18</a:t>
            </a:r>
          </a:p>
          <a:p>
            <a:pPr>
              <a:buNone/>
            </a:pPr>
            <a:r>
              <a:rPr lang="en-US" sz="1400" dirty="0">
                <a:effectLst/>
              </a:rPr>
              <a:t>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a:t>
            </a:r>
          </a:p>
          <a:p>
            <a:pPr>
              <a:buNone/>
            </a:pPr>
            <a:endParaRPr lang="en-US" sz="1400" dirty="0">
              <a:effectLst/>
            </a:endParaRPr>
          </a:p>
          <a:p>
            <a:pPr>
              <a:buNone/>
            </a:pPr>
            <a:r>
              <a:rPr lang="en-US" sz="1400" dirty="0">
                <a:effectLst/>
              </a:rPr>
              <a:t>Luke 17:5-10</a:t>
            </a:r>
          </a:p>
          <a:p>
            <a:pPr>
              <a:buNone/>
            </a:pPr>
            <a:r>
              <a:rPr lang="en-US" sz="1400" dirty="0">
                <a:effectLst/>
              </a:rPr>
              <a:t>The apostles said to the Lord, "Increase our faith!" 6 And the Lord said, "If you had faith like a mustard seed, you would say to this mulberry tree, 'Be uprooted and be planted in the sea'; and it would obey you. 7 "Which of you, having a slave plowing or tending sheep, will say to him when he has come in from the field, 'Come immediately and sit down to eat'?  8 "But will he not say to him, 'Prepare something for me to eat, and properly clothe yourself and serve me while I eat and drink; and afterward you may eat and drink'?  9 "He does not thank the slave because he did the things which were commanded, does he?  10 "So you too, when you do all the things which are commanded you, say, 'We are unworthy slaves; we have done only that which we ought to have done.’” </a:t>
            </a:r>
          </a:p>
          <a:p>
            <a:pPr>
              <a:buNone/>
            </a:pPr>
            <a:endParaRPr lang="en-US" sz="1400" dirty="0">
              <a:effectLst/>
            </a:endParaRPr>
          </a:p>
          <a:p>
            <a:pPr>
              <a:buNone/>
            </a:pPr>
            <a:r>
              <a:rPr lang="en-US" sz="1400" dirty="0">
                <a:effectLst/>
              </a:rPr>
              <a:t>1 Peter 3:13-16</a:t>
            </a:r>
          </a:p>
          <a:p>
            <a:pPr>
              <a:buNone/>
            </a:pPr>
            <a:r>
              <a:rPr lang="en-US" sz="1400" dirty="0">
                <a:effectLst/>
              </a:rPr>
              <a:t>Who is there to harm you if you prove zealous for what is good? 14 But even if you should suffer for the sake of righteousness, you are blessed. AND DO NOT FEAR THEIR INTIMIDATION, AND DO NOT BE TROUBLED, 15 but sanctify Christ as Lord in your hearts, always being ready to make a defense to everyone who asks you to give an account for the hope that is in you, yet with gentleness and reverence; 16 and keep a good conscience so that in the thing in which you are slandered, those who revile your good behavior in Christ will be put to shame. </a:t>
            </a:r>
          </a:p>
          <a:p>
            <a:pPr>
              <a:buNone/>
            </a:pPr>
            <a:endParaRPr lang="en-US" sz="1400" dirty="0">
              <a:effectLst/>
            </a:endParaRPr>
          </a:p>
          <a:p>
            <a:pPr>
              <a:buNone/>
            </a:pPr>
            <a:r>
              <a:rPr lang="en-US" sz="1400" dirty="0">
                <a:effectLst/>
              </a:rPr>
              <a:t>Matt 11:2-6</a:t>
            </a:r>
          </a:p>
          <a:p>
            <a:pPr>
              <a:buNone/>
            </a:pPr>
            <a:r>
              <a:rPr lang="en-US" sz="1400" dirty="0">
                <a:effectLst/>
              </a:rPr>
              <a:t>Now when John, while imprisoned, heard of the works of Christ, he sent word by his disciples 3 and said to Him, "Are You the Expected One, or shall we look for someone else?" 4 Jesus answered and said to them, "Go and report to John what you hear and see:  5 the BLIND RECEIVE SIGHT and the lame walk, the lepers are cleansed and the deaf hear, the dead are raised up, and the POOR HAVE THE GOSPEL PREACHED TO THEM.  6 "And blessed is he who does not take offense at Me." </a:t>
            </a:r>
          </a:p>
          <a:p>
            <a:pPr>
              <a:buNone/>
            </a:pPr>
            <a:endParaRPr lang="en-US" sz="1400" dirty="0">
              <a:effectLst/>
            </a:endParaRPr>
          </a:p>
          <a:p>
            <a:pPr>
              <a:buNone/>
            </a:pPr>
            <a:r>
              <a:rPr lang="en-US" sz="1400" dirty="0">
                <a:effectLst/>
              </a:rPr>
              <a:t>2 Tim 3:13-17</a:t>
            </a:r>
          </a:p>
          <a:p>
            <a:pPr>
              <a:buNone/>
            </a:pPr>
            <a:r>
              <a:rPr lang="en-US" sz="1400" dirty="0">
                <a:effectLst/>
              </a:rPr>
              <a:t>But evil men and impostors will proceed from bad to worse, deceiving and being deceived. 14 You, however, continue in the things you have learned and become convinced of, knowing from whom you have learned them,  15 and that from childhood you have known the sacred writings which are able to give you the wisdom that leads to salvation through faith which is in Christ Jesus. 16 All Scripture is inspired by God and profitable for teaching, for reproof, for correction, for training in righteousness; 17 so that the man of God may be adequate, equipped for every good work.</a:t>
            </a:r>
          </a:p>
          <a:p>
            <a:pPr>
              <a:buNone/>
            </a:pPr>
            <a:endParaRPr lang="en-US" sz="1400" dirty="0">
              <a:effectLst/>
            </a:endParaRPr>
          </a:p>
          <a:p>
            <a:pPr>
              <a:buNone/>
            </a:pPr>
            <a:r>
              <a:rPr lang="en-US" sz="1400" dirty="0">
                <a:effectLst/>
              </a:rPr>
              <a:t>2 Tim 1:12-14</a:t>
            </a:r>
          </a:p>
          <a:p>
            <a:pPr>
              <a:buNone/>
            </a:pPr>
            <a:r>
              <a:rPr lang="en-US" sz="1400" dirty="0">
                <a:effectLst/>
              </a:rPr>
              <a:t>For this reason I also suffer these things, but I am not ashamed; for I know whom I have believed and I am convinced that He is able to guard what I have entrusted to Him until that day. 13 Retain the standard of sound words which you have heard from me, in the faith and love which are in Christ Jesus. </a:t>
            </a:r>
          </a:p>
          <a:p>
            <a:pPr>
              <a:buNone/>
            </a:pPr>
            <a:endParaRPr lang="en-US" sz="1400" dirty="0">
              <a:effectLst/>
            </a:endParaRPr>
          </a:p>
          <a:p>
            <a:pPr>
              <a:buNone/>
            </a:pPr>
            <a:br>
              <a:rPr lang="en-US" sz="1400" dirty="0">
                <a:effectLst/>
              </a:rPr>
            </a:br>
            <a:r>
              <a:rPr lang="en-US" sz="1400" dirty="0">
                <a:effectLst/>
              </a:rPr>
              <a:t>My heart has no desire to stay</a:t>
            </a:r>
            <a:br>
              <a:rPr lang="en-US" sz="1400" dirty="0">
                <a:effectLst/>
              </a:rPr>
            </a:br>
            <a:r>
              <a:rPr lang="en-US" sz="1400" dirty="0">
                <a:effectLst/>
              </a:rPr>
              <a:t>Where doubts arise and fears dismay;</a:t>
            </a:r>
            <a:br>
              <a:rPr lang="en-US" sz="1400" dirty="0">
                <a:effectLst/>
              </a:rPr>
            </a:br>
            <a:r>
              <a:rPr lang="en-US" sz="1400" dirty="0">
                <a:effectLst/>
              </a:rPr>
              <a:t>Though some may dwell where these abound,</a:t>
            </a:r>
            <a:br>
              <a:rPr lang="en-US" sz="1400" dirty="0">
                <a:effectLst/>
              </a:rPr>
            </a:br>
            <a:r>
              <a:rPr lang="en-US" sz="1400" dirty="0">
                <a:effectLst/>
              </a:rPr>
              <a:t>My prayer, my aim, is higher ground.</a:t>
            </a:r>
            <a:endParaRPr lang="en-US" sz="1400" dirty="0"/>
          </a:p>
        </p:txBody>
      </p:sp>
    </p:spTree>
    <p:extLst>
      <p:ext uri="{BB962C8B-B14F-4D97-AF65-F5344CB8AC3E}">
        <p14:creationId xmlns:p14="http://schemas.microsoft.com/office/powerpoint/2010/main" val="40309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012325" y="2220413"/>
            <a:ext cx="5445900" cy="18042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r">
              <a:spcBef>
                <a:spcPts val="0"/>
              </a:spcBef>
              <a:spcAft>
                <a:spcPts val="0"/>
              </a:spcAft>
              <a:buSzPts val="6000"/>
              <a:buNone/>
              <a:defRPr sz="6000"/>
            </a:lvl2pPr>
            <a:lvl3pPr lvl="2" algn="r">
              <a:spcBef>
                <a:spcPts val="0"/>
              </a:spcBef>
              <a:spcAft>
                <a:spcPts val="0"/>
              </a:spcAft>
              <a:buSzPts val="6000"/>
              <a:buNone/>
              <a:defRPr sz="6000"/>
            </a:lvl3pPr>
            <a:lvl4pPr lvl="3" algn="r">
              <a:spcBef>
                <a:spcPts val="0"/>
              </a:spcBef>
              <a:spcAft>
                <a:spcPts val="0"/>
              </a:spcAft>
              <a:buSzPts val="6000"/>
              <a:buNone/>
              <a:defRPr sz="6000"/>
            </a:lvl4pPr>
            <a:lvl5pPr lvl="4" algn="r">
              <a:spcBef>
                <a:spcPts val="0"/>
              </a:spcBef>
              <a:spcAft>
                <a:spcPts val="0"/>
              </a:spcAft>
              <a:buSzPts val="6000"/>
              <a:buNone/>
              <a:defRPr sz="6000"/>
            </a:lvl5pPr>
            <a:lvl6pPr lvl="5" algn="r">
              <a:spcBef>
                <a:spcPts val="0"/>
              </a:spcBef>
              <a:spcAft>
                <a:spcPts val="0"/>
              </a:spcAft>
              <a:buSzPts val="6000"/>
              <a:buNone/>
              <a:defRPr sz="6000"/>
            </a:lvl6pPr>
            <a:lvl7pPr lvl="6" algn="r">
              <a:spcBef>
                <a:spcPts val="0"/>
              </a:spcBef>
              <a:spcAft>
                <a:spcPts val="0"/>
              </a:spcAft>
              <a:buSzPts val="6000"/>
              <a:buNone/>
              <a:defRPr sz="6000"/>
            </a:lvl7pPr>
            <a:lvl8pPr lvl="7" algn="r">
              <a:spcBef>
                <a:spcPts val="0"/>
              </a:spcBef>
              <a:spcAft>
                <a:spcPts val="0"/>
              </a:spcAft>
              <a:buSzPts val="6000"/>
              <a:buNone/>
              <a:defRPr sz="6000"/>
            </a:lvl8pPr>
            <a:lvl9pPr lvl="8" algn="r">
              <a:spcBef>
                <a:spcPts val="0"/>
              </a:spcBef>
              <a:spcAft>
                <a:spcPts val="0"/>
              </a:spcAft>
              <a:buSzPts val="6000"/>
              <a:buNone/>
              <a:defRPr sz="6000"/>
            </a:lvl9pPr>
          </a:lstStyle>
          <a:p>
            <a:endParaRPr/>
          </a:p>
        </p:txBody>
      </p:sp>
      <p:sp>
        <p:nvSpPr>
          <p:cNvPr id="11" name="Google Shape;11;p2"/>
          <p:cNvSpPr/>
          <p:nvPr/>
        </p:nvSpPr>
        <p:spPr>
          <a:xfrm>
            <a:off x="6208125" y="4214588"/>
            <a:ext cx="22500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691200" y="1511100"/>
            <a:ext cx="7761600" cy="2868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0" y="0"/>
            <a:ext cx="100500" cy="5143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91200" y="628125"/>
            <a:ext cx="7761600" cy="49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1pPr>
            <a:lvl2pPr lvl="1">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691200" y="1511100"/>
            <a:ext cx="7761600" cy="2868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1pPr>
            <a:lvl2pPr marL="914400" lvl="1"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2pPr>
            <a:lvl3pPr marL="1371600" lvl="2"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3pPr>
            <a:lvl4pPr marL="1828800" lvl="3"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4pPr>
            <a:lvl5pPr marL="2286000" lvl="4"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5pPr>
            <a:lvl6pPr marL="2743200" lvl="5"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6pPr>
            <a:lvl7pPr marL="3200400" lvl="6"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7pPr>
            <a:lvl8pPr marL="3657600" lvl="7"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8pPr>
            <a:lvl9pPr marL="4114800" lvl="8"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8556775" y="4758433"/>
            <a:ext cx="548700" cy="309000"/>
          </a:xfrm>
          <a:prstGeom prst="rect">
            <a:avLst/>
          </a:prstGeom>
          <a:noFill/>
          <a:ln>
            <a:noFill/>
          </a:ln>
        </p:spPr>
        <p:txBody>
          <a:bodyPr spcFirstLastPara="1" wrap="square" lIns="91425" tIns="91425" rIns="91425" bIns="91425" anchor="t" anchorCtr="0">
            <a:noAutofit/>
          </a:bodyPr>
          <a:lstStyle>
            <a:lvl1pPr lvl="0" algn="r">
              <a:buNone/>
              <a:defRPr sz="1200" b="1">
                <a:solidFill>
                  <a:schemeClr val="accent1"/>
                </a:solidFill>
                <a:latin typeface="Montserrat"/>
                <a:ea typeface="Montserrat"/>
                <a:cs typeface="Montserrat"/>
                <a:sym typeface="Montserrat"/>
              </a:defRPr>
            </a:lvl1pPr>
            <a:lvl2pPr lvl="1" algn="r">
              <a:buNone/>
              <a:defRPr sz="1200" b="1">
                <a:solidFill>
                  <a:schemeClr val="accent1"/>
                </a:solidFill>
                <a:latin typeface="Montserrat"/>
                <a:ea typeface="Montserrat"/>
                <a:cs typeface="Montserrat"/>
                <a:sym typeface="Montserrat"/>
              </a:defRPr>
            </a:lvl2pPr>
            <a:lvl3pPr lvl="2" algn="r">
              <a:buNone/>
              <a:defRPr sz="1200" b="1">
                <a:solidFill>
                  <a:schemeClr val="accent1"/>
                </a:solidFill>
                <a:latin typeface="Montserrat"/>
                <a:ea typeface="Montserrat"/>
                <a:cs typeface="Montserrat"/>
                <a:sym typeface="Montserrat"/>
              </a:defRPr>
            </a:lvl3pPr>
            <a:lvl4pPr lvl="3" algn="r">
              <a:buNone/>
              <a:defRPr sz="1200" b="1">
                <a:solidFill>
                  <a:schemeClr val="accent1"/>
                </a:solidFill>
                <a:latin typeface="Montserrat"/>
                <a:ea typeface="Montserrat"/>
                <a:cs typeface="Montserrat"/>
                <a:sym typeface="Montserrat"/>
              </a:defRPr>
            </a:lvl4pPr>
            <a:lvl5pPr lvl="4" algn="r">
              <a:buNone/>
              <a:defRPr sz="1200" b="1">
                <a:solidFill>
                  <a:schemeClr val="accent1"/>
                </a:solidFill>
                <a:latin typeface="Montserrat"/>
                <a:ea typeface="Montserrat"/>
                <a:cs typeface="Montserrat"/>
                <a:sym typeface="Montserrat"/>
              </a:defRPr>
            </a:lvl5pPr>
            <a:lvl6pPr lvl="5" algn="r">
              <a:buNone/>
              <a:defRPr sz="1200" b="1">
                <a:solidFill>
                  <a:schemeClr val="accent1"/>
                </a:solidFill>
                <a:latin typeface="Montserrat"/>
                <a:ea typeface="Montserrat"/>
                <a:cs typeface="Montserrat"/>
                <a:sym typeface="Montserrat"/>
              </a:defRPr>
            </a:lvl6pPr>
            <a:lvl7pPr lvl="6" algn="r">
              <a:buNone/>
              <a:defRPr sz="1200" b="1">
                <a:solidFill>
                  <a:schemeClr val="accent1"/>
                </a:solidFill>
                <a:latin typeface="Montserrat"/>
                <a:ea typeface="Montserrat"/>
                <a:cs typeface="Montserrat"/>
                <a:sym typeface="Montserrat"/>
              </a:defRPr>
            </a:lvl7pPr>
            <a:lvl8pPr lvl="7" algn="r">
              <a:buNone/>
              <a:defRPr sz="1200" b="1">
                <a:solidFill>
                  <a:schemeClr val="accent1"/>
                </a:solidFill>
                <a:latin typeface="Montserrat"/>
                <a:ea typeface="Montserrat"/>
                <a:cs typeface="Montserrat"/>
                <a:sym typeface="Montserrat"/>
              </a:defRPr>
            </a:lvl8pPr>
            <a:lvl9pPr lvl="8" algn="r">
              <a:buNone/>
              <a:defRPr sz="1200" b="1">
                <a:solidFill>
                  <a:schemeClr val="accent1"/>
                </a:solidFill>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1"/>
          <p:cNvSpPr txBox="1">
            <a:spLocks noGrp="1"/>
          </p:cNvSpPr>
          <p:nvPr>
            <p:ph type="ctrTitle"/>
          </p:nvPr>
        </p:nvSpPr>
        <p:spPr>
          <a:xfrm>
            <a:off x="685800" y="2220413"/>
            <a:ext cx="7772425" cy="18042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6000" dirty="0"/>
              <a:t>To Be Victorious…</a:t>
            </a:r>
            <a:br>
              <a:rPr lang="en" sz="6000" dirty="0"/>
            </a:br>
            <a:r>
              <a:rPr lang="en" sz="4000" dirty="0"/>
              <a:t>We have to know the schemes of our enemy</a:t>
            </a:r>
            <a:br>
              <a:rPr lang="en" dirty="0"/>
            </a:br>
            <a:r>
              <a:rPr lang="en" sz="1800" b="0" dirty="0"/>
              <a:t>1 Corinthians 15:54-57</a:t>
            </a:r>
            <a:endParaRPr b="0" dirty="0"/>
          </a:p>
        </p:txBody>
      </p:sp>
    </p:spTree>
    <p:extLst>
      <p:ext uri="{BB962C8B-B14F-4D97-AF65-F5344CB8AC3E}">
        <p14:creationId xmlns:p14="http://schemas.microsoft.com/office/powerpoint/2010/main" val="194597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How To Overcome Doubt</a:t>
            </a:r>
            <a:endParaRPr dirty="0"/>
          </a:p>
        </p:txBody>
      </p:sp>
      <p:sp>
        <p:nvSpPr>
          <p:cNvPr id="100" name="Google Shape;100;p16"/>
          <p:cNvSpPr txBox="1">
            <a:spLocks noGrp="1"/>
          </p:cNvSpPr>
          <p:nvPr>
            <p:ph type="body" idx="1"/>
          </p:nvPr>
        </p:nvSpPr>
        <p:spPr>
          <a:xfrm>
            <a:off x="201707" y="1277471"/>
            <a:ext cx="8620176" cy="3480961"/>
          </a:xfrm>
          <a:prstGeom prst="rect">
            <a:avLst/>
          </a:prstGeom>
        </p:spPr>
        <p:txBody>
          <a:bodyPr spcFirstLastPara="1" wrap="square" lIns="91425" tIns="91425" rIns="91425" bIns="91425" anchor="t" anchorCtr="0">
            <a:noAutofit/>
          </a:bodyPr>
          <a:lstStyle/>
          <a:p>
            <a:pPr>
              <a:spcAft>
                <a:spcPts val="600"/>
              </a:spcAft>
            </a:pPr>
            <a:r>
              <a:rPr lang="en-US" sz="2800" b="1" dirty="0"/>
              <a:t>Keep pressing on </a:t>
            </a:r>
            <a:r>
              <a:rPr lang="en-US" sz="2800" dirty="0"/>
              <a:t>and forget what lies behind. (Philippians 3:12-14)</a:t>
            </a:r>
          </a:p>
          <a:p>
            <a:pPr>
              <a:spcAft>
                <a:spcPts val="600"/>
              </a:spcAft>
            </a:pPr>
            <a:r>
              <a:rPr lang="en-US" sz="2800" b="1" dirty="0"/>
              <a:t>Pray continually, rejoice and be thankful</a:t>
            </a:r>
            <a:r>
              <a:rPr lang="en-US" sz="2800" dirty="0"/>
              <a:t>! </a:t>
            </a:r>
            <a:br>
              <a:rPr lang="en-US" sz="2800" dirty="0"/>
            </a:br>
            <a:r>
              <a:rPr lang="en-US" sz="2800" dirty="0"/>
              <a:t>(1 Peter 5:7; 1 Thessalonians 5:16-18; Philippians 4:6-7)</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142008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483476" y="152400"/>
            <a:ext cx="7969324"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All of Satan’s schemes… 1 John 2:15-16</a:t>
            </a:r>
            <a:endParaRPr dirty="0"/>
          </a:p>
        </p:txBody>
      </p:sp>
      <p:sp>
        <p:nvSpPr>
          <p:cNvPr id="100" name="Google Shape;100;p16"/>
          <p:cNvSpPr txBox="1">
            <a:spLocks noGrp="1"/>
          </p:cNvSpPr>
          <p:nvPr>
            <p:ph type="body" idx="1"/>
          </p:nvPr>
        </p:nvSpPr>
        <p:spPr>
          <a:xfrm>
            <a:off x="208429" y="1121400"/>
            <a:ext cx="8727141" cy="3480961"/>
          </a:xfrm>
          <a:prstGeom prst="rect">
            <a:avLst/>
          </a:prstGeom>
        </p:spPr>
        <p:txBody>
          <a:bodyPr spcFirstLastPara="1" wrap="square" lIns="91425" tIns="91425" rIns="91425" bIns="91425" anchor="t" anchorCtr="0">
            <a:noAutofit/>
          </a:bodyPr>
          <a:lstStyle/>
          <a:p>
            <a:pPr marL="76200" indent="0">
              <a:buClr>
                <a:srgbClr val="C00000"/>
              </a:buClr>
              <a:buNone/>
            </a:pPr>
            <a:r>
              <a:rPr lang="en-US" dirty="0"/>
              <a:t>To be victorious…</a:t>
            </a:r>
          </a:p>
          <a:p>
            <a:pPr marL="590550" indent="-514350">
              <a:buClr>
                <a:srgbClr val="C00000"/>
              </a:buClr>
              <a:buAutoNum type="arabicPeriod"/>
            </a:pPr>
            <a:r>
              <a:rPr lang="en-US" sz="2800" b="1" dirty="0"/>
              <a:t>Sow to the spirit and not the flesh. (Think Paul)</a:t>
            </a:r>
            <a:br>
              <a:rPr lang="en-US" sz="2800" b="1" dirty="0"/>
            </a:br>
            <a:r>
              <a:rPr lang="en-US" dirty="0"/>
              <a:t>(Galatians 6:6-9; Titus 2:11-13)</a:t>
            </a:r>
          </a:p>
          <a:p>
            <a:pPr marL="533400" indent="-457200">
              <a:buClr>
                <a:srgbClr val="C00000"/>
              </a:buClr>
              <a:buAutoNum type="arabicPeriod"/>
            </a:pPr>
            <a:r>
              <a:rPr lang="en-US" sz="2800" b="1" dirty="0"/>
              <a:t>Focus on our spiritual vision. (Think Moses)</a:t>
            </a:r>
            <a:br>
              <a:rPr lang="en-US" dirty="0"/>
            </a:br>
            <a:r>
              <a:rPr lang="en-US" dirty="0"/>
              <a:t>(Ephesians 1:18-19; Hebrews 12:1-2)</a:t>
            </a:r>
          </a:p>
          <a:p>
            <a:pPr marL="533400" indent="-457200">
              <a:buClr>
                <a:srgbClr val="C00000"/>
              </a:buClr>
              <a:buAutoNum type="arabicPeriod"/>
            </a:pPr>
            <a:r>
              <a:rPr lang="en-US" sz="2800" b="1" dirty="0"/>
              <a:t>Follow in Jesus’ steps. (Think Nehemiah)</a:t>
            </a:r>
            <a:br>
              <a:rPr lang="en-US" sz="2800" b="1" dirty="0"/>
            </a:br>
            <a:r>
              <a:rPr lang="en-US" dirty="0"/>
              <a:t>(John 13:5-15; Philippians 2:3-5)</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35084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What are his schemes?</a:t>
            </a:r>
            <a:endParaRPr dirty="0"/>
          </a:p>
        </p:txBody>
      </p:sp>
      <p:sp>
        <p:nvSpPr>
          <p:cNvPr id="100" name="Google Shape;100;p16"/>
          <p:cNvSpPr txBox="1">
            <a:spLocks noGrp="1"/>
          </p:cNvSpPr>
          <p:nvPr>
            <p:ph type="body" idx="1"/>
          </p:nvPr>
        </p:nvSpPr>
        <p:spPr>
          <a:xfrm>
            <a:off x="0" y="1121400"/>
            <a:ext cx="8948928"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dirty="0"/>
              <a:t>They are not random or haphazard. </a:t>
            </a:r>
          </a:p>
          <a:p>
            <a:pPr marL="457200" lvl="0" indent="-381000" algn="l" rtl="0">
              <a:spcAft>
                <a:spcPts val="600"/>
              </a:spcAft>
              <a:buSzPts val="2400"/>
              <a:buChar char="▣"/>
            </a:pPr>
            <a:r>
              <a:rPr lang="en-US" dirty="0"/>
              <a:t>2 Corinthians 2:11 refers to his “</a:t>
            </a:r>
            <a:r>
              <a:rPr lang="en-US" b="1" i="1" dirty="0"/>
              <a:t>schemes</a:t>
            </a:r>
            <a:r>
              <a:rPr lang="en-US" dirty="0"/>
              <a:t>” and Ephesians 6:11 his </a:t>
            </a:r>
            <a:r>
              <a:rPr lang="en-US" b="1" dirty="0"/>
              <a:t>methods</a:t>
            </a:r>
            <a:r>
              <a:rPr lang="en-US" dirty="0"/>
              <a:t> that he uses in “the craft of deceit”. Lit., well thought out &amp; deceitful tactics. </a:t>
            </a:r>
          </a:p>
          <a:p>
            <a:pPr marL="457200" lvl="0" indent="-381000" algn="l" rtl="0">
              <a:spcAft>
                <a:spcPts val="600"/>
              </a:spcAft>
              <a:buSzPts val="2400"/>
              <a:buChar char="▣"/>
            </a:pPr>
            <a:r>
              <a:rPr lang="en-US" dirty="0"/>
              <a:t>General approach: </a:t>
            </a:r>
            <a:r>
              <a:rPr lang="en-US" b="1" dirty="0"/>
              <a:t>change the way we think. </a:t>
            </a:r>
            <a:br>
              <a:rPr lang="en-US" dirty="0"/>
            </a:br>
            <a:r>
              <a:rPr lang="en-US" dirty="0"/>
              <a:t>(2 Corinthians 10:3-5) How is he doing today?</a:t>
            </a:r>
          </a:p>
          <a:p>
            <a:pPr marL="457200" lvl="0" indent="-381000" algn="l" rtl="0">
              <a:spcAft>
                <a:spcPts val="600"/>
              </a:spcAft>
              <a:buSzPts val="2400"/>
              <a:buChar char="▣"/>
            </a:pPr>
            <a:r>
              <a:rPr lang="en-US" dirty="0"/>
              <a:t>What are his tactics?</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130724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Discouragement</a:t>
            </a:r>
            <a:endParaRPr dirty="0"/>
          </a:p>
        </p:txBody>
      </p:sp>
      <p:sp>
        <p:nvSpPr>
          <p:cNvPr id="100" name="Google Shape;100;p16"/>
          <p:cNvSpPr txBox="1">
            <a:spLocks noGrp="1"/>
          </p:cNvSpPr>
          <p:nvPr>
            <p:ph type="body" idx="1"/>
          </p:nvPr>
        </p:nvSpPr>
        <p:spPr>
          <a:xfrm>
            <a:off x="470646" y="1277471"/>
            <a:ext cx="8364072"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dirty="0"/>
              <a:t>Through suffering and persecution </a:t>
            </a:r>
            <a:br>
              <a:rPr lang="en-US" sz="2800" dirty="0"/>
            </a:br>
            <a:r>
              <a:rPr lang="en-US" sz="2800" dirty="0"/>
              <a:t>(1 Peter 1:6-7; 2:20; 4:16; Job 1:7-12; 2:3-10; cf., Matt. 13:20-21; Gal. 6:12)</a:t>
            </a:r>
          </a:p>
          <a:p>
            <a:pPr marL="457200" lvl="0" indent="-381000" algn="l" rtl="0">
              <a:spcAft>
                <a:spcPts val="600"/>
              </a:spcAft>
              <a:buSzPts val="2400"/>
              <a:buChar char="▣"/>
            </a:pPr>
            <a:r>
              <a:rPr lang="en-US" sz="2800" dirty="0"/>
              <a:t>Attempted in Nehemiah’s days through accusations. (Nehemiah 4:5; 6:9; Ezra 4:4)</a:t>
            </a:r>
          </a:p>
          <a:p>
            <a:pPr marL="457200" lvl="0" indent="-381000" algn="l" rtl="0">
              <a:spcAft>
                <a:spcPts val="600"/>
              </a:spcAft>
              <a:buSzPts val="2400"/>
              <a:buChar char="▣"/>
            </a:pPr>
            <a:r>
              <a:rPr lang="en-US" sz="2800" dirty="0"/>
              <a:t>Dealt with by Paul through brethren who needed to repent. (2 Cor. 2:7; 7:6-7)</a:t>
            </a:r>
            <a:endParaRPr lang="en-US"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169506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Discouragement</a:t>
            </a:r>
            <a:endParaRPr dirty="0"/>
          </a:p>
        </p:txBody>
      </p:sp>
      <p:sp>
        <p:nvSpPr>
          <p:cNvPr id="100" name="Google Shape;100;p16"/>
          <p:cNvSpPr txBox="1">
            <a:spLocks noGrp="1"/>
          </p:cNvSpPr>
          <p:nvPr>
            <p:ph type="body" idx="1"/>
          </p:nvPr>
        </p:nvSpPr>
        <p:spPr>
          <a:xfrm>
            <a:off x="470646" y="1277471"/>
            <a:ext cx="8364072"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dirty="0"/>
              <a:t>Through the prevalence of wickedness. </a:t>
            </a:r>
            <a:br>
              <a:rPr lang="en-US" sz="2800" dirty="0"/>
            </a:br>
            <a:r>
              <a:rPr lang="en-US" sz="2800" dirty="0"/>
              <a:t>(2 Peter 2:7-8; Matthew 24:12)</a:t>
            </a:r>
          </a:p>
          <a:p>
            <a:pPr marL="457200" lvl="0" indent="-381000" algn="l" rtl="0">
              <a:spcAft>
                <a:spcPts val="600"/>
              </a:spcAft>
              <a:buSzPts val="2400"/>
              <a:buChar char="▣"/>
            </a:pPr>
            <a:r>
              <a:rPr lang="en-US" sz="2800" dirty="0"/>
              <a:t>Through our own failings &amp; sin. (Romans 7)</a:t>
            </a:r>
            <a:endParaRPr lang="en-US"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310090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How to Overcome Discouragement</a:t>
            </a:r>
            <a:endParaRPr dirty="0"/>
          </a:p>
        </p:txBody>
      </p:sp>
      <p:sp>
        <p:nvSpPr>
          <p:cNvPr id="100" name="Google Shape;100;p16"/>
          <p:cNvSpPr txBox="1">
            <a:spLocks noGrp="1"/>
          </p:cNvSpPr>
          <p:nvPr>
            <p:ph type="body" idx="1"/>
          </p:nvPr>
        </p:nvSpPr>
        <p:spPr>
          <a:xfrm>
            <a:off x="218209" y="1277471"/>
            <a:ext cx="8811491" cy="3480961"/>
          </a:xfrm>
          <a:prstGeom prst="rect">
            <a:avLst/>
          </a:prstGeom>
        </p:spPr>
        <p:txBody>
          <a:bodyPr spcFirstLastPara="1" wrap="square" lIns="91425" tIns="91425" rIns="91425" bIns="91425" anchor="t" anchorCtr="0">
            <a:noAutofit/>
          </a:bodyPr>
          <a:lstStyle/>
          <a:p>
            <a:pPr marL="76200" lvl="0" indent="0" algn="l" rtl="0">
              <a:spcAft>
                <a:spcPts val="600"/>
              </a:spcAft>
              <a:buSzPts val="2400"/>
              <a:buNone/>
            </a:pPr>
            <a:r>
              <a:rPr lang="en-US" sz="2800" dirty="0"/>
              <a:t>How do we overcome? </a:t>
            </a:r>
          </a:p>
          <a:p>
            <a:pPr marL="457200" lvl="0" indent="-381000" algn="l" rtl="0">
              <a:spcAft>
                <a:spcPts val="600"/>
              </a:spcAft>
              <a:buSzPts val="2400"/>
              <a:buChar char="▣"/>
            </a:pPr>
            <a:r>
              <a:rPr lang="en-US" sz="2800" b="1" dirty="0"/>
              <a:t>Our fellowship together</a:t>
            </a:r>
            <a:r>
              <a:rPr lang="en-US" sz="2800" dirty="0"/>
              <a:t>. (1 Thessalonians 5:14)</a:t>
            </a:r>
            <a:endParaRPr lang="en-US" sz="3200" dirty="0"/>
          </a:p>
          <a:p>
            <a:pPr marL="457200" lvl="0" indent="-381000" algn="l" rtl="0">
              <a:spcAft>
                <a:spcPts val="600"/>
              </a:spcAft>
              <a:buSzPts val="2400"/>
              <a:buChar char="▣"/>
            </a:pPr>
            <a:r>
              <a:rPr lang="en-US" sz="2800" b="1" dirty="0"/>
              <a:t>Being filled with God’s word</a:t>
            </a:r>
            <a:r>
              <a:rPr lang="en-US" sz="2800" dirty="0"/>
              <a:t>. (Romans 15:4; Acts 20:32)</a:t>
            </a:r>
          </a:p>
          <a:p>
            <a:pPr marL="457200" lvl="0" indent="-381000" algn="l" rtl="0">
              <a:spcAft>
                <a:spcPts val="600"/>
              </a:spcAft>
              <a:buSzPts val="2400"/>
              <a:buChar char="▣"/>
            </a:pPr>
            <a:r>
              <a:rPr lang="en-US" sz="2800" b="1" dirty="0"/>
              <a:t>Keep focused on the goal</a:t>
            </a:r>
            <a:r>
              <a:rPr lang="en-US" sz="2800" dirty="0"/>
              <a:t>. (1 Thessalonians 4:18-18)</a:t>
            </a:r>
            <a:endParaRPr lang="en-US"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278618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Doubt</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b="1" dirty="0"/>
              <a:t>What God says </a:t>
            </a:r>
            <a:r>
              <a:rPr lang="en-US" sz="2800" dirty="0"/>
              <a:t>(Genesis 3:1-5) and that it isn’t understandable. (Ephesians 3:3-5; 5:17)</a:t>
            </a:r>
          </a:p>
          <a:p>
            <a:pPr marL="457200" lvl="0" indent="-381000" algn="l" rtl="0">
              <a:spcAft>
                <a:spcPts val="600"/>
              </a:spcAft>
              <a:buSzPts val="2400"/>
              <a:buChar char="▣"/>
            </a:pPr>
            <a:r>
              <a:rPr lang="en-US" sz="2800" dirty="0"/>
              <a:t>That God will </a:t>
            </a:r>
            <a:r>
              <a:rPr lang="en-US" sz="2800" b="1" dirty="0"/>
              <a:t>answer our prayers</a:t>
            </a:r>
            <a:r>
              <a:rPr lang="en-US" sz="2800" dirty="0"/>
              <a:t>. (James 1:5-7)</a:t>
            </a:r>
          </a:p>
          <a:p>
            <a:pPr>
              <a:spcAft>
                <a:spcPts val="600"/>
              </a:spcAft>
            </a:pPr>
            <a:r>
              <a:rPr lang="en-US" sz="2800" dirty="0"/>
              <a:t>That </a:t>
            </a:r>
            <a:r>
              <a:rPr lang="en-US" sz="2800" b="1" dirty="0"/>
              <a:t>we can trust God</a:t>
            </a:r>
            <a:r>
              <a:rPr lang="en-US" sz="2800" dirty="0"/>
              <a:t>. (2 Kings 18:17ff; </a:t>
            </a:r>
            <a:br>
              <a:rPr lang="en-US" sz="2800" dirty="0"/>
            </a:br>
            <a:r>
              <a:rPr lang="en-US" sz="2800" dirty="0"/>
              <a:t>cf., Hebrews 13:5-6)</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156266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Doubt</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a:spcAft>
                <a:spcPts val="600"/>
              </a:spcAft>
            </a:pPr>
            <a:r>
              <a:rPr lang="en-US" sz="2800" dirty="0"/>
              <a:t>That </a:t>
            </a:r>
            <a:r>
              <a:rPr lang="en-US" sz="2800" b="1" dirty="0"/>
              <a:t>God’s wisdom is to be relied upon</a:t>
            </a:r>
            <a:r>
              <a:rPr lang="en-US" sz="2800" dirty="0"/>
              <a:t>. </a:t>
            </a:r>
            <a:br>
              <a:rPr lang="en-US" sz="2800" dirty="0"/>
            </a:br>
            <a:r>
              <a:rPr lang="en-US" sz="2800" dirty="0"/>
              <a:t>(1 Corinthians 1:18ff; Jeremiah 6:16)</a:t>
            </a:r>
          </a:p>
          <a:p>
            <a:pPr>
              <a:spcAft>
                <a:spcPts val="600"/>
              </a:spcAft>
            </a:pPr>
            <a:r>
              <a:rPr lang="en-US" sz="2800" b="1" dirty="0"/>
              <a:t>That there will ever be any accountability </a:t>
            </a:r>
            <a:r>
              <a:rPr lang="en-US" sz="2800" dirty="0"/>
              <a:t>and divine </a:t>
            </a:r>
            <a:r>
              <a:rPr lang="en-US" sz="2800" b="1" dirty="0"/>
              <a:t>judgment</a:t>
            </a:r>
            <a:r>
              <a:rPr lang="en-US" sz="2800" dirty="0"/>
              <a:t>. (2 Peter 3:3-4)</a:t>
            </a:r>
          </a:p>
          <a:p>
            <a:pPr>
              <a:spcAft>
                <a:spcPts val="600"/>
              </a:spcAft>
            </a:pPr>
            <a:r>
              <a:rPr lang="en-US" sz="2800" b="1" dirty="0"/>
              <a:t>Walk by sight and not by faith</a:t>
            </a:r>
            <a:r>
              <a:rPr lang="en-US" sz="2800" dirty="0"/>
              <a:t>. (Numbers 13:31; Matthew 14:31) </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98838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Doubt</a:t>
            </a:r>
            <a:endParaRPr dirty="0"/>
          </a:p>
        </p:txBody>
      </p:sp>
      <p:sp>
        <p:nvSpPr>
          <p:cNvPr id="100" name="Google Shape;100;p16"/>
          <p:cNvSpPr txBox="1">
            <a:spLocks noGrp="1"/>
          </p:cNvSpPr>
          <p:nvPr>
            <p:ph type="body" idx="1"/>
          </p:nvPr>
        </p:nvSpPr>
        <p:spPr>
          <a:xfrm>
            <a:off x="412955" y="1277471"/>
            <a:ext cx="8465574"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b="1" dirty="0"/>
              <a:t>About God’s promises </a:t>
            </a:r>
            <a:r>
              <a:rPr lang="en-US" sz="2800" dirty="0"/>
              <a:t>(2 Peter 3:3-5) and the </a:t>
            </a:r>
            <a:r>
              <a:rPr lang="en-US" sz="2800" b="1" dirty="0"/>
              <a:t>reality of heaven</a:t>
            </a:r>
            <a:r>
              <a:rPr lang="en-US" sz="2800" dirty="0"/>
              <a:t>. (1 Corinthians 15:12-19).</a:t>
            </a:r>
          </a:p>
          <a:p>
            <a:pPr marL="457200" lvl="0" indent="-381000" algn="l" rtl="0">
              <a:spcAft>
                <a:spcPts val="600"/>
              </a:spcAft>
              <a:buSzPts val="2400"/>
              <a:buChar char="▣"/>
            </a:pPr>
            <a:r>
              <a:rPr lang="en-US" sz="2800" b="1" dirty="0"/>
              <a:t>About who God, the Son and the Holy Spirit are</a:t>
            </a:r>
            <a:r>
              <a:rPr lang="en-US" sz="2800" dirty="0"/>
              <a:t>. (Matthew 11:3; 16:13ff)</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168272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How To Overcome Doubt</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a:spcAft>
                <a:spcPts val="600"/>
              </a:spcAft>
            </a:pPr>
            <a:r>
              <a:rPr lang="en-US" sz="2800" b="1" dirty="0"/>
              <a:t>Build up our most holy faith</a:t>
            </a:r>
            <a:r>
              <a:rPr lang="en-US" sz="2800" dirty="0"/>
              <a:t>! (Jude 20; </a:t>
            </a:r>
            <a:br>
              <a:rPr lang="en-US" sz="2800" dirty="0"/>
            </a:br>
            <a:r>
              <a:rPr lang="en-US" sz="2800" dirty="0"/>
              <a:t>2 Peter 3:18; Luke 17:5-10; Romans 10:17)</a:t>
            </a:r>
          </a:p>
          <a:p>
            <a:pPr>
              <a:spcAft>
                <a:spcPts val="600"/>
              </a:spcAft>
            </a:pPr>
            <a:r>
              <a:rPr lang="en-US" sz="2800" b="1" dirty="0"/>
              <a:t>Continually look to the evidence </a:t>
            </a:r>
            <a:r>
              <a:rPr lang="en-US" sz="2600" dirty="0"/>
              <a:t>(1 Peter 3:15; </a:t>
            </a:r>
            <a:br>
              <a:rPr lang="en-US" sz="2600" dirty="0"/>
            </a:br>
            <a:r>
              <a:rPr lang="en-US" sz="2600" dirty="0"/>
              <a:t>Matthew 11:2-5) and “</a:t>
            </a:r>
            <a:r>
              <a:rPr lang="en-US" sz="2600" b="1" i="1" dirty="0"/>
              <a:t>continue in the things you have learned and become convinced of</a:t>
            </a:r>
            <a:r>
              <a:rPr lang="en-US" sz="2600" dirty="0"/>
              <a:t>” (2 Tim. 3:14-15; 1:12)</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139815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theme/theme1.xml><?xml version="1.0" encoding="utf-8"?>
<a:theme xmlns:a="http://schemas.openxmlformats.org/drawingml/2006/main" name="Desdemona template">
  <a:themeElements>
    <a:clrScheme name="Custom 347">
      <a:dk1>
        <a:srgbClr val="454F5B"/>
      </a:dk1>
      <a:lt1>
        <a:srgbClr val="FFFFFF"/>
      </a:lt1>
      <a:dk2>
        <a:srgbClr val="89929B"/>
      </a:dk2>
      <a:lt2>
        <a:srgbClr val="EFF1F3"/>
      </a:lt2>
      <a:accent1>
        <a:srgbClr val="4ECDC4"/>
      </a:accent1>
      <a:accent2>
        <a:srgbClr val="C7F464"/>
      </a:accent2>
      <a:accent3>
        <a:srgbClr val="454F5B"/>
      </a:accent3>
      <a:accent4>
        <a:srgbClr val="738498"/>
      </a:accent4>
      <a:accent5>
        <a:srgbClr val="A6B5C7"/>
      </a:accent5>
      <a:accent6>
        <a:srgbClr val="D4DAE0"/>
      </a:accent6>
      <a:hlink>
        <a:srgbClr val="454F5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45158</TotalTime>
  <Words>5327</Words>
  <Application>Microsoft Office PowerPoint</Application>
  <PresentationFormat>On-screen Show (16:9)</PresentationFormat>
  <Paragraphs>192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Times New Roman</vt:lpstr>
      <vt:lpstr>Montserrat</vt:lpstr>
      <vt:lpstr>Arial</vt:lpstr>
      <vt:lpstr>Desdemona template</vt:lpstr>
      <vt:lpstr>To Be Victorious… We have to know the schemes of our enemy 1 Corinthians 15:54-57</vt:lpstr>
      <vt:lpstr>What are his schemes?</vt:lpstr>
      <vt:lpstr>Discouragement</vt:lpstr>
      <vt:lpstr>Discouragement</vt:lpstr>
      <vt:lpstr>How to Overcome Discouragement</vt:lpstr>
      <vt:lpstr>Doubt</vt:lpstr>
      <vt:lpstr>Doubt</vt:lpstr>
      <vt:lpstr>Doubt</vt:lpstr>
      <vt:lpstr>How To Overcome Doubt</vt:lpstr>
      <vt:lpstr>How To Overcome Doubt</vt:lpstr>
      <vt:lpstr>All of Satan’s schemes… 1 John 2:15-16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39</cp:revision>
  <cp:lastPrinted>2022-01-16T22:10:45Z</cp:lastPrinted>
  <dcterms:modified xsi:type="dcterms:W3CDTF">2023-06-07T01:14:43Z</dcterms:modified>
</cp:coreProperties>
</file>