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5" r:id="rId10"/>
    <p:sldId id="266" r:id="rId11"/>
    <p:sldId id="269" r:id="rId12"/>
    <p:sldId id="267" r:id="rId13"/>
    <p:sldId id="268" r:id="rId1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82320" autoAdjust="0"/>
  </p:normalViewPr>
  <p:slideViewPr>
    <p:cSldViewPr>
      <p:cViewPr varScale="1">
        <p:scale>
          <a:sx n="56" d="100"/>
          <a:sy n="56" d="100"/>
        </p:scale>
        <p:origin x="1194" y="66"/>
      </p:cViewPr>
      <p:guideLst>
        <p:guide orient="horz" pos="2160"/>
        <p:guide pos="3840"/>
      </p:guideLst>
    </p:cSldViewPr>
  </p:slideViewPr>
  <p:outlineViewPr>
    <p:cViewPr>
      <p:scale>
        <a:sx n="33" d="100"/>
        <a:sy n="33" d="100"/>
      </p:scale>
      <p:origin x="0" y="-707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5E5F44-23E5-493C-B9A5-56CC5BD7F57B}"/>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54CA36E7-4E8E-471E-A283-4E1640A274F0}"/>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12/19/2021 pm</a:t>
            </a:r>
          </a:p>
        </p:txBody>
      </p:sp>
      <p:sp>
        <p:nvSpPr>
          <p:cNvPr id="4" name="Footer Placeholder 3">
            <a:extLst>
              <a:ext uri="{FF2B5EF4-FFF2-40B4-BE49-F238E27FC236}">
                <a16:creationId xmlns:a16="http://schemas.microsoft.com/office/drawing/2014/main" id="{D54DDA51-DDC0-491C-9EAC-F789A4A3B25B}"/>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The Christians Birthright</a:t>
            </a:r>
          </a:p>
        </p:txBody>
      </p:sp>
      <p:sp>
        <p:nvSpPr>
          <p:cNvPr id="5" name="Slide Number Placeholder 4">
            <a:extLst>
              <a:ext uri="{FF2B5EF4-FFF2-40B4-BE49-F238E27FC236}">
                <a16:creationId xmlns:a16="http://schemas.microsoft.com/office/drawing/2014/main" id="{54679206-BC0E-4919-9799-581BCF106EC5}"/>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E64E98B-1D24-42C0-8E24-38B3721ABFAF}" type="slidenum">
              <a:rPr lang="en-US" smtClean="0"/>
              <a:t>‹#›</a:t>
            </a:fld>
            <a:endParaRPr lang="en-US"/>
          </a:p>
        </p:txBody>
      </p:sp>
    </p:spTree>
    <p:extLst>
      <p:ext uri="{BB962C8B-B14F-4D97-AF65-F5344CB8AC3E}">
        <p14:creationId xmlns:p14="http://schemas.microsoft.com/office/powerpoint/2010/main" val="16479378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12/19/2021 pm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The Christians Birthright</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BCB9608-DA70-46FC-ABAC-1B87B72075D2}" type="slidenum">
              <a:rPr lang="en-US" smtClean="0"/>
              <a:t>‹#›</a:t>
            </a:fld>
            <a:endParaRPr lang="en-US"/>
          </a:p>
        </p:txBody>
      </p:sp>
    </p:spTree>
    <p:extLst>
      <p:ext uri="{BB962C8B-B14F-4D97-AF65-F5344CB8AC3E}">
        <p14:creationId xmlns:p14="http://schemas.microsoft.com/office/powerpoint/2010/main" val="324483670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12/19/2021 pm</a:t>
            </a:r>
          </a:p>
        </p:txBody>
      </p:sp>
      <p:sp>
        <p:nvSpPr>
          <p:cNvPr id="5" name="Footer Placeholder 4"/>
          <p:cNvSpPr>
            <a:spLocks noGrp="1"/>
          </p:cNvSpPr>
          <p:nvPr>
            <p:ph type="ftr" sz="quarter" idx="4"/>
          </p:nvPr>
        </p:nvSpPr>
        <p:spPr/>
        <p:txBody>
          <a:bodyPr/>
          <a:lstStyle/>
          <a:p>
            <a:r>
              <a:rPr lang="en-US"/>
              <a:t>The Christians Birthright</a:t>
            </a:r>
          </a:p>
        </p:txBody>
      </p:sp>
      <p:sp>
        <p:nvSpPr>
          <p:cNvPr id="6" name="Slide Number Placeholder 5"/>
          <p:cNvSpPr>
            <a:spLocks noGrp="1"/>
          </p:cNvSpPr>
          <p:nvPr>
            <p:ph type="sldNum" sz="quarter" idx="5"/>
          </p:nvPr>
        </p:nvSpPr>
        <p:spPr/>
        <p:txBody>
          <a:bodyPr/>
          <a:lstStyle/>
          <a:p>
            <a:fld id="{DBCB9608-DA70-46FC-ABAC-1B87B72075D2}" type="slidenum">
              <a:rPr lang="en-US" smtClean="0"/>
              <a:t>1</a:t>
            </a:fld>
            <a:endParaRPr lang="en-US"/>
          </a:p>
        </p:txBody>
      </p:sp>
    </p:spTree>
    <p:extLst>
      <p:ext uri="{BB962C8B-B14F-4D97-AF65-F5344CB8AC3E}">
        <p14:creationId xmlns:p14="http://schemas.microsoft.com/office/powerpoint/2010/main" val="3468027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12/19/2021 pm</a:t>
            </a:r>
          </a:p>
        </p:txBody>
      </p:sp>
      <p:sp>
        <p:nvSpPr>
          <p:cNvPr id="5" name="Footer Placeholder 4"/>
          <p:cNvSpPr>
            <a:spLocks noGrp="1"/>
          </p:cNvSpPr>
          <p:nvPr>
            <p:ph type="ftr" sz="quarter" idx="4"/>
          </p:nvPr>
        </p:nvSpPr>
        <p:spPr/>
        <p:txBody>
          <a:bodyPr/>
          <a:lstStyle/>
          <a:p>
            <a:r>
              <a:rPr lang="en-US"/>
              <a:t>The Christians Birthright</a:t>
            </a:r>
          </a:p>
        </p:txBody>
      </p:sp>
      <p:sp>
        <p:nvSpPr>
          <p:cNvPr id="6" name="Slide Number Placeholder 5"/>
          <p:cNvSpPr>
            <a:spLocks noGrp="1"/>
          </p:cNvSpPr>
          <p:nvPr>
            <p:ph type="sldNum" sz="quarter" idx="5"/>
          </p:nvPr>
        </p:nvSpPr>
        <p:spPr/>
        <p:txBody>
          <a:bodyPr/>
          <a:lstStyle/>
          <a:p>
            <a:fld id="{DBCB9608-DA70-46FC-ABAC-1B87B72075D2}" type="slidenum">
              <a:rPr lang="en-US" smtClean="0"/>
              <a:t>10</a:t>
            </a:fld>
            <a:endParaRPr lang="en-US"/>
          </a:p>
        </p:txBody>
      </p:sp>
    </p:spTree>
    <p:extLst>
      <p:ext uri="{BB962C8B-B14F-4D97-AF65-F5344CB8AC3E}">
        <p14:creationId xmlns:p14="http://schemas.microsoft.com/office/powerpoint/2010/main" val="1212602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Heb 11:9-10</a:t>
            </a:r>
          </a:p>
          <a:p>
            <a:r>
              <a:rPr lang="en-US" dirty="0"/>
              <a:t> By faith he lived as an alien in the land of promise, as in a foreign land, dwelling in tents with Isaac and Jacob, fellow heirs of the same promise; 10 for he was looking for the city which has foundations, whose architect and builder is God.</a:t>
            </a:r>
          </a:p>
          <a:p>
            <a:endParaRPr lang="en-US" dirty="0"/>
          </a:p>
          <a:p>
            <a:r>
              <a:rPr lang="en-US" sz="1400" dirty="0"/>
              <a:t>Matt 16:24-27</a:t>
            </a:r>
          </a:p>
          <a:p>
            <a:r>
              <a:rPr lang="en-US" sz="1400" dirty="0"/>
              <a:t>Then Jesus said to His disciples, "If anyone wishes to come after Me, let him deny himself, and take up his cross, and follow Me. 25 "For whoever wishes to save his life shall lose it; but whoever loses his life for My sake shall find it. 26 "For what will a man be profited, if he gains the whole world, and forfeits his soul? Or what will a man give in exchange for his soul? </a:t>
            </a:r>
          </a:p>
          <a:p>
            <a:endParaRPr lang="en-US" dirty="0"/>
          </a:p>
        </p:txBody>
      </p:sp>
      <p:sp>
        <p:nvSpPr>
          <p:cNvPr id="4" name="Slide Number Placeholder 3"/>
          <p:cNvSpPr>
            <a:spLocks noGrp="1"/>
          </p:cNvSpPr>
          <p:nvPr>
            <p:ph type="sldNum" sz="quarter" idx="5"/>
          </p:nvPr>
        </p:nvSpPr>
        <p:spPr/>
        <p:txBody>
          <a:bodyPr/>
          <a:lstStyle/>
          <a:p>
            <a:fld id="{DBCB9608-DA70-46FC-ABAC-1B87B72075D2}" type="slidenum">
              <a:rPr lang="en-US" smtClean="0"/>
              <a:t>11</a:t>
            </a:fld>
            <a:endParaRPr lang="en-US"/>
          </a:p>
        </p:txBody>
      </p:sp>
      <p:sp>
        <p:nvSpPr>
          <p:cNvPr id="5" name="Date Placeholder 4">
            <a:extLst>
              <a:ext uri="{FF2B5EF4-FFF2-40B4-BE49-F238E27FC236}">
                <a16:creationId xmlns:a16="http://schemas.microsoft.com/office/drawing/2014/main" id="{AD260D88-FFB1-4F2C-B7C0-25D9FF8EAD7A}"/>
              </a:ext>
            </a:extLst>
          </p:cNvPr>
          <p:cNvSpPr>
            <a:spLocks noGrp="1"/>
          </p:cNvSpPr>
          <p:nvPr>
            <p:ph type="dt" idx="1"/>
          </p:nvPr>
        </p:nvSpPr>
        <p:spPr/>
        <p:txBody>
          <a:bodyPr/>
          <a:lstStyle/>
          <a:p>
            <a:r>
              <a:rPr lang="en-US"/>
              <a:t>12/19/2021 pm</a:t>
            </a:r>
          </a:p>
        </p:txBody>
      </p:sp>
      <p:sp>
        <p:nvSpPr>
          <p:cNvPr id="6" name="Footer Placeholder 5">
            <a:extLst>
              <a:ext uri="{FF2B5EF4-FFF2-40B4-BE49-F238E27FC236}">
                <a16:creationId xmlns:a16="http://schemas.microsoft.com/office/drawing/2014/main" id="{54A3232F-16EF-4AA1-B9D9-3F8304810C9D}"/>
              </a:ext>
            </a:extLst>
          </p:cNvPr>
          <p:cNvSpPr>
            <a:spLocks noGrp="1"/>
          </p:cNvSpPr>
          <p:nvPr>
            <p:ph type="ftr" sz="quarter" idx="4"/>
          </p:nvPr>
        </p:nvSpPr>
        <p:spPr/>
        <p:txBody>
          <a:bodyPr/>
          <a:lstStyle/>
          <a:p>
            <a:r>
              <a:rPr lang="en-US"/>
              <a:t>The Christians Birthright</a:t>
            </a:r>
          </a:p>
        </p:txBody>
      </p:sp>
    </p:spTree>
    <p:extLst>
      <p:ext uri="{BB962C8B-B14F-4D97-AF65-F5344CB8AC3E}">
        <p14:creationId xmlns:p14="http://schemas.microsoft.com/office/powerpoint/2010/main" val="3945459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1 </a:t>
            </a:r>
            <a:r>
              <a:rPr lang="en-US" sz="1400" dirty="0" err="1"/>
              <a:t>Thess</a:t>
            </a:r>
            <a:r>
              <a:rPr lang="en-US" sz="1400" dirty="0"/>
              <a:t> 4:3-8</a:t>
            </a:r>
          </a:p>
          <a:p>
            <a:r>
              <a:rPr lang="en-US" sz="1400" dirty="0"/>
              <a:t> For this is the will of God, your sanctification; that is, that you abstain from sexual immorality; 4 that each of you know how to possess his own vessel in sanctification and honor, 5 not in lustful passion, like the Gentiles who do not know God; 6 and that no man transgress and defraud his brother in the matter because the Lord is the avenger in all these things, just as we also told you before and solemnly warned you.  7 For God has not called us for the purpose of impurity, but in sanctification. </a:t>
            </a:r>
          </a:p>
          <a:p>
            <a:r>
              <a:rPr lang="en-US" sz="1400" dirty="0"/>
              <a:t>NASU</a:t>
            </a:r>
          </a:p>
          <a:p>
            <a:endParaRPr lang="en-US" dirty="0"/>
          </a:p>
        </p:txBody>
      </p:sp>
      <p:sp>
        <p:nvSpPr>
          <p:cNvPr id="4" name="Slide Number Placeholder 3"/>
          <p:cNvSpPr>
            <a:spLocks noGrp="1"/>
          </p:cNvSpPr>
          <p:nvPr>
            <p:ph type="sldNum" sz="quarter" idx="5"/>
          </p:nvPr>
        </p:nvSpPr>
        <p:spPr/>
        <p:txBody>
          <a:bodyPr/>
          <a:lstStyle/>
          <a:p>
            <a:fld id="{DBCB9608-DA70-46FC-ABAC-1B87B72075D2}" type="slidenum">
              <a:rPr lang="en-US" smtClean="0"/>
              <a:t>12</a:t>
            </a:fld>
            <a:endParaRPr lang="en-US"/>
          </a:p>
        </p:txBody>
      </p:sp>
      <p:sp>
        <p:nvSpPr>
          <p:cNvPr id="5" name="Date Placeholder 4">
            <a:extLst>
              <a:ext uri="{FF2B5EF4-FFF2-40B4-BE49-F238E27FC236}">
                <a16:creationId xmlns:a16="http://schemas.microsoft.com/office/drawing/2014/main" id="{C6965A6D-3C32-4499-B83E-018116ECFDA2}"/>
              </a:ext>
            </a:extLst>
          </p:cNvPr>
          <p:cNvSpPr>
            <a:spLocks noGrp="1"/>
          </p:cNvSpPr>
          <p:nvPr>
            <p:ph type="dt" idx="1"/>
          </p:nvPr>
        </p:nvSpPr>
        <p:spPr/>
        <p:txBody>
          <a:bodyPr/>
          <a:lstStyle/>
          <a:p>
            <a:r>
              <a:rPr lang="en-US"/>
              <a:t>12/19/2021 pm</a:t>
            </a:r>
          </a:p>
        </p:txBody>
      </p:sp>
      <p:sp>
        <p:nvSpPr>
          <p:cNvPr id="6" name="Footer Placeholder 5">
            <a:extLst>
              <a:ext uri="{FF2B5EF4-FFF2-40B4-BE49-F238E27FC236}">
                <a16:creationId xmlns:a16="http://schemas.microsoft.com/office/drawing/2014/main" id="{6EC345D8-F61D-4258-A15D-84C2C0D02F49}"/>
              </a:ext>
            </a:extLst>
          </p:cNvPr>
          <p:cNvSpPr>
            <a:spLocks noGrp="1"/>
          </p:cNvSpPr>
          <p:nvPr>
            <p:ph type="ftr" sz="quarter" idx="4"/>
          </p:nvPr>
        </p:nvSpPr>
        <p:spPr/>
        <p:txBody>
          <a:bodyPr/>
          <a:lstStyle/>
          <a:p>
            <a:r>
              <a:rPr lang="en-US"/>
              <a:t>The Christians Birthright</a:t>
            </a:r>
          </a:p>
        </p:txBody>
      </p:sp>
    </p:spTree>
    <p:extLst>
      <p:ext uri="{BB962C8B-B14F-4D97-AF65-F5344CB8AC3E}">
        <p14:creationId xmlns:p14="http://schemas.microsoft.com/office/powerpoint/2010/main" val="1406824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12/19/2021 pm</a:t>
            </a:r>
          </a:p>
        </p:txBody>
      </p:sp>
      <p:sp>
        <p:nvSpPr>
          <p:cNvPr id="5" name="Footer Placeholder 4"/>
          <p:cNvSpPr>
            <a:spLocks noGrp="1"/>
          </p:cNvSpPr>
          <p:nvPr>
            <p:ph type="ftr" sz="quarter" idx="4"/>
          </p:nvPr>
        </p:nvSpPr>
        <p:spPr/>
        <p:txBody>
          <a:bodyPr/>
          <a:lstStyle/>
          <a:p>
            <a:r>
              <a:rPr lang="en-US"/>
              <a:t>The Christians Birthright</a:t>
            </a:r>
          </a:p>
        </p:txBody>
      </p:sp>
      <p:sp>
        <p:nvSpPr>
          <p:cNvPr id="6" name="Slide Number Placeholder 5"/>
          <p:cNvSpPr>
            <a:spLocks noGrp="1"/>
          </p:cNvSpPr>
          <p:nvPr>
            <p:ph type="sldNum" sz="quarter" idx="5"/>
          </p:nvPr>
        </p:nvSpPr>
        <p:spPr/>
        <p:txBody>
          <a:bodyPr/>
          <a:lstStyle/>
          <a:p>
            <a:fld id="{DBCB9608-DA70-46FC-ABAC-1B87B72075D2}" type="slidenum">
              <a:rPr lang="en-US" smtClean="0"/>
              <a:t>13</a:t>
            </a:fld>
            <a:endParaRPr lang="en-US"/>
          </a:p>
        </p:txBody>
      </p:sp>
    </p:spTree>
    <p:extLst>
      <p:ext uri="{BB962C8B-B14F-4D97-AF65-F5344CB8AC3E}">
        <p14:creationId xmlns:p14="http://schemas.microsoft.com/office/powerpoint/2010/main" val="303816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Hebrews 12:14-16 referring to Genesis 25:31-34.</a:t>
            </a:r>
          </a:p>
        </p:txBody>
      </p:sp>
      <p:sp>
        <p:nvSpPr>
          <p:cNvPr id="4" name="Slide Number Placeholder 3"/>
          <p:cNvSpPr>
            <a:spLocks noGrp="1"/>
          </p:cNvSpPr>
          <p:nvPr>
            <p:ph type="sldNum" sz="quarter" idx="5"/>
          </p:nvPr>
        </p:nvSpPr>
        <p:spPr/>
        <p:txBody>
          <a:bodyPr/>
          <a:lstStyle/>
          <a:p>
            <a:fld id="{DBCB9608-DA70-46FC-ABAC-1B87B72075D2}" type="slidenum">
              <a:rPr lang="en-US" smtClean="0"/>
              <a:t>2</a:t>
            </a:fld>
            <a:endParaRPr lang="en-US"/>
          </a:p>
        </p:txBody>
      </p:sp>
      <p:sp>
        <p:nvSpPr>
          <p:cNvPr id="5" name="Date Placeholder 4">
            <a:extLst>
              <a:ext uri="{FF2B5EF4-FFF2-40B4-BE49-F238E27FC236}">
                <a16:creationId xmlns:a16="http://schemas.microsoft.com/office/drawing/2014/main" id="{8417D5E9-C260-4A46-B18F-2A5A43541BDE}"/>
              </a:ext>
            </a:extLst>
          </p:cNvPr>
          <p:cNvSpPr>
            <a:spLocks noGrp="1"/>
          </p:cNvSpPr>
          <p:nvPr>
            <p:ph type="dt" idx="1"/>
          </p:nvPr>
        </p:nvSpPr>
        <p:spPr/>
        <p:txBody>
          <a:bodyPr/>
          <a:lstStyle/>
          <a:p>
            <a:r>
              <a:rPr lang="en-US"/>
              <a:t>12/19/2021 pm</a:t>
            </a:r>
          </a:p>
        </p:txBody>
      </p:sp>
      <p:sp>
        <p:nvSpPr>
          <p:cNvPr id="6" name="Footer Placeholder 5">
            <a:extLst>
              <a:ext uri="{FF2B5EF4-FFF2-40B4-BE49-F238E27FC236}">
                <a16:creationId xmlns:a16="http://schemas.microsoft.com/office/drawing/2014/main" id="{1F53B808-FF18-4F07-8586-55A550ADB95C}"/>
              </a:ext>
            </a:extLst>
          </p:cNvPr>
          <p:cNvSpPr>
            <a:spLocks noGrp="1"/>
          </p:cNvSpPr>
          <p:nvPr>
            <p:ph type="ftr" sz="quarter" idx="4"/>
          </p:nvPr>
        </p:nvSpPr>
        <p:spPr/>
        <p:txBody>
          <a:bodyPr/>
          <a:lstStyle/>
          <a:p>
            <a:r>
              <a:rPr lang="en-US"/>
              <a:t>The Christians Birthright</a:t>
            </a:r>
          </a:p>
        </p:txBody>
      </p:sp>
    </p:spTree>
    <p:extLst>
      <p:ext uri="{BB962C8B-B14F-4D97-AF65-F5344CB8AC3E}">
        <p14:creationId xmlns:p14="http://schemas.microsoft.com/office/powerpoint/2010/main" val="267874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you see it? Did Esau truly “see” his birthright and the value of it?</a:t>
            </a:r>
          </a:p>
        </p:txBody>
      </p:sp>
      <p:sp>
        <p:nvSpPr>
          <p:cNvPr id="4" name="Slide Number Placeholder 3"/>
          <p:cNvSpPr>
            <a:spLocks noGrp="1"/>
          </p:cNvSpPr>
          <p:nvPr>
            <p:ph type="sldNum" sz="quarter" idx="5"/>
          </p:nvPr>
        </p:nvSpPr>
        <p:spPr/>
        <p:txBody>
          <a:bodyPr/>
          <a:lstStyle/>
          <a:p>
            <a:fld id="{DBCB9608-DA70-46FC-ABAC-1B87B72075D2}" type="slidenum">
              <a:rPr lang="en-US" smtClean="0"/>
              <a:t>3</a:t>
            </a:fld>
            <a:endParaRPr lang="en-US"/>
          </a:p>
        </p:txBody>
      </p:sp>
      <p:sp>
        <p:nvSpPr>
          <p:cNvPr id="5" name="Date Placeholder 4">
            <a:extLst>
              <a:ext uri="{FF2B5EF4-FFF2-40B4-BE49-F238E27FC236}">
                <a16:creationId xmlns:a16="http://schemas.microsoft.com/office/drawing/2014/main" id="{FDFCBF5E-E753-47D6-9ACE-C1D6EC5E1FD3}"/>
              </a:ext>
            </a:extLst>
          </p:cNvPr>
          <p:cNvSpPr>
            <a:spLocks noGrp="1"/>
          </p:cNvSpPr>
          <p:nvPr>
            <p:ph type="dt" idx="1"/>
          </p:nvPr>
        </p:nvSpPr>
        <p:spPr/>
        <p:txBody>
          <a:bodyPr/>
          <a:lstStyle/>
          <a:p>
            <a:r>
              <a:rPr lang="en-US"/>
              <a:t>12/19/2021 pm</a:t>
            </a:r>
          </a:p>
        </p:txBody>
      </p:sp>
      <p:sp>
        <p:nvSpPr>
          <p:cNvPr id="6" name="Footer Placeholder 5">
            <a:extLst>
              <a:ext uri="{FF2B5EF4-FFF2-40B4-BE49-F238E27FC236}">
                <a16:creationId xmlns:a16="http://schemas.microsoft.com/office/drawing/2014/main" id="{A7B9AF00-F4AB-47D0-A426-1FBD8EB73A78}"/>
              </a:ext>
            </a:extLst>
          </p:cNvPr>
          <p:cNvSpPr>
            <a:spLocks noGrp="1"/>
          </p:cNvSpPr>
          <p:nvPr>
            <p:ph type="ftr" sz="quarter" idx="4"/>
          </p:nvPr>
        </p:nvSpPr>
        <p:spPr/>
        <p:txBody>
          <a:bodyPr/>
          <a:lstStyle/>
          <a:p>
            <a:r>
              <a:rPr lang="en-US"/>
              <a:t>The Christians Birthright</a:t>
            </a:r>
          </a:p>
        </p:txBody>
      </p:sp>
    </p:spTree>
    <p:extLst>
      <p:ext uri="{BB962C8B-B14F-4D97-AF65-F5344CB8AC3E}">
        <p14:creationId xmlns:p14="http://schemas.microsoft.com/office/powerpoint/2010/main" val="3729138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Rom 8:14-17</a:t>
            </a:r>
          </a:p>
          <a:p>
            <a:r>
              <a:rPr lang="en-US" sz="1400" dirty="0"/>
              <a:t> For all who are being led by the Spirit of God, these are sons of God. 15 For you have not received a spirit of slavery leading to fear again, but you have received a spirit of adoption as sons by which we cry out, "Abba! Father!" 16 The Spirit Himself testifies with our spirit that we are children of God, 17 and if children, heirs also, heirs of God and fellow heirs with Christ, if indeed we suffer with Him so that we may also be glorified with Him. </a:t>
            </a:r>
          </a:p>
          <a:p>
            <a:endParaRPr lang="en-US" sz="1400" dirty="0"/>
          </a:p>
          <a:p>
            <a:r>
              <a:rPr lang="en-US" sz="1400" dirty="0"/>
              <a:t>Titus 3:6-8</a:t>
            </a:r>
          </a:p>
          <a:p>
            <a:r>
              <a:rPr lang="en-US" sz="1400" dirty="0"/>
              <a:t>whom He poured out upon us </a:t>
            </a:r>
            <a:r>
              <a:rPr lang="en-US" sz="1400" b="1" dirty="0"/>
              <a:t>richly through Jesus Christ our Savior, 7 so that being justified by His grace we would be made heirs according to the hope of eternal life. </a:t>
            </a:r>
          </a:p>
          <a:p>
            <a:endParaRPr lang="en-US" sz="1400" dirty="0"/>
          </a:p>
          <a:p>
            <a:r>
              <a:rPr lang="en-US" sz="1400" dirty="0"/>
              <a:t>Isa 53:12</a:t>
            </a:r>
          </a:p>
          <a:p>
            <a:r>
              <a:rPr lang="en-US" sz="1400" dirty="0"/>
              <a:t> Therefore I will divide him a portion with the many, </a:t>
            </a:r>
          </a:p>
          <a:p>
            <a:r>
              <a:rPr lang="en-US" sz="1400" dirty="0"/>
              <a:t>and he shall divide the spoil with the strong, </a:t>
            </a:r>
          </a:p>
          <a:p>
            <a:r>
              <a:rPr lang="en-US" sz="1400" dirty="0"/>
              <a:t>because he poured out his soul to death</a:t>
            </a:r>
          </a:p>
          <a:p>
            <a:r>
              <a:rPr lang="en-US" sz="1400" dirty="0"/>
              <a:t>and was numbered with the transgressors;</a:t>
            </a:r>
          </a:p>
          <a:p>
            <a:r>
              <a:rPr lang="en-US" sz="1400" dirty="0"/>
              <a:t> yet he bore the sin of many,</a:t>
            </a:r>
          </a:p>
          <a:p>
            <a:r>
              <a:rPr lang="en-US" sz="1400" dirty="0"/>
              <a:t>and makes intercession for the transgressors. </a:t>
            </a:r>
          </a:p>
          <a:p>
            <a:r>
              <a:rPr lang="en-US" sz="1400" dirty="0"/>
              <a:t>ESV</a:t>
            </a:r>
          </a:p>
          <a:p>
            <a:endParaRPr lang="en-US" sz="1400" dirty="0"/>
          </a:p>
          <a:p>
            <a:r>
              <a:rPr lang="en-US" sz="1400" dirty="0"/>
              <a:t>Heb 2:14-16</a:t>
            </a:r>
          </a:p>
          <a:p>
            <a:r>
              <a:rPr lang="en-US" sz="1400" dirty="0"/>
              <a:t> Therefore, since the children share in flesh and blood, He Himself likewise also partook of the same, that through death He might render powerless him who had the power of death, that is, the devil, 15 and might free those who through fear of death were subject to slavery all their lives. </a:t>
            </a:r>
          </a:p>
          <a:p>
            <a:endParaRPr lang="en-US" sz="1400" dirty="0"/>
          </a:p>
          <a:p>
            <a:endParaRPr lang="en-US" sz="1400" dirty="0"/>
          </a:p>
          <a:p>
            <a:endParaRPr lang="en-US" sz="1400" dirty="0"/>
          </a:p>
          <a:p>
            <a:endParaRPr lang="en-US" dirty="0"/>
          </a:p>
        </p:txBody>
      </p:sp>
      <p:sp>
        <p:nvSpPr>
          <p:cNvPr id="4" name="Slide Number Placeholder 3"/>
          <p:cNvSpPr>
            <a:spLocks noGrp="1"/>
          </p:cNvSpPr>
          <p:nvPr>
            <p:ph type="sldNum" sz="quarter" idx="5"/>
          </p:nvPr>
        </p:nvSpPr>
        <p:spPr/>
        <p:txBody>
          <a:bodyPr/>
          <a:lstStyle/>
          <a:p>
            <a:fld id="{DBCB9608-DA70-46FC-ABAC-1B87B72075D2}" type="slidenum">
              <a:rPr lang="en-US" smtClean="0"/>
              <a:t>4</a:t>
            </a:fld>
            <a:endParaRPr lang="en-US"/>
          </a:p>
        </p:txBody>
      </p:sp>
      <p:sp>
        <p:nvSpPr>
          <p:cNvPr id="5" name="Date Placeholder 4">
            <a:extLst>
              <a:ext uri="{FF2B5EF4-FFF2-40B4-BE49-F238E27FC236}">
                <a16:creationId xmlns:a16="http://schemas.microsoft.com/office/drawing/2014/main" id="{75876A45-3E38-4CE0-92F0-6EDD332B8E0F}"/>
              </a:ext>
            </a:extLst>
          </p:cNvPr>
          <p:cNvSpPr>
            <a:spLocks noGrp="1"/>
          </p:cNvSpPr>
          <p:nvPr>
            <p:ph type="dt" idx="1"/>
          </p:nvPr>
        </p:nvSpPr>
        <p:spPr/>
        <p:txBody>
          <a:bodyPr/>
          <a:lstStyle/>
          <a:p>
            <a:r>
              <a:rPr lang="en-US"/>
              <a:t>12/19/2021 pm</a:t>
            </a:r>
          </a:p>
        </p:txBody>
      </p:sp>
      <p:sp>
        <p:nvSpPr>
          <p:cNvPr id="6" name="Footer Placeholder 5">
            <a:extLst>
              <a:ext uri="{FF2B5EF4-FFF2-40B4-BE49-F238E27FC236}">
                <a16:creationId xmlns:a16="http://schemas.microsoft.com/office/drawing/2014/main" id="{F25AD2A1-23E5-47D1-B3D2-5F2EC63A9627}"/>
              </a:ext>
            </a:extLst>
          </p:cNvPr>
          <p:cNvSpPr>
            <a:spLocks noGrp="1"/>
          </p:cNvSpPr>
          <p:nvPr>
            <p:ph type="ftr" sz="quarter" idx="4"/>
          </p:nvPr>
        </p:nvSpPr>
        <p:spPr/>
        <p:txBody>
          <a:bodyPr/>
          <a:lstStyle/>
          <a:p>
            <a:r>
              <a:rPr lang="en-US"/>
              <a:t>The Christians Birthright</a:t>
            </a:r>
          </a:p>
        </p:txBody>
      </p:sp>
    </p:spTree>
    <p:extLst>
      <p:ext uri="{BB962C8B-B14F-4D97-AF65-F5344CB8AC3E}">
        <p14:creationId xmlns:p14="http://schemas.microsoft.com/office/powerpoint/2010/main" val="2270740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 Cor 4:16-18</a:t>
            </a:r>
          </a:p>
          <a:p>
            <a:r>
              <a:rPr lang="en-US" sz="1400" dirty="0"/>
              <a:t> Therefore we do not lose heart, but though our outer man is decaying, yet our inner man is being renewed day by day. 17 For momentary, light affliction is producing for us an </a:t>
            </a:r>
            <a:r>
              <a:rPr lang="en-US" sz="1400" b="1" dirty="0"/>
              <a:t>eternal weight of glory far beyond all comparison</a:t>
            </a:r>
            <a:r>
              <a:rPr lang="en-US" sz="1400" dirty="0"/>
              <a:t>, 18 while we look not at the things which are seen, but at the things which are not seen; for the things which are seen are temporal, but the things which are not seen are eternal.</a:t>
            </a:r>
          </a:p>
          <a:p>
            <a:endParaRPr lang="en-US" sz="1400" dirty="0"/>
          </a:p>
          <a:p>
            <a:r>
              <a:rPr lang="en-US" sz="1400" dirty="0"/>
              <a:t>There’s no “cost” of this life that compares to the value of the eternal reward. (Romans 8:16</a:t>
            </a:r>
          </a:p>
          <a:p>
            <a:endParaRPr lang="en-US" sz="1400" dirty="0"/>
          </a:p>
          <a:p>
            <a:r>
              <a:rPr lang="en-US" sz="1400" dirty="0"/>
              <a:t>Note in Revelation 21 vs. 10-26 and Revelation 22:1-5 - how can words adequately describe how glorious heaven will be. </a:t>
            </a:r>
          </a:p>
        </p:txBody>
      </p:sp>
      <p:sp>
        <p:nvSpPr>
          <p:cNvPr id="4" name="Slide Number Placeholder 3"/>
          <p:cNvSpPr>
            <a:spLocks noGrp="1"/>
          </p:cNvSpPr>
          <p:nvPr>
            <p:ph type="sldNum" sz="quarter" idx="5"/>
          </p:nvPr>
        </p:nvSpPr>
        <p:spPr/>
        <p:txBody>
          <a:bodyPr/>
          <a:lstStyle/>
          <a:p>
            <a:fld id="{DBCB9608-DA70-46FC-ABAC-1B87B72075D2}" type="slidenum">
              <a:rPr lang="en-US" smtClean="0"/>
              <a:t>5</a:t>
            </a:fld>
            <a:endParaRPr lang="en-US"/>
          </a:p>
        </p:txBody>
      </p:sp>
      <p:sp>
        <p:nvSpPr>
          <p:cNvPr id="5" name="Date Placeholder 4">
            <a:extLst>
              <a:ext uri="{FF2B5EF4-FFF2-40B4-BE49-F238E27FC236}">
                <a16:creationId xmlns:a16="http://schemas.microsoft.com/office/drawing/2014/main" id="{E5457293-5222-4C7B-B70C-EB3BF3B913D5}"/>
              </a:ext>
            </a:extLst>
          </p:cNvPr>
          <p:cNvSpPr>
            <a:spLocks noGrp="1"/>
          </p:cNvSpPr>
          <p:nvPr>
            <p:ph type="dt" idx="1"/>
          </p:nvPr>
        </p:nvSpPr>
        <p:spPr/>
        <p:txBody>
          <a:bodyPr/>
          <a:lstStyle/>
          <a:p>
            <a:r>
              <a:rPr lang="en-US"/>
              <a:t>12/19/2021 pm</a:t>
            </a:r>
          </a:p>
        </p:txBody>
      </p:sp>
      <p:sp>
        <p:nvSpPr>
          <p:cNvPr id="6" name="Footer Placeholder 5">
            <a:extLst>
              <a:ext uri="{FF2B5EF4-FFF2-40B4-BE49-F238E27FC236}">
                <a16:creationId xmlns:a16="http://schemas.microsoft.com/office/drawing/2014/main" id="{5D79305F-F144-4E59-9B2F-A0430F821584}"/>
              </a:ext>
            </a:extLst>
          </p:cNvPr>
          <p:cNvSpPr>
            <a:spLocks noGrp="1"/>
          </p:cNvSpPr>
          <p:nvPr>
            <p:ph type="ftr" sz="quarter" idx="4"/>
          </p:nvPr>
        </p:nvSpPr>
        <p:spPr/>
        <p:txBody>
          <a:bodyPr/>
          <a:lstStyle/>
          <a:p>
            <a:r>
              <a:rPr lang="en-US"/>
              <a:t>The Christians Birthright</a:t>
            </a:r>
          </a:p>
        </p:txBody>
      </p:sp>
    </p:spTree>
    <p:extLst>
      <p:ext uri="{BB962C8B-B14F-4D97-AF65-F5344CB8AC3E}">
        <p14:creationId xmlns:p14="http://schemas.microsoft.com/office/powerpoint/2010/main" val="2544754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B9608-DA70-46FC-ABAC-1B87B72075D2}" type="slidenum">
              <a:rPr lang="en-US" smtClean="0"/>
              <a:t>6</a:t>
            </a:fld>
            <a:endParaRPr lang="en-US"/>
          </a:p>
        </p:txBody>
      </p:sp>
      <p:sp>
        <p:nvSpPr>
          <p:cNvPr id="5" name="Date Placeholder 4">
            <a:extLst>
              <a:ext uri="{FF2B5EF4-FFF2-40B4-BE49-F238E27FC236}">
                <a16:creationId xmlns:a16="http://schemas.microsoft.com/office/drawing/2014/main" id="{B65FC8D4-4101-452B-86C4-540198D71678}"/>
              </a:ext>
            </a:extLst>
          </p:cNvPr>
          <p:cNvSpPr>
            <a:spLocks noGrp="1"/>
          </p:cNvSpPr>
          <p:nvPr>
            <p:ph type="dt" idx="1"/>
          </p:nvPr>
        </p:nvSpPr>
        <p:spPr/>
        <p:txBody>
          <a:bodyPr/>
          <a:lstStyle/>
          <a:p>
            <a:r>
              <a:rPr lang="en-US"/>
              <a:t>12/19/2021 pm</a:t>
            </a:r>
          </a:p>
        </p:txBody>
      </p:sp>
      <p:sp>
        <p:nvSpPr>
          <p:cNvPr id="6" name="Footer Placeholder 5">
            <a:extLst>
              <a:ext uri="{FF2B5EF4-FFF2-40B4-BE49-F238E27FC236}">
                <a16:creationId xmlns:a16="http://schemas.microsoft.com/office/drawing/2014/main" id="{20765754-9875-4514-8A20-BE622D49F1D8}"/>
              </a:ext>
            </a:extLst>
          </p:cNvPr>
          <p:cNvSpPr>
            <a:spLocks noGrp="1"/>
          </p:cNvSpPr>
          <p:nvPr>
            <p:ph type="ftr" sz="quarter" idx="4"/>
          </p:nvPr>
        </p:nvSpPr>
        <p:spPr/>
        <p:txBody>
          <a:bodyPr/>
          <a:lstStyle/>
          <a:p>
            <a:r>
              <a:rPr lang="en-US"/>
              <a:t>The Christians Birthright</a:t>
            </a:r>
          </a:p>
        </p:txBody>
      </p:sp>
    </p:spTree>
    <p:extLst>
      <p:ext uri="{BB962C8B-B14F-4D97-AF65-F5344CB8AC3E}">
        <p14:creationId xmlns:p14="http://schemas.microsoft.com/office/powerpoint/2010/main" val="3089160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Gal 3:26-29</a:t>
            </a:r>
          </a:p>
          <a:p>
            <a:r>
              <a:rPr lang="en-US" dirty="0"/>
              <a:t> For you are all sons of God through faith in Christ Jesus. 27 For all of you who were baptized into Christ have clothed yourselves with Christ. 28 There is neither Jew nor Greek, there is neither slave nor free man, there is neither male nor female; for you are all one in Christ Jesus. 29 And if you belong to Christ, then you are Abraham's descendants, heirs according to promise.</a:t>
            </a:r>
          </a:p>
          <a:p>
            <a:endParaRPr lang="en-US" dirty="0"/>
          </a:p>
          <a:p>
            <a:r>
              <a:rPr lang="en-US" dirty="0"/>
              <a:t>Gal 4:4-7</a:t>
            </a:r>
          </a:p>
          <a:p>
            <a:r>
              <a:rPr lang="en-US" dirty="0"/>
              <a:t> But when the fullness of the time came, God sent forth His Son, born of a woman, born under the Law, 5 so that He might redeem those who were under the Law, that we might receive the adoption as sons. 6 Because you are sons, God has sent forth the Spirit of His Son into our hearts, crying, "Abba! Father!" 7 Therefore you are no longer a slave, but a son; and if a son, then an heir through God. </a:t>
            </a:r>
          </a:p>
          <a:p>
            <a:endParaRPr lang="en-US" dirty="0"/>
          </a:p>
          <a:p>
            <a:endParaRPr lang="en-US" dirty="0"/>
          </a:p>
        </p:txBody>
      </p:sp>
      <p:sp>
        <p:nvSpPr>
          <p:cNvPr id="4" name="Slide Number Placeholder 3"/>
          <p:cNvSpPr>
            <a:spLocks noGrp="1"/>
          </p:cNvSpPr>
          <p:nvPr>
            <p:ph type="sldNum" sz="quarter" idx="5"/>
          </p:nvPr>
        </p:nvSpPr>
        <p:spPr/>
        <p:txBody>
          <a:bodyPr/>
          <a:lstStyle/>
          <a:p>
            <a:fld id="{DBCB9608-DA70-46FC-ABAC-1B87B72075D2}" type="slidenum">
              <a:rPr lang="en-US" smtClean="0"/>
              <a:t>7</a:t>
            </a:fld>
            <a:endParaRPr lang="en-US"/>
          </a:p>
        </p:txBody>
      </p:sp>
      <p:sp>
        <p:nvSpPr>
          <p:cNvPr id="5" name="Date Placeholder 4">
            <a:extLst>
              <a:ext uri="{FF2B5EF4-FFF2-40B4-BE49-F238E27FC236}">
                <a16:creationId xmlns:a16="http://schemas.microsoft.com/office/drawing/2014/main" id="{7085337B-81F0-4C1B-ACC3-7B4F069CACD6}"/>
              </a:ext>
            </a:extLst>
          </p:cNvPr>
          <p:cNvSpPr>
            <a:spLocks noGrp="1"/>
          </p:cNvSpPr>
          <p:nvPr>
            <p:ph type="dt" idx="1"/>
          </p:nvPr>
        </p:nvSpPr>
        <p:spPr/>
        <p:txBody>
          <a:bodyPr/>
          <a:lstStyle/>
          <a:p>
            <a:r>
              <a:rPr lang="en-US"/>
              <a:t>12/19/2021 pm</a:t>
            </a:r>
          </a:p>
        </p:txBody>
      </p:sp>
      <p:sp>
        <p:nvSpPr>
          <p:cNvPr id="6" name="Footer Placeholder 5">
            <a:extLst>
              <a:ext uri="{FF2B5EF4-FFF2-40B4-BE49-F238E27FC236}">
                <a16:creationId xmlns:a16="http://schemas.microsoft.com/office/drawing/2014/main" id="{F7EB104D-B413-4A6D-91FF-1B9386E811C8}"/>
              </a:ext>
            </a:extLst>
          </p:cNvPr>
          <p:cNvSpPr>
            <a:spLocks noGrp="1"/>
          </p:cNvSpPr>
          <p:nvPr>
            <p:ph type="ftr" sz="quarter" idx="4"/>
          </p:nvPr>
        </p:nvSpPr>
        <p:spPr/>
        <p:txBody>
          <a:bodyPr/>
          <a:lstStyle/>
          <a:p>
            <a:r>
              <a:rPr lang="en-US"/>
              <a:t>The Christians Birthright</a:t>
            </a:r>
          </a:p>
        </p:txBody>
      </p:sp>
    </p:spTree>
    <p:extLst>
      <p:ext uri="{BB962C8B-B14F-4D97-AF65-F5344CB8AC3E}">
        <p14:creationId xmlns:p14="http://schemas.microsoft.com/office/powerpoint/2010/main" val="1310849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John 3:3-7</a:t>
            </a:r>
          </a:p>
          <a:p>
            <a:r>
              <a:rPr lang="en-US" sz="1400" dirty="0"/>
              <a:t>3 Jesus answered and said to him, "Truly, truly, I say to you, unless one is born again he cannot see the kingdom of God." </a:t>
            </a:r>
          </a:p>
          <a:p>
            <a:endParaRPr lang="en-US" sz="1400" dirty="0"/>
          </a:p>
          <a:p>
            <a:r>
              <a:rPr lang="en-US" sz="1400" dirty="0"/>
              <a:t>4 Nicodemus said to Him, "How can a man be born when he is old? He cannot enter a second time into his mother's womb and be born, can he?" 5 Jesus answered, "Truly, truly, I say to you, unless one is born of water and the Spirit he cannot enter into the kingdom of God.  6 "That which is born of the flesh is flesh, and that which is born of the Spirit is spirit.  7 "Do not be amazed that I said to you, 'You must be born again.’</a:t>
            </a:r>
          </a:p>
          <a:p>
            <a:endParaRPr lang="en-US" sz="1400" dirty="0"/>
          </a:p>
          <a:p>
            <a:r>
              <a:rPr lang="en-US" sz="1400" dirty="0"/>
              <a:t>1 Peter 1:22-24</a:t>
            </a:r>
          </a:p>
          <a:p>
            <a:r>
              <a:rPr lang="en-US" sz="1400" dirty="0"/>
              <a:t>Since you have in obedience to the truth purified your souls for a sincere love of the brethren, fervently love one another from the heart, 23 for you have been born again not of seed which is perishable but imperishable, that is, through the living and abiding word of God. </a:t>
            </a:r>
          </a:p>
          <a:p>
            <a:endParaRPr lang="en-US" sz="1400" dirty="0"/>
          </a:p>
          <a:p>
            <a:r>
              <a:rPr lang="en-US" sz="1400" dirty="0"/>
              <a:t>Rom 6:1-6</a:t>
            </a:r>
          </a:p>
          <a:p>
            <a:r>
              <a:rPr lang="en-US" sz="1400" dirty="0"/>
              <a:t>What shall we say then? Are we to continue in sin that grace might increase? 2 May it never be! How shall we who died to sin still live in it? 3 Or do you not know that all of us who have been baptized into Christ Jesus have been baptized into His death? 4 Therefore we have been buried with Him through baptism into death, in order that as Christ was raised from the dead through the glory of the Father, so we too might walk in newness of life. 5 For if we have become united with Him in the likeness of His death, certainly we shall be also in the likeness of His resurrection, 6 knowing this, that our old self was crucified with Him, that our body of sin might be done away with, that we should no longer be slaves to sin;</a:t>
            </a:r>
          </a:p>
          <a:p>
            <a:endParaRPr lang="en-US" sz="1400" dirty="0"/>
          </a:p>
          <a:p>
            <a:r>
              <a:rPr lang="en-US" sz="1400" dirty="0"/>
              <a:t>John 1:12</a:t>
            </a:r>
          </a:p>
          <a:p>
            <a:r>
              <a:rPr lang="en-US" sz="1400" dirty="0"/>
              <a:t> But as many as received Him, to them He gave the right to become children of God, even to those who believe in His name,</a:t>
            </a:r>
          </a:p>
          <a:p>
            <a:endParaRPr lang="en-US" sz="1400" dirty="0"/>
          </a:p>
        </p:txBody>
      </p:sp>
      <p:sp>
        <p:nvSpPr>
          <p:cNvPr id="4" name="Slide Number Placeholder 3"/>
          <p:cNvSpPr>
            <a:spLocks noGrp="1"/>
          </p:cNvSpPr>
          <p:nvPr>
            <p:ph type="sldNum" sz="quarter" idx="5"/>
          </p:nvPr>
        </p:nvSpPr>
        <p:spPr/>
        <p:txBody>
          <a:bodyPr/>
          <a:lstStyle/>
          <a:p>
            <a:fld id="{DBCB9608-DA70-46FC-ABAC-1B87B72075D2}" type="slidenum">
              <a:rPr lang="en-US" smtClean="0"/>
              <a:t>8</a:t>
            </a:fld>
            <a:endParaRPr lang="en-US"/>
          </a:p>
        </p:txBody>
      </p:sp>
      <p:sp>
        <p:nvSpPr>
          <p:cNvPr id="5" name="Date Placeholder 4">
            <a:extLst>
              <a:ext uri="{FF2B5EF4-FFF2-40B4-BE49-F238E27FC236}">
                <a16:creationId xmlns:a16="http://schemas.microsoft.com/office/drawing/2014/main" id="{86E3556E-3533-4249-A154-1200B64B2504}"/>
              </a:ext>
            </a:extLst>
          </p:cNvPr>
          <p:cNvSpPr>
            <a:spLocks noGrp="1"/>
          </p:cNvSpPr>
          <p:nvPr>
            <p:ph type="dt" idx="1"/>
          </p:nvPr>
        </p:nvSpPr>
        <p:spPr/>
        <p:txBody>
          <a:bodyPr/>
          <a:lstStyle/>
          <a:p>
            <a:r>
              <a:rPr lang="en-US"/>
              <a:t>12/19/2021 pm</a:t>
            </a:r>
          </a:p>
        </p:txBody>
      </p:sp>
      <p:sp>
        <p:nvSpPr>
          <p:cNvPr id="6" name="Footer Placeholder 5">
            <a:extLst>
              <a:ext uri="{FF2B5EF4-FFF2-40B4-BE49-F238E27FC236}">
                <a16:creationId xmlns:a16="http://schemas.microsoft.com/office/drawing/2014/main" id="{DDD744FB-B8D7-467C-9382-873D2FA6AE6A}"/>
              </a:ext>
            </a:extLst>
          </p:cNvPr>
          <p:cNvSpPr>
            <a:spLocks noGrp="1"/>
          </p:cNvSpPr>
          <p:nvPr>
            <p:ph type="ftr" sz="quarter" idx="4"/>
          </p:nvPr>
        </p:nvSpPr>
        <p:spPr/>
        <p:txBody>
          <a:bodyPr/>
          <a:lstStyle/>
          <a:p>
            <a:r>
              <a:rPr lang="en-US"/>
              <a:t>The Christians Birthright</a:t>
            </a:r>
          </a:p>
        </p:txBody>
      </p:sp>
    </p:spTree>
    <p:extLst>
      <p:ext uri="{BB962C8B-B14F-4D97-AF65-F5344CB8AC3E}">
        <p14:creationId xmlns:p14="http://schemas.microsoft.com/office/powerpoint/2010/main" val="3117714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Eph 2:19</a:t>
            </a:r>
          </a:p>
          <a:p>
            <a:r>
              <a:rPr lang="en-US" sz="1400" dirty="0"/>
              <a:t> So then you are no longer strangers and aliens, but you are fellow citizens with the saints, and are of God's household</a:t>
            </a:r>
          </a:p>
          <a:p>
            <a:endParaRPr lang="en-US" sz="1400" dirty="0"/>
          </a:p>
          <a:p>
            <a:r>
              <a:rPr lang="en-US" sz="1400" dirty="0"/>
              <a:t>Rom 12:9-13</a:t>
            </a:r>
          </a:p>
          <a:p>
            <a:r>
              <a:rPr lang="en-US" sz="1400" dirty="0"/>
              <a:t> Let love be without hypocrisy. Abhor what is evil; cling to what is good. 10 Be devoted to one another in brotherly love; give preference to one another in honor; 11 not lagging behind in diligence, fervent in spirit, serving the Lord; 12 rejoicing in hope, persevering in tribulation, devoted to prayer, 13 contributing to the needs of the saints, practicing hospitality.</a:t>
            </a:r>
          </a:p>
          <a:p>
            <a:endParaRPr lang="en-US" sz="1400" dirty="0"/>
          </a:p>
          <a:p>
            <a:r>
              <a:rPr lang="en-US" sz="1400" dirty="0"/>
              <a:t>Matt 12:46-50</a:t>
            </a:r>
          </a:p>
          <a:p>
            <a:r>
              <a:rPr lang="en-US" sz="1400" dirty="0"/>
              <a:t> While He was still speaking to the multitudes, behold, His mother and brothers were standing outside, seeking to speak to Him. 47 And someone said to Him, "Behold, Your mother and Your brothers are standing outside seeking to speak to You." 48 But He answered the one who was telling Him and said, "Who is My mother and who are My brothers?"  49 And stretching out His hand toward His disciples, He said, "Behold, My mother and My brothers! 50 "For whoever does the will of My Father who is in heaven, he is My brother and sister and mother." </a:t>
            </a:r>
          </a:p>
          <a:p>
            <a:endParaRPr lang="en-US" sz="1400" dirty="0"/>
          </a:p>
          <a:p>
            <a:r>
              <a:rPr lang="en-US" sz="1400" dirty="0"/>
              <a:t>Mark 10:17-21</a:t>
            </a:r>
          </a:p>
          <a:p>
            <a:r>
              <a:rPr lang="en-US" sz="1400" dirty="0"/>
              <a:t> And as He was setting out on a journey, a man ran up to Him and knelt before Him, and began asking Him, "Good Teacher, what shall I do to inherit eternal life?" 18 And Jesus said to him, "Why do you call Me good? No one is good except God alone. 19 "You know the commandments, 'Do not murder, Do not commit adultery, Do not steal, Do not bear false witness, Do not defraud, Honor your father and mother.'"20 And he said to Him, "Teacher, I have kept all these things from my youth up." 21 And looking at him, Jesus felt a love for him, and said to him, "One thing you lack: go and sell all you possess, and give to the poor, and you shall have </a:t>
            </a:r>
            <a:r>
              <a:rPr lang="en-US" sz="1400" b="1" dirty="0"/>
              <a:t>treasure in heaven</a:t>
            </a:r>
            <a:r>
              <a:rPr lang="en-US" sz="1400" dirty="0"/>
              <a:t>; and come, follow Me."</a:t>
            </a:r>
          </a:p>
          <a:p>
            <a:endParaRPr lang="en-US" sz="1400" dirty="0"/>
          </a:p>
          <a:p>
            <a:endParaRPr lang="en-US" sz="1400" dirty="0"/>
          </a:p>
          <a:p>
            <a:endParaRPr lang="en-US" dirty="0"/>
          </a:p>
        </p:txBody>
      </p:sp>
      <p:sp>
        <p:nvSpPr>
          <p:cNvPr id="4" name="Slide Number Placeholder 3"/>
          <p:cNvSpPr>
            <a:spLocks noGrp="1"/>
          </p:cNvSpPr>
          <p:nvPr>
            <p:ph type="sldNum" sz="quarter" idx="5"/>
          </p:nvPr>
        </p:nvSpPr>
        <p:spPr/>
        <p:txBody>
          <a:bodyPr/>
          <a:lstStyle/>
          <a:p>
            <a:fld id="{DBCB9608-DA70-46FC-ABAC-1B87B72075D2}" type="slidenum">
              <a:rPr lang="en-US" smtClean="0"/>
              <a:t>9</a:t>
            </a:fld>
            <a:endParaRPr lang="en-US"/>
          </a:p>
        </p:txBody>
      </p:sp>
      <p:sp>
        <p:nvSpPr>
          <p:cNvPr id="5" name="Date Placeholder 4">
            <a:extLst>
              <a:ext uri="{FF2B5EF4-FFF2-40B4-BE49-F238E27FC236}">
                <a16:creationId xmlns:a16="http://schemas.microsoft.com/office/drawing/2014/main" id="{B33DE9C7-3E08-46F0-96CB-1442BC4C62FF}"/>
              </a:ext>
            </a:extLst>
          </p:cNvPr>
          <p:cNvSpPr>
            <a:spLocks noGrp="1"/>
          </p:cNvSpPr>
          <p:nvPr>
            <p:ph type="dt" idx="1"/>
          </p:nvPr>
        </p:nvSpPr>
        <p:spPr/>
        <p:txBody>
          <a:bodyPr/>
          <a:lstStyle/>
          <a:p>
            <a:r>
              <a:rPr lang="en-US"/>
              <a:t>12/19/2021 pm</a:t>
            </a:r>
          </a:p>
        </p:txBody>
      </p:sp>
      <p:sp>
        <p:nvSpPr>
          <p:cNvPr id="6" name="Footer Placeholder 5">
            <a:extLst>
              <a:ext uri="{FF2B5EF4-FFF2-40B4-BE49-F238E27FC236}">
                <a16:creationId xmlns:a16="http://schemas.microsoft.com/office/drawing/2014/main" id="{F6A291CB-7C20-413F-916B-9F50916191BB}"/>
              </a:ext>
            </a:extLst>
          </p:cNvPr>
          <p:cNvSpPr>
            <a:spLocks noGrp="1"/>
          </p:cNvSpPr>
          <p:nvPr>
            <p:ph type="ftr" sz="quarter" idx="4"/>
          </p:nvPr>
        </p:nvSpPr>
        <p:spPr/>
        <p:txBody>
          <a:bodyPr/>
          <a:lstStyle/>
          <a:p>
            <a:r>
              <a:rPr lang="en-US"/>
              <a:t>The Christians Birthright</a:t>
            </a:r>
          </a:p>
        </p:txBody>
      </p:sp>
    </p:spTree>
    <p:extLst>
      <p:ext uri="{BB962C8B-B14F-4D97-AF65-F5344CB8AC3E}">
        <p14:creationId xmlns:p14="http://schemas.microsoft.com/office/powerpoint/2010/main" val="1805226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9E8E632-5B35-4564-A972-C0F931C84488}" type="slidenum">
              <a:rPr lang="en-US" altLang="en-US" smtClean="0"/>
              <a:pPr/>
              <a:t>‹#›</a:t>
            </a:fld>
            <a:endParaRPr lang="en-US" alt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01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EC70E3E-774F-4C6C-BE33-BAC4B0429299}" type="slidenum">
              <a:rPr lang="en-US" altLang="en-US" smtClean="0"/>
              <a:pPr/>
              <a:t>‹#›</a:t>
            </a:fld>
            <a:endParaRPr lang="en-US" altLang="en-US"/>
          </a:p>
        </p:txBody>
      </p:sp>
    </p:spTree>
    <p:extLst>
      <p:ext uri="{BB962C8B-B14F-4D97-AF65-F5344CB8AC3E}">
        <p14:creationId xmlns:p14="http://schemas.microsoft.com/office/powerpoint/2010/main" val="2943865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859E4C9-CDA1-4713-9FFE-FCC15BF87401}" type="slidenum">
              <a:rPr lang="en-US" altLang="en-US" smtClean="0"/>
              <a:pPr/>
              <a:t>‹#›</a:t>
            </a:fld>
            <a:endParaRPr lang="en-US" alt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36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717A46F-7DCA-4027-9B89-8D9DB226B681}" type="slidenum">
              <a:rPr lang="en-US" altLang="en-US" smtClean="0"/>
              <a:pPr/>
              <a:t>‹#›</a:t>
            </a:fld>
            <a:endParaRPr lang="en-US" altLang="en-US"/>
          </a:p>
        </p:txBody>
      </p:sp>
    </p:spTree>
    <p:extLst>
      <p:ext uri="{BB962C8B-B14F-4D97-AF65-F5344CB8AC3E}">
        <p14:creationId xmlns:p14="http://schemas.microsoft.com/office/powerpoint/2010/main" val="3502728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261DC75-4BC9-45CF-9091-61387B08366A}" type="slidenum">
              <a:rPr lang="en-US" altLang="en-US" smtClean="0"/>
              <a:pPr/>
              <a:t>‹#›</a:t>
            </a:fld>
            <a:endParaRPr lang="en-US" alt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56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DF4FF53-6B00-47DB-B408-38F2DCB438A4}" type="slidenum">
              <a:rPr lang="en-US" altLang="en-US" smtClean="0"/>
              <a:pPr/>
              <a:t>‹#›</a:t>
            </a:fld>
            <a:endParaRPr lang="en-US" altLang="en-US"/>
          </a:p>
        </p:txBody>
      </p:sp>
    </p:spTree>
    <p:extLst>
      <p:ext uri="{BB962C8B-B14F-4D97-AF65-F5344CB8AC3E}">
        <p14:creationId xmlns:p14="http://schemas.microsoft.com/office/powerpoint/2010/main" val="199072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589002CA-17AC-4E39-8AAA-61DF8807F80A}" type="slidenum">
              <a:rPr lang="en-US" altLang="en-US" smtClean="0"/>
              <a:pPr/>
              <a:t>‹#›</a:t>
            </a:fld>
            <a:endParaRPr lang="en-US" altLang="en-US"/>
          </a:p>
        </p:txBody>
      </p:sp>
    </p:spTree>
    <p:extLst>
      <p:ext uri="{BB962C8B-B14F-4D97-AF65-F5344CB8AC3E}">
        <p14:creationId xmlns:p14="http://schemas.microsoft.com/office/powerpoint/2010/main" val="3751972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140874B9-7C21-4DBE-A59F-B57A10CF78E1}" type="slidenum">
              <a:rPr lang="en-US" altLang="en-US" smtClean="0"/>
              <a:pPr/>
              <a:t>‹#›</a:t>
            </a:fld>
            <a:endParaRPr lang="en-US" altLang="en-US"/>
          </a:p>
        </p:txBody>
      </p:sp>
    </p:spTree>
    <p:extLst>
      <p:ext uri="{BB962C8B-B14F-4D97-AF65-F5344CB8AC3E}">
        <p14:creationId xmlns:p14="http://schemas.microsoft.com/office/powerpoint/2010/main" val="2617213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431C243-B5FD-4714-898A-4C03EF1330B2}" type="slidenum">
              <a:rPr lang="en-US" altLang="en-US" smtClean="0"/>
              <a:pPr/>
              <a:t>‹#›</a:t>
            </a:fld>
            <a:endParaRPr lang="en-US" altLang="en-US"/>
          </a:p>
        </p:txBody>
      </p:sp>
    </p:spTree>
    <p:extLst>
      <p:ext uri="{BB962C8B-B14F-4D97-AF65-F5344CB8AC3E}">
        <p14:creationId xmlns:p14="http://schemas.microsoft.com/office/powerpoint/2010/main" val="3478055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03CF327-F88B-41F4-A752-E528F8675D03}" type="slidenum">
              <a:rPr lang="en-US" altLang="en-US" smtClean="0"/>
              <a:pPr/>
              <a:t>‹#›</a:t>
            </a:fld>
            <a:endParaRPr lang="en-US" altLang="en-US"/>
          </a:p>
        </p:txBody>
      </p:sp>
    </p:spTree>
    <p:extLst>
      <p:ext uri="{BB962C8B-B14F-4D97-AF65-F5344CB8AC3E}">
        <p14:creationId xmlns:p14="http://schemas.microsoft.com/office/powerpoint/2010/main" val="159348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E383974F-3F22-4DCD-8768-6FC4E69972EB}" type="slidenum">
              <a:rPr lang="en-US" altLang="en-US" smtClean="0"/>
              <a:pPr/>
              <a:t>‹#›</a:t>
            </a:fld>
            <a:endParaRPr lang="en-US" alt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563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lt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lt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F210EFF-90A7-4730-8431-1115ACA91D2F}" type="slidenum">
              <a:rPr lang="en-US" altLang="en-US" smtClean="0"/>
              <a:pPr/>
              <a:t>‹#›</a:t>
            </a:fld>
            <a:endParaRPr lang="en-US" alt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01482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634EB23-B0C9-483C-92AF-F67470EF0167}"/>
              </a:ext>
            </a:extLst>
          </p:cNvPr>
          <p:cNvSpPr>
            <a:spLocks noGrp="1" noChangeArrowheads="1"/>
          </p:cNvSpPr>
          <p:nvPr>
            <p:ph type="ctrTitle"/>
          </p:nvPr>
        </p:nvSpPr>
        <p:spPr/>
        <p:txBody>
          <a:bodyPr/>
          <a:lstStyle/>
          <a:p>
            <a:r>
              <a:rPr lang="en-US" altLang="en-US" b="1" dirty="0"/>
              <a:t>The Christian’s Birthright</a:t>
            </a:r>
          </a:p>
        </p:txBody>
      </p:sp>
      <p:sp>
        <p:nvSpPr>
          <p:cNvPr id="2051" name="Rectangle 3">
            <a:extLst>
              <a:ext uri="{FF2B5EF4-FFF2-40B4-BE49-F238E27FC236}">
                <a16:creationId xmlns:a16="http://schemas.microsoft.com/office/drawing/2014/main" id="{447011A1-6287-48A3-8FFA-A8F7193727C1}"/>
              </a:ext>
            </a:extLst>
          </p:cNvPr>
          <p:cNvSpPr>
            <a:spLocks noGrp="1" noChangeArrowheads="1"/>
          </p:cNvSpPr>
          <p:nvPr>
            <p:ph type="subTitle" idx="1"/>
          </p:nvPr>
        </p:nvSpPr>
        <p:spPr>
          <a:xfrm>
            <a:off x="4495800" y="4191000"/>
            <a:ext cx="3886200" cy="1447800"/>
          </a:xfrm>
        </p:spPr>
        <p:txBody>
          <a:bodyPr/>
          <a:lstStyle/>
          <a:p>
            <a:r>
              <a:rPr lang="en-US" altLang="en-US" dirty="0"/>
              <a:t>Scripture Reading – </a:t>
            </a:r>
          </a:p>
          <a:p>
            <a:r>
              <a:rPr lang="en-US" altLang="en-US" sz="2400" b="1" i="1" dirty="0"/>
              <a:t>Hebrews 12:14-17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8CA04D5-37DC-4326-97A2-4E28588C6BB3}"/>
              </a:ext>
            </a:extLst>
          </p:cNvPr>
          <p:cNvSpPr>
            <a:spLocks noGrp="1" noChangeArrowheads="1"/>
          </p:cNvSpPr>
          <p:nvPr>
            <p:ph type="title"/>
          </p:nvPr>
        </p:nvSpPr>
        <p:spPr>
          <a:xfrm>
            <a:off x="1024128" y="585216"/>
            <a:ext cx="10405872" cy="1499616"/>
          </a:xfrm>
        </p:spPr>
        <p:txBody>
          <a:bodyPr/>
          <a:lstStyle/>
          <a:p>
            <a:r>
              <a:rPr lang="en-US" altLang="en-US" b="1" dirty="0"/>
              <a:t>How Can We “Despise” Our Birthright?</a:t>
            </a:r>
          </a:p>
        </p:txBody>
      </p:sp>
      <p:sp>
        <p:nvSpPr>
          <p:cNvPr id="16387" name="Rectangle 3">
            <a:extLst>
              <a:ext uri="{FF2B5EF4-FFF2-40B4-BE49-F238E27FC236}">
                <a16:creationId xmlns:a16="http://schemas.microsoft.com/office/drawing/2014/main" id="{554F8EB1-103C-4246-AA8C-B64117FBA102}"/>
              </a:ext>
            </a:extLst>
          </p:cNvPr>
          <p:cNvSpPr>
            <a:spLocks noGrp="1" noChangeArrowheads="1"/>
          </p:cNvSpPr>
          <p:nvPr>
            <p:ph idx="1"/>
          </p:nvPr>
        </p:nvSpPr>
        <p:spPr>
          <a:xfrm>
            <a:off x="838200" y="1981200"/>
            <a:ext cx="10591800" cy="4419600"/>
          </a:xfrm>
        </p:spPr>
        <p:txBody>
          <a:bodyPr>
            <a:normAutofit/>
          </a:bodyPr>
          <a:lstStyle/>
          <a:p>
            <a:r>
              <a:rPr lang="en-US" altLang="en-US" sz="3600" b="1" dirty="0"/>
              <a:t>Two ways to forsake our birthright.</a:t>
            </a:r>
          </a:p>
          <a:p>
            <a:r>
              <a:rPr lang="en-US" altLang="en-US" sz="3600" b="1" dirty="0"/>
              <a:t>1. Sin. </a:t>
            </a:r>
            <a:r>
              <a:rPr lang="en-US" altLang="en-US" sz="3600" dirty="0"/>
              <a:t>(1 Chronicles 5:1-2)</a:t>
            </a:r>
          </a:p>
          <a:p>
            <a:pPr lvl="1"/>
            <a:r>
              <a:rPr lang="en-US" altLang="en-US" sz="3600" dirty="0"/>
              <a:t>We can forsake our birthright by unforgiven sin.</a:t>
            </a:r>
          </a:p>
          <a:p>
            <a:pPr marL="128016" lvl="1" indent="0">
              <a:buNone/>
            </a:pPr>
            <a:r>
              <a:rPr lang="en-US" altLang="en-US" sz="3600" dirty="0"/>
              <a:t>2. </a:t>
            </a:r>
            <a:r>
              <a:rPr lang="en-US" altLang="en-US" sz="3600" b="1" dirty="0"/>
              <a:t>Trade it </a:t>
            </a:r>
            <a:r>
              <a:rPr lang="en-US" altLang="en-US" sz="3600" dirty="0"/>
              <a:t>for something we deem of greater value. (Hebrews 12:16)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8CA04D5-37DC-4326-97A2-4E28588C6BB3}"/>
              </a:ext>
            </a:extLst>
          </p:cNvPr>
          <p:cNvSpPr>
            <a:spLocks noGrp="1" noChangeArrowheads="1"/>
          </p:cNvSpPr>
          <p:nvPr>
            <p:ph type="title"/>
          </p:nvPr>
        </p:nvSpPr>
        <p:spPr>
          <a:xfrm>
            <a:off x="1024128" y="585216"/>
            <a:ext cx="10405872" cy="1499616"/>
          </a:xfrm>
        </p:spPr>
        <p:txBody>
          <a:bodyPr/>
          <a:lstStyle/>
          <a:p>
            <a:r>
              <a:rPr lang="en-US" altLang="en-US" b="1" dirty="0"/>
              <a:t>How Can We “Despise” Our Birthright?</a:t>
            </a:r>
          </a:p>
        </p:txBody>
      </p:sp>
      <p:sp>
        <p:nvSpPr>
          <p:cNvPr id="16387" name="Rectangle 3">
            <a:extLst>
              <a:ext uri="{FF2B5EF4-FFF2-40B4-BE49-F238E27FC236}">
                <a16:creationId xmlns:a16="http://schemas.microsoft.com/office/drawing/2014/main" id="{554F8EB1-103C-4246-AA8C-B64117FBA102}"/>
              </a:ext>
            </a:extLst>
          </p:cNvPr>
          <p:cNvSpPr>
            <a:spLocks noGrp="1" noChangeArrowheads="1"/>
          </p:cNvSpPr>
          <p:nvPr>
            <p:ph idx="1"/>
          </p:nvPr>
        </p:nvSpPr>
        <p:spPr>
          <a:xfrm>
            <a:off x="838200" y="1981200"/>
            <a:ext cx="10591800" cy="4419600"/>
          </a:xfrm>
        </p:spPr>
        <p:txBody>
          <a:bodyPr>
            <a:normAutofit fontScale="92500" lnSpcReduction="10000"/>
          </a:bodyPr>
          <a:lstStyle/>
          <a:p>
            <a:r>
              <a:rPr lang="en-US" altLang="en-US" sz="3900" b="1" dirty="0"/>
              <a:t>How did Esau despise his?</a:t>
            </a:r>
          </a:p>
          <a:p>
            <a:pPr>
              <a:buFont typeface="Wingdings" panose="05000000000000000000" pitchFamily="2" charset="2"/>
              <a:buChar char="§"/>
            </a:pPr>
            <a:r>
              <a:rPr lang="en-US" altLang="en-US" sz="4000" dirty="0"/>
              <a:t>By trading an eternal blessing for a </a:t>
            </a:r>
            <a:r>
              <a:rPr lang="en-US" altLang="en-US" sz="4000" dirty="0" err="1"/>
              <a:t>temporalpleasure</a:t>
            </a:r>
            <a:r>
              <a:rPr lang="en-US" altLang="en-US" sz="4000" dirty="0"/>
              <a:t>.  </a:t>
            </a:r>
            <a:br>
              <a:rPr lang="en-US" altLang="en-US" sz="4000" dirty="0"/>
            </a:br>
            <a:r>
              <a:rPr lang="en-US" altLang="en-US" sz="4000" dirty="0"/>
              <a:t>(Cf., Hebrews 11:25, “…</a:t>
            </a:r>
            <a:r>
              <a:rPr lang="en-US" altLang="en-US" sz="4000" b="1" i="1" dirty="0"/>
              <a:t>the passing pleasures of sin</a:t>
            </a:r>
            <a:r>
              <a:rPr lang="en-US" altLang="en-US" sz="4000" dirty="0"/>
              <a:t>…”; </a:t>
            </a:r>
            <a:br>
              <a:rPr lang="en-US" altLang="en-US" sz="4000" dirty="0"/>
            </a:br>
            <a:r>
              <a:rPr lang="en-US" altLang="en-US" sz="4000" dirty="0"/>
              <a:t>2 Corinthians 4:16ff)</a:t>
            </a:r>
          </a:p>
          <a:p>
            <a:pPr>
              <a:buFont typeface="Wingdings" panose="05000000000000000000" pitchFamily="2" charset="2"/>
              <a:buChar char="§"/>
            </a:pPr>
            <a:r>
              <a:rPr lang="en-US" altLang="en-US" sz="4000" dirty="0"/>
              <a:t>We can do the same!</a:t>
            </a:r>
          </a:p>
          <a:p>
            <a:pPr>
              <a:buFont typeface="Wingdings" panose="05000000000000000000" pitchFamily="2" charset="2"/>
              <a:buChar char="§"/>
            </a:pPr>
            <a:r>
              <a:rPr lang="en-US" altLang="en-US" sz="4000" dirty="0"/>
              <a:t>Hindsight…  (Hebrews 12:17)</a:t>
            </a:r>
          </a:p>
          <a:p>
            <a:pPr>
              <a:buFont typeface="Wingdings" panose="05000000000000000000" pitchFamily="2" charset="2"/>
              <a:buChar char="§"/>
            </a:pPr>
            <a:r>
              <a:rPr lang="en-US" altLang="en-US" sz="4000" b="1" dirty="0"/>
              <a:t>We must choose</a:t>
            </a:r>
            <a:r>
              <a:rPr lang="en-US" altLang="en-US" sz="4000" dirty="0"/>
              <a:t>!  (Matthew 6:2, 5, 16; 16:24-26; </a:t>
            </a:r>
            <a:br>
              <a:rPr lang="en-US" altLang="en-US" sz="4000" dirty="0"/>
            </a:br>
            <a:r>
              <a:rPr lang="en-US" altLang="en-US" sz="4000" dirty="0"/>
              <a:t>Hebrews 11:10)</a:t>
            </a:r>
          </a:p>
        </p:txBody>
      </p:sp>
    </p:spTree>
    <p:extLst>
      <p:ext uri="{BB962C8B-B14F-4D97-AF65-F5344CB8AC3E}">
        <p14:creationId xmlns:p14="http://schemas.microsoft.com/office/powerpoint/2010/main" val="136909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fade">
                                      <p:cBhvr>
                                        <p:cTn id="2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B660AF1-36C4-416F-BD84-61BFFA07C7D8}"/>
              </a:ext>
            </a:extLst>
          </p:cNvPr>
          <p:cNvSpPr>
            <a:spLocks noGrp="1" noChangeArrowheads="1"/>
          </p:cNvSpPr>
          <p:nvPr>
            <p:ph type="title"/>
          </p:nvPr>
        </p:nvSpPr>
        <p:spPr>
          <a:xfrm>
            <a:off x="1024128" y="585216"/>
            <a:ext cx="10405872" cy="1499616"/>
          </a:xfrm>
        </p:spPr>
        <p:txBody>
          <a:bodyPr/>
          <a:lstStyle/>
          <a:p>
            <a:r>
              <a:rPr lang="en-US" altLang="en-US" b="1" dirty="0"/>
              <a:t>How Can We “Despise” Our Birthright?</a:t>
            </a:r>
          </a:p>
        </p:txBody>
      </p:sp>
      <p:sp>
        <p:nvSpPr>
          <p:cNvPr id="17411" name="Rectangle 3">
            <a:extLst>
              <a:ext uri="{FF2B5EF4-FFF2-40B4-BE49-F238E27FC236}">
                <a16:creationId xmlns:a16="http://schemas.microsoft.com/office/drawing/2014/main" id="{25BC28B2-8EAA-4514-8130-864351BD31A1}"/>
              </a:ext>
            </a:extLst>
          </p:cNvPr>
          <p:cNvSpPr>
            <a:spLocks noGrp="1" noChangeArrowheads="1"/>
          </p:cNvSpPr>
          <p:nvPr>
            <p:ph idx="1"/>
          </p:nvPr>
        </p:nvSpPr>
        <p:spPr>
          <a:xfrm>
            <a:off x="762000" y="1981200"/>
            <a:ext cx="10896600" cy="4419600"/>
          </a:xfrm>
        </p:spPr>
        <p:txBody>
          <a:bodyPr>
            <a:normAutofit fontScale="92500"/>
          </a:bodyPr>
          <a:lstStyle/>
          <a:p>
            <a:pPr marL="0" indent="0">
              <a:buNone/>
            </a:pPr>
            <a:r>
              <a:rPr lang="en-US" altLang="en-US" sz="3500" dirty="0"/>
              <a:t>Specific examples…</a:t>
            </a:r>
          </a:p>
          <a:p>
            <a:pPr>
              <a:buFont typeface="Wingdings" panose="05000000000000000000" pitchFamily="2" charset="2"/>
              <a:buChar char="§"/>
            </a:pPr>
            <a:r>
              <a:rPr lang="en-US" altLang="en-US" sz="3500" b="1" dirty="0"/>
              <a:t>Materialism</a:t>
            </a:r>
            <a:r>
              <a:rPr lang="en-US" altLang="en-US" sz="3500" dirty="0"/>
              <a:t> &amp; a love of this world – (Matthew19:16-22; 6:19-20, 24; Luke 15:11ff; 1 John 2:15; 2 Timothy 4:10)</a:t>
            </a:r>
          </a:p>
          <a:p>
            <a:pPr>
              <a:buFont typeface="Wingdings" panose="05000000000000000000" pitchFamily="2" charset="2"/>
              <a:buChar char="§"/>
            </a:pPr>
            <a:r>
              <a:rPr lang="en-US" altLang="en-US" sz="3500" b="1" dirty="0"/>
              <a:t>Sexual immorality </a:t>
            </a:r>
            <a:r>
              <a:rPr lang="en-US" altLang="en-US" sz="3500" dirty="0"/>
              <a:t>– (1 Thessalonians 4:3-7; Galatians 5:19-21; Matthew 19:9)</a:t>
            </a:r>
          </a:p>
          <a:p>
            <a:pPr>
              <a:buFont typeface="Wingdings" panose="05000000000000000000" pitchFamily="2" charset="2"/>
              <a:buChar char="§"/>
            </a:pPr>
            <a:r>
              <a:rPr lang="en-US" altLang="en-US" sz="3500" b="1" dirty="0"/>
              <a:t>Popularity and the praise of men </a:t>
            </a:r>
            <a:r>
              <a:rPr lang="en-US" altLang="en-US" sz="3500" dirty="0"/>
              <a:t>– (Galatians 1:10; </a:t>
            </a:r>
            <a:br>
              <a:rPr lang="en-US" altLang="en-US" sz="3500" dirty="0"/>
            </a:br>
            <a:r>
              <a:rPr lang="en-US" altLang="en-US" sz="3500" dirty="0"/>
              <a:t>2 Timothy 4:3-4)</a:t>
            </a:r>
          </a:p>
          <a:p>
            <a:pPr>
              <a:buFont typeface="Wingdings" panose="05000000000000000000" pitchFamily="2" charset="2"/>
              <a:buChar char="§"/>
            </a:pPr>
            <a:r>
              <a:rPr lang="en-US" altLang="en-US" sz="3500" b="1" dirty="0"/>
              <a:t>By quitting </a:t>
            </a:r>
            <a:r>
              <a:rPr lang="en-US" altLang="en-US" sz="3500" dirty="0"/>
              <a:t>– (Galatians 5:7; 2 Timothy 4:7; Hebrews 10:35-36)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fade">
                                      <p:cBhvr>
                                        <p:cTn id="22" dur="5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fade">
                                      <p:cBhvr>
                                        <p:cTn id="2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6DBA0CD-184B-4F60-9CCB-9156CC78B2A7}"/>
              </a:ext>
            </a:extLst>
          </p:cNvPr>
          <p:cNvSpPr>
            <a:spLocks noGrp="1" noChangeArrowheads="1"/>
          </p:cNvSpPr>
          <p:nvPr>
            <p:ph type="title"/>
          </p:nvPr>
        </p:nvSpPr>
        <p:spPr/>
        <p:txBody>
          <a:bodyPr/>
          <a:lstStyle/>
          <a:p>
            <a:r>
              <a:rPr lang="en-US" altLang="en-US" b="1" dirty="0"/>
              <a:t>The Christian’s Birthright</a:t>
            </a:r>
          </a:p>
        </p:txBody>
      </p:sp>
      <p:sp>
        <p:nvSpPr>
          <p:cNvPr id="18435" name="Rectangle 3">
            <a:extLst>
              <a:ext uri="{FF2B5EF4-FFF2-40B4-BE49-F238E27FC236}">
                <a16:creationId xmlns:a16="http://schemas.microsoft.com/office/drawing/2014/main" id="{F12812FC-7DE6-461C-9AC8-7EE45D258156}"/>
              </a:ext>
            </a:extLst>
          </p:cNvPr>
          <p:cNvSpPr>
            <a:spLocks noGrp="1" noChangeArrowheads="1"/>
          </p:cNvSpPr>
          <p:nvPr>
            <p:ph idx="1"/>
          </p:nvPr>
        </p:nvSpPr>
        <p:spPr/>
        <p:txBody>
          <a:bodyPr/>
          <a:lstStyle/>
          <a:p>
            <a:r>
              <a:rPr lang="en-US" altLang="en-US" sz="3600" b="1" dirty="0"/>
              <a:t>We must continually make the choice.</a:t>
            </a:r>
          </a:p>
          <a:p>
            <a:r>
              <a:rPr lang="en-US" altLang="en-US" sz="3600" dirty="0"/>
              <a:t>Ruth 2:12, “</a:t>
            </a:r>
            <a:r>
              <a:rPr lang="en-US" altLang="en-US" sz="3600" b="1" i="1" dirty="0"/>
              <a:t>May the LORD reward your work</a:t>
            </a:r>
            <a:r>
              <a:rPr lang="en-US" altLang="en-US" sz="3600" i="1" dirty="0"/>
              <a:t>, and your wages be full from the LORD, </a:t>
            </a:r>
            <a:r>
              <a:rPr lang="en-US" altLang="en-US" sz="3600" b="1" i="1" dirty="0"/>
              <a:t>the God of Israel, under whose wings you have come to seek refuge</a:t>
            </a:r>
            <a:r>
              <a:rPr lang="en-US" altLang="en-US" sz="3600" dirty="0"/>
              <a:t>.”</a:t>
            </a:r>
          </a:p>
          <a:p>
            <a:r>
              <a:rPr lang="en-US" altLang="en-US" sz="3600" dirty="0"/>
              <a:t>Col 2:18, “</a:t>
            </a:r>
            <a:r>
              <a:rPr lang="en-US" altLang="en-US" sz="3600" b="1" i="1" dirty="0"/>
              <a:t>Let no one keep defrauding you of your prize</a:t>
            </a:r>
            <a:r>
              <a:rPr lang="en-US" altLang="en-US" sz="3600" dirty="0"/>
              <a:t>…”</a:t>
            </a:r>
          </a:p>
          <a:p>
            <a:endParaRPr lang="en-US" altLang="en-US" dirty="0"/>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6B2C6F7-806C-4825-904F-36BF9A4D57ED}"/>
              </a:ext>
            </a:extLst>
          </p:cNvPr>
          <p:cNvSpPr>
            <a:spLocks noGrp="1" noChangeArrowheads="1"/>
          </p:cNvSpPr>
          <p:nvPr>
            <p:ph type="title"/>
          </p:nvPr>
        </p:nvSpPr>
        <p:spPr/>
        <p:txBody>
          <a:bodyPr/>
          <a:lstStyle/>
          <a:p>
            <a:r>
              <a:rPr lang="en-US" altLang="en-US" b="1" dirty="0"/>
              <a:t>What Is The Birthright?</a:t>
            </a:r>
          </a:p>
        </p:txBody>
      </p:sp>
      <p:sp>
        <p:nvSpPr>
          <p:cNvPr id="4099" name="Rectangle 3">
            <a:extLst>
              <a:ext uri="{FF2B5EF4-FFF2-40B4-BE49-F238E27FC236}">
                <a16:creationId xmlns:a16="http://schemas.microsoft.com/office/drawing/2014/main" id="{65A4F80C-821F-4A31-B086-1704475B9140}"/>
              </a:ext>
            </a:extLst>
          </p:cNvPr>
          <p:cNvSpPr>
            <a:spLocks noGrp="1" noChangeArrowheads="1"/>
          </p:cNvSpPr>
          <p:nvPr>
            <p:ph idx="1"/>
          </p:nvPr>
        </p:nvSpPr>
        <p:spPr>
          <a:xfrm>
            <a:off x="762000" y="1981200"/>
            <a:ext cx="10896600" cy="4419600"/>
          </a:xfrm>
        </p:spPr>
        <p:txBody>
          <a:bodyPr>
            <a:noAutofit/>
          </a:bodyPr>
          <a:lstStyle/>
          <a:p>
            <a:pPr>
              <a:lnSpc>
                <a:spcPct val="90000"/>
              </a:lnSpc>
            </a:pPr>
            <a:r>
              <a:rPr lang="en-US" altLang="en-US" sz="3600" dirty="0"/>
              <a:t>Privileges entitled to by birth – a perpetual or ongoing blessing.</a:t>
            </a:r>
          </a:p>
          <a:p>
            <a:pPr>
              <a:lnSpc>
                <a:spcPct val="90000"/>
              </a:lnSpc>
            </a:pPr>
            <a:r>
              <a:rPr lang="en-US" altLang="en-US" sz="3600" dirty="0"/>
              <a:t>W.E. Vine describes it as something which carries with it – </a:t>
            </a:r>
          </a:p>
          <a:p>
            <a:pPr>
              <a:buFont typeface="Wingdings" panose="05000000000000000000" pitchFamily="2" charset="2"/>
              <a:buChar char="§"/>
            </a:pPr>
            <a:r>
              <a:rPr lang="en-US" altLang="en-US" sz="3600" b="1" dirty="0"/>
              <a:t>“Preeminence and authority”</a:t>
            </a:r>
          </a:p>
          <a:p>
            <a:pPr>
              <a:buFont typeface="Wingdings" panose="05000000000000000000" pitchFamily="2" charset="2"/>
              <a:buChar char="§"/>
            </a:pPr>
            <a:r>
              <a:rPr lang="en-US" altLang="en-US" sz="3600" b="1" dirty="0"/>
              <a:t>“A double portion” </a:t>
            </a:r>
            <a:r>
              <a:rPr lang="en-US" altLang="en-US" sz="3600" dirty="0"/>
              <a:t>of the </a:t>
            </a:r>
            <a:r>
              <a:rPr lang="en-US" altLang="en-US" sz="3600" b="1" dirty="0"/>
              <a:t>inheritance</a:t>
            </a:r>
            <a:r>
              <a:rPr lang="en-US" altLang="en-US" sz="3600" dirty="0"/>
              <a:t>… distributed at a later date.</a:t>
            </a:r>
          </a:p>
          <a:p>
            <a:pPr>
              <a:buFont typeface="Wingdings" panose="05000000000000000000" pitchFamily="2" charset="2"/>
              <a:buChar char="§"/>
            </a:pPr>
            <a:r>
              <a:rPr lang="en-US" altLang="en-US" sz="3600" b="1" dirty="0"/>
              <a:t>The idea of an “inheritance” is the key point of a birthright.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FF8603F-37BB-4812-9E53-210873CA0B82}"/>
              </a:ext>
            </a:extLst>
          </p:cNvPr>
          <p:cNvSpPr>
            <a:spLocks noGrp="1" noChangeArrowheads="1"/>
          </p:cNvSpPr>
          <p:nvPr>
            <p:ph type="title"/>
          </p:nvPr>
        </p:nvSpPr>
        <p:spPr/>
        <p:txBody>
          <a:bodyPr/>
          <a:lstStyle/>
          <a:p>
            <a:r>
              <a:rPr lang="en-US" altLang="en-US" b="1" dirty="0"/>
              <a:t>What Is The Birthright?</a:t>
            </a:r>
          </a:p>
        </p:txBody>
      </p:sp>
      <p:sp>
        <p:nvSpPr>
          <p:cNvPr id="8195" name="Rectangle 3">
            <a:extLst>
              <a:ext uri="{FF2B5EF4-FFF2-40B4-BE49-F238E27FC236}">
                <a16:creationId xmlns:a16="http://schemas.microsoft.com/office/drawing/2014/main" id="{351D95CB-3EE5-42D9-B983-FE8EDBD89F5E}"/>
              </a:ext>
            </a:extLst>
          </p:cNvPr>
          <p:cNvSpPr>
            <a:spLocks noGrp="1" noChangeArrowheads="1"/>
          </p:cNvSpPr>
          <p:nvPr>
            <p:ph idx="1"/>
          </p:nvPr>
        </p:nvSpPr>
        <p:spPr>
          <a:xfrm>
            <a:off x="762000" y="1981200"/>
            <a:ext cx="10591800" cy="4419600"/>
          </a:xfrm>
        </p:spPr>
        <p:txBody>
          <a:bodyPr/>
          <a:lstStyle/>
          <a:p>
            <a:pPr marL="0" indent="0">
              <a:lnSpc>
                <a:spcPct val="90000"/>
              </a:lnSpc>
              <a:buNone/>
            </a:pPr>
            <a:r>
              <a:rPr lang="en-US" altLang="en-US" sz="3600" dirty="0"/>
              <a:t>From a spiritual perspective, the “</a:t>
            </a:r>
            <a:r>
              <a:rPr lang="en-US" altLang="en-US" sz="3600" b="1" i="1" dirty="0"/>
              <a:t>birthright</a:t>
            </a:r>
            <a:r>
              <a:rPr lang="en-US" altLang="en-US" sz="3600" dirty="0"/>
              <a:t>” is about a spiritual inheritance and a eternal spiritual reward.</a:t>
            </a:r>
          </a:p>
          <a:p>
            <a:pPr marL="0" indent="0">
              <a:spcBef>
                <a:spcPts val="600"/>
              </a:spcBef>
              <a:spcAft>
                <a:spcPts val="600"/>
              </a:spcAft>
              <a:buNone/>
            </a:pPr>
            <a:r>
              <a:rPr lang="en-US" altLang="en-US" sz="3600" dirty="0"/>
              <a:t>Can you see it?  (Ephesians 1:18-19) Did Esau?</a:t>
            </a:r>
          </a:p>
          <a:p>
            <a:pPr marL="0" indent="0">
              <a:spcBef>
                <a:spcPts val="600"/>
              </a:spcBef>
              <a:spcAft>
                <a:spcPts val="600"/>
              </a:spcAft>
              <a:buNone/>
            </a:pPr>
            <a:r>
              <a:rPr lang="en-US" altLang="en-US" sz="3600" i="1" dirty="0"/>
              <a:t>“I pray that </a:t>
            </a:r>
            <a:r>
              <a:rPr lang="en-US" altLang="en-US" sz="3600" b="1" i="1" dirty="0"/>
              <a:t>the eyes of your heart</a:t>
            </a:r>
            <a:r>
              <a:rPr lang="en-US" altLang="en-US" sz="3600" i="1" dirty="0"/>
              <a:t> may be enlightened, so that you may know what is the </a:t>
            </a:r>
            <a:r>
              <a:rPr lang="en-US" altLang="en-US" sz="3600" b="1" i="1" dirty="0"/>
              <a:t>hope of His calling</a:t>
            </a:r>
            <a:r>
              <a:rPr lang="en-US" altLang="en-US" sz="3600" i="1" dirty="0"/>
              <a:t>, what are </a:t>
            </a:r>
            <a:r>
              <a:rPr lang="en-US" altLang="en-US" sz="3600" b="1" i="1" dirty="0">
                <a:solidFill>
                  <a:srgbClr val="002060"/>
                </a:solidFill>
              </a:rPr>
              <a:t>the riches of the glory of His inheritance</a:t>
            </a:r>
            <a:r>
              <a:rPr lang="en-US" altLang="en-US" sz="3600" i="1" dirty="0"/>
              <a:t> in the saints, and what is the </a:t>
            </a:r>
            <a:r>
              <a:rPr lang="en-US" altLang="en-US" sz="3600" b="1" i="1" dirty="0"/>
              <a:t>surpassing greatness of His power </a:t>
            </a:r>
            <a:r>
              <a:rPr lang="en-US" altLang="en-US" sz="3600" i="1" dirty="0"/>
              <a:t>toward us who believe.”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8F38C7C-660C-4F0F-940C-A566DA6C478F}"/>
              </a:ext>
            </a:extLst>
          </p:cNvPr>
          <p:cNvSpPr>
            <a:spLocks noGrp="1" noChangeArrowheads="1"/>
          </p:cNvSpPr>
          <p:nvPr>
            <p:ph type="title"/>
          </p:nvPr>
        </p:nvSpPr>
        <p:spPr/>
        <p:txBody>
          <a:bodyPr/>
          <a:lstStyle/>
          <a:p>
            <a:r>
              <a:rPr lang="en-US" altLang="en-US" b="1" dirty="0"/>
              <a:t>What Is The Birthright?</a:t>
            </a:r>
          </a:p>
        </p:txBody>
      </p:sp>
      <p:sp>
        <p:nvSpPr>
          <p:cNvPr id="9219" name="Rectangle 3">
            <a:extLst>
              <a:ext uri="{FF2B5EF4-FFF2-40B4-BE49-F238E27FC236}">
                <a16:creationId xmlns:a16="http://schemas.microsoft.com/office/drawing/2014/main" id="{23E0A12C-6F25-428C-9798-0BA5DB78E6B2}"/>
              </a:ext>
            </a:extLst>
          </p:cNvPr>
          <p:cNvSpPr>
            <a:spLocks noGrp="1" noChangeArrowheads="1"/>
          </p:cNvSpPr>
          <p:nvPr>
            <p:ph idx="1"/>
          </p:nvPr>
        </p:nvSpPr>
        <p:spPr>
          <a:xfrm>
            <a:off x="762000" y="1828800"/>
            <a:ext cx="11049000" cy="4876800"/>
          </a:xfrm>
        </p:spPr>
        <p:txBody>
          <a:bodyPr>
            <a:normAutofit/>
          </a:bodyPr>
          <a:lstStyle/>
          <a:p>
            <a:r>
              <a:rPr lang="en-US" altLang="en-US" sz="3600" dirty="0"/>
              <a:t>The nature of our birthright is described by Peter in </a:t>
            </a:r>
            <a:br>
              <a:rPr lang="en-US" altLang="en-US" sz="3600" dirty="0"/>
            </a:br>
            <a:r>
              <a:rPr lang="en-US" altLang="en-US" sz="3600" dirty="0"/>
              <a:t>1 Peter 1:3-5 as:  </a:t>
            </a:r>
            <a:r>
              <a:rPr lang="en-US" altLang="en-US" sz="3600" b="1" i="1" dirty="0"/>
              <a:t>“</a:t>
            </a:r>
            <a:r>
              <a:rPr lang="en-US" altLang="en-US" sz="3600" b="1" i="1" dirty="0">
                <a:solidFill>
                  <a:srgbClr val="002060"/>
                </a:solidFill>
              </a:rPr>
              <a:t>imperishable…undefiled…will not fade away…reserved in heaven…”</a:t>
            </a:r>
          </a:p>
          <a:p>
            <a:r>
              <a:rPr lang="en-US" altLang="en-US" sz="3600" b="1" dirty="0">
                <a:solidFill>
                  <a:schemeClr val="tx1"/>
                </a:solidFill>
              </a:rPr>
              <a:t>A birthright to be shared with the Son of God</a:t>
            </a:r>
            <a:r>
              <a:rPr lang="en-US" altLang="en-US" sz="3600" dirty="0">
                <a:solidFill>
                  <a:schemeClr val="tx1"/>
                </a:solidFill>
              </a:rPr>
              <a:t>.  </a:t>
            </a:r>
            <a:br>
              <a:rPr lang="en-US" altLang="en-US" sz="3600" dirty="0">
                <a:solidFill>
                  <a:schemeClr val="tx1"/>
                </a:solidFill>
              </a:rPr>
            </a:br>
            <a:r>
              <a:rPr lang="en-US" altLang="en-US" sz="3600" dirty="0">
                <a:solidFill>
                  <a:schemeClr val="tx1"/>
                </a:solidFill>
              </a:rPr>
              <a:t>(Romans 8:14-18, “…</a:t>
            </a:r>
            <a:r>
              <a:rPr lang="en-US" altLang="en-US" sz="3600" b="1" i="1" dirty="0">
                <a:solidFill>
                  <a:schemeClr val="tx1"/>
                </a:solidFill>
              </a:rPr>
              <a:t>fellow heirs with Christ</a:t>
            </a:r>
            <a:r>
              <a:rPr lang="en-US" altLang="en-US" sz="3600" dirty="0">
                <a:solidFill>
                  <a:schemeClr val="tx1"/>
                </a:solidFill>
              </a:rPr>
              <a:t>…”; </a:t>
            </a:r>
            <a:br>
              <a:rPr lang="en-US" altLang="en-US" sz="3600" dirty="0">
                <a:solidFill>
                  <a:schemeClr val="tx1"/>
                </a:solidFill>
              </a:rPr>
            </a:br>
            <a:r>
              <a:rPr lang="en-US" altLang="en-US" sz="3600" dirty="0">
                <a:solidFill>
                  <a:schemeClr val="tx1"/>
                </a:solidFill>
              </a:rPr>
              <a:t>cf., Titus 3:7)</a:t>
            </a:r>
          </a:p>
          <a:p>
            <a:pPr lvl="1"/>
            <a:r>
              <a:rPr lang="en-US" altLang="en-US" sz="3200" dirty="0"/>
              <a:t>It was prophesied that Jesus because of His victory over sin and death would </a:t>
            </a:r>
            <a:r>
              <a:rPr lang="en-US" altLang="en-US" sz="3200" b="1" i="1" dirty="0"/>
              <a:t>“divide the spoil with the strong”</a:t>
            </a:r>
            <a:r>
              <a:rPr lang="en-US" altLang="en-US" sz="3200" dirty="0"/>
              <a:t> (Isaiah 53:12; </a:t>
            </a:r>
            <a:r>
              <a:rPr lang="en-US" altLang="en-US" sz="1200" dirty="0"/>
              <a:t>(ESV; ASV)</a:t>
            </a:r>
            <a:r>
              <a:rPr lang="en-US" altLang="en-US" sz="3200" dirty="0"/>
              <a:t> cf., Hebrews 2:15)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DFED176-C129-40C9-98EA-B4191831DA51}"/>
              </a:ext>
            </a:extLst>
          </p:cNvPr>
          <p:cNvSpPr>
            <a:spLocks noGrp="1" noChangeArrowheads="1"/>
          </p:cNvSpPr>
          <p:nvPr>
            <p:ph type="title"/>
          </p:nvPr>
        </p:nvSpPr>
        <p:spPr/>
        <p:txBody>
          <a:bodyPr/>
          <a:lstStyle/>
          <a:p>
            <a:r>
              <a:rPr lang="en-US" altLang="en-US" b="1" dirty="0"/>
              <a:t>What Is Our Birthright?</a:t>
            </a:r>
          </a:p>
        </p:txBody>
      </p:sp>
      <p:sp>
        <p:nvSpPr>
          <p:cNvPr id="10243" name="Rectangle 3">
            <a:extLst>
              <a:ext uri="{FF2B5EF4-FFF2-40B4-BE49-F238E27FC236}">
                <a16:creationId xmlns:a16="http://schemas.microsoft.com/office/drawing/2014/main" id="{CFA862D6-9B4D-4F9B-8E5A-F6D670971EE7}"/>
              </a:ext>
            </a:extLst>
          </p:cNvPr>
          <p:cNvSpPr>
            <a:spLocks noGrp="1" noChangeArrowheads="1"/>
          </p:cNvSpPr>
          <p:nvPr>
            <p:ph idx="1"/>
          </p:nvPr>
        </p:nvSpPr>
        <p:spPr>
          <a:xfrm>
            <a:off x="762000" y="1981200"/>
            <a:ext cx="10591800" cy="4419600"/>
          </a:xfrm>
        </p:spPr>
        <p:txBody>
          <a:bodyPr>
            <a:normAutofit fontScale="92500" lnSpcReduction="10000"/>
          </a:bodyPr>
          <a:lstStyle/>
          <a:p>
            <a:r>
              <a:rPr lang="en-US" altLang="en-US" sz="3600" dirty="0"/>
              <a:t>Our spiritual birthright or inheritance which is </a:t>
            </a:r>
            <a:r>
              <a:rPr lang="en-US" altLang="en-US" sz="3600" b="1" dirty="0"/>
              <a:t>challenged to be described in any language</a:t>
            </a:r>
            <a:r>
              <a:rPr lang="en-US" altLang="en-US" sz="3600" dirty="0"/>
              <a:t>.</a:t>
            </a:r>
          </a:p>
          <a:p>
            <a:pPr marL="526352" indent="-571500">
              <a:buFont typeface="Wingdings" panose="05000000000000000000" pitchFamily="2" charset="2"/>
              <a:buChar char="§"/>
            </a:pPr>
            <a:r>
              <a:rPr lang="en-US" altLang="en-US" sz="4000" dirty="0"/>
              <a:t>It’s glory is “</a:t>
            </a:r>
            <a:r>
              <a:rPr lang="en-US" altLang="en-US" sz="4000" b="1" i="1" dirty="0"/>
              <a:t>far beyond all comparison</a:t>
            </a:r>
            <a:r>
              <a:rPr lang="en-US" altLang="en-US" sz="4000" dirty="0"/>
              <a:t>”. </a:t>
            </a:r>
            <a:br>
              <a:rPr lang="en-US" altLang="en-US" sz="4000" dirty="0"/>
            </a:br>
            <a:r>
              <a:rPr lang="en-US" altLang="en-US" sz="4000" dirty="0"/>
              <a:t>(2 Corinthians 4:16-18)</a:t>
            </a:r>
          </a:p>
          <a:p>
            <a:pPr marL="526352" indent="-571500">
              <a:buFont typeface="Wingdings" panose="05000000000000000000" pitchFamily="2" charset="2"/>
              <a:buChar char="§"/>
            </a:pPr>
            <a:r>
              <a:rPr lang="en-US" altLang="en-US" sz="4000" b="1" dirty="0"/>
              <a:t>Beyond comparing to the sufferings </a:t>
            </a:r>
            <a:r>
              <a:rPr lang="en-US" altLang="en-US" sz="4000" dirty="0"/>
              <a:t>in this present life. (Romans 8:18)</a:t>
            </a:r>
          </a:p>
          <a:p>
            <a:pPr marL="526352" indent="-571500">
              <a:buFont typeface="Wingdings" panose="05000000000000000000" pitchFamily="2" charset="2"/>
              <a:buChar char="§"/>
            </a:pPr>
            <a:r>
              <a:rPr lang="en-US" altLang="en-US" sz="4000" dirty="0"/>
              <a:t>Revelation chapters 21 &amp; 22. (Note what isn’t there! Revelation 21:4)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6B75890-0FE2-4179-9CA1-4E8F0B83BFC1}"/>
              </a:ext>
            </a:extLst>
          </p:cNvPr>
          <p:cNvSpPr>
            <a:spLocks noGrp="1" noChangeArrowheads="1"/>
          </p:cNvSpPr>
          <p:nvPr>
            <p:ph type="title"/>
          </p:nvPr>
        </p:nvSpPr>
        <p:spPr/>
        <p:txBody>
          <a:bodyPr/>
          <a:lstStyle/>
          <a:p>
            <a:r>
              <a:rPr lang="en-US" altLang="en-US" b="1" dirty="0"/>
              <a:t>Who Is Entitled To The Birthright?</a:t>
            </a:r>
          </a:p>
        </p:txBody>
      </p:sp>
      <p:sp>
        <p:nvSpPr>
          <p:cNvPr id="11267" name="Rectangle 3">
            <a:extLst>
              <a:ext uri="{FF2B5EF4-FFF2-40B4-BE49-F238E27FC236}">
                <a16:creationId xmlns:a16="http://schemas.microsoft.com/office/drawing/2014/main" id="{CC996773-EBA2-4133-9491-21D5C42FF05E}"/>
              </a:ext>
            </a:extLst>
          </p:cNvPr>
          <p:cNvSpPr>
            <a:spLocks noGrp="1" noChangeArrowheads="1"/>
          </p:cNvSpPr>
          <p:nvPr>
            <p:ph idx="1"/>
          </p:nvPr>
        </p:nvSpPr>
        <p:spPr>
          <a:xfrm>
            <a:off x="719328" y="1981200"/>
            <a:ext cx="10710672" cy="4572000"/>
          </a:xfrm>
        </p:spPr>
        <p:txBody>
          <a:bodyPr>
            <a:normAutofit/>
          </a:bodyPr>
          <a:lstStyle/>
          <a:p>
            <a:r>
              <a:rPr lang="en-US" altLang="en-US" sz="3600" dirty="0"/>
              <a:t>In a physical sense… </a:t>
            </a:r>
            <a:r>
              <a:rPr lang="en-US" altLang="en-US" sz="3600" b="1" dirty="0"/>
              <a:t>legitimate children &amp; heirs</a:t>
            </a:r>
            <a:r>
              <a:rPr lang="en-US" altLang="en-US" sz="3600" dirty="0"/>
              <a:t>.</a:t>
            </a:r>
          </a:p>
          <a:p>
            <a:r>
              <a:rPr lang="en-US" altLang="en-US" sz="3600" dirty="0"/>
              <a:t>In a spiritual sense…</a:t>
            </a:r>
          </a:p>
          <a:p>
            <a:r>
              <a:rPr lang="en-US" altLang="en-US" sz="3600" dirty="0"/>
              <a:t>Who has the </a:t>
            </a:r>
            <a:r>
              <a:rPr lang="en-US" altLang="en-US" sz="3600" b="1" dirty="0"/>
              <a:t>inherent right </a:t>
            </a:r>
            <a:r>
              <a:rPr lang="en-US" altLang="en-US" sz="3600" dirty="0"/>
              <a:t>to be part of God’s family?</a:t>
            </a:r>
          </a:p>
          <a:p>
            <a:pPr lvl="1"/>
            <a:r>
              <a:rPr lang="en-US" altLang="en-US" sz="3600" dirty="0"/>
              <a:t>ONLY JESUS!</a:t>
            </a:r>
          </a:p>
          <a:p>
            <a:r>
              <a:rPr lang="en-US" altLang="en-US" sz="3600" dirty="0"/>
              <a:t>Yet God desires that there be more children and that the birthright be shared. (Romans 8:15, 23, 29; 9:4)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500"/>
                                        <p:tgtEl>
                                          <p:spTgt spid="11267">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267">
                                            <p:txEl>
                                              <p:pRg st="3" end="3"/>
                                            </p:txEl>
                                          </p:spTgt>
                                        </p:tgtEl>
                                        <p:attrNameLst>
                                          <p:attrName>style.visibility</p:attrName>
                                        </p:attrNameLst>
                                      </p:cBhvr>
                                      <p:to>
                                        <p:strVal val="visible"/>
                                      </p:to>
                                    </p:set>
                                    <p:animEffect transition="in" filter="fade">
                                      <p:cBhvr>
                                        <p:cTn id="20" dur="500"/>
                                        <p:tgtEl>
                                          <p:spTgt spid="1126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Effect transition="in" filter="fade">
                                      <p:cBhvr>
                                        <p:cTn id="25"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CDCC31A-ECC8-47A2-9D31-4BB2AB4BF6E4}"/>
              </a:ext>
            </a:extLst>
          </p:cNvPr>
          <p:cNvSpPr>
            <a:spLocks noGrp="1" noChangeArrowheads="1"/>
          </p:cNvSpPr>
          <p:nvPr>
            <p:ph type="title"/>
          </p:nvPr>
        </p:nvSpPr>
        <p:spPr/>
        <p:txBody>
          <a:bodyPr/>
          <a:lstStyle/>
          <a:p>
            <a:r>
              <a:rPr lang="en-US" altLang="en-US" b="1" dirty="0"/>
              <a:t>Who Is Entitled To The Birthright?</a:t>
            </a:r>
          </a:p>
        </p:txBody>
      </p:sp>
      <p:sp>
        <p:nvSpPr>
          <p:cNvPr id="12291" name="Rectangle 3">
            <a:extLst>
              <a:ext uri="{FF2B5EF4-FFF2-40B4-BE49-F238E27FC236}">
                <a16:creationId xmlns:a16="http://schemas.microsoft.com/office/drawing/2014/main" id="{79FD4ED8-36FB-40CC-AD93-308D0ED552B0}"/>
              </a:ext>
            </a:extLst>
          </p:cNvPr>
          <p:cNvSpPr>
            <a:spLocks noGrp="1" noChangeArrowheads="1"/>
          </p:cNvSpPr>
          <p:nvPr>
            <p:ph idx="1"/>
          </p:nvPr>
        </p:nvSpPr>
        <p:spPr>
          <a:xfrm>
            <a:off x="719328" y="1981200"/>
            <a:ext cx="10786872" cy="4114800"/>
          </a:xfrm>
        </p:spPr>
        <p:txBody>
          <a:bodyPr>
            <a:normAutofit/>
          </a:bodyPr>
          <a:lstStyle/>
          <a:p>
            <a:pPr>
              <a:lnSpc>
                <a:spcPct val="90000"/>
              </a:lnSpc>
            </a:pPr>
            <a:r>
              <a:rPr lang="en-US" altLang="en-US" sz="3600" dirty="0"/>
              <a:t>How does one then become part of God’s family? </a:t>
            </a:r>
          </a:p>
          <a:p>
            <a:pPr lvl="1">
              <a:lnSpc>
                <a:spcPct val="90000"/>
              </a:lnSpc>
            </a:pPr>
            <a:r>
              <a:rPr lang="en-US" altLang="en-US" sz="3600" dirty="0"/>
              <a:t>That process is called “</a:t>
            </a:r>
            <a:r>
              <a:rPr lang="en-US" altLang="en-US" sz="3600" b="1" i="1" dirty="0"/>
              <a:t>adoption</a:t>
            </a:r>
            <a:r>
              <a:rPr lang="en-US" altLang="en-US" sz="3600" dirty="0"/>
              <a:t>” in both the physical and spiritual sense.</a:t>
            </a:r>
          </a:p>
          <a:p>
            <a:pPr lvl="1">
              <a:lnSpc>
                <a:spcPct val="90000"/>
              </a:lnSpc>
            </a:pPr>
            <a:r>
              <a:rPr lang="en-US" altLang="en-US" sz="3600" dirty="0"/>
              <a:t>(Galatians 4:4-7; Romans 8:14-17, 23)</a:t>
            </a:r>
          </a:p>
          <a:p>
            <a:pPr>
              <a:lnSpc>
                <a:spcPct val="90000"/>
              </a:lnSpc>
            </a:pPr>
            <a:r>
              <a:rPr lang="en-US" altLang="en-US" sz="3600" dirty="0"/>
              <a:t>Is the process of adoption simply an exercise of our own will? (Galatians 3:26-29)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fade">
                                      <p:cBhvr>
                                        <p:cTn id="10" dur="500"/>
                                        <p:tgtEl>
                                          <p:spTgt spid="1229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fade">
                                      <p:cBhvr>
                                        <p:cTn id="13" dur="500"/>
                                        <p:tgtEl>
                                          <p:spTgt spid="1229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291">
                                            <p:txEl>
                                              <p:pRg st="3" end="3"/>
                                            </p:txEl>
                                          </p:spTgt>
                                        </p:tgtEl>
                                        <p:attrNameLst>
                                          <p:attrName>style.visibility</p:attrName>
                                        </p:attrNameLst>
                                      </p:cBhvr>
                                      <p:to>
                                        <p:strVal val="visible"/>
                                      </p:to>
                                    </p:set>
                                    <p:animEffect transition="in" filter="fade">
                                      <p:cBhvr>
                                        <p:cTn id="18"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D6FCD3C-04DE-4B8B-A4C2-439211DA9C78}"/>
              </a:ext>
            </a:extLst>
          </p:cNvPr>
          <p:cNvSpPr>
            <a:spLocks noGrp="1" noChangeArrowheads="1"/>
          </p:cNvSpPr>
          <p:nvPr>
            <p:ph type="title"/>
          </p:nvPr>
        </p:nvSpPr>
        <p:spPr/>
        <p:txBody>
          <a:bodyPr/>
          <a:lstStyle/>
          <a:p>
            <a:r>
              <a:rPr lang="en-US" altLang="en-US" b="1" dirty="0"/>
              <a:t>Who Is Entitled To The Birthright?</a:t>
            </a:r>
          </a:p>
        </p:txBody>
      </p:sp>
      <p:sp>
        <p:nvSpPr>
          <p:cNvPr id="13315" name="Rectangle 3">
            <a:extLst>
              <a:ext uri="{FF2B5EF4-FFF2-40B4-BE49-F238E27FC236}">
                <a16:creationId xmlns:a16="http://schemas.microsoft.com/office/drawing/2014/main" id="{9B1DF233-2133-432D-BD90-A9361B1DE417}"/>
              </a:ext>
            </a:extLst>
          </p:cNvPr>
          <p:cNvSpPr>
            <a:spLocks noGrp="1" noChangeArrowheads="1"/>
          </p:cNvSpPr>
          <p:nvPr>
            <p:ph idx="1"/>
          </p:nvPr>
        </p:nvSpPr>
        <p:spPr>
          <a:xfrm>
            <a:off x="719328" y="1981200"/>
            <a:ext cx="10710672" cy="4114800"/>
          </a:xfrm>
        </p:spPr>
        <p:txBody>
          <a:bodyPr>
            <a:normAutofit/>
          </a:bodyPr>
          <a:lstStyle/>
          <a:p>
            <a:r>
              <a:rPr lang="en-US" altLang="en-US" sz="3600" dirty="0"/>
              <a:t>The adoption process is also described as being </a:t>
            </a:r>
            <a:r>
              <a:rPr lang="en-US" altLang="en-US" sz="3600" b="1" i="1" dirty="0"/>
              <a:t>“born again” </a:t>
            </a:r>
            <a:r>
              <a:rPr lang="en-US" altLang="en-US" sz="3600" dirty="0"/>
              <a:t>or a new birth. (John 3:3; 1 Peter 1:23; </a:t>
            </a:r>
            <a:br>
              <a:rPr lang="en-US" altLang="en-US" sz="3600" dirty="0"/>
            </a:br>
            <a:r>
              <a:rPr lang="en-US" altLang="en-US" sz="3600" dirty="0"/>
              <a:t>Romans 6:3-4)</a:t>
            </a:r>
          </a:p>
          <a:p>
            <a:r>
              <a:rPr lang="en-US" altLang="en-US" sz="3600" dirty="0"/>
              <a:t>The need to defend against the error many espouse based on (John 1:12)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9889F2C-D4FD-4B3F-AE7C-8A3534EC90BF}"/>
              </a:ext>
            </a:extLst>
          </p:cNvPr>
          <p:cNvSpPr>
            <a:spLocks noGrp="1" noChangeArrowheads="1"/>
          </p:cNvSpPr>
          <p:nvPr>
            <p:ph type="title"/>
          </p:nvPr>
        </p:nvSpPr>
        <p:spPr/>
        <p:txBody>
          <a:bodyPr/>
          <a:lstStyle/>
          <a:p>
            <a:r>
              <a:rPr lang="en-US" altLang="en-US" b="1" dirty="0"/>
              <a:t>Who Is Entitled To The Birthright?</a:t>
            </a:r>
          </a:p>
        </p:txBody>
      </p:sp>
      <p:sp>
        <p:nvSpPr>
          <p:cNvPr id="15363" name="Rectangle 3">
            <a:extLst>
              <a:ext uri="{FF2B5EF4-FFF2-40B4-BE49-F238E27FC236}">
                <a16:creationId xmlns:a16="http://schemas.microsoft.com/office/drawing/2014/main" id="{823A3A5B-836F-4167-AC10-3E8855949E23}"/>
              </a:ext>
            </a:extLst>
          </p:cNvPr>
          <p:cNvSpPr>
            <a:spLocks noGrp="1" noChangeArrowheads="1"/>
          </p:cNvSpPr>
          <p:nvPr>
            <p:ph idx="1"/>
          </p:nvPr>
        </p:nvSpPr>
        <p:spPr>
          <a:xfrm>
            <a:off x="719328" y="1981200"/>
            <a:ext cx="11472672" cy="4876800"/>
          </a:xfrm>
        </p:spPr>
        <p:txBody>
          <a:bodyPr>
            <a:normAutofit/>
          </a:bodyPr>
          <a:lstStyle/>
          <a:p>
            <a:r>
              <a:rPr lang="en-US" altLang="en-US" sz="3600" b="1" dirty="0"/>
              <a:t>Those who make their spiritual family their priority</a:t>
            </a:r>
            <a:r>
              <a:rPr lang="en-US" altLang="en-US" sz="3600" dirty="0"/>
              <a:t>.  </a:t>
            </a:r>
            <a:br>
              <a:rPr lang="en-US" altLang="en-US" sz="3600" dirty="0"/>
            </a:br>
            <a:r>
              <a:rPr lang="en-US" altLang="en-US" sz="3600" dirty="0"/>
              <a:t>(Matt. 10:34-39; 12:46-50; Eph. 2:19; Romans 12:10-13)</a:t>
            </a:r>
          </a:p>
          <a:p>
            <a:pPr>
              <a:lnSpc>
                <a:spcPct val="90000"/>
              </a:lnSpc>
            </a:pPr>
            <a:r>
              <a:rPr lang="en-US" altLang="en-US" sz="3600" b="1" dirty="0"/>
              <a:t>Those who obey</a:t>
            </a:r>
            <a:r>
              <a:rPr lang="en-US" altLang="en-US" sz="3600" dirty="0"/>
              <a:t> and </a:t>
            </a:r>
            <a:r>
              <a:rPr lang="en-US" altLang="en-US" sz="3600" b="1" dirty="0"/>
              <a:t>do His will according to God’s word </a:t>
            </a:r>
            <a:r>
              <a:rPr lang="en-US" altLang="en-US" sz="3600" dirty="0"/>
              <a:t>– (Matthew 7:21-23; Luke 6:46; James 1:21-25; Acts 20:32)</a:t>
            </a:r>
          </a:p>
          <a:p>
            <a:pPr>
              <a:lnSpc>
                <a:spcPct val="90000"/>
              </a:lnSpc>
            </a:pPr>
            <a:r>
              <a:rPr lang="en-US" altLang="en-US" sz="3600" b="1" dirty="0"/>
              <a:t>Those who fulfill their responsibilities within this spiritual family</a:t>
            </a:r>
            <a:r>
              <a:rPr lang="en-US" altLang="en-US" sz="3600" dirty="0"/>
              <a:t>.  (Hebrews 10:24-25; 1 Thess. 5:11-14; </a:t>
            </a:r>
            <a:br>
              <a:rPr lang="en-US" altLang="en-US" sz="3600" dirty="0"/>
            </a:br>
            <a:r>
              <a:rPr lang="en-US" altLang="en-US" sz="3600" dirty="0"/>
              <a:t>1 Corinthians 15:58; 2 Timothy 2:21; Ephesians 4:12)</a:t>
            </a:r>
          </a:p>
          <a:p>
            <a:pPr>
              <a:lnSpc>
                <a:spcPct val="90000"/>
              </a:lnSpc>
            </a:pPr>
            <a:r>
              <a:rPr lang="en-US" altLang="en-US" sz="3600" dirty="0"/>
              <a:t>Those who are </a:t>
            </a:r>
            <a:r>
              <a:rPr lang="en-US" altLang="en-US" sz="3600" b="1" dirty="0"/>
              <a:t>truly be His disciples</a:t>
            </a:r>
            <a:r>
              <a:rPr lang="en-US" altLang="en-US" sz="3600" dirty="0"/>
              <a:t>. (Mk. 10:17-21)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fade">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2921</TotalTime>
  <Words>2595</Words>
  <Application>Microsoft Office PowerPoint</Application>
  <PresentationFormat>Widescreen</PresentationFormat>
  <Paragraphs>166</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Tw Cen MT</vt:lpstr>
      <vt:lpstr>Tw Cen MT Condensed</vt:lpstr>
      <vt:lpstr>Wingdings</vt:lpstr>
      <vt:lpstr>Wingdings 3</vt:lpstr>
      <vt:lpstr>Integral</vt:lpstr>
      <vt:lpstr>The Christian’s Birthright</vt:lpstr>
      <vt:lpstr>What Is The Birthright?</vt:lpstr>
      <vt:lpstr>What Is The Birthright?</vt:lpstr>
      <vt:lpstr>What Is The Birthright?</vt:lpstr>
      <vt:lpstr>What Is Our Birthright?</vt:lpstr>
      <vt:lpstr>Who Is Entitled To The Birthright?</vt:lpstr>
      <vt:lpstr>Who Is Entitled To The Birthright?</vt:lpstr>
      <vt:lpstr>Who Is Entitled To The Birthright?</vt:lpstr>
      <vt:lpstr>Who Is Entitled To The Birthright?</vt:lpstr>
      <vt:lpstr>How Can We “Despise” Our Birthright?</vt:lpstr>
      <vt:lpstr>How Can We “Despise” Our Birthright?</vt:lpstr>
      <vt:lpstr>How Can We “Despise” Our Birthright?</vt:lpstr>
      <vt:lpstr>The Christian’s Birthright</vt:lpstr>
    </vt:vector>
  </TitlesOfParts>
  <Company>Simmons 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Christian’s Birthright</dc:title>
  <dc:creator>Chris Simmons</dc:creator>
  <cp:lastModifiedBy>Chris Simmons</cp:lastModifiedBy>
  <cp:revision>13</cp:revision>
  <cp:lastPrinted>2021-12-19T22:16:22Z</cp:lastPrinted>
  <dcterms:created xsi:type="dcterms:W3CDTF">2006-03-04T22:22:08Z</dcterms:created>
  <dcterms:modified xsi:type="dcterms:W3CDTF">2023-06-07T01:34:07Z</dcterms:modified>
</cp:coreProperties>
</file>