
<file path=[Content_Types].xml><?xml version="1.0" encoding="utf-8"?>
<Types xmlns="http://schemas.openxmlformats.org/package/2006/content-types">
  <Default Extension="fntdata" ContentType="application/x-fontdata"/>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embedTrueTypeFonts="1" saveSubsetFonts="1" autoCompressPictures="0">
  <p:sldMasterIdLst>
    <p:sldMasterId id="2147483657" r:id="rId1"/>
  </p:sldMasterIdLst>
  <p:notesMasterIdLst>
    <p:notesMasterId r:id="rId12"/>
  </p:notesMasterIdLst>
  <p:handoutMasterIdLst>
    <p:handoutMasterId r:id="rId13"/>
  </p:handoutMasterIdLst>
  <p:sldIdLst>
    <p:sldId id="330" r:id="rId2"/>
    <p:sldId id="333" r:id="rId3"/>
    <p:sldId id="320" r:id="rId4"/>
    <p:sldId id="332" r:id="rId5"/>
    <p:sldId id="321" r:id="rId6"/>
    <p:sldId id="328" r:id="rId7"/>
    <p:sldId id="329" r:id="rId8"/>
    <p:sldId id="340" r:id="rId9"/>
    <p:sldId id="335" r:id="rId10"/>
    <p:sldId id="349" r:id="rId11"/>
  </p:sldIdLst>
  <p:sldSz cx="9144000" cy="5143500" type="screen16x9"/>
  <p:notesSz cx="7102475" cy="9388475"/>
  <p:embeddedFontLst>
    <p:embeddedFont>
      <p:font typeface="Montserrat"/>
      <p:regular r:id="rId14"/>
      <p:bold r:id="rId15"/>
      <p:italic r:id="rId16"/>
      <p:boldItalic r:id="rId17"/>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BBB713A6-5156-4448-B144-822046962AE8}">
  <a:tblStyle styleId="{BBB713A6-5156-4448-B144-822046962AE8}" styleName="Table_0">
    <a:wholeTbl>
      <a:tcTxStyle>
        <a:font>
          <a:latin typeface="Arial"/>
          <a:ea typeface="Arial"/>
          <a:cs typeface="Arial"/>
        </a:font>
        <a:srgbClr val="000000"/>
      </a:tcTxStyle>
      <a:tcStyle>
        <a:tcBdr>
          <a:left>
            <a:ln w="9525" cap="flat" cmpd="sng">
              <a:solidFill>
                <a:srgbClr val="000000"/>
              </a:solidFill>
              <a:prstDash val="solid"/>
              <a:round/>
              <a:headEnd type="none" w="sm" len="sm"/>
              <a:tailEnd type="none" w="sm" len="sm"/>
            </a:ln>
          </a:left>
          <a:right>
            <a:ln w="9525" cap="flat" cmpd="sng">
              <a:solidFill>
                <a:srgbClr val="000000"/>
              </a:solidFill>
              <a:prstDash val="solid"/>
              <a:round/>
              <a:headEnd type="none" w="sm" len="sm"/>
              <a:tailEnd type="none" w="sm" len="sm"/>
            </a:ln>
          </a:right>
          <a:top>
            <a:ln w="9525" cap="flat" cmpd="sng">
              <a:solidFill>
                <a:srgbClr val="000000"/>
              </a:solidFill>
              <a:prstDash val="solid"/>
              <a:round/>
              <a:headEnd type="none" w="sm" len="sm"/>
              <a:tailEnd type="none" w="sm" len="sm"/>
            </a:ln>
          </a:top>
          <a:bottom>
            <a:ln w="9525" cap="flat" cmpd="sng">
              <a:solidFill>
                <a:srgbClr val="000000"/>
              </a:solidFill>
              <a:prstDash val="solid"/>
              <a:round/>
              <a:headEnd type="none" w="sm" len="sm"/>
              <a:tailEnd type="none" w="sm" len="sm"/>
            </a:ln>
          </a:bottom>
          <a:insideH>
            <a:ln w="9525" cap="flat" cmpd="sng">
              <a:solidFill>
                <a:srgbClr val="000000"/>
              </a:solidFill>
              <a:prstDash val="solid"/>
              <a:round/>
              <a:headEnd type="none" w="sm" len="sm"/>
              <a:tailEnd type="none" w="sm" len="sm"/>
            </a:ln>
          </a:insideH>
          <a:insideV>
            <a:ln w="9525" cap="flat" cmpd="sng">
              <a:solidFill>
                <a:srgbClr val="000000"/>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 styleId="{4886E1FF-FDF2-4410-8487-3ABA108AFFFD}" styleName="Table_1">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87477" autoAdjust="0"/>
  </p:normalViewPr>
  <p:slideViewPr>
    <p:cSldViewPr snapToGrid="0">
      <p:cViewPr varScale="1">
        <p:scale>
          <a:sx n="79" d="100"/>
          <a:sy n="79" d="100"/>
        </p:scale>
        <p:origin x="1086" y="78"/>
      </p:cViewPr>
      <p:guideLst/>
    </p:cSldViewPr>
  </p:slideViewPr>
  <p:outlineViewPr>
    <p:cViewPr>
      <p:scale>
        <a:sx n="33" d="100"/>
        <a:sy n="33" d="100"/>
      </p:scale>
      <p:origin x="0" y="-40224"/>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font" Target="fonts/font4.fntdata"/><Relationship Id="rId2" Type="http://schemas.openxmlformats.org/officeDocument/2006/relationships/slide" Target="slides/slide1.xml"/><Relationship Id="rId16" Type="http://schemas.openxmlformats.org/officeDocument/2006/relationships/font" Target="fonts/font3.fntdata"/><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font" Target="fonts/font2.fntdata"/><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font" Target="fonts/font1.fntdata"/></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458314F1-9607-43A9-B30B-789DBF128BA6}"/>
              </a:ext>
            </a:extLst>
          </p:cNvPr>
          <p:cNvSpPr>
            <a:spLocks noGrp="1"/>
          </p:cNvSpPr>
          <p:nvPr>
            <p:ph type="hdr" sz="quarter"/>
          </p:nvPr>
        </p:nvSpPr>
        <p:spPr>
          <a:xfrm>
            <a:off x="0" y="0"/>
            <a:ext cx="3077739" cy="471054"/>
          </a:xfrm>
          <a:prstGeom prst="rect">
            <a:avLst/>
          </a:prstGeom>
        </p:spPr>
        <p:txBody>
          <a:bodyPr vert="horz" lIns="94229" tIns="47114" rIns="94229" bIns="47114" rtlCol="0"/>
          <a:lstStyle>
            <a:lvl1pPr algn="l">
              <a:defRPr sz="1200"/>
            </a:lvl1pPr>
          </a:lstStyle>
          <a:p>
            <a:endParaRPr lang="en-US"/>
          </a:p>
        </p:txBody>
      </p:sp>
      <p:sp>
        <p:nvSpPr>
          <p:cNvPr id="3" name="Date Placeholder 2">
            <a:extLst>
              <a:ext uri="{FF2B5EF4-FFF2-40B4-BE49-F238E27FC236}">
                <a16:creationId xmlns:a16="http://schemas.microsoft.com/office/drawing/2014/main" id="{8851F49A-5835-46F2-88AE-CEFA303D3F04}"/>
              </a:ext>
            </a:extLst>
          </p:cNvPr>
          <p:cNvSpPr>
            <a:spLocks noGrp="1"/>
          </p:cNvSpPr>
          <p:nvPr>
            <p:ph type="dt" sz="quarter" idx="1"/>
          </p:nvPr>
        </p:nvSpPr>
        <p:spPr>
          <a:xfrm>
            <a:off x="4023092" y="0"/>
            <a:ext cx="3077739" cy="471054"/>
          </a:xfrm>
          <a:prstGeom prst="rect">
            <a:avLst/>
          </a:prstGeom>
        </p:spPr>
        <p:txBody>
          <a:bodyPr vert="horz" lIns="94229" tIns="47114" rIns="94229" bIns="47114" rtlCol="0"/>
          <a:lstStyle>
            <a:lvl1pPr algn="r">
              <a:defRPr sz="1200"/>
            </a:lvl1pPr>
          </a:lstStyle>
          <a:p>
            <a:r>
              <a:rPr lang="en-US"/>
              <a:t>1/16/22 pm</a:t>
            </a:r>
          </a:p>
        </p:txBody>
      </p:sp>
      <p:sp>
        <p:nvSpPr>
          <p:cNvPr id="4" name="Footer Placeholder 3">
            <a:extLst>
              <a:ext uri="{FF2B5EF4-FFF2-40B4-BE49-F238E27FC236}">
                <a16:creationId xmlns:a16="http://schemas.microsoft.com/office/drawing/2014/main" id="{AEC188F2-F093-406E-8A1D-68A270BBC5C8}"/>
              </a:ext>
            </a:extLst>
          </p:cNvPr>
          <p:cNvSpPr>
            <a:spLocks noGrp="1"/>
          </p:cNvSpPr>
          <p:nvPr>
            <p:ph type="ftr" sz="quarter" idx="2"/>
          </p:nvPr>
        </p:nvSpPr>
        <p:spPr>
          <a:xfrm>
            <a:off x="0" y="8917422"/>
            <a:ext cx="3077739" cy="471053"/>
          </a:xfrm>
          <a:prstGeom prst="rect">
            <a:avLst/>
          </a:prstGeom>
        </p:spPr>
        <p:txBody>
          <a:bodyPr vert="horz" lIns="94229" tIns="47114" rIns="94229" bIns="47114" rtlCol="0" anchor="b"/>
          <a:lstStyle>
            <a:lvl1pPr algn="l">
              <a:defRPr sz="1200"/>
            </a:lvl1pPr>
          </a:lstStyle>
          <a:p>
            <a:r>
              <a:rPr lang="en-US"/>
              <a:t>The Schemes of Satan - Lusts of the Flesh &amp; Eyes and the Pride of Life</a:t>
            </a:r>
          </a:p>
        </p:txBody>
      </p:sp>
      <p:sp>
        <p:nvSpPr>
          <p:cNvPr id="5" name="Slide Number Placeholder 4">
            <a:extLst>
              <a:ext uri="{FF2B5EF4-FFF2-40B4-BE49-F238E27FC236}">
                <a16:creationId xmlns:a16="http://schemas.microsoft.com/office/drawing/2014/main" id="{3700FAAB-0451-4A7E-8866-C2633803D04A}"/>
              </a:ext>
            </a:extLst>
          </p:cNvPr>
          <p:cNvSpPr>
            <a:spLocks noGrp="1"/>
          </p:cNvSpPr>
          <p:nvPr>
            <p:ph type="sldNum" sz="quarter" idx="3"/>
          </p:nvPr>
        </p:nvSpPr>
        <p:spPr>
          <a:xfrm>
            <a:off x="4023092" y="8917422"/>
            <a:ext cx="3077739" cy="471053"/>
          </a:xfrm>
          <a:prstGeom prst="rect">
            <a:avLst/>
          </a:prstGeom>
        </p:spPr>
        <p:txBody>
          <a:bodyPr vert="horz" lIns="94229" tIns="47114" rIns="94229" bIns="47114" rtlCol="0" anchor="b"/>
          <a:lstStyle>
            <a:lvl1pPr algn="r">
              <a:defRPr sz="1200"/>
            </a:lvl1pPr>
          </a:lstStyle>
          <a:p>
            <a:fld id="{D0CA7112-9D16-4CC9-A724-FCAA399F22A9}" type="slidenum">
              <a:rPr lang="en-US" smtClean="0"/>
              <a:t>‹#›</a:t>
            </a:fld>
            <a:endParaRPr lang="en-US"/>
          </a:p>
        </p:txBody>
      </p:sp>
    </p:spTree>
    <p:extLst>
      <p:ext uri="{BB962C8B-B14F-4D97-AF65-F5344CB8AC3E}">
        <p14:creationId xmlns:p14="http://schemas.microsoft.com/office/powerpoint/2010/main" val="1835353304"/>
      </p:ext>
    </p:extLst>
  </p:cSld>
  <p:clrMap bg1="lt1" tx1="dk1" bg2="lt2" tx2="dk2" accent1="accent1" accent2="accent2" accent3="accent3" accent4="accent4" accent5="accent5" accent6="accent6" hlink="hlink" folHlink="folHlink"/>
  <p:hf hd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423863" y="704850"/>
            <a:ext cx="6256337" cy="3519488"/>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710248" y="4459526"/>
            <a:ext cx="5681980" cy="4224814"/>
          </a:xfrm>
          <a:prstGeom prst="rect">
            <a:avLst/>
          </a:prstGeom>
          <a:noFill/>
          <a:ln>
            <a:noFill/>
          </a:ln>
        </p:spPr>
        <p:txBody>
          <a:bodyPr spcFirstLastPara="1" wrap="square" lIns="94213" tIns="94213" rIns="94213" bIns="94213" anchor="t" anchorCtr="0">
            <a:noAutofit/>
          </a:bodyPr>
          <a:lstStyle>
            <a:lvl1pPr marL="457200" lvl="0" indent="-317500">
              <a:spcBef>
                <a:spcPts val="0"/>
              </a:spcBef>
              <a:spcAft>
                <a:spcPts val="0"/>
              </a:spcAft>
              <a:buSzPts val="1400"/>
              <a:buChar char="●"/>
              <a:defRPr sz="1100"/>
            </a:lvl1pPr>
            <a:lvl2pPr marL="914400" lvl="1" indent="-317500">
              <a:spcBef>
                <a:spcPts val="0"/>
              </a:spcBef>
              <a:spcAft>
                <a:spcPts val="0"/>
              </a:spcAft>
              <a:buSzPts val="1400"/>
              <a:buChar char="○"/>
              <a:defRPr sz="1100"/>
            </a:lvl2pPr>
            <a:lvl3pPr marL="1371600" lvl="2" indent="-317500">
              <a:spcBef>
                <a:spcPts val="0"/>
              </a:spcBef>
              <a:spcAft>
                <a:spcPts val="0"/>
              </a:spcAft>
              <a:buSzPts val="1400"/>
              <a:buChar char="■"/>
              <a:defRPr sz="1100"/>
            </a:lvl3pPr>
            <a:lvl4pPr marL="1828800" lvl="3" indent="-317500">
              <a:spcBef>
                <a:spcPts val="0"/>
              </a:spcBef>
              <a:spcAft>
                <a:spcPts val="0"/>
              </a:spcAft>
              <a:buSzPts val="1400"/>
              <a:buChar char="●"/>
              <a:defRPr sz="1100"/>
            </a:lvl4pPr>
            <a:lvl5pPr marL="2286000" lvl="4" indent="-317500">
              <a:spcBef>
                <a:spcPts val="0"/>
              </a:spcBef>
              <a:spcAft>
                <a:spcPts val="0"/>
              </a:spcAft>
              <a:buSzPts val="1400"/>
              <a:buChar char="○"/>
              <a:defRPr sz="1100"/>
            </a:lvl5pPr>
            <a:lvl6pPr marL="2743200" lvl="5" indent="-317500">
              <a:spcBef>
                <a:spcPts val="0"/>
              </a:spcBef>
              <a:spcAft>
                <a:spcPts val="0"/>
              </a:spcAft>
              <a:buSzPts val="1400"/>
              <a:buChar char="■"/>
              <a:defRPr sz="1100"/>
            </a:lvl6pPr>
            <a:lvl7pPr marL="3200400" lvl="6" indent="-317500">
              <a:spcBef>
                <a:spcPts val="0"/>
              </a:spcBef>
              <a:spcAft>
                <a:spcPts val="0"/>
              </a:spcAft>
              <a:buSzPts val="1400"/>
              <a:buChar char="●"/>
              <a:defRPr sz="1100"/>
            </a:lvl7pPr>
            <a:lvl8pPr marL="3657600" lvl="7" indent="-317500">
              <a:spcBef>
                <a:spcPts val="0"/>
              </a:spcBef>
              <a:spcAft>
                <a:spcPts val="0"/>
              </a:spcAft>
              <a:buSzPts val="1400"/>
              <a:buChar char="○"/>
              <a:defRPr sz="1100"/>
            </a:lvl8pPr>
            <a:lvl9pPr marL="4114800" lvl="8" indent="-317500">
              <a:spcBef>
                <a:spcPts val="0"/>
              </a:spcBef>
              <a:spcAft>
                <a:spcPts val="0"/>
              </a:spcAft>
              <a:buSzPts val="1400"/>
              <a:buChar char="■"/>
              <a:defRPr sz="1100"/>
            </a:lvl9pPr>
          </a:lstStyle>
          <a:p>
            <a:endParaRPr/>
          </a:p>
        </p:txBody>
      </p:sp>
    </p:spTree>
  </p:cSld>
  <p:clrMap bg1="lt1" tx1="dk1" bg2="dk2" tx2="lt2" accent1="accent1" accent2="accent2" accent3="accent3" accent4="accent4" accent5="accent5" accent6="accent6" hlink="hlink" folHlink="folHlink"/>
  <p:hf hdr="0"/>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8"/>
        <p:cNvGrpSpPr/>
        <p:nvPr/>
      </p:nvGrpSpPr>
      <p:grpSpPr>
        <a:xfrm>
          <a:off x="0" y="0"/>
          <a:ext cx="0" cy="0"/>
          <a:chOff x="0" y="0"/>
          <a:chExt cx="0" cy="0"/>
        </a:xfrm>
      </p:grpSpPr>
      <p:sp>
        <p:nvSpPr>
          <p:cNvPr id="59" name="Google Shape;59;g35f391192_00:notes"/>
          <p:cNvSpPr>
            <a:spLocks noGrp="1" noRot="1" noChangeAspect="1"/>
          </p:cNvSpPr>
          <p:nvPr>
            <p:ph type="sldImg" idx="2"/>
          </p:nvPr>
        </p:nvSpPr>
        <p:spPr>
          <a:xfrm>
            <a:off x="422275" y="704850"/>
            <a:ext cx="6257925" cy="3519488"/>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0" name="Google Shape;60;g35f391192_00:notes"/>
          <p:cNvSpPr txBox="1">
            <a:spLocks noGrp="1"/>
          </p:cNvSpPr>
          <p:nvPr>
            <p:ph type="body" idx="1"/>
          </p:nvPr>
        </p:nvSpPr>
        <p:spPr>
          <a:xfrm>
            <a:off x="710248" y="4459526"/>
            <a:ext cx="5681980" cy="4224814"/>
          </a:xfrm>
          <a:prstGeom prst="rect">
            <a:avLst/>
          </a:prstGeom>
        </p:spPr>
        <p:txBody>
          <a:bodyPr spcFirstLastPara="1" wrap="square" lIns="94213" tIns="94213" rIns="94213" bIns="94213" anchor="t" anchorCtr="0">
            <a:noAutofit/>
          </a:bodyPr>
          <a:lstStyle/>
          <a:p>
            <a:pPr marL="0" indent="0">
              <a:buNone/>
            </a:pPr>
            <a:endParaRPr/>
          </a:p>
        </p:txBody>
      </p:sp>
    </p:spTree>
    <p:extLst>
      <p:ext uri="{BB962C8B-B14F-4D97-AF65-F5344CB8AC3E}">
        <p14:creationId xmlns:p14="http://schemas.microsoft.com/office/powerpoint/2010/main" val="299196096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Google Shape;96;p:notes"/>
          <p:cNvSpPr>
            <a:spLocks noGrp="1" noRot="1" noChangeAspect="1"/>
          </p:cNvSpPr>
          <p:nvPr>
            <p:ph type="sldImg" idx="2"/>
          </p:nvPr>
        </p:nvSpPr>
        <p:spPr>
          <a:xfrm>
            <a:off x="422275" y="704850"/>
            <a:ext cx="6257925" cy="3519488"/>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7" name="Google Shape;97;p:notes"/>
          <p:cNvSpPr txBox="1">
            <a:spLocks noGrp="1"/>
          </p:cNvSpPr>
          <p:nvPr>
            <p:ph type="body" idx="1"/>
          </p:nvPr>
        </p:nvSpPr>
        <p:spPr>
          <a:xfrm>
            <a:off x="710248" y="4459526"/>
            <a:ext cx="5681980" cy="4224814"/>
          </a:xfrm>
          <a:prstGeom prst="rect">
            <a:avLst/>
          </a:prstGeom>
        </p:spPr>
        <p:txBody>
          <a:bodyPr spcFirstLastPara="1" wrap="square" lIns="94213" tIns="94213" rIns="94213" bIns="94213" anchor="t" anchorCtr="0">
            <a:noAutofit/>
          </a:bodyPr>
          <a:lstStyle/>
          <a:p>
            <a:pPr marL="471145" indent="-327184" defTabSz="942289">
              <a:buNone/>
              <a:defRPr/>
            </a:pPr>
            <a:r>
              <a:rPr lang="en-US" sz="1400" kern="1400" dirty="0">
                <a:latin typeface="Times New Roman" panose="02020603050405020304" pitchFamily="18" charset="0"/>
              </a:rPr>
              <a:t>Gal 6:6-9</a:t>
            </a:r>
          </a:p>
          <a:p>
            <a:pPr marL="471145" indent="-327184" defTabSz="942289">
              <a:buNone/>
              <a:defRPr/>
            </a:pPr>
            <a:endParaRPr lang="en-US" sz="1400" kern="1400" dirty="0">
              <a:latin typeface="Times New Roman" panose="02020603050405020304" pitchFamily="18" charset="0"/>
            </a:endParaRPr>
          </a:p>
          <a:p>
            <a:pPr marL="471145" indent="-327184" defTabSz="942289">
              <a:buNone/>
              <a:defRPr/>
            </a:pPr>
            <a:r>
              <a:rPr lang="en-US" sz="1400" kern="1400" dirty="0">
                <a:latin typeface="Times New Roman" panose="02020603050405020304" pitchFamily="18" charset="0"/>
              </a:rPr>
              <a:t>6 The one who is taught the word is to share all good things with the one who teaches him.  7 Do not be deceived, God is not mocked; for whatever a man sows, this he will also reap. 8 For the one who sows to his own flesh will from the flesh reap corruption, but the one who sows to the Spirit will from the Spirit reap eternal life. 9 Let us not lose heart in doing good, for in due time we will reap if we do not grow weary.</a:t>
            </a:r>
          </a:p>
          <a:p>
            <a:pPr marL="471145" indent="-327184" defTabSz="942289">
              <a:buNone/>
              <a:defRPr/>
            </a:pPr>
            <a:endParaRPr lang="en-US" sz="1400" kern="1400" dirty="0">
              <a:latin typeface="Times New Roman" panose="02020603050405020304" pitchFamily="18" charset="0"/>
            </a:endParaRPr>
          </a:p>
          <a:p>
            <a:pPr marL="471145" indent="-327184" defTabSz="942289">
              <a:buNone/>
              <a:defRPr/>
            </a:pPr>
            <a:r>
              <a:rPr lang="en-US" sz="1400" kern="1400" dirty="0">
                <a:latin typeface="Times New Roman" panose="02020603050405020304" pitchFamily="18" charset="0"/>
              </a:rPr>
              <a:t>Titus 2:11-13</a:t>
            </a:r>
          </a:p>
          <a:p>
            <a:pPr marL="471145" indent="-327184" defTabSz="942289">
              <a:buNone/>
              <a:defRPr/>
            </a:pPr>
            <a:r>
              <a:rPr lang="en-US" sz="1400" kern="1400" dirty="0">
                <a:latin typeface="Times New Roman" panose="02020603050405020304" pitchFamily="18" charset="0"/>
              </a:rPr>
              <a:t> For the grace of God has appeared, bringing salvation to all men, 12 instructing us to deny ungodliness and worldly desires and to live sensibly, righteously and godly in the present age, 13 looking for the blessed hope and the appearing of the glory of our great God and Savior</a:t>
            </a:r>
          </a:p>
          <a:p>
            <a:pPr marL="471145" indent="-327184" defTabSz="942289">
              <a:buNone/>
              <a:defRPr/>
            </a:pPr>
            <a:endParaRPr lang="en-US" sz="1400" kern="1400" dirty="0">
              <a:latin typeface="Times New Roman" panose="02020603050405020304" pitchFamily="18" charset="0"/>
            </a:endParaRPr>
          </a:p>
          <a:p>
            <a:pPr marL="471145" indent="-327184" defTabSz="942289">
              <a:buNone/>
              <a:defRPr/>
            </a:pPr>
            <a:r>
              <a:rPr lang="en-US" sz="1400" kern="1400" dirty="0">
                <a:latin typeface="Times New Roman" panose="02020603050405020304" pitchFamily="18" charset="0"/>
              </a:rPr>
              <a:t>Eph 1:18-19</a:t>
            </a:r>
          </a:p>
          <a:p>
            <a:pPr marL="471145" indent="-327184" defTabSz="942289">
              <a:buNone/>
              <a:defRPr/>
            </a:pPr>
            <a:r>
              <a:rPr lang="en-US" sz="1400" kern="1400" dirty="0">
                <a:latin typeface="Times New Roman" panose="02020603050405020304" pitchFamily="18" charset="0"/>
              </a:rPr>
              <a:t>I pray that the eyes of your heart may be enlightened, so that you will know what is the hope of His calling, what are the riches of the glory of His inheritance in the saints, 19 and what is the surpassing greatness of His power toward us who believe.</a:t>
            </a:r>
          </a:p>
          <a:p>
            <a:pPr marL="471145" indent="-327184" defTabSz="942289">
              <a:buNone/>
              <a:defRPr/>
            </a:pPr>
            <a:endParaRPr lang="en-US" sz="1400" kern="1400" dirty="0">
              <a:latin typeface="Times New Roman" panose="02020603050405020304" pitchFamily="18" charset="0"/>
            </a:endParaRPr>
          </a:p>
        </p:txBody>
      </p:sp>
    </p:spTree>
    <p:extLst>
      <p:ext uri="{BB962C8B-B14F-4D97-AF65-F5344CB8AC3E}">
        <p14:creationId xmlns:p14="http://schemas.microsoft.com/office/powerpoint/2010/main" val="17947191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Google Shape;96;p:notes"/>
          <p:cNvSpPr>
            <a:spLocks noGrp="1" noRot="1" noChangeAspect="1"/>
          </p:cNvSpPr>
          <p:nvPr>
            <p:ph type="sldImg" idx="2"/>
          </p:nvPr>
        </p:nvSpPr>
        <p:spPr>
          <a:xfrm>
            <a:off x="422275" y="704850"/>
            <a:ext cx="6257925" cy="3519488"/>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7" name="Google Shape;97;p:notes"/>
          <p:cNvSpPr txBox="1">
            <a:spLocks noGrp="1"/>
          </p:cNvSpPr>
          <p:nvPr>
            <p:ph type="body" idx="1"/>
          </p:nvPr>
        </p:nvSpPr>
        <p:spPr>
          <a:xfrm>
            <a:off x="710248" y="4459526"/>
            <a:ext cx="5681980" cy="4224814"/>
          </a:xfrm>
          <a:prstGeom prst="rect">
            <a:avLst/>
          </a:prstGeom>
        </p:spPr>
        <p:txBody>
          <a:bodyPr spcFirstLastPara="1" wrap="square" lIns="94213" tIns="94213" rIns="94213" bIns="94213" anchor="t" anchorCtr="0">
            <a:noAutofit/>
          </a:bodyPr>
          <a:lstStyle/>
          <a:p>
            <a:pPr>
              <a:buNone/>
            </a:pPr>
            <a:r>
              <a:rPr lang="en-US" sz="1400" dirty="0"/>
              <a:t>1 Peter 1:6-9</a:t>
            </a:r>
          </a:p>
          <a:p>
            <a:pPr>
              <a:buNone/>
            </a:pPr>
            <a:r>
              <a:rPr lang="en-US" sz="1400" dirty="0"/>
              <a:t>In this you greatly rejoice, even though now for a little while, if necessary, you have been distressed by various trials, 7 so that the proof of your faith, being more precious than gold which is perishable, even though tested by fire, may be found to result in praise and glory and honor at the revelation of Jesus Christ; 8 and though you have not seen Him, you love Him, and though you do not see Him now, but believe in Him, you greatly rejoice with joy inexpressible and full of glory, 9 obtaining as the outcome of your faith the salvation of your souls. </a:t>
            </a:r>
          </a:p>
          <a:p>
            <a:pPr>
              <a:buNone/>
            </a:pPr>
            <a:endParaRPr lang="en-US" sz="1400" dirty="0"/>
          </a:p>
          <a:p>
            <a:pPr>
              <a:buNone/>
            </a:pPr>
            <a:r>
              <a:rPr lang="en-US" sz="1400" dirty="0"/>
              <a:t>Matt 13:20-21</a:t>
            </a:r>
          </a:p>
          <a:p>
            <a:pPr>
              <a:buNone/>
            </a:pPr>
            <a:r>
              <a:rPr lang="en-US" sz="1400" dirty="0"/>
              <a:t>The one on whom seed was sown on the rocky places, this is the man who hears the word and immediately receives it with joy;  21 yet he has no firm root in himself, but is only temporary, and when affliction or persecution arises because of the word, immediately he falls away.</a:t>
            </a:r>
          </a:p>
          <a:p>
            <a:pPr>
              <a:buNone/>
            </a:pPr>
            <a:endParaRPr lang="en-US" sz="1400" dirty="0"/>
          </a:p>
          <a:p>
            <a:pPr>
              <a:buNone/>
            </a:pPr>
            <a:r>
              <a:rPr lang="en-US" sz="1400" dirty="0"/>
              <a:t>Gal 6:12-14</a:t>
            </a:r>
          </a:p>
          <a:p>
            <a:pPr>
              <a:buNone/>
            </a:pPr>
            <a:r>
              <a:rPr lang="en-US" sz="1400" dirty="0"/>
              <a:t> Those who desire to make a good showing in the flesh try to compel you to be circumcised, simply so that they will not be persecuted for the cross of Christ. 13 For those who are circumcised do not even keep the Law themselves, but they desire to have you circumcised so that they may boast in your flesh. 14 But may it never be that I would boast, except in the cross of our Lord Jesus Christ, through which the world has been crucified to me, and I to the world.</a:t>
            </a:r>
          </a:p>
          <a:p>
            <a:pPr>
              <a:buNone/>
            </a:pPr>
            <a:endParaRPr lang="en-US" sz="1400" dirty="0"/>
          </a:p>
          <a:p>
            <a:pPr>
              <a:buNone/>
            </a:pPr>
            <a:r>
              <a:rPr lang="en-US" sz="1400" dirty="0"/>
              <a:t>1 Peter 2:20</a:t>
            </a:r>
          </a:p>
          <a:p>
            <a:pPr>
              <a:buNone/>
            </a:pPr>
            <a:r>
              <a:rPr lang="en-US" sz="1400" dirty="0"/>
              <a:t> For what credit is there if, when you sin and are harshly treated, you endure it with patience? But if when you do what is right and suffer for it you patiently endure it, this finds favor with God. </a:t>
            </a:r>
          </a:p>
          <a:p>
            <a:pPr>
              <a:buNone/>
            </a:pPr>
            <a:endParaRPr lang="en-US" sz="1400" dirty="0"/>
          </a:p>
          <a:p>
            <a:pPr>
              <a:buNone/>
            </a:pPr>
            <a:r>
              <a:rPr lang="en-US" sz="1400" dirty="0" err="1"/>
              <a:t>Neh</a:t>
            </a:r>
            <a:r>
              <a:rPr lang="en-US" sz="1400" dirty="0"/>
              <a:t> 4:2-5</a:t>
            </a:r>
          </a:p>
          <a:p>
            <a:pPr>
              <a:buNone/>
            </a:pPr>
            <a:r>
              <a:rPr lang="en-US" sz="1400" dirty="0"/>
              <a:t> He spoke in the presence of his brothers and the wealthy men of Samaria and said, "What are these feeble Jews doing? Are they going to restore it for themselves? Can they offer sacrifices? Can they finish in a day? Can they revive the stones from the dusty rubble even the burned ones?" 3 Now </a:t>
            </a:r>
            <a:r>
              <a:rPr lang="en-US" sz="1400" dirty="0" err="1"/>
              <a:t>Tobiah</a:t>
            </a:r>
            <a:r>
              <a:rPr lang="en-US" sz="1400" dirty="0"/>
              <a:t> the Ammonite was near him and he said, "Even what they are building — if a fox should jump on it, he would break their stone wall down!" 4 Hear, O our God, how we are despised! Return their reproach on their own heads and give them up for plunder in a land of captivity. 5 Do not forgive their iniquity and let not their sin be blotted out before You, for they have demoralized the builders. </a:t>
            </a:r>
          </a:p>
          <a:p>
            <a:pPr>
              <a:buNone/>
            </a:pPr>
            <a:endParaRPr lang="en-US" sz="1400" dirty="0"/>
          </a:p>
          <a:p>
            <a:pPr>
              <a:buNone/>
            </a:pPr>
            <a:r>
              <a:rPr lang="en-US" sz="1400" dirty="0" err="1"/>
              <a:t>Neh</a:t>
            </a:r>
            <a:r>
              <a:rPr lang="en-US" sz="1400" dirty="0"/>
              <a:t> 6:8-9</a:t>
            </a:r>
          </a:p>
          <a:p>
            <a:pPr>
              <a:buNone/>
            </a:pPr>
            <a:r>
              <a:rPr lang="en-US" sz="1400" dirty="0"/>
              <a:t>Then I sent a message to him saying, "Such things as you are saying have not been done, but you are inventing them in your own mind." 9 For all of them were trying to frighten us, thinking, "They will become discouraged with the work and it will not be done." But now, O God, strengthen my hands. </a:t>
            </a:r>
          </a:p>
          <a:p>
            <a:pPr>
              <a:buNone/>
            </a:pPr>
            <a:endParaRPr lang="en-US" sz="1400" dirty="0"/>
          </a:p>
          <a:p>
            <a:pPr>
              <a:buNone/>
            </a:pPr>
            <a:r>
              <a:rPr lang="en-US" sz="1400" dirty="0"/>
              <a:t>Ezra 4:4</a:t>
            </a:r>
          </a:p>
          <a:p>
            <a:pPr>
              <a:buNone/>
            </a:pPr>
            <a:r>
              <a:rPr lang="en-US" sz="1400" dirty="0"/>
              <a:t>Then the people of the land discouraged the people of Judah, and frightened them from building</a:t>
            </a:r>
          </a:p>
          <a:p>
            <a:pPr>
              <a:buNone/>
            </a:pPr>
            <a:endParaRPr lang="en-US" sz="1400" dirty="0"/>
          </a:p>
          <a:p>
            <a:pPr marL="471145" indent="-327184" defTabSz="942289">
              <a:buNone/>
              <a:defRPr/>
            </a:pPr>
            <a:r>
              <a:rPr lang="en-US" sz="1400" kern="1400" dirty="0">
                <a:latin typeface="Times New Roman" panose="02020603050405020304" pitchFamily="18" charset="0"/>
              </a:rPr>
              <a:t>2 Cor 7:5-10</a:t>
            </a:r>
          </a:p>
          <a:p>
            <a:pPr marL="471145" indent="-327184" defTabSz="942289">
              <a:buNone/>
              <a:defRPr/>
            </a:pPr>
            <a:r>
              <a:rPr lang="en-US" sz="1400" kern="1400" dirty="0">
                <a:latin typeface="Times New Roman" panose="02020603050405020304" pitchFamily="18" charset="0"/>
              </a:rPr>
              <a:t>For even when we came into Macedonia our flesh had no rest, but we were afflicted on every side: conflicts without, fears within. 6 But </a:t>
            </a:r>
            <a:r>
              <a:rPr lang="en-US" sz="1400" b="1" kern="1400" dirty="0">
                <a:latin typeface="Times New Roman" panose="02020603050405020304" pitchFamily="18" charset="0"/>
              </a:rPr>
              <a:t>God, who comforts the depressed</a:t>
            </a:r>
            <a:r>
              <a:rPr lang="en-US" sz="1400" kern="1400" dirty="0">
                <a:latin typeface="Times New Roman" panose="02020603050405020304" pitchFamily="18" charset="0"/>
              </a:rPr>
              <a:t>, </a:t>
            </a:r>
            <a:r>
              <a:rPr lang="en-US" sz="1400" b="1" kern="1400" dirty="0">
                <a:latin typeface="Times New Roman" panose="02020603050405020304" pitchFamily="18" charset="0"/>
              </a:rPr>
              <a:t>comforted us by the coming of Titus</a:t>
            </a:r>
            <a:r>
              <a:rPr lang="en-US" sz="1400" kern="1400" dirty="0">
                <a:latin typeface="Times New Roman" panose="02020603050405020304" pitchFamily="18" charset="0"/>
              </a:rPr>
              <a:t>; 7 and not only by his coming, but also by the comfort with which he was comforted in you, as he reported to us your longing, your mourning, your zeal for me; so that I rejoiced even more. 8 </a:t>
            </a:r>
            <a:r>
              <a:rPr lang="en-US" sz="1400" b="1" kern="1400" dirty="0">
                <a:latin typeface="Times New Roman" panose="02020603050405020304" pitchFamily="18" charset="0"/>
              </a:rPr>
              <a:t>For though I caused you sorrow by my letter, I do not regret it; though I did regret it — for I see that that letter caused you sorrow, though only for a while </a:t>
            </a:r>
            <a:r>
              <a:rPr lang="en-US" sz="1400" kern="1400" dirty="0">
                <a:latin typeface="Times New Roman" panose="02020603050405020304" pitchFamily="18" charset="0"/>
              </a:rPr>
              <a:t>—  9 I now rejoice, not that you were made sorrowful, but that you were made sorrowful to the point of repentance; for you were made sorrowful according to the will of God, so that you might not suffer loss in anything through us. </a:t>
            </a:r>
          </a:p>
          <a:p>
            <a:pPr>
              <a:buNone/>
            </a:pPr>
            <a:endParaRPr lang="en-US" sz="1400" dirty="0"/>
          </a:p>
        </p:txBody>
      </p:sp>
    </p:spTree>
    <p:extLst>
      <p:ext uri="{BB962C8B-B14F-4D97-AF65-F5344CB8AC3E}">
        <p14:creationId xmlns:p14="http://schemas.microsoft.com/office/powerpoint/2010/main" val="30482808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Google Shape;96;p:notes"/>
          <p:cNvSpPr>
            <a:spLocks noGrp="1" noRot="1" noChangeAspect="1"/>
          </p:cNvSpPr>
          <p:nvPr>
            <p:ph type="sldImg" idx="2"/>
          </p:nvPr>
        </p:nvSpPr>
        <p:spPr>
          <a:xfrm>
            <a:off x="422275" y="704850"/>
            <a:ext cx="6257925" cy="3519488"/>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7" name="Google Shape;97;p:notes"/>
          <p:cNvSpPr txBox="1">
            <a:spLocks noGrp="1"/>
          </p:cNvSpPr>
          <p:nvPr>
            <p:ph type="body" idx="1"/>
          </p:nvPr>
        </p:nvSpPr>
        <p:spPr>
          <a:xfrm>
            <a:off x="710248" y="4459526"/>
            <a:ext cx="5681980" cy="4224814"/>
          </a:xfrm>
          <a:prstGeom prst="rect">
            <a:avLst/>
          </a:prstGeom>
        </p:spPr>
        <p:txBody>
          <a:bodyPr spcFirstLastPara="1" wrap="square" lIns="94213" tIns="94213" rIns="94213" bIns="94213" anchor="t" anchorCtr="0">
            <a:noAutofit/>
          </a:bodyPr>
          <a:lstStyle/>
          <a:p>
            <a:pPr>
              <a:buNone/>
            </a:pPr>
            <a:r>
              <a:rPr lang="en-US" sz="1400" dirty="0"/>
              <a:t>Gen 3:1-5</a:t>
            </a:r>
          </a:p>
          <a:p>
            <a:pPr>
              <a:buNone/>
            </a:pPr>
            <a:r>
              <a:rPr lang="en-US" sz="1400" dirty="0"/>
              <a:t> Now the serpent was more crafty than any beast of the field which the Lord God had made. And he said to the woman, "Indeed, has God said, 'You shall not eat from any tree of the garden'?" 2 The woman said to the serpent, "From the fruit of the trees of the garden we may eat; 3 but from the fruit of the tree which is in the middle of the garden, God has said, 'You shall not eat from it or touch it, or you will die.'" 4 The serpent said to the woman, "You surely will not die! 5 "For God knows that in the day you eat from it your eyes will be opened, and you will be like God, knowing good and evil.</a:t>
            </a:r>
          </a:p>
          <a:p>
            <a:pPr>
              <a:buNone/>
            </a:pPr>
            <a:endParaRPr lang="en-US" sz="1400" dirty="0"/>
          </a:p>
          <a:p>
            <a:pPr>
              <a:buNone/>
            </a:pPr>
            <a:r>
              <a:rPr lang="en-US" sz="1400" dirty="0"/>
              <a:t>Eph 3:3-5</a:t>
            </a:r>
          </a:p>
          <a:p>
            <a:pPr>
              <a:buNone/>
            </a:pPr>
            <a:r>
              <a:rPr lang="en-US" sz="1400" dirty="0"/>
              <a:t>that by revelation there was made known to me the mystery, as I wrote before in brief. 4 By referring to this, when you read you can understand my insight into the mystery of Christ, 5 which in other generations was not made known to the sons of men, as it has now been revealed to His holy apostles and prophets in the Spirit</a:t>
            </a:r>
          </a:p>
          <a:p>
            <a:pPr>
              <a:buNone/>
            </a:pPr>
            <a:endParaRPr lang="en-US" sz="1400" dirty="0"/>
          </a:p>
          <a:p>
            <a:pPr>
              <a:buNone/>
            </a:pPr>
            <a:r>
              <a:rPr lang="en-US" sz="1400" dirty="0"/>
              <a:t>Eph 5:15-17</a:t>
            </a:r>
          </a:p>
          <a:p>
            <a:pPr>
              <a:buNone/>
            </a:pPr>
            <a:r>
              <a:rPr lang="en-US" sz="1400" dirty="0"/>
              <a:t> Therefore be careful how you walk, not as unwise men but as wise, 16 making the most of your time, because the days are evil. 17 So then do not be foolish, but understand what the will of the Lord is.</a:t>
            </a:r>
          </a:p>
          <a:p>
            <a:pPr>
              <a:buNone/>
            </a:pPr>
            <a:endParaRPr lang="en-US" sz="1400" dirty="0"/>
          </a:p>
          <a:p>
            <a:pPr>
              <a:buNone/>
            </a:pPr>
            <a:r>
              <a:rPr lang="en-US" sz="1400" dirty="0"/>
              <a:t>James 1:5-7</a:t>
            </a:r>
          </a:p>
          <a:p>
            <a:pPr>
              <a:buNone/>
            </a:pPr>
            <a:r>
              <a:rPr lang="en-US" sz="1400" dirty="0"/>
              <a:t> But if any of you lacks wisdom, let him ask of God, who gives to all generously and without reproach, and it will be given to him. 6 But he must ask in faith without any doubting, for the one who doubts is like the surf of the sea, driven and tossed by the wind. 7 For that man ought not to expect that he will receive anything from the Lord, 8 being a double-minded man, unstable in all his ways. </a:t>
            </a:r>
          </a:p>
          <a:p>
            <a:pPr>
              <a:buNone/>
            </a:pPr>
            <a:endParaRPr lang="en-US" sz="1400" dirty="0"/>
          </a:p>
          <a:p>
            <a:pPr>
              <a:buNone/>
            </a:pPr>
            <a:r>
              <a:rPr lang="en-US" sz="1400" dirty="0"/>
              <a:t>2 Kings 18:19-22</a:t>
            </a:r>
          </a:p>
          <a:p>
            <a:pPr>
              <a:buNone/>
            </a:pPr>
            <a:r>
              <a:rPr lang="en-US" sz="1400" dirty="0"/>
              <a:t>Then Rabshakeh said to them, "Say now to Hezekiah, 'Thus says the great king, the king of Assyria, </a:t>
            </a:r>
            <a:r>
              <a:rPr lang="en-US" sz="1400" b="1" dirty="0"/>
              <a:t>"What is this confidence that you have</a:t>
            </a:r>
            <a:r>
              <a:rPr lang="en-US" sz="1400" dirty="0"/>
              <a:t>? 20 "You say (but they are only empty words), 'I have counsel and strength for the war.' </a:t>
            </a:r>
            <a:r>
              <a:rPr lang="en-US" sz="1400" b="1" dirty="0"/>
              <a:t>Now on whom do you rely, that you have rebelled against me</a:t>
            </a:r>
            <a:r>
              <a:rPr lang="en-US" sz="1400" dirty="0"/>
              <a:t>? 21 "Now behold, you rely on the staff of this crushed reed, even on Egypt; on which if a man leans, it will go into his hand and pierce it. So is Pharaoh king of Egypt to all who rely on him. 22 "But if you say to me, </a:t>
            </a:r>
            <a:r>
              <a:rPr lang="en-US" sz="1400" b="1" dirty="0"/>
              <a:t>'We trust in the Lord our God,' is it not He whose high places and whose altars Hezekiah has taken away, and has said to Judah and to Jerusalem, 'You shall worship before this altar in Jerusalem</a:t>
            </a:r>
            <a:r>
              <a:rPr lang="en-US" sz="1400" dirty="0"/>
              <a:t>’?</a:t>
            </a:r>
          </a:p>
          <a:p>
            <a:pPr>
              <a:buNone/>
            </a:pPr>
            <a:endParaRPr lang="en-US" sz="1400" dirty="0"/>
          </a:p>
          <a:p>
            <a:pPr>
              <a:buNone/>
            </a:pPr>
            <a:r>
              <a:rPr lang="en-US" sz="1400" b="1" dirty="0"/>
              <a:t>Doubt that life isn’t worth living… that you won’t have what you need</a:t>
            </a:r>
            <a:r>
              <a:rPr lang="en-US" sz="1400" dirty="0"/>
              <a:t>. </a:t>
            </a:r>
          </a:p>
          <a:p>
            <a:pPr>
              <a:buNone/>
            </a:pPr>
            <a:endParaRPr lang="en-US" sz="1400" dirty="0"/>
          </a:p>
          <a:p>
            <a:pPr>
              <a:buNone/>
            </a:pPr>
            <a:r>
              <a:rPr lang="en-US" sz="1400" dirty="0"/>
              <a:t>2 Kings 18:27</a:t>
            </a:r>
          </a:p>
          <a:p>
            <a:pPr>
              <a:buNone/>
            </a:pPr>
            <a:r>
              <a:rPr lang="en-US" sz="1400" dirty="0"/>
              <a:t> But Rabshakeh said to them, "Has my master sent me only to your master and to you to speak these words, and not to the men who sit on the wall, doomed to eat their own dung and drink their own urine with you?" </a:t>
            </a:r>
          </a:p>
          <a:p>
            <a:pPr>
              <a:buNone/>
            </a:pPr>
            <a:endParaRPr lang="en-US" sz="1400" dirty="0"/>
          </a:p>
          <a:p>
            <a:pPr>
              <a:buNone/>
            </a:pPr>
            <a:r>
              <a:rPr lang="en-US" sz="1400" dirty="0"/>
              <a:t>2 Kings 18:29-32</a:t>
            </a:r>
          </a:p>
          <a:p>
            <a:pPr>
              <a:buNone/>
            </a:pPr>
            <a:r>
              <a:rPr lang="en-US" sz="1400" dirty="0"/>
              <a:t>"Thus says the king, 'Do not let Hezekiah deceive you, for he will not be able to deliver you from my hand; 30 nor let Hezekiah make you trust in the Lord, saying, "The Lord will surely deliver us, and this city will not be given into the hand of the king of Assyria." 31 'Do not listen to Hezekiah, for thus says the king of Assyria, "Make your peace with me and come out to me, and eat each of his vine and each of his fig tree and drink each of the waters of his own cistern, 32 until I come and take you away to a land like your own land, a land of grain and new wine, a land of bread and vineyards, a land of olive trees and honey, that you may live and not die."</a:t>
            </a:r>
          </a:p>
          <a:p>
            <a:pPr>
              <a:buNone/>
            </a:pPr>
            <a:endParaRPr lang="en-US" sz="1400" dirty="0"/>
          </a:p>
          <a:p>
            <a:pPr algn="ctr"/>
            <a:r>
              <a:rPr lang="en-US" sz="1400" b="0" i="0" dirty="0">
                <a:solidFill>
                  <a:srgbClr val="000000"/>
                </a:solidFill>
                <a:effectLst/>
                <a:latin typeface="Times New Roman" panose="02020603050405020304" pitchFamily="18" charset="0"/>
              </a:rPr>
              <a:t>Create Doubt</a:t>
            </a:r>
          </a:p>
          <a:p>
            <a:pPr algn="just"/>
            <a:r>
              <a:rPr lang="en-US" sz="1400" b="1" i="0" dirty="0">
                <a:solidFill>
                  <a:srgbClr val="000000"/>
                </a:solidFill>
                <a:effectLst/>
                <a:latin typeface="Times New Roman" panose="02020603050405020304" pitchFamily="18" charset="0"/>
              </a:rPr>
              <a:t>Doubt is the prelude to denial, and liberals know that. So they plant doubt regarding what the Bible teaches as much as they can.</a:t>
            </a:r>
            <a:r>
              <a:rPr lang="en-US" sz="1400" b="0" i="0" dirty="0">
                <a:solidFill>
                  <a:srgbClr val="000000"/>
                </a:solidFill>
                <a:effectLst/>
                <a:latin typeface="Times New Roman" panose="02020603050405020304" pitchFamily="18" charset="0"/>
              </a:rPr>
              <a:t> To hear them talk there is </a:t>
            </a:r>
            <a:r>
              <a:rPr lang="en-US" sz="1400" b="1" i="0" dirty="0">
                <a:solidFill>
                  <a:srgbClr val="000000"/>
                </a:solidFill>
                <a:effectLst/>
                <a:latin typeface="Times New Roman" panose="02020603050405020304" pitchFamily="18" charset="0"/>
              </a:rPr>
              <a:t>nothing we can know for sure</a:t>
            </a:r>
            <a:r>
              <a:rPr lang="en-US" sz="1400" b="0" i="0" dirty="0">
                <a:solidFill>
                  <a:srgbClr val="000000"/>
                </a:solidFill>
                <a:effectLst/>
                <a:latin typeface="Times New Roman" panose="02020603050405020304" pitchFamily="18" charset="0"/>
              </a:rPr>
              <a:t>, </a:t>
            </a:r>
            <a:r>
              <a:rPr lang="en-US" sz="1400" b="1" i="0" dirty="0">
                <a:solidFill>
                  <a:srgbClr val="000000"/>
                </a:solidFill>
                <a:effectLst/>
                <a:latin typeface="Times New Roman" panose="02020603050405020304" pitchFamily="18" charset="0"/>
              </a:rPr>
              <a:t>except that we cannot know anything for sure</a:t>
            </a:r>
            <a:r>
              <a:rPr lang="en-US" sz="1400" b="0" i="0" dirty="0">
                <a:solidFill>
                  <a:srgbClr val="000000"/>
                </a:solidFill>
                <a:effectLst/>
                <a:latin typeface="Times New Roman" panose="02020603050405020304" pitchFamily="18" charset="0"/>
              </a:rPr>
              <a:t>. They are absolutely sure about that. This allows for the possibility that </a:t>
            </a:r>
            <a:r>
              <a:rPr lang="en-US" sz="1400" b="1" i="0" dirty="0">
                <a:solidFill>
                  <a:srgbClr val="000000"/>
                </a:solidFill>
                <a:effectLst/>
                <a:latin typeface="Times New Roman" panose="02020603050405020304" pitchFamily="18" charset="0"/>
              </a:rPr>
              <a:t>anything might be all right, and that is what they want to establish</a:t>
            </a:r>
            <a:r>
              <a:rPr lang="en-US" sz="1400" b="0" i="0" dirty="0">
                <a:solidFill>
                  <a:srgbClr val="000000"/>
                </a:solidFill>
                <a:effectLst/>
                <a:latin typeface="Times New Roman" panose="02020603050405020304" pitchFamily="18" charset="0"/>
              </a:rPr>
              <a:t>.</a:t>
            </a:r>
          </a:p>
          <a:p>
            <a:pPr>
              <a:buNone/>
            </a:pPr>
            <a:endParaRPr lang="en-US" sz="1400" dirty="0"/>
          </a:p>
        </p:txBody>
      </p:sp>
    </p:spTree>
    <p:extLst>
      <p:ext uri="{BB962C8B-B14F-4D97-AF65-F5344CB8AC3E}">
        <p14:creationId xmlns:p14="http://schemas.microsoft.com/office/powerpoint/2010/main" val="63902800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Google Shape;96;p:notes"/>
          <p:cNvSpPr>
            <a:spLocks noGrp="1" noRot="1" noChangeAspect="1"/>
          </p:cNvSpPr>
          <p:nvPr>
            <p:ph type="sldImg" idx="2"/>
          </p:nvPr>
        </p:nvSpPr>
        <p:spPr>
          <a:xfrm>
            <a:off x="422275" y="704850"/>
            <a:ext cx="6257925" cy="3519488"/>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7" name="Google Shape;97;p:notes"/>
          <p:cNvSpPr txBox="1">
            <a:spLocks noGrp="1"/>
          </p:cNvSpPr>
          <p:nvPr>
            <p:ph type="body" idx="1"/>
          </p:nvPr>
        </p:nvSpPr>
        <p:spPr>
          <a:xfrm>
            <a:off x="710248" y="4459526"/>
            <a:ext cx="5681980" cy="4224814"/>
          </a:xfrm>
          <a:prstGeom prst="rect">
            <a:avLst/>
          </a:prstGeom>
        </p:spPr>
        <p:txBody>
          <a:bodyPr spcFirstLastPara="1" wrap="square" lIns="94213" tIns="94213" rIns="94213" bIns="94213" anchor="t" anchorCtr="0">
            <a:noAutofit/>
          </a:bodyPr>
          <a:lstStyle/>
          <a:p>
            <a:pPr>
              <a:buNone/>
            </a:pPr>
            <a:r>
              <a:rPr lang="en-US" sz="1400" dirty="0">
                <a:effectLst/>
              </a:rPr>
              <a:t>Jude 17-22</a:t>
            </a:r>
          </a:p>
          <a:p>
            <a:pPr>
              <a:buNone/>
            </a:pPr>
            <a:r>
              <a:rPr lang="en-US" sz="1400" dirty="0">
                <a:effectLst/>
              </a:rPr>
              <a:t> But you, beloved, ought to remember the words that were spoken beforehand by the apostles of our Lord Jesus Christ, 18 that they were saying to you, "In the last time there will be mockers, following after their own ungodly lusts." 19 These are the ones who cause divisions, worldly-minded, devoid of the Spirit. 20 But you, beloved, building yourselves up on your most holy faith, praying in the Holy Spirit, 21 keep yourselves in the love of God, waiting anxiously for the mercy of our Lord Jesus Christ to eternal life. </a:t>
            </a:r>
          </a:p>
          <a:p>
            <a:pPr>
              <a:buNone/>
            </a:pPr>
            <a:endParaRPr lang="en-US" sz="1400" dirty="0">
              <a:effectLst/>
            </a:endParaRPr>
          </a:p>
          <a:p>
            <a:pPr>
              <a:buNone/>
            </a:pPr>
            <a:r>
              <a:rPr lang="en-US" sz="1400" dirty="0">
                <a:effectLst/>
              </a:rPr>
              <a:t>2 Peter 3:17-18</a:t>
            </a:r>
          </a:p>
          <a:p>
            <a:pPr>
              <a:buNone/>
            </a:pPr>
            <a:r>
              <a:rPr lang="en-US" sz="1400" dirty="0">
                <a:effectLst/>
              </a:rPr>
              <a:t> You therefore, beloved, knowing this beforehand, be on your guard so that you are not carried away by the error of unprincipled men and fall from your own steadfastness, 18 but grow in the grace and knowledge of our Lord and Savior Jesus Christ. To Him be the glory, both now and to the day of eternity. Amen.</a:t>
            </a:r>
          </a:p>
          <a:p>
            <a:pPr>
              <a:buNone/>
            </a:pPr>
            <a:endParaRPr lang="en-US" sz="1400" dirty="0">
              <a:effectLst/>
            </a:endParaRPr>
          </a:p>
          <a:p>
            <a:pPr>
              <a:buNone/>
            </a:pPr>
            <a:r>
              <a:rPr lang="en-US" sz="1400" dirty="0">
                <a:effectLst/>
              </a:rPr>
              <a:t>Luke 17:5-10</a:t>
            </a:r>
          </a:p>
          <a:p>
            <a:pPr>
              <a:buNone/>
            </a:pPr>
            <a:r>
              <a:rPr lang="en-US" sz="1400" dirty="0">
                <a:effectLst/>
              </a:rPr>
              <a:t>The apostles said to the Lord, "Increase our faith!" 6 And the Lord said, "If you had faith like a mustard seed, you would say to this mulberry tree, 'Be uprooted and be planted in the sea'; and it would obey you. 7 "Which of you, having a slave plowing or tending sheep, will say to him when he has come in from the field, 'Come immediately and sit down to eat'?  8 "But will he not say to him, 'Prepare something for me to eat, and properly clothe yourself and serve me while I eat and drink; and afterward you may eat and drink'?  9 "He does not thank the slave because he did the things which were commanded, does he?  10 "So you too, when you do all the things which are commanded you, say, 'We are unworthy slaves; we have done only that which we ought to have done.’” </a:t>
            </a:r>
          </a:p>
          <a:p>
            <a:pPr>
              <a:buNone/>
            </a:pPr>
            <a:endParaRPr lang="en-US" sz="1400" dirty="0">
              <a:effectLst/>
            </a:endParaRPr>
          </a:p>
          <a:p>
            <a:pPr>
              <a:buNone/>
            </a:pPr>
            <a:r>
              <a:rPr lang="en-US" sz="1400" dirty="0">
                <a:effectLst/>
              </a:rPr>
              <a:t>1 Peter 3:13-16</a:t>
            </a:r>
          </a:p>
          <a:p>
            <a:pPr>
              <a:buNone/>
            </a:pPr>
            <a:r>
              <a:rPr lang="en-US" sz="1400" dirty="0">
                <a:effectLst/>
              </a:rPr>
              <a:t>Who is there to harm you if you prove zealous for what is good? 14 But even if you should suffer for the sake of righteousness, you are blessed. AND DO NOT FEAR THEIR INTIMIDATION, AND DO NOT BE TROUBLED, 15 but sanctify Christ as Lord in your hearts, always being ready to make a defense to everyone who asks you to give an account for the hope that is in you, yet with gentleness and reverence; 16 and keep a good conscience so that in the thing in which you are slandered, those who revile your good behavior in Christ will be put to shame. </a:t>
            </a:r>
          </a:p>
          <a:p>
            <a:pPr>
              <a:buNone/>
            </a:pPr>
            <a:endParaRPr lang="en-US" sz="1400" dirty="0">
              <a:effectLst/>
            </a:endParaRPr>
          </a:p>
          <a:p>
            <a:pPr>
              <a:buNone/>
            </a:pPr>
            <a:r>
              <a:rPr lang="en-US" sz="1400" dirty="0">
                <a:effectLst/>
              </a:rPr>
              <a:t>Matt 11:2-6</a:t>
            </a:r>
          </a:p>
          <a:p>
            <a:pPr>
              <a:buNone/>
            </a:pPr>
            <a:r>
              <a:rPr lang="en-US" sz="1400" dirty="0">
                <a:effectLst/>
              </a:rPr>
              <a:t>Now when John, while imprisoned, heard of the works of Christ, he sent word by his disciples 3 and said to Him, "Are You the Expected One, or shall we look for someone else?" 4 Jesus answered and said to them, "Go and report to John what you hear and see:  5 the BLIND RECEIVE SIGHT and the lame walk, the lepers are cleansed and the deaf hear, the dead are raised up, and the POOR HAVE THE GOSPEL PREACHED TO THEM.  6 "And blessed is he who does not take offense at Me." </a:t>
            </a:r>
          </a:p>
          <a:p>
            <a:pPr>
              <a:buNone/>
            </a:pPr>
            <a:endParaRPr lang="en-US" sz="1400" dirty="0">
              <a:effectLst/>
            </a:endParaRPr>
          </a:p>
          <a:p>
            <a:pPr>
              <a:buNone/>
            </a:pPr>
            <a:r>
              <a:rPr lang="en-US" sz="1400" dirty="0">
                <a:effectLst/>
              </a:rPr>
              <a:t>2 Tim 3:13-17</a:t>
            </a:r>
          </a:p>
          <a:p>
            <a:pPr>
              <a:buNone/>
            </a:pPr>
            <a:r>
              <a:rPr lang="en-US" sz="1400" dirty="0">
                <a:effectLst/>
              </a:rPr>
              <a:t>But evil men and impostors will proceed from bad to worse, deceiving and being deceived. 14 You, however, continue in the things you have learned and become convinced of, knowing from whom you have learned them,  15 and that from childhood you have known the sacred writings which are able to give you the wisdom that leads to salvation through faith which is in Christ Jesus. 16 All Scripture is inspired by God and profitable for teaching, for reproof, for correction, for training in righteousness; 17 so that the man of God may be adequate, equipped for every good work.</a:t>
            </a:r>
          </a:p>
          <a:p>
            <a:pPr>
              <a:buNone/>
            </a:pPr>
            <a:endParaRPr lang="en-US" sz="1400" dirty="0">
              <a:effectLst/>
            </a:endParaRPr>
          </a:p>
          <a:p>
            <a:pPr>
              <a:buNone/>
            </a:pPr>
            <a:r>
              <a:rPr lang="en-US" sz="1400" dirty="0">
                <a:effectLst/>
              </a:rPr>
              <a:t>2 Tim 1:12-14</a:t>
            </a:r>
          </a:p>
          <a:p>
            <a:pPr>
              <a:buNone/>
            </a:pPr>
            <a:r>
              <a:rPr lang="en-US" sz="1400" dirty="0">
                <a:effectLst/>
              </a:rPr>
              <a:t>For this reason I also suffer these things, but I am not ashamed; for I know whom I have believed and I am convinced that He is able to guard what I have entrusted to Him until that day. 13 Retain the standard of sound words which you have heard from me, in the faith and love which are in Christ Jesus. </a:t>
            </a:r>
          </a:p>
          <a:p>
            <a:pPr>
              <a:buNone/>
            </a:pPr>
            <a:endParaRPr lang="en-US" sz="1400" dirty="0">
              <a:effectLst/>
            </a:endParaRPr>
          </a:p>
          <a:p>
            <a:pPr>
              <a:buNone/>
            </a:pPr>
            <a:br>
              <a:rPr lang="en-US" sz="1400" dirty="0">
                <a:effectLst/>
              </a:rPr>
            </a:br>
            <a:r>
              <a:rPr lang="en-US" sz="1400" dirty="0">
                <a:effectLst/>
              </a:rPr>
              <a:t>My heart has no desire to stay</a:t>
            </a:r>
            <a:br>
              <a:rPr lang="en-US" sz="1400" dirty="0">
                <a:effectLst/>
              </a:rPr>
            </a:br>
            <a:r>
              <a:rPr lang="en-US" sz="1400" dirty="0">
                <a:effectLst/>
              </a:rPr>
              <a:t>Where doubts arise and fears dismay;</a:t>
            </a:r>
            <a:br>
              <a:rPr lang="en-US" sz="1400" dirty="0">
                <a:effectLst/>
              </a:rPr>
            </a:br>
            <a:r>
              <a:rPr lang="en-US" sz="1400" dirty="0">
                <a:effectLst/>
              </a:rPr>
              <a:t>Though some may dwell where these abound,</a:t>
            </a:r>
            <a:br>
              <a:rPr lang="en-US" sz="1400" dirty="0">
                <a:effectLst/>
              </a:rPr>
            </a:br>
            <a:r>
              <a:rPr lang="en-US" sz="1400" dirty="0">
                <a:effectLst/>
              </a:rPr>
              <a:t>My prayer, my aim, is higher ground.</a:t>
            </a:r>
            <a:endParaRPr lang="en-US" sz="1400" dirty="0"/>
          </a:p>
        </p:txBody>
      </p:sp>
    </p:spTree>
    <p:extLst>
      <p:ext uri="{BB962C8B-B14F-4D97-AF65-F5344CB8AC3E}">
        <p14:creationId xmlns:p14="http://schemas.microsoft.com/office/powerpoint/2010/main" val="189445090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Google Shape;96;p:notes"/>
          <p:cNvSpPr>
            <a:spLocks noGrp="1" noRot="1" noChangeAspect="1"/>
          </p:cNvSpPr>
          <p:nvPr>
            <p:ph type="sldImg" idx="2"/>
          </p:nvPr>
        </p:nvSpPr>
        <p:spPr>
          <a:xfrm>
            <a:off x="422275" y="704850"/>
            <a:ext cx="6257925" cy="3519488"/>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7" name="Google Shape;97;p:notes"/>
          <p:cNvSpPr txBox="1">
            <a:spLocks noGrp="1"/>
          </p:cNvSpPr>
          <p:nvPr>
            <p:ph type="body" idx="1"/>
          </p:nvPr>
        </p:nvSpPr>
        <p:spPr>
          <a:xfrm>
            <a:off x="710248" y="4459526"/>
            <a:ext cx="5681980" cy="4224814"/>
          </a:xfrm>
          <a:prstGeom prst="rect">
            <a:avLst/>
          </a:prstGeom>
        </p:spPr>
        <p:txBody>
          <a:bodyPr spcFirstLastPara="1" wrap="square" lIns="94213" tIns="94213" rIns="94213" bIns="94213" anchor="t" anchorCtr="0">
            <a:noAutofit/>
          </a:bodyPr>
          <a:lstStyle/>
          <a:p>
            <a:pPr>
              <a:buNone/>
            </a:pPr>
            <a:r>
              <a:rPr lang="en-US" sz="1400" dirty="0"/>
              <a:t>Isa 41:9-10</a:t>
            </a:r>
          </a:p>
          <a:p>
            <a:pPr>
              <a:buNone/>
            </a:pPr>
            <a:r>
              <a:rPr lang="en-US" sz="1400" dirty="0"/>
              <a:t> You whom I have taken from the ends of the earth,</a:t>
            </a:r>
          </a:p>
          <a:p>
            <a:pPr>
              <a:buNone/>
            </a:pPr>
            <a:r>
              <a:rPr lang="en-US" sz="1400" dirty="0"/>
              <a:t>And called from its remotest parts</a:t>
            </a:r>
          </a:p>
          <a:p>
            <a:pPr>
              <a:buNone/>
            </a:pPr>
            <a:r>
              <a:rPr lang="en-US" sz="1400" dirty="0"/>
              <a:t>And said to you, 'You are My servant,</a:t>
            </a:r>
          </a:p>
          <a:p>
            <a:pPr>
              <a:buNone/>
            </a:pPr>
            <a:r>
              <a:rPr lang="en-US" sz="1400" dirty="0"/>
              <a:t>I have chosen you and not rejected you. </a:t>
            </a:r>
          </a:p>
          <a:p>
            <a:pPr>
              <a:buNone/>
            </a:pPr>
            <a:r>
              <a:rPr lang="en-US" sz="1400" dirty="0"/>
              <a:t>10 </a:t>
            </a:r>
            <a:r>
              <a:rPr lang="en-US" sz="1400" b="1" dirty="0"/>
              <a:t>'Do not fear, for I am with you;</a:t>
            </a:r>
          </a:p>
          <a:p>
            <a:pPr>
              <a:buNone/>
            </a:pPr>
            <a:r>
              <a:rPr lang="en-US" sz="1400" b="1" dirty="0"/>
              <a:t>Do not anxiously look about you, for I am your God</a:t>
            </a:r>
            <a:r>
              <a:rPr lang="en-US" sz="1400" dirty="0"/>
              <a:t>.</a:t>
            </a:r>
          </a:p>
          <a:p>
            <a:pPr>
              <a:buNone/>
            </a:pPr>
            <a:r>
              <a:rPr lang="en-US" sz="1400" dirty="0"/>
              <a:t>I will strengthen you, surely I will help you,</a:t>
            </a:r>
          </a:p>
          <a:p>
            <a:pPr>
              <a:buNone/>
            </a:pPr>
            <a:r>
              <a:rPr lang="en-US" sz="1400" dirty="0"/>
              <a:t>Surely I will uphold you with My righteous right hand.’ </a:t>
            </a:r>
          </a:p>
          <a:p>
            <a:pPr>
              <a:buNone/>
            </a:pPr>
            <a:endParaRPr lang="en-US" sz="1400" dirty="0"/>
          </a:p>
          <a:p>
            <a:pPr>
              <a:buNone/>
            </a:pPr>
            <a:r>
              <a:rPr lang="en-US" sz="1400" dirty="0"/>
              <a:t>John 14:27</a:t>
            </a:r>
          </a:p>
          <a:p>
            <a:pPr>
              <a:buNone/>
            </a:pPr>
            <a:r>
              <a:rPr lang="en-US" sz="1400" dirty="0"/>
              <a:t>Peace I leave with you; </a:t>
            </a:r>
            <a:r>
              <a:rPr lang="en-US" sz="1400" b="1" dirty="0"/>
              <a:t>My peace I give to you; not as the world gives do I give to you. Do not let your heart be troubled, nor let it be fearful</a:t>
            </a:r>
            <a:r>
              <a:rPr lang="en-US" sz="1400" dirty="0"/>
              <a:t>.</a:t>
            </a:r>
          </a:p>
          <a:p>
            <a:pPr>
              <a:buNone/>
            </a:pPr>
            <a:endParaRPr lang="en-US" sz="1400" dirty="0"/>
          </a:p>
          <a:p>
            <a:pPr>
              <a:buNone/>
            </a:pPr>
            <a:r>
              <a:rPr lang="en-US" sz="1400" dirty="0"/>
              <a:t>Matt 8:23-27</a:t>
            </a:r>
          </a:p>
          <a:p>
            <a:pPr>
              <a:buNone/>
            </a:pPr>
            <a:r>
              <a:rPr lang="en-US" sz="1400" dirty="0"/>
              <a:t>When He got into the boat, His disciples followed Him. 24 And behold, there arose a great storm on the sea, so that the boat was being covered with the waves; but Jesus Himself was asleep. 25 And they came to Him and woke Him, saying, "Save us, Lord; we are perishing!" 26 He said to them, "</a:t>
            </a:r>
            <a:r>
              <a:rPr lang="en-US" sz="1400" b="1" dirty="0"/>
              <a:t>Why are you afraid, you men of little faith?" </a:t>
            </a:r>
            <a:r>
              <a:rPr lang="en-US" sz="1400" dirty="0"/>
              <a:t>Then He got up and rebuked the winds and the sea, and it became perfectly calm. </a:t>
            </a:r>
          </a:p>
          <a:p>
            <a:pPr>
              <a:buNone/>
            </a:pPr>
            <a:endParaRPr lang="en-US" sz="1400" dirty="0"/>
          </a:p>
          <a:p>
            <a:pPr>
              <a:buNone/>
            </a:pPr>
            <a:r>
              <a:rPr lang="en-US" sz="1400" dirty="0"/>
              <a:t>Matt 10:26-31</a:t>
            </a:r>
          </a:p>
          <a:p>
            <a:pPr>
              <a:buNone/>
            </a:pPr>
            <a:r>
              <a:rPr lang="en-US" sz="1400" dirty="0"/>
              <a:t>"Therefore do not fear them, for there is nothing concealed that will not be revealed, or hidden that will not be known.  27 "What I tell you in the darkness, speak in the light; and what you hear whispered in your ear, proclaim upon the housetops.  28 "Do not fear those who kill the body but are unable to kill the soul; but rather fear Him who is able to destroy both soul and body in hell.  29 "Are not two sparrows sold for a cent? And yet not one of them will fall to the ground apart from your Father.  30 "But the very hairs of your head are all numbered.  31 "So do not fear; you are more valuable than many sparrows.</a:t>
            </a:r>
          </a:p>
          <a:p>
            <a:pPr>
              <a:buNone/>
            </a:pPr>
            <a:endParaRPr lang="en-US" sz="1400" dirty="0"/>
          </a:p>
          <a:p>
            <a:pPr>
              <a:buNone/>
            </a:pPr>
            <a:r>
              <a:rPr lang="en-US" sz="1400" dirty="0"/>
              <a:t>John 9:20-23</a:t>
            </a:r>
          </a:p>
          <a:p>
            <a:pPr>
              <a:buNone/>
            </a:pPr>
            <a:r>
              <a:rPr lang="en-US" sz="1400" dirty="0"/>
              <a:t>"We know that this is our son, and that he was born blind; 21 but how he now sees, we do not know; or who opened his eyes, we do not know. Ask him; he is of age, he will speak for himself." 22 His parents said this because they were afraid of the Jews; for the Jews had already agreed that if anyone confessed Him to be Christ, he was to be put out of the synagogue. 23 For this reason his parents said, "He is of age; ask him." </a:t>
            </a:r>
          </a:p>
          <a:p>
            <a:pPr>
              <a:buNone/>
            </a:pPr>
            <a:endParaRPr lang="en-US" sz="1400" dirty="0"/>
          </a:p>
          <a:p>
            <a:pPr>
              <a:buNone/>
            </a:pPr>
            <a:r>
              <a:rPr lang="en-US" sz="1400" dirty="0"/>
              <a:t>1 Sam 17:24-25</a:t>
            </a:r>
          </a:p>
          <a:p>
            <a:pPr>
              <a:buNone/>
            </a:pPr>
            <a:r>
              <a:rPr lang="en-US" sz="1400" dirty="0"/>
              <a:t> When all the men of Israel saw the man, they fled from him and were greatly afraid. 25 The men of Israel said, "Have you seen this man who is coming up? Surely he is coming up to defy Israel. And it will be that the king will enrich the man who kills him with great riches and will give him his daughter and make his father's house free in Israel." </a:t>
            </a:r>
          </a:p>
          <a:p>
            <a:pPr>
              <a:buNone/>
            </a:pPr>
            <a:endParaRPr lang="en-US" sz="1400" dirty="0"/>
          </a:p>
          <a:p>
            <a:pPr>
              <a:buNone/>
            </a:pPr>
            <a:r>
              <a:rPr lang="en-US" sz="1400" dirty="0"/>
              <a:t>Matt 25:24-25</a:t>
            </a:r>
          </a:p>
          <a:p>
            <a:pPr>
              <a:buNone/>
            </a:pPr>
            <a:r>
              <a:rPr lang="en-US" sz="1400" dirty="0"/>
              <a:t>"And the one also who had received the one talent came up and said, 'Master, I knew you to be a hard man, reaping where you did not sow and gathering where you scattered no seed.  25 'And I was afraid, and went away and hid your talent in the ground. See, you have what is yours.’ </a:t>
            </a:r>
          </a:p>
          <a:p>
            <a:pPr>
              <a:buNone/>
            </a:pPr>
            <a:endParaRPr lang="en-US" sz="1400" dirty="0"/>
          </a:p>
          <a:p>
            <a:pPr>
              <a:buNone/>
            </a:pPr>
            <a:r>
              <a:rPr lang="en-US" sz="1400" dirty="0"/>
              <a:t>John 19:7-10</a:t>
            </a:r>
          </a:p>
          <a:p>
            <a:pPr>
              <a:buNone/>
            </a:pPr>
            <a:r>
              <a:rPr lang="en-US" sz="1400" dirty="0"/>
              <a:t>The Jews answered him, "We have a law, and by that law He ought to die because He made Himself out to be the Son of God." </a:t>
            </a:r>
          </a:p>
          <a:p>
            <a:pPr>
              <a:buNone/>
            </a:pPr>
            <a:r>
              <a:rPr lang="en-US" sz="1400" dirty="0"/>
              <a:t>8 Therefore when Pilate heard this statement, he was even more afraid; 9 and he entered into the Praetorium again and said to Jesus, "Where are You from?" But Jesus gave him no answer. 10 So Pilate said to Him, "You do not speak to me? Do You not know that I have authority to release You, and I have authority to crucify You?"</a:t>
            </a:r>
          </a:p>
        </p:txBody>
      </p:sp>
    </p:spTree>
    <p:extLst>
      <p:ext uri="{BB962C8B-B14F-4D97-AF65-F5344CB8AC3E}">
        <p14:creationId xmlns:p14="http://schemas.microsoft.com/office/powerpoint/2010/main" val="10849440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Google Shape;96;p:notes"/>
          <p:cNvSpPr>
            <a:spLocks noGrp="1" noRot="1" noChangeAspect="1"/>
          </p:cNvSpPr>
          <p:nvPr>
            <p:ph type="sldImg" idx="2"/>
          </p:nvPr>
        </p:nvSpPr>
        <p:spPr>
          <a:xfrm>
            <a:off x="422275" y="704850"/>
            <a:ext cx="6257925" cy="3519488"/>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7" name="Google Shape;97;p:notes"/>
          <p:cNvSpPr txBox="1">
            <a:spLocks noGrp="1"/>
          </p:cNvSpPr>
          <p:nvPr>
            <p:ph type="body" idx="1"/>
          </p:nvPr>
        </p:nvSpPr>
        <p:spPr>
          <a:xfrm>
            <a:off x="710248" y="4459526"/>
            <a:ext cx="5681980" cy="4224814"/>
          </a:xfrm>
          <a:prstGeom prst="rect">
            <a:avLst/>
          </a:prstGeom>
        </p:spPr>
        <p:txBody>
          <a:bodyPr spcFirstLastPara="1" wrap="square" lIns="94213" tIns="94213" rIns="94213" bIns="94213" anchor="t" anchorCtr="0">
            <a:noAutofit/>
          </a:bodyPr>
          <a:lstStyle/>
          <a:p>
            <a:pPr>
              <a:buNone/>
            </a:pPr>
            <a:r>
              <a:rPr lang="en-US" sz="1400" dirty="0"/>
              <a:t>Matt 25:24-25</a:t>
            </a:r>
          </a:p>
          <a:p>
            <a:pPr>
              <a:buNone/>
            </a:pPr>
            <a:r>
              <a:rPr lang="en-US" sz="1400" dirty="0"/>
              <a:t>"And the one also who had received the one talent came up and said, 'Master, I knew you to be a hard man, reaping where you did not sow and gathering where you scattered no seed.  25 'And I was afraid, and went away and hid your talent in the ground. See, you have what is yours.' </a:t>
            </a:r>
          </a:p>
          <a:p>
            <a:pPr>
              <a:buNone/>
            </a:pPr>
            <a:r>
              <a:rPr lang="en-US" sz="1400" dirty="0"/>
              <a:t>Luke 10:30-31</a:t>
            </a:r>
          </a:p>
          <a:p>
            <a:pPr>
              <a:buNone/>
            </a:pPr>
            <a:r>
              <a:rPr lang="en-US" sz="1400" dirty="0"/>
              <a:t>Jesus replied and said, "A man was going down from Jerusalem to Jericho, and fell among robbers, and they stripped him and beat him, and went away leaving him half dead.  31 "And by chance a priest was going down on that road, and when he saw him, he passed by on the other side.</a:t>
            </a:r>
          </a:p>
          <a:p>
            <a:pPr>
              <a:buNone/>
            </a:pPr>
            <a:endParaRPr lang="en-US" sz="1400" dirty="0"/>
          </a:p>
          <a:p>
            <a:pPr>
              <a:buNone/>
            </a:pPr>
            <a:r>
              <a:rPr lang="en-US" sz="1400" dirty="0"/>
              <a:t>Heb 10:38-39</a:t>
            </a:r>
          </a:p>
          <a:p>
            <a:pPr>
              <a:buNone/>
            </a:pPr>
            <a:r>
              <a:rPr lang="en-US" sz="1400" dirty="0"/>
              <a:t>BUT MY RIGHTEOUS ONE SHALL LIVE BY FAITH;</a:t>
            </a:r>
          </a:p>
          <a:p>
            <a:pPr>
              <a:buNone/>
            </a:pPr>
            <a:r>
              <a:rPr lang="en-US" sz="1400" dirty="0"/>
              <a:t>AND IF HE SHRINKS BACK, MY SOUL HAS NO PLEASURE IN HIM. </a:t>
            </a:r>
          </a:p>
          <a:p>
            <a:pPr>
              <a:buNone/>
            </a:pPr>
            <a:r>
              <a:rPr lang="en-US" sz="1400" dirty="0"/>
              <a:t>39 But we are not of those who shrink back to destruction, but of those who have faith to the preserving of the soul.</a:t>
            </a:r>
          </a:p>
          <a:p>
            <a:pPr>
              <a:buNone/>
            </a:pPr>
            <a:endParaRPr lang="en-US" sz="1400" dirty="0"/>
          </a:p>
          <a:p>
            <a:pPr>
              <a:buNone/>
            </a:pPr>
            <a:r>
              <a:rPr lang="en-US" sz="1400" dirty="0"/>
              <a:t>Prov 22:13</a:t>
            </a:r>
          </a:p>
          <a:p>
            <a:pPr>
              <a:buNone/>
            </a:pPr>
            <a:r>
              <a:rPr lang="en-US" sz="1400" dirty="0"/>
              <a:t> The sluggard says, "There is a lion outside;</a:t>
            </a:r>
          </a:p>
          <a:p>
            <a:pPr>
              <a:buNone/>
            </a:pPr>
            <a:r>
              <a:rPr lang="en-US" sz="1400" dirty="0"/>
              <a:t>I will be killed in the streets!" </a:t>
            </a:r>
          </a:p>
          <a:p>
            <a:pPr>
              <a:buNone/>
            </a:pPr>
            <a:endParaRPr lang="en-US" sz="1400" dirty="0"/>
          </a:p>
        </p:txBody>
      </p:sp>
    </p:spTree>
    <p:extLst>
      <p:ext uri="{BB962C8B-B14F-4D97-AF65-F5344CB8AC3E}">
        <p14:creationId xmlns:p14="http://schemas.microsoft.com/office/powerpoint/2010/main" val="215416099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Google Shape;96;p:notes"/>
          <p:cNvSpPr>
            <a:spLocks noGrp="1" noRot="1" noChangeAspect="1"/>
          </p:cNvSpPr>
          <p:nvPr>
            <p:ph type="sldImg" idx="2"/>
          </p:nvPr>
        </p:nvSpPr>
        <p:spPr>
          <a:xfrm>
            <a:off x="422275" y="704850"/>
            <a:ext cx="6257925" cy="3519488"/>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7" name="Google Shape;97;p:notes"/>
          <p:cNvSpPr txBox="1">
            <a:spLocks noGrp="1"/>
          </p:cNvSpPr>
          <p:nvPr>
            <p:ph type="body" idx="1"/>
          </p:nvPr>
        </p:nvSpPr>
        <p:spPr>
          <a:xfrm>
            <a:off x="710248" y="4459526"/>
            <a:ext cx="5681980" cy="4224814"/>
          </a:xfrm>
          <a:prstGeom prst="rect">
            <a:avLst/>
          </a:prstGeom>
        </p:spPr>
        <p:txBody>
          <a:bodyPr spcFirstLastPara="1" wrap="square" lIns="94213" tIns="94213" rIns="94213" bIns="94213" anchor="t" anchorCtr="0">
            <a:noAutofit/>
          </a:bodyPr>
          <a:lstStyle/>
          <a:p>
            <a:pPr>
              <a:buNone/>
            </a:pPr>
            <a:endParaRPr lang="en-US" sz="1400" dirty="0"/>
          </a:p>
          <a:p>
            <a:pPr>
              <a:buNone/>
            </a:pPr>
            <a:r>
              <a:rPr lang="en-US" sz="1400" dirty="0"/>
              <a:t>1 Chron 28:9-10</a:t>
            </a:r>
          </a:p>
          <a:p>
            <a:pPr>
              <a:buNone/>
            </a:pPr>
            <a:r>
              <a:rPr lang="en-US" sz="1400" dirty="0"/>
              <a:t>"As for you, my son Solomon, know the God of your father, and serve Him with a whole heart and a willing mind; for the Lord searches all hearts, and understands every intent of the thoughts. </a:t>
            </a:r>
            <a:r>
              <a:rPr lang="en-US" sz="1400" b="1" dirty="0"/>
              <a:t>If you seek Him, He will let you find Him; but if you forsake Him, He will reject you forever</a:t>
            </a:r>
            <a:r>
              <a:rPr lang="en-US" sz="1400" dirty="0"/>
              <a:t>. 10 "</a:t>
            </a:r>
            <a:r>
              <a:rPr lang="en-US" sz="1400" b="1" dirty="0"/>
              <a:t>Consider now, for the Lord has chosen you to build a house for the sanctuary; be courageous and act</a:t>
            </a:r>
            <a:r>
              <a:rPr lang="en-US" sz="1400" dirty="0"/>
              <a:t>." </a:t>
            </a:r>
          </a:p>
          <a:p>
            <a:pPr>
              <a:buNone/>
            </a:pPr>
            <a:endParaRPr lang="en-US" sz="1400" dirty="0"/>
          </a:p>
          <a:p>
            <a:pPr>
              <a:buNone/>
            </a:pPr>
            <a:r>
              <a:rPr lang="en-US" sz="1400" dirty="0"/>
              <a:t>1 Chron 28:20-21</a:t>
            </a:r>
          </a:p>
          <a:p>
            <a:pPr>
              <a:buNone/>
            </a:pPr>
            <a:r>
              <a:rPr lang="en-US" sz="1400" dirty="0"/>
              <a:t> Then David said to his son Solomon, "</a:t>
            </a:r>
            <a:r>
              <a:rPr lang="en-US" sz="1400" b="1" dirty="0"/>
              <a:t>Be strong and courageous, and act; do not fear nor be dismayed</a:t>
            </a:r>
            <a:r>
              <a:rPr lang="en-US" sz="1400" dirty="0"/>
              <a:t>, for the Lord God, my God, is with you. He will not fail you nor forsake you until all the work for the service of the house of the Lord is finished. </a:t>
            </a:r>
          </a:p>
          <a:p>
            <a:pPr>
              <a:buNone/>
            </a:pPr>
            <a:endParaRPr lang="en-US" sz="1400" dirty="0"/>
          </a:p>
          <a:p>
            <a:pPr>
              <a:buNone/>
            </a:pPr>
            <a:r>
              <a:rPr lang="en-US" sz="1400" dirty="0"/>
              <a:t>John 16:31-33</a:t>
            </a:r>
          </a:p>
          <a:p>
            <a:pPr>
              <a:buNone/>
            </a:pPr>
            <a:r>
              <a:rPr lang="en-US" sz="1400" dirty="0"/>
              <a:t>31 Jesus answered them, "Do you now believe?  32 "Behold, an hour is coming, and has already come, for you to be scattered, each to his own home, and to leave Me alone; and yet I am not alone, because the Father is with Me.  33 "These things I have spoken to you, so that in Me you may have peace. In the world you have tribulation, but take courage; I have overcome the world."</a:t>
            </a:r>
          </a:p>
          <a:p>
            <a:pPr>
              <a:buNone/>
            </a:pPr>
            <a:endParaRPr lang="en-US" sz="1400" dirty="0"/>
          </a:p>
          <a:p>
            <a:pPr>
              <a:buNone/>
            </a:pPr>
            <a:r>
              <a:rPr lang="en-US" sz="1400" dirty="0"/>
              <a:t>Matt 9:1-2</a:t>
            </a:r>
          </a:p>
          <a:p>
            <a:pPr>
              <a:buNone/>
            </a:pPr>
            <a:r>
              <a:rPr lang="en-US" sz="1400" dirty="0"/>
              <a:t> Getting into a boat, Jesus crossed over the sea and came to His own city. 2 And they brought to Him a paralytic lying on a bed. Seeing their faith, Jesus said to the paralytic, "Take courage, son; your sins are forgiven."</a:t>
            </a:r>
          </a:p>
          <a:p>
            <a:pPr>
              <a:buNone/>
            </a:pPr>
            <a:endParaRPr lang="en-US" sz="1400" dirty="0"/>
          </a:p>
          <a:p>
            <a:pPr>
              <a:buNone/>
            </a:pPr>
            <a:r>
              <a:rPr lang="en-US" sz="1400" dirty="0"/>
              <a:t>Isa 6:6-8</a:t>
            </a:r>
          </a:p>
          <a:p>
            <a:pPr>
              <a:buNone/>
            </a:pPr>
            <a:r>
              <a:rPr lang="en-US" sz="1400" dirty="0"/>
              <a:t>Then one of the seraphim flew to me with a burning coal in his hand, which he had taken from the altar with tongs. 7 He touched my mouth with it and said, "Behold, this has touched your lips; and your iniquity is taken away and your sin is forgiven." </a:t>
            </a:r>
          </a:p>
          <a:p>
            <a:pPr>
              <a:buNone/>
            </a:pPr>
            <a:r>
              <a:rPr lang="en-US" sz="1400" dirty="0"/>
              <a:t>8 Then I heard the voice of the Lord, saying, "Whom shall I send, and who will go for Us?" Then I said, "Here am I. Send me!"</a:t>
            </a:r>
          </a:p>
          <a:p>
            <a:pPr>
              <a:buNone/>
            </a:pPr>
            <a:endParaRPr lang="en-US" sz="1400" dirty="0"/>
          </a:p>
          <a:p>
            <a:pPr>
              <a:buNone/>
            </a:pPr>
            <a:endParaRPr lang="en-US" sz="1400" dirty="0"/>
          </a:p>
          <a:p>
            <a:pPr>
              <a:buNone/>
            </a:pPr>
            <a:endParaRPr lang="en-US" sz="1400" dirty="0"/>
          </a:p>
          <a:p>
            <a:pPr>
              <a:buNone/>
            </a:pPr>
            <a:endParaRPr lang="en-US" sz="1400" dirty="0"/>
          </a:p>
        </p:txBody>
      </p:sp>
    </p:spTree>
    <p:extLst>
      <p:ext uri="{BB962C8B-B14F-4D97-AF65-F5344CB8AC3E}">
        <p14:creationId xmlns:p14="http://schemas.microsoft.com/office/powerpoint/2010/main" val="126792233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Google Shape;96;p:notes"/>
          <p:cNvSpPr>
            <a:spLocks noGrp="1" noRot="1" noChangeAspect="1"/>
          </p:cNvSpPr>
          <p:nvPr>
            <p:ph type="sldImg" idx="2"/>
          </p:nvPr>
        </p:nvSpPr>
        <p:spPr>
          <a:xfrm>
            <a:off x="422275" y="704850"/>
            <a:ext cx="6257925" cy="3519488"/>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7" name="Google Shape;97;p:notes"/>
          <p:cNvSpPr txBox="1">
            <a:spLocks noGrp="1"/>
          </p:cNvSpPr>
          <p:nvPr>
            <p:ph type="body" idx="1"/>
          </p:nvPr>
        </p:nvSpPr>
        <p:spPr>
          <a:xfrm>
            <a:off x="710248" y="4459526"/>
            <a:ext cx="5681980" cy="4224814"/>
          </a:xfrm>
          <a:prstGeom prst="rect">
            <a:avLst/>
          </a:prstGeom>
        </p:spPr>
        <p:txBody>
          <a:bodyPr spcFirstLastPara="1" wrap="square" lIns="94213" tIns="94213" rIns="94213" bIns="94213" anchor="t" anchorCtr="0">
            <a:noAutofit/>
          </a:bodyPr>
          <a:lstStyle/>
          <a:p>
            <a:pPr>
              <a:buNone/>
            </a:pPr>
            <a:r>
              <a:rPr lang="en-US" sz="1400" dirty="0"/>
              <a:t>1 Peter 5:6-11</a:t>
            </a:r>
          </a:p>
          <a:p>
            <a:pPr>
              <a:buNone/>
            </a:pPr>
            <a:r>
              <a:rPr lang="en-US" sz="1400" dirty="0"/>
              <a:t> Therefore humble yourselves under the mighty hand of God, that He may exalt you at the proper time, 7 casting all your anxiety on Him, because He cares for you. 8 Be of sober spirit, be on the alert. Your adversary, the devil, prowls around like a roaring lion, seeking someone to devour. 9 But resist him, firm in your faith, knowing that the same experiences of suffering are being accomplished by your brethren who are in the world. 10 After you have suffered for a little while, the God of all grace, who called you to His eternal glory in Christ, will Himself perfect, confirm, strengthen and establish you. 11 To Him be dominion forever and ever.</a:t>
            </a:r>
          </a:p>
          <a:p>
            <a:pPr>
              <a:buNone/>
            </a:pPr>
            <a:endParaRPr lang="en-US" sz="1400" dirty="0"/>
          </a:p>
          <a:p>
            <a:pPr>
              <a:buNone/>
            </a:pPr>
            <a:r>
              <a:rPr lang="en-US" sz="1400" dirty="0"/>
              <a:t>Mark 4:18-19</a:t>
            </a:r>
          </a:p>
          <a:p>
            <a:pPr>
              <a:buNone/>
            </a:pPr>
            <a:r>
              <a:rPr lang="en-US" sz="1400" dirty="0"/>
              <a:t> "And others are the ones on whom seed was sown among the thorns; these are the ones who have heard the word,  19 but the worries of the world, and the deceitfulness of riches, and the desires for other things enter in and choke the word, and it becomes unfruitful.</a:t>
            </a:r>
          </a:p>
          <a:p>
            <a:pPr>
              <a:buNone/>
            </a:pPr>
            <a:endParaRPr lang="en-US" sz="1400" dirty="0"/>
          </a:p>
          <a:p>
            <a:pPr>
              <a:buNone/>
            </a:pPr>
            <a:r>
              <a:rPr lang="en-US" sz="1400" dirty="0"/>
              <a:t>Luke 21:34</a:t>
            </a:r>
          </a:p>
          <a:p>
            <a:pPr>
              <a:buNone/>
            </a:pPr>
            <a:r>
              <a:rPr lang="en-US" sz="1400" dirty="0"/>
              <a:t>Be on guard, so that your hearts will not be weighted down with dissipation and drunkenness and the worries of life, and that day will not come on you suddenly like a trap;</a:t>
            </a:r>
          </a:p>
          <a:p>
            <a:pPr>
              <a:buNone/>
            </a:pPr>
            <a:endParaRPr lang="en-US" sz="1400" dirty="0"/>
          </a:p>
          <a:p>
            <a:pPr>
              <a:buNone/>
            </a:pPr>
            <a:r>
              <a:rPr lang="en-US" sz="1400" dirty="0"/>
              <a:t>Prov 12:25</a:t>
            </a:r>
          </a:p>
          <a:p>
            <a:pPr>
              <a:buNone/>
            </a:pPr>
            <a:r>
              <a:rPr lang="en-US" sz="1400" dirty="0"/>
              <a:t>Anxiety in a man's heart weighs it down,</a:t>
            </a:r>
          </a:p>
          <a:p>
            <a:pPr>
              <a:buNone/>
            </a:pPr>
            <a:r>
              <a:rPr lang="en-US" sz="1400" dirty="0"/>
              <a:t>But a good word makes it glad. </a:t>
            </a:r>
          </a:p>
          <a:p>
            <a:pPr>
              <a:buNone/>
            </a:pPr>
            <a:endParaRPr lang="en-US" sz="1400" dirty="0"/>
          </a:p>
          <a:p>
            <a:pPr>
              <a:buNone/>
            </a:pPr>
            <a:r>
              <a:rPr lang="en-US" sz="1400" dirty="0"/>
              <a:t>Luke 10:41-42</a:t>
            </a:r>
          </a:p>
          <a:p>
            <a:pPr>
              <a:buNone/>
            </a:pPr>
            <a:r>
              <a:rPr lang="en-US" sz="1400" dirty="0"/>
              <a:t> But the Lord answered and said to her, "Martha, Martha, you are worried and bothered about so many things;  42 but only one thing is necessary, for Mary has chosen the good part, which shall not be taken away from her."</a:t>
            </a:r>
          </a:p>
          <a:p>
            <a:pPr>
              <a:buNone/>
            </a:pPr>
            <a:endParaRPr lang="en-US" sz="1400" dirty="0"/>
          </a:p>
          <a:p>
            <a:pPr>
              <a:buNone/>
            </a:pPr>
            <a:r>
              <a:rPr lang="en-US" sz="1400" dirty="0"/>
              <a:t>Luke 12:25-26</a:t>
            </a:r>
          </a:p>
          <a:p>
            <a:pPr>
              <a:buNone/>
            </a:pPr>
            <a:r>
              <a:rPr lang="en-US" sz="1400" dirty="0"/>
              <a:t> And which of you by being anxious can add a single hour to his span of life?  26 If then you are not able to do as small a thing as that, why are you anxious about the rest? </a:t>
            </a:r>
            <a:r>
              <a:rPr lang="en-US" sz="1400" b="1" dirty="0"/>
              <a:t>ESV</a:t>
            </a:r>
          </a:p>
          <a:p>
            <a:pPr>
              <a:buNone/>
            </a:pPr>
            <a:endParaRPr lang="en-US" sz="1400" dirty="0"/>
          </a:p>
          <a:p>
            <a:pPr>
              <a:buNone/>
            </a:pPr>
            <a:endParaRPr lang="en-US" sz="1400" dirty="0"/>
          </a:p>
        </p:txBody>
      </p:sp>
    </p:spTree>
    <p:extLst>
      <p:ext uri="{BB962C8B-B14F-4D97-AF65-F5344CB8AC3E}">
        <p14:creationId xmlns:p14="http://schemas.microsoft.com/office/powerpoint/2010/main" val="203328407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Google Shape;96;p:notes"/>
          <p:cNvSpPr>
            <a:spLocks noGrp="1" noRot="1" noChangeAspect="1"/>
          </p:cNvSpPr>
          <p:nvPr>
            <p:ph type="sldImg" idx="2"/>
          </p:nvPr>
        </p:nvSpPr>
        <p:spPr>
          <a:xfrm>
            <a:off x="422275" y="704850"/>
            <a:ext cx="6257925" cy="3519488"/>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7" name="Google Shape;97;p:notes"/>
          <p:cNvSpPr txBox="1">
            <a:spLocks noGrp="1"/>
          </p:cNvSpPr>
          <p:nvPr>
            <p:ph type="body" idx="1"/>
          </p:nvPr>
        </p:nvSpPr>
        <p:spPr>
          <a:xfrm>
            <a:off x="710248" y="4459526"/>
            <a:ext cx="5681980" cy="4224814"/>
          </a:xfrm>
          <a:prstGeom prst="rect">
            <a:avLst/>
          </a:prstGeom>
        </p:spPr>
        <p:txBody>
          <a:bodyPr spcFirstLastPara="1" wrap="square" lIns="94213" tIns="94213" rIns="94213" bIns="94213" anchor="t" anchorCtr="0">
            <a:noAutofit/>
          </a:bodyPr>
          <a:lstStyle/>
          <a:p>
            <a:pPr>
              <a:buNone/>
            </a:pPr>
            <a:r>
              <a:rPr lang="en-US" sz="1400" dirty="0"/>
              <a:t>1 Peter 5:6-11</a:t>
            </a:r>
          </a:p>
          <a:p>
            <a:pPr>
              <a:buNone/>
            </a:pPr>
            <a:r>
              <a:rPr lang="en-US" sz="1400" dirty="0"/>
              <a:t> Therefore humble yourselves under the mighty hand of God, that He may exalt you at the proper time, 7 casting all your anxiety on Him, because He cares for you. 8 Be of sober spirit, be on the alert. Your adversary, the devil, prowls around like a roaring lion, seeking someone to devour. 9 But resist him, firm in your faith, knowing that the same experiences of suffering are being accomplished by your brethren who are in the world. 10 After you have suffered for a little while, the God of all grace, who called you to His eternal glory in Christ, will Himself perfect, confirm, strengthen and establish you. 11 To Him be dominion forever and ever.</a:t>
            </a:r>
          </a:p>
          <a:p>
            <a:pPr>
              <a:buNone/>
            </a:pPr>
            <a:endParaRPr lang="en-US" sz="1400" dirty="0"/>
          </a:p>
          <a:p>
            <a:pPr>
              <a:buNone/>
            </a:pPr>
            <a:r>
              <a:rPr lang="en-US" sz="1400" dirty="0"/>
              <a:t>Phil 4:4-7</a:t>
            </a:r>
          </a:p>
          <a:p>
            <a:pPr>
              <a:buNone/>
            </a:pPr>
            <a:r>
              <a:rPr lang="en-US" sz="1400" dirty="0"/>
              <a:t>Rejoice in the Lord always; again I will say, rejoice! 5 Let your gentle spirit be known to all men. The Lord is near. 6 Be anxious for nothing, but in everything by prayer and supplication with thanksgiving let your requests be made known to God. 7 And the peace of God, which surpasses all comprehension, will guard your hearts and your minds in Christ Jesus. (Don’t forget to “Think on these things.” (vs. 8)</a:t>
            </a:r>
          </a:p>
          <a:p>
            <a:pPr>
              <a:buNone/>
            </a:pPr>
            <a:endParaRPr lang="en-US" sz="1400" dirty="0"/>
          </a:p>
          <a:p>
            <a:pPr>
              <a:buNone/>
            </a:pPr>
            <a:r>
              <a:rPr lang="en-US" sz="1400" dirty="0"/>
              <a:t>Ps 94:17-19</a:t>
            </a:r>
          </a:p>
          <a:p>
            <a:pPr>
              <a:buNone/>
            </a:pPr>
            <a:r>
              <a:rPr lang="en-US" sz="1400" dirty="0"/>
              <a:t> If the Lord had not been my help,</a:t>
            </a:r>
          </a:p>
          <a:p>
            <a:pPr>
              <a:buNone/>
            </a:pPr>
            <a:r>
              <a:rPr lang="en-US" sz="1400" dirty="0"/>
              <a:t>My soul would soon have dwelt in the abode of silence. </a:t>
            </a:r>
          </a:p>
          <a:p>
            <a:pPr>
              <a:buNone/>
            </a:pPr>
            <a:r>
              <a:rPr lang="en-US" sz="1400" dirty="0"/>
              <a:t>18 If I should say, "My foot has slipped,"</a:t>
            </a:r>
          </a:p>
          <a:p>
            <a:pPr>
              <a:buNone/>
            </a:pPr>
            <a:r>
              <a:rPr lang="en-US" sz="1400" dirty="0"/>
              <a:t>Your lovingkindness, O Lord, will hold me up. </a:t>
            </a:r>
          </a:p>
          <a:p>
            <a:pPr>
              <a:buNone/>
            </a:pPr>
            <a:r>
              <a:rPr lang="en-US" sz="1400" dirty="0"/>
              <a:t>19 When my anxious thoughts multiply within me,</a:t>
            </a:r>
          </a:p>
          <a:p>
            <a:pPr>
              <a:buNone/>
            </a:pPr>
            <a:r>
              <a:rPr lang="en-US" sz="1400" dirty="0"/>
              <a:t>Your consolations delight my soul. </a:t>
            </a:r>
          </a:p>
          <a:p>
            <a:pPr>
              <a:buNone/>
            </a:pPr>
            <a:endParaRPr lang="en-US" sz="1400" dirty="0"/>
          </a:p>
          <a:p>
            <a:pPr marL="76200" lvl="0" indent="0" algn="l" rtl="0">
              <a:spcBef>
                <a:spcPts val="0"/>
              </a:spcBef>
              <a:spcAft>
                <a:spcPts val="0"/>
              </a:spcAft>
              <a:buSzPts val="2400"/>
              <a:buNone/>
            </a:pPr>
            <a:r>
              <a:rPr lang="en-US" sz="1400" dirty="0">
                <a:solidFill>
                  <a:srgbClr val="002060"/>
                </a:solidFill>
              </a:rPr>
              <a:t>Note the beginning of vs. 25, </a:t>
            </a:r>
            <a:r>
              <a:rPr lang="en-US" sz="1400" i="1" dirty="0">
                <a:solidFill>
                  <a:srgbClr val="002060"/>
                </a:solidFill>
              </a:rPr>
              <a:t>“</a:t>
            </a:r>
            <a:r>
              <a:rPr lang="en-US" sz="1400" b="1" i="1" dirty="0">
                <a:solidFill>
                  <a:srgbClr val="002060"/>
                </a:solidFill>
              </a:rPr>
              <a:t>For this reason </a:t>
            </a:r>
            <a:r>
              <a:rPr lang="en-US" sz="1400" i="1" dirty="0">
                <a:solidFill>
                  <a:srgbClr val="002060"/>
                </a:solidFill>
              </a:rPr>
              <a:t>I say to you…” </a:t>
            </a:r>
            <a:r>
              <a:rPr lang="en-US" sz="1400" b="1" dirty="0">
                <a:solidFill>
                  <a:srgbClr val="002060"/>
                </a:solidFill>
              </a:rPr>
              <a:t>What reason</a:t>
            </a:r>
            <a:r>
              <a:rPr lang="en-US" sz="1400" dirty="0">
                <a:solidFill>
                  <a:srgbClr val="002060"/>
                </a:solidFill>
              </a:rPr>
              <a:t>(s)? Look to the previous verses 16-24)</a:t>
            </a:r>
          </a:p>
          <a:p>
            <a:pPr>
              <a:buClr>
                <a:srgbClr val="002060"/>
              </a:buClr>
              <a:buFont typeface="Arial" panose="020B0604020202020204" pitchFamily="34" charset="0"/>
              <a:buChar char="•"/>
            </a:pPr>
            <a:r>
              <a:rPr lang="en-US" sz="1400" dirty="0">
                <a:solidFill>
                  <a:srgbClr val="002060"/>
                </a:solidFill>
              </a:rPr>
              <a:t>Because </a:t>
            </a:r>
            <a:r>
              <a:rPr lang="en-US" sz="1400" b="1" dirty="0">
                <a:solidFill>
                  <a:srgbClr val="002060"/>
                </a:solidFill>
              </a:rPr>
              <a:t>you can’t serve two masters</a:t>
            </a:r>
            <a:r>
              <a:rPr lang="en-US" sz="1400" dirty="0">
                <a:solidFill>
                  <a:srgbClr val="002060"/>
                </a:solidFill>
              </a:rPr>
              <a:t>!</a:t>
            </a:r>
          </a:p>
          <a:p>
            <a:pPr>
              <a:buClr>
                <a:srgbClr val="002060"/>
              </a:buClr>
              <a:buFont typeface="Arial" panose="020B0604020202020204" pitchFamily="34" charset="0"/>
              <a:buChar char="•"/>
            </a:pPr>
            <a:r>
              <a:rPr lang="en-US" sz="1400" dirty="0">
                <a:solidFill>
                  <a:srgbClr val="002060"/>
                </a:solidFill>
              </a:rPr>
              <a:t>Because your </a:t>
            </a:r>
            <a:r>
              <a:rPr lang="en-US" sz="1400" b="1" dirty="0">
                <a:solidFill>
                  <a:srgbClr val="002060"/>
                </a:solidFill>
              </a:rPr>
              <a:t>storing up treasures in heaven</a:t>
            </a:r>
            <a:r>
              <a:rPr lang="en-US" sz="1400" dirty="0">
                <a:solidFill>
                  <a:srgbClr val="002060"/>
                </a:solidFill>
              </a:rPr>
              <a:t>!</a:t>
            </a:r>
          </a:p>
          <a:p>
            <a:pPr>
              <a:buClr>
                <a:srgbClr val="002060"/>
              </a:buClr>
              <a:buFont typeface="Arial" panose="020B0604020202020204" pitchFamily="34" charset="0"/>
              <a:buChar char="•"/>
            </a:pPr>
            <a:r>
              <a:rPr lang="en-US" sz="1400" dirty="0">
                <a:solidFill>
                  <a:srgbClr val="002060"/>
                </a:solidFill>
              </a:rPr>
              <a:t>Because your </a:t>
            </a:r>
            <a:r>
              <a:rPr lang="en-US" sz="1400" b="1" dirty="0">
                <a:solidFill>
                  <a:srgbClr val="002060"/>
                </a:solidFill>
              </a:rPr>
              <a:t>vision is clear</a:t>
            </a:r>
            <a:r>
              <a:rPr lang="en-US" sz="1400" dirty="0">
                <a:solidFill>
                  <a:srgbClr val="002060"/>
                </a:solidFill>
              </a:rPr>
              <a:t>.</a:t>
            </a:r>
          </a:p>
          <a:p>
            <a:pPr>
              <a:buClr>
                <a:srgbClr val="002060"/>
              </a:buClr>
              <a:buFont typeface="Arial" panose="020B0604020202020204" pitchFamily="34" charset="0"/>
              <a:buChar char="•"/>
            </a:pPr>
            <a:r>
              <a:rPr lang="en-US" sz="1400" dirty="0">
                <a:solidFill>
                  <a:srgbClr val="002060"/>
                </a:solidFill>
              </a:rPr>
              <a:t>Because you </a:t>
            </a:r>
            <a:r>
              <a:rPr lang="en-US" sz="1400" b="1" dirty="0">
                <a:solidFill>
                  <a:srgbClr val="002060"/>
                </a:solidFill>
              </a:rPr>
              <a:t>serve to be seen by your heavenly Father </a:t>
            </a:r>
            <a:r>
              <a:rPr lang="en-US" sz="1400" dirty="0">
                <a:solidFill>
                  <a:srgbClr val="002060"/>
                </a:solidFill>
              </a:rPr>
              <a:t>and not men!</a:t>
            </a:r>
          </a:p>
          <a:p>
            <a:pPr>
              <a:buNone/>
            </a:pPr>
            <a:endParaRPr lang="en-US" sz="1400" dirty="0"/>
          </a:p>
        </p:txBody>
      </p:sp>
    </p:spTree>
    <p:extLst>
      <p:ext uri="{BB962C8B-B14F-4D97-AF65-F5344CB8AC3E}">
        <p14:creationId xmlns:p14="http://schemas.microsoft.com/office/powerpoint/2010/main" val="629306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type="title">
  <p:cSld name="TITLE">
    <p:bg>
      <p:bgPr>
        <a:solidFill>
          <a:schemeClr val="accent2"/>
        </a:solidFill>
        <a:effectLst/>
      </p:bgPr>
    </p:bg>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012325" y="2220413"/>
            <a:ext cx="5445900" cy="1804200"/>
          </a:xfrm>
          <a:prstGeom prst="rect">
            <a:avLst/>
          </a:prstGeom>
        </p:spPr>
        <p:txBody>
          <a:bodyPr spcFirstLastPara="1" wrap="square" lIns="91425" tIns="91425" rIns="91425" bIns="91425" anchor="b" anchorCtr="0">
            <a:noAutofit/>
          </a:bodyPr>
          <a:lstStyle>
            <a:lvl1pPr lvl="0" algn="r">
              <a:spcBef>
                <a:spcPts val="0"/>
              </a:spcBef>
              <a:spcAft>
                <a:spcPts val="0"/>
              </a:spcAft>
              <a:buSzPts val="4800"/>
              <a:buNone/>
              <a:defRPr sz="4800"/>
            </a:lvl1pPr>
            <a:lvl2pPr lvl="1" algn="r">
              <a:spcBef>
                <a:spcPts val="0"/>
              </a:spcBef>
              <a:spcAft>
                <a:spcPts val="0"/>
              </a:spcAft>
              <a:buSzPts val="6000"/>
              <a:buNone/>
              <a:defRPr sz="6000"/>
            </a:lvl2pPr>
            <a:lvl3pPr lvl="2" algn="r">
              <a:spcBef>
                <a:spcPts val="0"/>
              </a:spcBef>
              <a:spcAft>
                <a:spcPts val="0"/>
              </a:spcAft>
              <a:buSzPts val="6000"/>
              <a:buNone/>
              <a:defRPr sz="6000"/>
            </a:lvl3pPr>
            <a:lvl4pPr lvl="3" algn="r">
              <a:spcBef>
                <a:spcPts val="0"/>
              </a:spcBef>
              <a:spcAft>
                <a:spcPts val="0"/>
              </a:spcAft>
              <a:buSzPts val="6000"/>
              <a:buNone/>
              <a:defRPr sz="6000"/>
            </a:lvl4pPr>
            <a:lvl5pPr lvl="4" algn="r">
              <a:spcBef>
                <a:spcPts val="0"/>
              </a:spcBef>
              <a:spcAft>
                <a:spcPts val="0"/>
              </a:spcAft>
              <a:buSzPts val="6000"/>
              <a:buNone/>
              <a:defRPr sz="6000"/>
            </a:lvl5pPr>
            <a:lvl6pPr lvl="5" algn="r">
              <a:spcBef>
                <a:spcPts val="0"/>
              </a:spcBef>
              <a:spcAft>
                <a:spcPts val="0"/>
              </a:spcAft>
              <a:buSzPts val="6000"/>
              <a:buNone/>
              <a:defRPr sz="6000"/>
            </a:lvl6pPr>
            <a:lvl7pPr lvl="6" algn="r">
              <a:spcBef>
                <a:spcPts val="0"/>
              </a:spcBef>
              <a:spcAft>
                <a:spcPts val="0"/>
              </a:spcAft>
              <a:buSzPts val="6000"/>
              <a:buNone/>
              <a:defRPr sz="6000"/>
            </a:lvl7pPr>
            <a:lvl8pPr lvl="7" algn="r">
              <a:spcBef>
                <a:spcPts val="0"/>
              </a:spcBef>
              <a:spcAft>
                <a:spcPts val="0"/>
              </a:spcAft>
              <a:buSzPts val="6000"/>
              <a:buNone/>
              <a:defRPr sz="6000"/>
            </a:lvl8pPr>
            <a:lvl9pPr lvl="8" algn="r">
              <a:spcBef>
                <a:spcPts val="0"/>
              </a:spcBef>
              <a:spcAft>
                <a:spcPts val="0"/>
              </a:spcAft>
              <a:buSzPts val="6000"/>
              <a:buNone/>
              <a:defRPr sz="6000"/>
            </a:lvl9pPr>
          </a:lstStyle>
          <a:p>
            <a:endParaRPr/>
          </a:p>
        </p:txBody>
      </p:sp>
      <p:sp>
        <p:nvSpPr>
          <p:cNvPr id="11" name="Google Shape;11;p2"/>
          <p:cNvSpPr/>
          <p:nvPr/>
        </p:nvSpPr>
        <p:spPr>
          <a:xfrm>
            <a:off x="6208125" y="4214588"/>
            <a:ext cx="2250000" cy="1032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 1 column" type="tx">
  <p:cSld name="TITLE_AND_BODY">
    <p:spTree>
      <p:nvGrpSpPr>
        <p:cNvPr id="1" name="Shape 24"/>
        <p:cNvGrpSpPr/>
        <p:nvPr/>
      </p:nvGrpSpPr>
      <p:grpSpPr>
        <a:xfrm>
          <a:off x="0" y="0"/>
          <a:ext cx="0" cy="0"/>
          <a:chOff x="0" y="0"/>
          <a:chExt cx="0" cy="0"/>
        </a:xfrm>
      </p:grpSpPr>
      <p:sp>
        <p:nvSpPr>
          <p:cNvPr id="25" name="Google Shape;25;p5"/>
          <p:cNvSpPr txBox="1">
            <a:spLocks noGrp="1"/>
          </p:cNvSpPr>
          <p:nvPr>
            <p:ph type="title"/>
          </p:nvPr>
        </p:nvSpPr>
        <p:spPr>
          <a:xfrm>
            <a:off x="691200" y="152400"/>
            <a:ext cx="7761600" cy="969000"/>
          </a:xfrm>
          <a:prstGeom prst="rect">
            <a:avLst/>
          </a:prstGeom>
        </p:spPr>
        <p:txBody>
          <a:bodyPr spcFirstLastPara="1" wrap="square" lIns="91425" tIns="91425" rIns="91425" bIns="91425" anchor="b" anchorCtr="0">
            <a:no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26" name="Google Shape;26;p5"/>
          <p:cNvSpPr txBox="1">
            <a:spLocks noGrp="1"/>
          </p:cNvSpPr>
          <p:nvPr>
            <p:ph type="body" idx="1"/>
          </p:nvPr>
        </p:nvSpPr>
        <p:spPr>
          <a:xfrm>
            <a:off x="691200" y="1511100"/>
            <a:ext cx="7761600" cy="2868900"/>
          </a:xfrm>
          <a:prstGeom prst="rect">
            <a:avLst/>
          </a:prstGeom>
        </p:spPr>
        <p:txBody>
          <a:bodyPr spcFirstLastPara="1" wrap="square" lIns="91425" tIns="91425" rIns="91425" bIns="91425" anchor="t" anchorCtr="0">
            <a:noAutofit/>
          </a:bodyPr>
          <a:lstStyle>
            <a:lvl1pPr marL="457200" lvl="0" indent="-381000">
              <a:spcBef>
                <a:spcPts val="600"/>
              </a:spcBef>
              <a:spcAft>
                <a:spcPts val="0"/>
              </a:spcAft>
              <a:buSzPts val="2400"/>
              <a:buChar char="▣"/>
              <a:defRPr/>
            </a:lvl1pPr>
            <a:lvl2pPr marL="914400" lvl="1" indent="-381000">
              <a:spcBef>
                <a:spcPts val="0"/>
              </a:spcBef>
              <a:spcAft>
                <a:spcPts val="0"/>
              </a:spcAft>
              <a:buSzPts val="2400"/>
              <a:buChar char="□"/>
              <a:defRPr/>
            </a:lvl2pPr>
            <a:lvl3pPr marL="1371600" lvl="2" indent="-381000">
              <a:spcBef>
                <a:spcPts val="0"/>
              </a:spcBef>
              <a:spcAft>
                <a:spcPts val="0"/>
              </a:spcAft>
              <a:buSzPts val="2400"/>
              <a:buChar char="■"/>
              <a:defRPr/>
            </a:lvl3pPr>
            <a:lvl4pPr marL="1828800" lvl="3" indent="-381000">
              <a:spcBef>
                <a:spcPts val="0"/>
              </a:spcBef>
              <a:spcAft>
                <a:spcPts val="0"/>
              </a:spcAft>
              <a:buSzPts val="2400"/>
              <a:buChar char="●"/>
              <a:defRPr/>
            </a:lvl4pPr>
            <a:lvl5pPr marL="2286000" lvl="4" indent="-381000">
              <a:spcBef>
                <a:spcPts val="0"/>
              </a:spcBef>
              <a:spcAft>
                <a:spcPts val="0"/>
              </a:spcAft>
              <a:buSzPts val="2400"/>
              <a:buChar char="○"/>
              <a:defRPr/>
            </a:lvl5pPr>
            <a:lvl6pPr marL="2743200" lvl="5" indent="-381000">
              <a:spcBef>
                <a:spcPts val="0"/>
              </a:spcBef>
              <a:spcAft>
                <a:spcPts val="0"/>
              </a:spcAft>
              <a:buSzPts val="2400"/>
              <a:buChar char="■"/>
              <a:defRPr/>
            </a:lvl6pPr>
            <a:lvl7pPr marL="3200400" lvl="6" indent="-381000">
              <a:spcBef>
                <a:spcPts val="0"/>
              </a:spcBef>
              <a:spcAft>
                <a:spcPts val="0"/>
              </a:spcAft>
              <a:buSzPts val="2400"/>
              <a:buChar char="●"/>
              <a:defRPr/>
            </a:lvl7pPr>
            <a:lvl8pPr marL="3657600" lvl="7" indent="-381000">
              <a:spcBef>
                <a:spcPts val="0"/>
              </a:spcBef>
              <a:spcAft>
                <a:spcPts val="0"/>
              </a:spcAft>
              <a:buSzPts val="2400"/>
              <a:buChar char="○"/>
              <a:defRPr/>
            </a:lvl8pPr>
            <a:lvl9pPr marL="4114800" lvl="8" indent="-381000">
              <a:spcBef>
                <a:spcPts val="0"/>
              </a:spcBef>
              <a:spcAft>
                <a:spcPts val="0"/>
              </a:spcAft>
              <a:buSzPts val="2400"/>
              <a:buChar char="■"/>
              <a:defRPr/>
            </a:lvl9pPr>
          </a:lstStyle>
          <a:p>
            <a:endParaRPr/>
          </a:p>
        </p:txBody>
      </p:sp>
      <p:sp>
        <p:nvSpPr>
          <p:cNvPr id="27" name="Google Shape;27;p5"/>
          <p:cNvSpPr/>
          <p:nvPr/>
        </p:nvSpPr>
        <p:spPr>
          <a:xfrm>
            <a:off x="813273" y="1205841"/>
            <a:ext cx="1533600" cy="1032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 name="Google Shape;28;p5"/>
          <p:cNvSpPr/>
          <p:nvPr/>
        </p:nvSpPr>
        <p:spPr>
          <a:xfrm>
            <a:off x="0" y="0"/>
            <a:ext cx="100500" cy="5143500"/>
          </a:xfrm>
          <a:prstGeom prst="rect">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 name="Google Shape;29;p5"/>
          <p:cNvSpPr txBox="1">
            <a:spLocks noGrp="1"/>
          </p:cNvSpPr>
          <p:nvPr>
            <p:ph type="sldNum" idx="12"/>
          </p:nvPr>
        </p:nvSpPr>
        <p:spPr>
          <a:xfrm>
            <a:off x="8556775" y="4758433"/>
            <a:ext cx="548700" cy="309000"/>
          </a:xfrm>
          <a:prstGeom prst="rect">
            <a:avLst/>
          </a:prstGeom>
        </p:spPr>
        <p:txBody>
          <a:bodyPr spcFirstLastPara="1" wrap="square" lIns="91425" tIns="91425" rIns="91425" bIns="91425" anchor="t"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691200" y="628125"/>
            <a:ext cx="7761600" cy="493500"/>
          </a:xfrm>
          <a:prstGeom prst="rect">
            <a:avLst/>
          </a:prstGeom>
          <a:noFill/>
          <a:ln>
            <a:noFill/>
          </a:ln>
        </p:spPr>
        <p:txBody>
          <a:bodyPr spcFirstLastPara="1" wrap="square" lIns="91425" tIns="91425" rIns="91425" bIns="91425" anchor="b" anchorCtr="0">
            <a:noAutofit/>
          </a:bodyPr>
          <a:lstStyle>
            <a:lvl1pPr lvl="0">
              <a:spcBef>
                <a:spcPts val="0"/>
              </a:spcBef>
              <a:spcAft>
                <a:spcPts val="0"/>
              </a:spcAft>
              <a:buClr>
                <a:schemeClr val="dk1"/>
              </a:buClr>
              <a:buSzPts val="3000"/>
              <a:buFont typeface="Montserrat"/>
              <a:buNone/>
              <a:defRPr sz="3000" b="1">
                <a:solidFill>
                  <a:schemeClr val="dk1"/>
                </a:solidFill>
                <a:latin typeface="Montserrat"/>
                <a:ea typeface="Montserrat"/>
                <a:cs typeface="Montserrat"/>
                <a:sym typeface="Montserrat"/>
              </a:defRPr>
            </a:lvl1pPr>
            <a:lvl2pPr lvl="1">
              <a:spcBef>
                <a:spcPts val="0"/>
              </a:spcBef>
              <a:spcAft>
                <a:spcPts val="0"/>
              </a:spcAft>
              <a:buClr>
                <a:schemeClr val="dk1"/>
              </a:buClr>
              <a:buSzPts val="3000"/>
              <a:buFont typeface="Montserrat"/>
              <a:buNone/>
              <a:defRPr sz="3000" b="1">
                <a:solidFill>
                  <a:schemeClr val="dk1"/>
                </a:solidFill>
                <a:latin typeface="Montserrat"/>
                <a:ea typeface="Montserrat"/>
                <a:cs typeface="Montserrat"/>
                <a:sym typeface="Montserrat"/>
              </a:defRPr>
            </a:lvl2pPr>
            <a:lvl3pPr lvl="2">
              <a:spcBef>
                <a:spcPts val="0"/>
              </a:spcBef>
              <a:spcAft>
                <a:spcPts val="0"/>
              </a:spcAft>
              <a:buClr>
                <a:schemeClr val="dk1"/>
              </a:buClr>
              <a:buSzPts val="3000"/>
              <a:buFont typeface="Montserrat"/>
              <a:buNone/>
              <a:defRPr sz="3000" b="1">
                <a:solidFill>
                  <a:schemeClr val="dk1"/>
                </a:solidFill>
                <a:latin typeface="Montserrat"/>
                <a:ea typeface="Montserrat"/>
                <a:cs typeface="Montserrat"/>
                <a:sym typeface="Montserrat"/>
              </a:defRPr>
            </a:lvl3pPr>
            <a:lvl4pPr lvl="3">
              <a:spcBef>
                <a:spcPts val="0"/>
              </a:spcBef>
              <a:spcAft>
                <a:spcPts val="0"/>
              </a:spcAft>
              <a:buClr>
                <a:schemeClr val="dk1"/>
              </a:buClr>
              <a:buSzPts val="3000"/>
              <a:buFont typeface="Montserrat"/>
              <a:buNone/>
              <a:defRPr sz="3000" b="1">
                <a:solidFill>
                  <a:schemeClr val="dk1"/>
                </a:solidFill>
                <a:latin typeface="Montserrat"/>
                <a:ea typeface="Montserrat"/>
                <a:cs typeface="Montserrat"/>
                <a:sym typeface="Montserrat"/>
              </a:defRPr>
            </a:lvl4pPr>
            <a:lvl5pPr lvl="4">
              <a:spcBef>
                <a:spcPts val="0"/>
              </a:spcBef>
              <a:spcAft>
                <a:spcPts val="0"/>
              </a:spcAft>
              <a:buClr>
                <a:schemeClr val="dk1"/>
              </a:buClr>
              <a:buSzPts val="3000"/>
              <a:buFont typeface="Montserrat"/>
              <a:buNone/>
              <a:defRPr sz="3000" b="1">
                <a:solidFill>
                  <a:schemeClr val="dk1"/>
                </a:solidFill>
                <a:latin typeface="Montserrat"/>
                <a:ea typeface="Montserrat"/>
                <a:cs typeface="Montserrat"/>
                <a:sym typeface="Montserrat"/>
              </a:defRPr>
            </a:lvl5pPr>
            <a:lvl6pPr lvl="5">
              <a:spcBef>
                <a:spcPts val="0"/>
              </a:spcBef>
              <a:spcAft>
                <a:spcPts val="0"/>
              </a:spcAft>
              <a:buClr>
                <a:schemeClr val="dk1"/>
              </a:buClr>
              <a:buSzPts val="3000"/>
              <a:buFont typeface="Montserrat"/>
              <a:buNone/>
              <a:defRPr sz="3000" b="1">
                <a:solidFill>
                  <a:schemeClr val="dk1"/>
                </a:solidFill>
                <a:latin typeface="Montserrat"/>
                <a:ea typeface="Montserrat"/>
                <a:cs typeface="Montserrat"/>
                <a:sym typeface="Montserrat"/>
              </a:defRPr>
            </a:lvl6pPr>
            <a:lvl7pPr lvl="6">
              <a:spcBef>
                <a:spcPts val="0"/>
              </a:spcBef>
              <a:spcAft>
                <a:spcPts val="0"/>
              </a:spcAft>
              <a:buClr>
                <a:schemeClr val="dk1"/>
              </a:buClr>
              <a:buSzPts val="3000"/>
              <a:buFont typeface="Montserrat"/>
              <a:buNone/>
              <a:defRPr sz="3000" b="1">
                <a:solidFill>
                  <a:schemeClr val="dk1"/>
                </a:solidFill>
                <a:latin typeface="Montserrat"/>
                <a:ea typeface="Montserrat"/>
                <a:cs typeface="Montserrat"/>
                <a:sym typeface="Montserrat"/>
              </a:defRPr>
            </a:lvl7pPr>
            <a:lvl8pPr lvl="7">
              <a:spcBef>
                <a:spcPts val="0"/>
              </a:spcBef>
              <a:spcAft>
                <a:spcPts val="0"/>
              </a:spcAft>
              <a:buClr>
                <a:schemeClr val="dk1"/>
              </a:buClr>
              <a:buSzPts val="3000"/>
              <a:buFont typeface="Montserrat"/>
              <a:buNone/>
              <a:defRPr sz="3000" b="1">
                <a:solidFill>
                  <a:schemeClr val="dk1"/>
                </a:solidFill>
                <a:latin typeface="Montserrat"/>
                <a:ea typeface="Montserrat"/>
                <a:cs typeface="Montserrat"/>
                <a:sym typeface="Montserrat"/>
              </a:defRPr>
            </a:lvl8pPr>
            <a:lvl9pPr lvl="8">
              <a:spcBef>
                <a:spcPts val="0"/>
              </a:spcBef>
              <a:spcAft>
                <a:spcPts val="0"/>
              </a:spcAft>
              <a:buClr>
                <a:schemeClr val="dk1"/>
              </a:buClr>
              <a:buSzPts val="3000"/>
              <a:buFont typeface="Montserrat"/>
              <a:buNone/>
              <a:defRPr sz="3000" b="1">
                <a:solidFill>
                  <a:schemeClr val="dk1"/>
                </a:solidFill>
                <a:latin typeface="Montserrat"/>
                <a:ea typeface="Montserrat"/>
                <a:cs typeface="Montserrat"/>
                <a:sym typeface="Montserrat"/>
              </a:defRPr>
            </a:lvl9pPr>
          </a:lstStyle>
          <a:p>
            <a:endParaRPr/>
          </a:p>
        </p:txBody>
      </p:sp>
      <p:sp>
        <p:nvSpPr>
          <p:cNvPr id="7" name="Google Shape;7;p1"/>
          <p:cNvSpPr txBox="1">
            <a:spLocks noGrp="1"/>
          </p:cNvSpPr>
          <p:nvPr>
            <p:ph type="body" idx="1"/>
          </p:nvPr>
        </p:nvSpPr>
        <p:spPr>
          <a:xfrm>
            <a:off x="691200" y="1511100"/>
            <a:ext cx="7761600" cy="2868900"/>
          </a:xfrm>
          <a:prstGeom prst="rect">
            <a:avLst/>
          </a:prstGeom>
          <a:noFill/>
          <a:ln>
            <a:noFill/>
          </a:ln>
        </p:spPr>
        <p:txBody>
          <a:bodyPr spcFirstLastPara="1" wrap="square" lIns="91425" tIns="91425" rIns="91425" bIns="91425" anchor="t" anchorCtr="0">
            <a:noAutofit/>
          </a:bodyPr>
          <a:lstStyle>
            <a:lvl1pPr marL="457200" lvl="0" indent="-381000">
              <a:spcBef>
                <a:spcPts val="600"/>
              </a:spcBef>
              <a:spcAft>
                <a:spcPts val="0"/>
              </a:spcAft>
              <a:buClr>
                <a:schemeClr val="accent2"/>
              </a:buClr>
              <a:buSzPts val="2400"/>
              <a:buFont typeface="Montserrat"/>
              <a:buChar char="▣"/>
              <a:defRPr sz="2400">
                <a:solidFill>
                  <a:schemeClr val="dk1"/>
                </a:solidFill>
                <a:latin typeface="Montserrat"/>
                <a:ea typeface="Montserrat"/>
                <a:cs typeface="Montserrat"/>
                <a:sym typeface="Montserrat"/>
              </a:defRPr>
            </a:lvl1pPr>
            <a:lvl2pPr marL="914400" lvl="1" indent="-381000">
              <a:spcBef>
                <a:spcPts val="0"/>
              </a:spcBef>
              <a:spcAft>
                <a:spcPts val="0"/>
              </a:spcAft>
              <a:buClr>
                <a:schemeClr val="accent2"/>
              </a:buClr>
              <a:buSzPts val="2400"/>
              <a:buFont typeface="Montserrat"/>
              <a:buChar char="□"/>
              <a:defRPr sz="2400">
                <a:solidFill>
                  <a:schemeClr val="dk1"/>
                </a:solidFill>
                <a:latin typeface="Montserrat"/>
                <a:ea typeface="Montserrat"/>
                <a:cs typeface="Montserrat"/>
                <a:sym typeface="Montserrat"/>
              </a:defRPr>
            </a:lvl2pPr>
            <a:lvl3pPr marL="1371600" lvl="2" indent="-381000">
              <a:spcBef>
                <a:spcPts val="0"/>
              </a:spcBef>
              <a:spcAft>
                <a:spcPts val="0"/>
              </a:spcAft>
              <a:buClr>
                <a:schemeClr val="accent2"/>
              </a:buClr>
              <a:buSzPts val="2400"/>
              <a:buFont typeface="Montserrat"/>
              <a:buChar char="■"/>
              <a:defRPr sz="2400">
                <a:solidFill>
                  <a:schemeClr val="dk1"/>
                </a:solidFill>
                <a:latin typeface="Montserrat"/>
                <a:ea typeface="Montserrat"/>
                <a:cs typeface="Montserrat"/>
                <a:sym typeface="Montserrat"/>
              </a:defRPr>
            </a:lvl3pPr>
            <a:lvl4pPr marL="1828800" lvl="3" indent="-381000">
              <a:spcBef>
                <a:spcPts val="0"/>
              </a:spcBef>
              <a:spcAft>
                <a:spcPts val="0"/>
              </a:spcAft>
              <a:buClr>
                <a:schemeClr val="dk1"/>
              </a:buClr>
              <a:buSzPts val="2400"/>
              <a:buFont typeface="Montserrat"/>
              <a:buChar char="●"/>
              <a:defRPr sz="2400">
                <a:solidFill>
                  <a:schemeClr val="dk1"/>
                </a:solidFill>
                <a:latin typeface="Montserrat"/>
                <a:ea typeface="Montserrat"/>
                <a:cs typeface="Montserrat"/>
                <a:sym typeface="Montserrat"/>
              </a:defRPr>
            </a:lvl4pPr>
            <a:lvl5pPr marL="2286000" lvl="4" indent="-381000">
              <a:spcBef>
                <a:spcPts val="0"/>
              </a:spcBef>
              <a:spcAft>
                <a:spcPts val="0"/>
              </a:spcAft>
              <a:buClr>
                <a:schemeClr val="dk1"/>
              </a:buClr>
              <a:buSzPts val="2400"/>
              <a:buFont typeface="Montserrat"/>
              <a:buChar char="○"/>
              <a:defRPr sz="2400">
                <a:solidFill>
                  <a:schemeClr val="dk1"/>
                </a:solidFill>
                <a:latin typeface="Montserrat"/>
                <a:ea typeface="Montserrat"/>
                <a:cs typeface="Montserrat"/>
                <a:sym typeface="Montserrat"/>
              </a:defRPr>
            </a:lvl5pPr>
            <a:lvl6pPr marL="2743200" lvl="5" indent="-381000">
              <a:spcBef>
                <a:spcPts val="0"/>
              </a:spcBef>
              <a:spcAft>
                <a:spcPts val="0"/>
              </a:spcAft>
              <a:buClr>
                <a:schemeClr val="dk1"/>
              </a:buClr>
              <a:buSzPts val="2400"/>
              <a:buFont typeface="Montserrat"/>
              <a:buChar char="■"/>
              <a:defRPr sz="2400">
                <a:solidFill>
                  <a:schemeClr val="dk1"/>
                </a:solidFill>
                <a:latin typeface="Montserrat"/>
                <a:ea typeface="Montserrat"/>
                <a:cs typeface="Montserrat"/>
                <a:sym typeface="Montserrat"/>
              </a:defRPr>
            </a:lvl6pPr>
            <a:lvl7pPr marL="3200400" lvl="6" indent="-381000">
              <a:spcBef>
                <a:spcPts val="0"/>
              </a:spcBef>
              <a:spcAft>
                <a:spcPts val="0"/>
              </a:spcAft>
              <a:buClr>
                <a:schemeClr val="dk1"/>
              </a:buClr>
              <a:buSzPts val="2400"/>
              <a:buFont typeface="Montserrat"/>
              <a:buChar char="●"/>
              <a:defRPr sz="2400">
                <a:solidFill>
                  <a:schemeClr val="dk1"/>
                </a:solidFill>
                <a:latin typeface="Montserrat"/>
                <a:ea typeface="Montserrat"/>
                <a:cs typeface="Montserrat"/>
                <a:sym typeface="Montserrat"/>
              </a:defRPr>
            </a:lvl7pPr>
            <a:lvl8pPr marL="3657600" lvl="7" indent="-381000">
              <a:spcBef>
                <a:spcPts val="0"/>
              </a:spcBef>
              <a:spcAft>
                <a:spcPts val="0"/>
              </a:spcAft>
              <a:buClr>
                <a:schemeClr val="dk1"/>
              </a:buClr>
              <a:buSzPts val="2400"/>
              <a:buFont typeface="Montserrat"/>
              <a:buChar char="○"/>
              <a:defRPr sz="2400">
                <a:solidFill>
                  <a:schemeClr val="dk1"/>
                </a:solidFill>
                <a:latin typeface="Montserrat"/>
                <a:ea typeface="Montserrat"/>
                <a:cs typeface="Montserrat"/>
                <a:sym typeface="Montserrat"/>
              </a:defRPr>
            </a:lvl8pPr>
            <a:lvl9pPr marL="4114800" lvl="8" indent="-381000">
              <a:spcBef>
                <a:spcPts val="0"/>
              </a:spcBef>
              <a:spcAft>
                <a:spcPts val="0"/>
              </a:spcAft>
              <a:buClr>
                <a:schemeClr val="dk1"/>
              </a:buClr>
              <a:buSzPts val="2400"/>
              <a:buFont typeface="Montserrat"/>
              <a:buChar char="■"/>
              <a:defRPr sz="2400">
                <a:solidFill>
                  <a:schemeClr val="dk1"/>
                </a:solidFill>
                <a:latin typeface="Montserrat"/>
                <a:ea typeface="Montserrat"/>
                <a:cs typeface="Montserrat"/>
                <a:sym typeface="Montserrat"/>
              </a:defRPr>
            </a:lvl9pPr>
          </a:lstStyle>
          <a:p>
            <a:endParaRPr/>
          </a:p>
        </p:txBody>
      </p:sp>
      <p:sp>
        <p:nvSpPr>
          <p:cNvPr id="8" name="Google Shape;8;p1"/>
          <p:cNvSpPr txBox="1">
            <a:spLocks noGrp="1"/>
          </p:cNvSpPr>
          <p:nvPr>
            <p:ph type="sldNum" idx="12"/>
          </p:nvPr>
        </p:nvSpPr>
        <p:spPr>
          <a:xfrm>
            <a:off x="8556775" y="4758433"/>
            <a:ext cx="548700" cy="309000"/>
          </a:xfrm>
          <a:prstGeom prst="rect">
            <a:avLst/>
          </a:prstGeom>
          <a:noFill/>
          <a:ln>
            <a:noFill/>
          </a:ln>
        </p:spPr>
        <p:txBody>
          <a:bodyPr spcFirstLastPara="1" wrap="square" lIns="91425" tIns="91425" rIns="91425" bIns="91425" anchor="t" anchorCtr="0">
            <a:noAutofit/>
          </a:bodyPr>
          <a:lstStyle>
            <a:lvl1pPr lvl="0" algn="r">
              <a:buNone/>
              <a:defRPr sz="1200" b="1">
                <a:solidFill>
                  <a:schemeClr val="accent1"/>
                </a:solidFill>
                <a:latin typeface="Montserrat"/>
                <a:ea typeface="Montserrat"/>
                <a:cs typeface="Montserrat"/>
                <a:sym typeface="Montserrat"/>
              </a:defRPr>
            </a:lvl1pPr>
            <a:lvl2pPr lvl="1" algn="r">
              <a:buNone/>
              <a:defRPr sz="1200" b="1">
                <a:solidFill>
                  <a:schemeClr val="accent1"/>
                </a:solidFill>
                <a:latin typeface="Montserrat"/>
                <a:ea typeface="Montserrat"/>
                <a:cs typeface="Montserrat"/>
                <a:sym typeface="Montserrat"/>
              </a:defRPr>
            </a:lvl2pPr>
            <a:lvl3pPr lvl="2" algn="r">
              <a:buNone/>
              <a:defRPr sz="1200" b="1">
                <a:solidFill>
                  <a:schemeClr val="accent1"/>
                </a:solidFill>
                <a:latin typeface="Montserrat"/>
                <a:ea typeface="Montserrat"/>
                <a:cs typeface="Montserrat"/>
                <a:sym typeface="Montserrat"/>
              </a:defRPr>
            </a:lvl3pPr>
            <a:lvl4pPr lvl="3" algn="r">
              <a:buNone/>
              <a:defRPr sz="1200" b="1">
                <a:solidFill>
                  <a:schemeClr val="accent1"/>
                </a:solidFill>
                <a:latin typeface="Montserrat"/>
                <a:ea typeface="Montserrat"/>
                <a:cs typeface="Montserrat"/>
                <a:sym typeface="Montserrat"/>
              </a:defRPr>
            </a:lvl4pPr>
            <a:lvl5pPr lvl="4" algn="r">
              <a:buNone/>
              <a:defRPr sz="1200" b="1">
                <a:solidFill>
                  <a:schemeClr val="accent1"/>
                </a:solidFill>
                <a:latin typeface="Montserrat"/>
                <a:ea typeface="Montserrat"/>
                <a:cs typeface="Montserrat"/>
                <a:sym typeface="Montserrat"/>
              </a:defRPr>
            </a:lvl5pPr>
            <a:lvl6pPr lvl="5" algn="r">
              <a:buNone/>
              <a:defRPr sz="1200" b="1">
                <a:solidFill>
                  <a:schemeClr val="accent1"/>
                </a:solidFill>
                <a:latin typeface="Montserrat"/>
                <a:ea typeface="Montserrat"/>
                <a:cs typeface="Montserrat"/>
                <a:sym typeface="Montserrat"/>
              </a:defRPr>
            </a:lvl6pPr>
            <a:lvl7pPr lvl="6" algn="r">
              <a:buNone/>
              <a:defRPr sz="1200" b="1">
                <a:solidFill>
                  <a:schemeClr val="accent1"/>
                </a:solidFill>
                <a:latin typeface="Montserrat"/>
                <a:ea typeface="Montserrat"/>
                <a:cs typeface="Montserrat"/>
                <a:sym typeface="Montserrat"/>
              </a:defRPr>
            </a:lvl7pPr>
            <a:lvl8pPr lvl="7" algn="r">
              <a:buNone/>
              <a:defRPr sz="1200" b="1">
                <a:solidFill>
                  <a:schemeClr val="accent1"/>
                </a:solidFill>
                <a:latin typeface="Montserrat"/>
                <a:ea typeface="Montserrat"/>
                <a:cs typeface="Montserrat"/>
                <a:sym typeface="Montserrat"/>
              </a:defRPr>
            </a:lvl8pPr>
            <a:lvl9pPr lvl="8" algn="r">
              <a:buNone/>
              <a:defRPr sz="1200" b="1">
                <a:solidFill>
                  <a:schemeClr val="accent1"/>
                </a:solidFill>
                <a:latin typeface="Montserrat"/>
                <a:ea typeface="Montserrat"/>
                <a:cs typeface="Montserrat"/>
                <a:sym typeface="Montserrat"/>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51" r:id="rId2"/>
  </p:sldLayoutIdLst>
  <p:transition>
    <p:fade thruBlk="1"/>
  </p:transition>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61"/>
        <p:cNvGrpSpPr/>
        <p:nvPr/>
      </p:nvGrpSpPr>
      <p:grpSpPr>
        <a:xfrm>
          <a:off x="0" y="0"/>
          <a:ext cx="0" cy="0"/>
          <a:chOff x="0" y="0"/>
          <a:chExt cx="0" cy="0"/>
        </a:xfrm>
      </p:grpSpPr>
      <p:sp>
        <p:nvSpPr>
          <p:cNvPr id="62" name="Google Shape;62;p11"/>
          <p:cNvSpPr txBox="1">
            <a:spLocks noGrp="1"/>
          </p:cNvSpPr>
          <p:nvPr>
            <p:ph type="ctrTitle"/>
          </p:nvPr>
        </p:nvSpPr>
        <p:spPr>
          <a:xfrm>
            <a:off x="685800" y="2220413"/>
            <a:ext cx="7772425" cy="1804200"/>
          </a:xfrm>
          <a:prstGeom prst="rect">
            <a:avLst/>
          </a:prstGeom>
        </p:spPr>
        <p:txBody>
          <a:bodyPr spcFirstLastPara="1" wrap="square" lIns="91425" tIns="91425" rIns="91425" bIns="91425" anchor="b" anchorCtr="0">
            <a:noAutofit/>
          </a:bodyPr>
          <a:lstStyle/>
          <a:p>
            <a:pPr marL="0" lvl="0" indent="0" algn="r" rtl="0">
              <a:spcBef>
                <a:spcPts val="0"/>
              </a:spcBef>
              <a:spcAft>
                <a:spcPts val="0"/>
              </a:spcAft>
              <a:buNone/>
            </a:pPr>
            <a:r>
              <a:rPr lang="en" sz="6000" dirty="0"/>
              <a:t>To Be Victorious…</a:t>
            </a:r>
            <a:br>
              <a:rPr lang="en" sz="6000" dirty="0"/>
            </a:br>
            <a:r>
              <a:rPr lang="en" sz="4000" dirty="0"/>
              <a:t>We have to know the schemes of our enemy</a:t>
            </a:r>
            <a:br>
              <a:rPr lang="en" dirty="0"/>
            </a:br>
            <a:r>
              <a:rPr lang="en" sz="1800" b="0" dirty="0"/>
              <a:t>1 Corinthians 15:54-57</a:t>
            </a:r>
            <a:endParaRPr b="0" dirty="0"/>
          </a:p>
        </p:txBody>
      </p:sp>
    </p:spTree>
    <p:extLst>
      <p:ext uri="{BB962C8B-B14F-4D97-AF65-F5344CB8AC3E}">
        <p14:creationId xmlns:p14="http://schemas.microsoft.com/office/powerpoint/2010/main" val="32757035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sp>
        <p:nvSpPr>
          <p:cNvPr id="99" name="Google Shape;99;p16"/>
          <p:cNvSpPr txBox="1">
            <a:spLocks noGrp="1"/>
          </p:cNvSpPr>
          <p:nvPr>
            <p:ph type="title"/>
          </p:nvPr>
        </p:nvSpPr>
        <p:spPr>
          <a:xfrm>
            <a:off x="483476" y="152400"/>
            <a:ext cx="7969324" cy="9690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US" dirty="0"/>
              <a:t>All of Satan’s schemes… 1 John 2:15-16</a:t>
            </a:r>
            <a:endParaRPr dirty="0"/>
          </a:p>
        </p:txBody>
      </p:sp>
      <p:sp>
        <p:nvSpPr>
          <p:cNvPr id="100" name="Google Shape;100;p16"/>
          <p:cNvSpPr txBox="1">
            <a:spLocks noGrp="1"/>
          </p:cNvSpPr>
          <p:nvPr>
            <p:ph type="body" idx="1"/>
          </p:nvPr>
        </p:nvSpPr>
        <p:spPr>
          <a:xfrm>
            <a:off x="201706" y="1277471"/>
            <a:ext cx="8727141" cy="3480961"/>
          </a:xfrm>
          <a:prstGeom prst="rect">
            <a:avLst/>
          </a:prstGeom>
        </p:spPr>
        <p:txBody>
          <a:bodyPr spcFirstLastPara="1" wrap="square" lIns="91425" tIns="91425" rIns="91425" bIns="91425" anchor="t" anchorCtr="0">
            <a:noAutofit/>
          </a:bodyPr>
          <a:lstStyle/>
          <a:p>
            <a:pPr marL="76200" indent="0">
              <a:buClr>
                <a:srgbClr val="C00000"/>
              </a:buClr>
              <a:buNone/>
            </a:pPr>
            <a:r>
              <a:rPr lang="en-US" dirty="0"/>
              <a:t>To be victorious…</a:t>
            </a:r>
          </a:p>
          <a:p>
            <a:pPr marL="590550" indent="-514350">
              <a:buClr>
                <a:srgbClr val="C00000"/>
              </a:buClr>
              <a:buAutoNum type="arabicPeriod"/>
            </a:pPr>
            <a:r>
              <a:rPr lang="en-US" sz="2800" b="1" dirty="0"/>
              <a:t>Sow to the spirit and not the flesh. (Think Paul)</a:t>
            </a:r>
            <a:br>
              <a:rPr lang="en-US" sz="2800" b="1" dirty="0"/>
            </a:br>
            <a:r>
              <a:rPr lang="en-US" dirty="0"/>
              <a:t>(Galatians 6:6-9; Titus 2:11-13)</a:t>
            </a:r>
          </a:p>
          <a:p>
            <a:pPr marL="533400" indent="-457200">
              <a:buClr>
                <a:srgbClr val="C00000"/>
              </a:buClr>
              <a:buAutoNum type="arabicPeriod"/>
            </a:pPr>
            <a:r>
              <a:rPr lang="en-US" sz="2800" b="1" dirty="0"/>
              <a:t>Focus on our spiritual vision. (Think Moses)</a:t>
            </a:r>
            <a:br>
              <a:rPr lang="en-US" dirty="0"/>
            </a:br>
            <a:r>
              <a:rPr lang="en-US" dirty="0"/>
              <a:t>(Ephesians 1:18-19; Hebrews 12:1-2)</a:t>
            </a:r>
          </a:p>
          <a:p>
            <a:pPr marL="533400" indent="-457200">
              <a:buClr>
                <a:srgbClr val="C00000"/>
              </a:buClr>
              <a:buAutoNum type="arabicPeriod"/>
            </a:pPr>
            <a:r>
              <a:rPr lang="en-US" sz="2800" b="1" dirty="0"/>
              <a:t>Follow in Jesus’ steps. (Think Nehemiah)</a:t>
            </a:r>
            <a:br>
              <a:rPr lang="en-US" sz="2800" b="1" dirty="0"/>
            </a:br>
            <a:r>
              <a:rPr lang="en-US" dirty="0"/>
              <a:t>(John 13:5-15; Philippians 2:3-5)</a:t>
            </a:r>
          </a:p>
        </p:txBody>
      </p:sp>
      <p:sp>
        <p:nvSpPr>
          <p:cNvPr id="101" name="Google Shape;101;p16"/>
          <p:cNvSpPr txBox="1">
            <a:spLocks noGrp="1"/>
          </p:cNvSpPr>
          <p:nvPr>
            <p:ph type="sldNum" idx="12"/>
          </p:nvPr>
        </p:nvSpPr>
        <p:spPr>
          <a:xfrm>
            <a:off x="8556775" y="4758433"/>
            <a:ext cx="548700" cy="309000"/>
          </a:xfrm>
          <a:prstGeom prst="rect">
            <a:avLst/>
          </a:prstGeom>
        </p:spPr>
        <p:txBody>
          <a:bodyPr spcFirstLastPara="1" wrap="square" lIns="91425" tIns="91425" rIns="91425" bIns="91425" anchor="t" anchorCtr="0">
            <a:noAutofit/>
          </a:bodyPr>
          <a:lstStyle/>
          <a:p>
            <a:pPr marL="0" lvl="0" indent="0" algn="r" rtl="0">
              <a:spcBef>
                <a:spcPts val="0"/>
              </a:spcBef>
              <a:spcAft>
                <a:spcPts val="0"/>
              </a:spcAft>
              <a:buNone/>
            </a:pPr>
            <a:fld id="{00000000-1234-1234-1234-123412341234}" type="slidenum">
              <a:rPr lang="en"/>
              <a:t>10</a:t>
            </a:fld>
            <a:endParaRPr/>
          </a:p>
        </p:txBody>
      </p:sp>
    </p:spTree>
    <p:extLst>
      <p:ext uri="{BB962C8B-B14F-4D97-AF65-F5344CB8AC3E}">
        <p14:creationId xmlns:p14="http://schemas.microsoft.com/office/powerpoint/2010/main" val="33508481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0">
                                            <p:txEl>
                                              <p:pRg st="0" end="0"/>
                                            </p:txEl>
                                          </p:spTgt>
                                        </p:tgtEl>
                                        <p:attrNameLst>
                                          <p:attrName>style.visibility</p:attrName>
                                        </p:attrNameLst>
                                      </p:cBhvr>
                                      <p:to>
                                        <p:strVal val="visible"/>
                                      </p:to>
                                    </p:set>
                                    <p:animEffect transition="in" filter="fade">
                                      <p:cBhvr>
                                        <p:cTn id="7" dur="500"/>
                                        <p:tgtEl>
                                          <p:spTgt spid="10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00">
                                            <p:txEl>
                                              <p:pRg st="1" end="1"/>
                                            </p:txEl>
                                          </p:spTgt>
                                        </p:tgtEl>
                                        <p:attrNameLst>
                                          <p:attrName>style.visibility</p:attrName>
                                        </p:attrNameLst>
                                      </p:cBhvr>
                                      <p:to>
                                        <p:strVal val="visible"/>
                                      </p:to>
                                    </p:set>
                                    <p:animEffect transition="in" filter="fade">
                                      <p:cBhvr>
                                        <p:cTn id="12" dur="500"/>
                                        <p:tgtEl>
                                          <p:spTgt spid="100">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00">
                                            <p:txEl>
                                              <p:pRg st="2" end="2"/>
                                            </p:txEl>
                                          </p:spTgt>
                                        </p:tgtEl>
                                        <p:attrNameLst>
                                          <p:attrName>style.visibility</p:attrName>
                                        </p:attrNameLst>
                                      </p:cBhvr>
                                      <p:to>
                                        <p:strVal val="visible"/>
                                      </p:to>
                                    </p:set>
                                    <p:animEffect transition="in" filter="fade">
                                      <p:cBhvr>
                                        <p:cTn id="17" dur="500"/>
                                        <p:tgtEl>
                                          <p:spTgt spid="100">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00">
                                            <p:txEl>
                                              <p:pRg st="3" end="3"/>
                                            </p:txEl>
                                          </p:spTgt>
                                        </p:tgtEl>
                                        <p:attrNameLst>
                                          <p:attrName>style.visibility</p:attrName>
                                        </p:attrNameLst>
                                      </p:cBhvr>
                                      <p:to>
                                        <p:strVal val="visible"/>
                                      </p:to>
                                    </p:set>
                                    <p:animEffect transition="in" filter="fade">
                                      <p:cBhvr>
                                        <p:cTn id="22" dur="500"/>
                                        <p:tgtEl>
                                          <p:spTgt spid="100">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0"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sp>
        <p:nvSpPr>
          <p:cNvPr id="99" name="Google Shape;99;p16"/>
          <p:cNvSpPr txBox="1">
            <a:spLocks noGrp="1"/>
          </p:cNvSpPr>
          <p:nvPr>
            <p:ph type="title"/>
          </p:nvPr>
        </p:nvSpPr>
        <p:spPr>
          <a:xfrm>
            <a:off x="691200" y="152400"/>
            <a:ext cx="7761600" cy="9690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US" dirty="0"/>
              <a:t>Discouragement</a:t>
            </a:r>
            <a:endParaRPr dirty="0"/>
          </a:p>
        </p:txBody>
      </p:sp>
      <p:sp>
        <p:nvSpPr>
          <p:cNvPr id="100" name="Google Shape;100;p16"/>
          <p:cNvSpPr txBox="1">
            <a:spLocks noGrp="1"/>
          </p:cNvSpPr>
          <p:nvPr>
            <p:ph type="body" idx="1"/>
          </p:nvPr>
        </p:nvSpPr>
        <p:spPr>
          <a:xfrm>
            <a:off x="470646" y="1277471"/>
            <a:ext cx="8364072" cy="3480961"/>
          </a:xfrm>
          <a:prstGeom prst="rect">
            <a:avLst/>
          </a:prstGeom>
        </p:spPr>
        <p:txBody>
          <a:bodyPr spcFirstLastPara="1" wrap="square" lIns="91425" tIns="91425" rIns="91425" bIns="91425" anchor="t" anchorCtr="0">
            <a:noAutofit/>
          </a:bodyPr>
          <a:lstStyle/>
          <a:p>
            <a:pPr marL="457200" lvl="0" indent="-381000" algn="l" rtl="0">
              <a:spcAft>
                <a:spcPts val="600"/>
              </a:spcAft>
              <a:buSzPts val="2400"/>
              <a:buChar char="▣"/>
            </a:pPr>
            <a:r>
              <a:rPr lang="en-US" dirty="0"/>
              <a:t>Through suffering and persecution </a:t>
            </a:r>
            <a:br>
              <a:rPr lang="en-US" dirty="0"/>
            </a:br>
            <a:r>
              <a:rPr lang="en-US" dirty="0"/>
              <a:t>(1 Peter 1:6-7; 2:20; 4:16; Job 1:7-12; 2:3-10)</a:t>
            </a:r>
          </a:p>
          <a:p>
            <a:pPr marL="457200" lvl="0" indent="-381000" algn="l" rtl="0">
              <a:spcAft>
                <a:spcPts val="600"/>
              </a:spcAft>
              <a:buSzPts val="2400"/>
              <a:buChar char="▣"/>
            </a:pPr>
            <a:r>
              <a:rPr lang="en-US" dirty="0"/>
              <a:t>Example </a:t>
            </a:r>
            <a:r>
              <a:rPr lang="en-US" dirty="0" err="1"/>
              <a:t>inNehemiah’s</a:t>
            </a:r>
            <a:r>
              <a:rPr lang="en-US" dirty="0"/>
              <a:t> days through accusations. (Nehemiah 4:5; 6:9; Ezra 4:4)</a:t>
            </a:r>
          </a:p>
          <a:p>
            <a:pPr marL="457200" lvl="0" indent="-381000" algn="l" rtl="0">
              <a:spcAft>
                <a:spcPts val="600"/>
              </a:spcAft>
              <a:buSzPts val="2400"/>
              <a:buChar char="▣"/>
            </a:pPr>
            <a:r>
              <a:rPr lang="en-US" dirty="0"/>
              <a:t>Dealt with by Paul. (2 Cor. 2:7; 7:6-7)</a:t>
            </a:r>
          </a:p>
          <a:p>
            <a:pPr lvl="0">
              <a:spcAft>
                <a:spcPts val="600"/>
              </a:spcAft>
            </a:pPr>
            <a:r>
              <a:rPr lang="en-US" dirty="0"/>
              <a:t>Through the prevalence of wickedness. </a:t>
            </a:r>
            <a:br>
              <a:rPr lang="en-US" dirty="0"/>
            </a:br>
            <a:r>
              <a:rPr lang="en-US" dirty="0"/>
              <a:t>(2 Peter 2:7-8; Matthew 24:12)</a:t>
            </a:r>
          </a:p>
          <a:p>
            <a:pPr lvl="0">
              <a:spcAft>
                <a:spcPts val="600"/>
              </a:spcAft>
            </a:pPr>
            <a:r>
              <a:rPr lang="en-US" dirty="0"/>
              <a:t>Through our own failings &amp; sin. (Romans 7)</a:t>
            </a:r>
          </a:p>
        </p:txBody>
      </p:sp>
      <p:sp>
        <p:nvSpPr>
          <p:cNvPr id="101" name="Google Shape;101;p16"/>
          <p:cNvSpPr txBox="1">
            <a:spLocks noGrp="1"/>
          </p:cNvSpPr>
          <p:nvPr>
            <p:ph type="sldNum" idx="12"/>
          </p:nvPr>
        </p:nvSpPr>
        <p:spPr>
          <a:xfrm>
            <a:off x="8556775" y="4758433"/>
            <a:ext cx="548700" cy="309000"/>
          </a:xfrm>
          <a:prstGeom prst="rect">
            <a:avLst/>
          </a:prstGeom>
        </p:spPr>
        <p:txBody>
          <a:bodyPr spcFirstLastPara="1" wrap="square" lIns="91425" tIns="91425" rIns="91425" bIns="91425" anchor="t" anchorCtr="0">
            <a:noAutofit/>
          </a:bodyPr>
          <a:lstStyle/>
          <a:p>
            <a:pPr marL="0" lvl="0" indent="0" algn="r" rtl="0">
              <a:spcBef>
                <a:spcPts val="0"/>
              </a:spcBef>
              <a:spcAft>
                <a:spcPts val="0"/>
              </a:spcAft>
              <a:buNone/>
            </a:pPr>
            <a:fld id="{00000000-1234-1234-1234-123412341234}" type="slidenum">
              <a:rPr lang="en"/>
              <a:t>2</a:t>
            </a:fld>
            <a:endParaRPr/>
          </a:p>
        </p:txBody>
      </p:sp>
    </p:spTree>
    <p:extLst>
      <p:ext uri="{BB962C8B-B14F-4D97-AF65-F5344CB8AC3E}">
        <p14:creationId xmlns:p14="http://schemas.microsoft.com/office/powerpoint/2010/main" val="23806505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0">
                                            <p:txEl>
                                              <p:pRg st="0" end="0"/>
                                            </p:txEl>
                                          </p:spTgt>
                                        </p:tgtEl>
                                        <p:attrNameLst>
                                          <p:attrName>style.visibility</p:attrName>
                                        </p:attrNameLst>
                                      </p:cBhvr>
                                      <p:to>
                                        <p:strVal val="visible"/>
                                      </p:to>
                                    </p:set>
                                    <p:animEffect transition="in" filter="fade">
                                      <p:cBhvr>
                                        <p:cTn id="7" dur="500"/>
                                        <p:tgtEl>
                                          <p:spTgt spid="10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00">
                                            <p:txEl>
                                              <p:pRg st="1" end="1"/>
                                            </p:txEl>
                                          </p:spTgt>
                                        </p:tgtEl>
                                        <p:attrNameLst>
                                          <p:attrName>style.visibility</p:attrName>
                                        </p:attrNameLst>
                                      </p:cBhvr>
                                      <p:to>
                                        <p:strVal val="visible"/>
                                      </p:to>
                                    </p:set>
                                    <p:animEffect transition="in" filter="fade">
                                      <p:cBhvr>
                                        <p:cTn id="12" dur="500"/>
                                        <p:tgtEl>
                                          <p:spTgt spid="100">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00">
                                            <p:txEl>
                                              <p:pRg st="2" end="2"/>
                                            </p:txEl>
                                          </p:spTgt>
                                        </p:tgtEl>
                                        <p:attrNameLst>
                                          <p:attrName>style.visibility</p:attrName>
                                        </p:attrNameLst>
                                      </p:cBhvr>
                                      <p:to>
                                        <p:strVal val="visible"/>
                                      </p:to>
                                    </p:set>
                                    <p:animEffect transition="in" filter="fade">
                                      <p:cBhvr>
                                        <p:cTn id="17" dur="500"/>
                                        <p:tgtEl>
                                          <p:spTgt spid="100">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00">
                                            <p:txEl>
                                              <p:pRg st="3" end="3"/>
                                            </p:txEl>
                                          </p:spTgt>
                                        </p:tgtEl>
                                        <p:attrNameLst>
                                          <p:attrName>style.visibility</p:attrName>
                                        </p:attrNameLst>
                                      </p:cBhvr>
                                      <p:to>
                                        <p:strVal val="visible"/>
                                      </p:to>
                                    </p:set>
                                    <p:animEffect transition="in" filter="fade">
                                      <p:cBhvr>
                                        <p:cTn id="22" dur="500"/>
                                        <p:tgtEl>
                                          <p:spTgt spid="100">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00">
                                            <p:txEl>
                                              <p:pRg st="4" end="4"/>
                                            </p:txEl>
                                          </p:spTgt>
                                        </p:tgtEl>
                                        <p:attrNameLst>
                                          <p:attrName>style.visibility</p:attrName>
                                        </p:attrNameLst>
                                      </p:cBhvr>
                                      <p:to>
                                        <p:strVal val="visible"/>
                                      </p:to>
                                    </p:set>
                                    <p:animEffect transition="in" filter="fade">
                                      <p:cBhvr>
                                        <p:cTn id="27" dur="500"/>
                                        <p:tgtEl>
                                          <p:spTgt spid="100">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0"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sp>
        <p:nvSpPr>
          <p:cNvPr id="99" name="Google Shape;99;p16"/>
          <p:cNvSpPr txBox="1">
            <a:spLocks noGrp="1"/>
          </p:cNvSpPr>
          <p:nvPr>
            <p:ph type="title"/>
          </p:nvPr>
        </p:nvSpPr>
        <p:spPr>
          <a:xfrm>
            <a:off x="691200" y="152400"/>
            <a:ext cx="7761600" cy="9690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US" dirty="0"/>
              <a:t>Doubt</a:t>
            </a:r>
            <a:endParaRPr dirty="0"/>
          </a:p>
        </p:txBody>
      </p:sp>
      <p:sp>
        <p:nvSpPr>
          <p:cNvPr id="100" name="Google Shape;100;p16"/>
          <p:cNvSpPr txBox="1">
            <a:spLocks noGrp="1"/>
          </p:cNvSpPr>
          <p:nvPr>
            <p:ph type="body" idx="1"/>
          </p:nvPr>
        </p:nvSpPr>
        <p:spPr>
          <a:xfrm>
            <a:off x="201706" y="1277471"/>
            <a:ext cx="8903769" cy="3480961"/>
          </a:xfrm>
          <a:prstGeom prst="rect">
            <a:avLst/>
          </a:prstGeom>
        </p:spPr>
        <p:txBody>
          <a:bodyPr spcFirstLastPara="1" wrap="square" lIns="91425" tIns="91425" rIns="91425" bIns="91425" anchor="t" anchorCtr="0">
            <a:noAutofit/>
          </a:bodyPr>
          <a:lstStyle/>
          <a:p>
            <a:pPr marL="457200" lvl="0" indent="-381000" algn="l" rtl="0">
              <a:spcAft>
                <a:spcPts val="600"/>
              </a:spcAft>
              <a:buSzPts val="2400"/>
              <a:buChar char="▣"/>
            </a:pPr>
            <a:r>
              <a:rPr lang="en-US" sz="2800" dirty="0"/>
              <a:t>What God says (Genesis 3:1-5) and that it isn’t understandable. (Ephesians 3:3-5; 5:17)</a:t>
            </a:r>
          </a:p>
          <a:p>
            <a:pPr marL="457200" lvl="0" indent="-381000" algn="l" rtl="0">
              <a:spcAft>
                <a:spcPts val="600"/>
              </a:spcAft>
              <a:buSzPts val="2400"/>
              <a:buChar char="▣"/>
            </a:pPr>
            <a:r>
              <a:rPr lang="en-US" sz="2800" dirty="0"/>
              <a:t>That God will </a:t>
            </a:r>
            <a:r>
              <a:rPr lang="en-US" sz="2800" b="1" dirty="0"/>
              <a:t>answer our prayers</a:t>
            </a:r>
            <a:r>
              <a:rPr lang="en-US" sz="2800" dirty="0"/>
              <a:t>. (James 1:5-7)</a:t>
            </a:r>
          </a:p>
          <a:p>
            <a:pPr>
              <a:spcAft>
                <a:spcPts val="600"/>
              </a:spcAft>
            </a:pPr>
            <a:r>
              <a:rPr lang="en-US" sz="2800" dirty="0"/>
              <a:t>That </a:t>
            </a:r>
            <a:r>
              <a:rPr lang="en-US" sz="2800" b="1" dirty="0"/>
              <a:t>we can trust God</a:t>
            </a:r>
            <a:r>
              <a:rPr lang="en-US" sz="2800" dirty="0"/>
              <a:t>. (2 Kings 18:17ff; </a:t>
            </a:r>
            <a:br>
              <a:rPr lang="en-US" sz="2800" dirty="0"/>
            </a:br>
            <a:r>
              <a:rPr lang="en-US" sz="2800" dirty="0"/>
              <a:t>cf., Hebrews 13:5-6)</a:t>
            </a:r>
          </a:p>
          <a:p>
            <a:pPr>
              <a:spcAft>
                <a:spcPts val="600"/>
              </a:spcAft>
            </a:pPr>
            <a:r>
              <a:rPr lang="en-US" sz="2800" b="1" dirty="0"/>
              <a:t>That there will ever be any accountability </a:t>
            </a:r>
            <a:r>
              <a:rPr lang="en-US" sz="2800" dirty="0"/>
              <a:t>and divine </a:t>
            </a:r>
            <a:r>
              <a:rPr lang="en-US" sz="2800" b="1" dirty="0"/>
              <a:t>judgment</a:t>
            </a:r>
            <a:r>
              <a:rPr lang="en-US" sz="2800" dirty="0"/>
              <a:t>. (2 Peter 3:3-4)</a:t>
            </a:r>
          </a:p>
        </p:txBody>
      </p:sp>
      <p:sp>
        <p:nvSpPr>
          <p:cNvPr id="101" name="Google Shape;101;p16"/>
          <p:cNvSpPr txBox="1">
            <a:spLocks noGrp="1"/>
          </p:cNvSpPr>
          <p:nvPr>
            <p:ph type="sldNum" idx="12"/>
          </p:nvPr>
        </p:nvSpPr>
        <p:spPr>
          <a:xfrm>
            <a:off x="8556775" y="4758433"/>
            <a:ext cx="548700" cy="309000"/>
          </a:xfrm>
          <a:prstGeom prst="rect">
            <a:avLst/>
          </a:prstGeom>
        </p:spPr>
        <p:txBody>
          <a:bodyPr spcFirstLastPara="1" wrap="square" lIns="91425" tIns="91425" rIns="91425" bIns="91425" anchor="t" anchorCtr="0">
            <a:noAutofit/>
          </a:bodyPr>
          <a:lstStyle/>
          <a:p>
            <a:pPr marL="0" lvl="0" indent="0" algn="r" rtl="0">
              <a:spcBef>
                <a:spcPts val="0"/>
              </a:spcBef>
              <a:spcAft>
                <a:spcPts val="0"/>
              </a:spcAft>
              <a:buNone/>
            </a:pPr>
            <a:fld id="{00000000-1234-1234-1234-123412341234}" type="slidenum">
              <a:rPr lang="en"/>
              <a:t>3</a:t>
            </a:fld>
            <a:endParaRPr/>
          </a:p>
        </p:txBody>
      </p:sp>
    </p:spTree>
    <p:extLst>
      <p:ext uri="{BB962C8B-B14F-4D97-AF65-F5344CB8AC3E}">
        <p14:creationId xmlns:p14="http://schemas.microsoft.com/office/powerpoint/2010/main" val="6712996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0">
                                            <p:txEl>
                                              <p:pRg st="0" end="0"/>
                                            </p:txEl>
                                          </p:spTgt>
                                        </p:tgtEl>
                                        <p:attrNameLst>
                                          <p:attrName>style.visibility</p:attrName>
                                        </p:attrNameLst>
                                      </p:cBhvr>
                                      <p:to>
                                        <p:strVal val="visible"/>
                                      </p:to>
                                    </p:set>
                                    <p:animEffect transition="in" filter="fade">
                                      <p:cBhvr>
                                        <p:cTn id="7" dur="500"/>
                                        <p:tgtEl>
                                          <p:spTgt spid="10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00">
                                            <p:txEl>
                                              <p:pRg st="1" end="1"/>
                                            </p:txEl>
                                          </p:spTgt>
                                        </p:tgtEl>
                                        <p:attrNameLst>
                                          <p:attrName>style.visibility</p:attrName>
                                        </p:attrNameLst>
                                      </p:cBhvr>
                                      <p:to>
                                        <p:strVal val="visible"/>
                                      </p:to>
                                    </p:set>
                                    <p:animEffect transition="in" filter="fade">
                                      <p:cBhvr>
                                        <p:cTn id="12" dur="500"/>
                                        <p:tgtEl>
                                          <p:spTgt spid="100">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00">
                                            <p:txEl>
                                              <p:pRg st="2" end="2"/>
                                            </p:txEl>
                                          </p:spTgt>
                                        </p:tgtEl>
                                        <p:attrNameLst>
                                          <p:attrName>style.visibility</p:attrName>
                                        </p:attrNameLst>
                                      </p:cBhvr>
                                      <p:to>
                                        <p:strVal val="visible"/>
                                      </p:to>
                                    </p:set>
                                    <p:animEffect transition="in" filter="fade">
                                      <p:cBhvr>
                                        <p:cTn id="17" dur="500"/>
                                        <p:tgtEl>
                                          <p:spTgt spid="100">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00">
                                            <p:txEl>
                                              <p:pRg st="3" end="3"/>
                                            </p:txEl>
                                          </p:spTgt>
                                        </p:tgtEl>
                                        <p:attrNameLst>
                                          <p:attrName>style.visibility</p:attrName>
                                        </p:attrNameLst>
                                      </p:cBhvr>
                                      <p:to>
                                        <p:strVal val="visible"/>
                                      </p:to>
                                    </p:set>
                                    <p:animEffect transition="in" filter="fade">
                                      <p:cBhvr>
                                        <p:cTn id="22" dur="500"/>
                                        <p:tgtEl>
                                          <p:spTgt spid="100">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0"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sp>
        <p:nvSpPr>
          <p:cNvPr id="99" name="Google Shape;99;p16"/>
          <p:cNvSpPr txBox="1">
            <a:spLocks noGrp="1"/>
          </p:cNvSpPr>
          <p:nvPr>
            <p:ph type="title"/>
          </p:nvPr>
        </p:nvSpPr>
        <p:spPr>
          <a:xfrm>
            <a:off x="691200" y="152400"/>
            <a:ext cx="7761600" cy="9690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US" dirty="0"/>
              <a:t>How To Overcome Doubt</a:t>
            </a:r>
            <a:endParaRPr dirty="0"/>
          </a:p>
        </p:txBody>
      </p:sp>
      <p:sp>
        <p:nvSpPr>
          <p:cNvPr id="100" name="Google Shape;100;p16"/>
          <p:cNvSpPr txBox="1">
            <a:spLocks noGrp="1"/>
          </p:cNvSpPr>
          <p:nvPr>
            <p:ph type="body" idx="1"/>
          </p:nvPr>
        </p:nvSpPr>
        <p:spPr>
          <a:xfrm>
            <a:off x="201706" y="1277471"/>
            <a:ext cx="8903769" cy="3480961"/>
          </a:xfrm>
          <a:prstGeom prst="rect">
            <a:avLst/>
          </a:prstGeom>
        </p:spPr>
        <p:txBody>
          <a:bodyPr spcFirstLastPara="1" wrap="square" lIns="91425" tIns="91425" rIns="91425" bIns="91425" anchor="t" anchorCtr="0">
            <a:noAutofit/>
          </a:bodyPr>
          <a:lstStyle/>
          <a:p>
            <a:pPr>
              <a:spcAft>
                <a:spcPts val="600"/>
              </a:spcAft>
            </a:pPr>
            <a:r>
              <a:rPr lang="en-US" b="1" dirty="0"/>
              <a:t>Build up our most holy faith</a:t>
            </a:r>
            <a:r>
              <a:rPr lang="en-US" dirty="0"/>
              <a:t>! (Jude 20; Luke 17:5-10)</a:t>
            </a:r>
          </a:p>
          <a:p>
            <a:pPr>
              <a:spcAft>
                <a:spcPts val="600"/>
              </a:spcAft>
            </a:pPr>
            <a:r>
              <a:rPr lang="en-US" b="1" dirty="0"/>
              <a:t>Continually look to the evidence </a:t>
            </a:r>
            <a:r>
              <a:rPr lang="en-US" dirty="0"/>
              <a:t>(1 Peter 3:15; </a:t>
            </a:r>
            <a:br>
              <a:rPr lang="en-US" dirty="0"/>
            </a:br>
            <a:r>
              <a:rPr lang="en-US" dirty="0"/>
              <a:t>Matthew 11:2-5) and “</a:t>
            </a:r>
            <a:r>
              <a:rPr lang="en-US" b="1" i="1" dirty="0"/>
              <a:t>continue in the things you have learned and become convinced of</a:t>
            </a:r>
            <a:r>
              <a:rPr lang="en-US" dirty="0"/>
              <a:t>” (2 Tim. 3:14-15; 1:12)</a:t>
            </a:r>
          </a:p>
          <a:p>
            <a:pPr>
              <a:spcAft>
                <a:spcPts val="600"/>
              </a:spcAft>
            </a:pPr>
            <a:r>
              <a:rPr lang="en-US" b="1" dirty="0"/>
              <a:t>Keep pressing on</a:t>
            </a:r>
            <a:r>
              <a:rPr lang="en-US" dirty="0"/>
              <a:t>. (Philippians 3:12-14)</a:t>
            </a:r>
          </a:p>
          <a:p>
            <a:pPr>
              <a:spcAft>
                <a:spcPts val="600"/>
              </a:spcAft>
            </a:pPr>
            <a:r>
              <a:rPr lang="en-US" b="1" dirty="0"/>
              <a:t>Pray continually, rejoice and be thankful</a:t>
            </a:r>
            <a:r>
              <a:rPr lang="en-US" dirty="0"/>
              <a:t>! </a:t>
            </a:r>
            <a:br>
              <a:rPr lang="en-US" dirty="0"/>
            </a:br>
            <a:r>
              <a:rPr lang="en-US" dirty="0"/>
              <a:t>(1 Peter 5:7; 1 Thessalonians 5:16-18; Philippians 4:6-7)</a:t>
            </a:r>
          </a:p>
        </p:txBody>
      </p:sp>
      <p:sp>
        <p:nvSpPr>
          <p:cNvPr id="101" name="Google Shape;101;p16"/>
          <p:cNvSpPr txBox="1">
            <a:spLocks noGrp="1"/>
          </p:cNvSpPr>
          <p:nvPr>
            <p:ph type="sldNum" idx="12"/>
          </p:nvPr>
        </p:nvSpPr>
        <p:spPr>
          <a:xfrm>
            <a:off x="8556775" y="4758433"/>
            <a:ext cx="548700" cy="309000"/>
          </a:xfrm>
          <a:prstGeom prst="rect">
            <a:avLst/>
          </a:prstGeom>
        </p:spPr>
        <p:txBody>
          <a:bodyPr spcFirstLastPara="1" wrap="square" lIns="91425" tIns="91425" rIns="91425" bIns="91425" anchor="t" anchorCtr="0">
            <a:noAutofit/>
          </a:bodyPr>
          <a:lstStyle/>
          <a:p>
            <a:pPr marL="0" lvl="0" indent="0" algn="r" rtl="0">
              <a:spcBef>
                <a:spcPts val="0"/>
              </a:spcBef>
              <a:spcAft>
                <a:spcPts val="0"/>
              </a:spcAft>
              <a:buNone/>
            </a:pPr>
            <a:fld id="{00000000-1234-1234-1234-123412341234}" type="slidenum">
              <a:rPr lang="en"/>
              <a:t>4</a:t>
            </a:fld>
            <a:endParaRPr/>
          </a:p>
        </p:txBody>
      </p:sp>
    </p:spTree>
    <p:extLst>
      <p:ext uri="{BB962C8B-B14F-4D97-AF65-F5344CB8AC3E}">
        <p14:creationId xmlns:p14="http://schemas.microsoft.com/office/powerpoint/2010/main" val="10848866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0">
                                            <p:txEl>
                                              <p:pRg st="0" end="0"/>
                                            </p:txEl>
                                          </p:spTgt>
                                        </p:tgtEl>
                                        <p:attrNameLst>
                                          <p:attrName>style.visibility</p:attrName>
                                        </p:attrNameLst>
                                      </p:cBhvr>
                                      <p:to>
                                        <p:strVal val="visible"/>
                                      </p:to>
                                    </p:set>
                                    <p:animEffect transition="in" filter="fade">
                                      <p:cBhvr>
                                        <p:cTn id="7" dur="500"/>
                                        <p:tgtEl>
                                          <p:spTgt spid="10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00">
                                            <p:txEl>
                                              <p:pRg st="1" end="1"/>
                                            </p:txEl>
                                          </p:spTgt>
                                        </p:tgtEl>
                                        <p:attrNameLst>
                                          <p:attrName>style.visibility</p:attrName>
                                        </p:attrNameLst>
                                      </p:cBhvr>
                                      <p:to>
                                        <p:strVal val="visible"/>
                                      </p:to>
                                    </p:set>
                                    <p:animEffect transition="in" filter="fade">
                                      <p:cBhvr>
                                        <p:cTn id="12" dur="500"/>
                                        <p:tgtEl>
                                          <p:spTgt spid="100">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00">
                                            <p:txEl>
                                              <p:pRg st="2" end="2"/>
                                            </p:txEl>
                                          </p:spTgt>
                                        </p:tgtEl>
                                        <p:attrNameLst>
                                          <p:attrName>style.visibility</p:attrName>
                                        </p:attrNameLst>
                                      </p:cBhvr>
                                      <p:to>
                                        <p:strVal val="visible"/>
                                      </p:to>
                                    </p:set>
                                    <p:animEffect transition="in" filter="fade">
                                      <p:cBhvr>
                                        <p:cTn id="17" dur="500"/>
                                        <p:tgtEl>
                                          <p:spTgt spid="100">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00">
                                            <p:txEl>
                                              <p:pRg st="3" end="3"/>
                                            </p:txEl>
                                          </p:spTgt>
                                        </p:tgtEl>
                                        <p:attrNameLst>
                                          <p:attrName>style.visibility</p:attrName>
                                        </p:attrNameLst>
                                      </p:cBhvr>
                                      <p:to>
                                        <p:strVal val="visible"/>
                                      </p:to>
                                    </p:set>
                                    <p:animEffect transition="in" filter="fade">
                                      <p:cBhvr>
                                        <p:cTn id="22" dur="500"/>
                                        <p:tgtEl>
                                          <p:spTgt spid="100">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0"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sp>
        <p:nvSpPr>
          <p:cNvPr id="99" name="Google Shape;99;p16"/>
          <p:cNvSpPr txBox="1">
            <a:spLocks noGrp="1"/>
          </p:cNvSpPr>
          <p:nvPr>
            <p:ph type="title"/>
          </p:nvPr>
        </p:nvSpPr>
        <p:spPr>
          <a:xfrm>
            <a:off x="691200" y="152400"/>
            <a:ext cx="7761600" cy="9690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US" dirty="0"/>
              <a:t>Dismay or Fear</a:t>
            </a:r>
            <a:endParaRPr dirty="0"/>
          </a:p>
        </p:txBody>
      </p:sp>
      <p:sp>
        <p:nvSpPr>
          <p:cNvPr id="100" name="Google Shape;100;p16"/>
          <p:cNvSpPr txBox="1">
            <a:spLocks noGrp="1"/>
          </p:cNvSpPr>
          <p:nvPr>
            <p:ph type="body" idx="1"/>
          </p:nvPr>
        </p:nvSpPr>
        <p:spPr>
          <a:xfrm>
            <a:off x="412955" y="1277471"/>
            <a:ext cx="8465574" cy="3480961"/>
          </a:xfrm>
          <a:prstGeom prst="rect">
            <a:avLst/>
          </a:prstGeom>
        </p:spPr>
        <p:txBody>
          <a:bodyPr spcFirstLastPara="1" wrap="square" lIns="91425" tIns="91425" rIns="91425" bIns="91425" anchor="t" anchorCtr="0">
            <a:noAutofit/>
          </a:bodyPr>
          <a:lstStyle/>
          <a:p>
            <a:pPr marL="457200" lvl="0" indent="-381000" algn="l" rtl="0">
              <a:buSzPts val="2400"/>
              <a:buChar char="▣"/>
            </a:pPr>
            <a:r>
              <a:rPr lang="en-US" sz="2800" b="1" dirty="0"/>
              <a:t>God’s command to not be fearful</a:t>
            </a:r>
            <a:r>
              <a:rPr lang="en-US" sz="2800" dirty="0"/>
              <a:t>. </a:t>
            </a:r>
            <a:br>
              <a:rPr lang="en-US" sz="2800" dirty="0"/>
            </a:br>
            <a:r>
              <a:rPr lang="en-US" sz="2800" dirty="0"/>
              <a:t>(Isaiah 41:10; John 14:27)</a:t>
            </a:r>
          </a:p>
          <a:p>
            <a:pPr marL="457200" lvl="0" indent="-381000" algn="l" rtl="0">
              <a:buSzPts val="2400"/>
              <a:buChar char="▣"/>
            </a:pPr>
            <a:r>
              <a:rPr lang="en-US" sz="2800" b="1" dirty="0"/>
              <a:t>It’s a lack of faith</a:t>
            </a:r>
            <a:r>
              <a:rPr lang="en-US" sz="2800" dirty="0"/>
              <a:t>. (Matthew 8:25-26)</a:t>
            </a:r>
          </a:p>
          <a:p>
            <a:pPr marL="457200" lvl="0" indent="-381000" algn="l" rtl="0">
              <a:buSzPts val="2400"/>
              <a:buChar char="▣"/>
            </a:pPr>
            <a:r>
              <a:rPr lang="en-US" sz="2800" b="1" dirty="0"/>
              <a:t>Carnal vs. Spiritual focus</a:t>
            </a:r>
            <a:r>
              <a:rPr lang="en-US" sz="2800" dirty="0"/>
              <a:t>. </a:t>
            </a:r>
            <a:br>
              <a:rPr lang="en-US" sz="2800" dirty="0"/>
            </a:br>
            <a:r>
              <a:rPr lang="en-US" sz="2800" dirty="0"/>
              <a:t>(Matthew 10:26-31; 14:30; John 9:22; </a:t>
            </a:r>
            <a:br>
              <a:rPr lang="en-US" sz="2800" dirty="0"/>
            </a:br>
            <a:r>
              <a:rPr lang="en-US" sz="2800" dirty="0"/>
              <a:t>1 Samuel 17:24; Isaiah 57:11)</a:t>
            </a:r>
          </a:p>
        </p:txBody>
      </p:sp>
      <p:sp>
        <p:nvSpPr>
          <p:cNvPr id="101" name="Google Shape;101;p16"/>
          <p:cNvSpPr txBox="1">
            <a:spLocks noGrp="1"/>
          </p:cNvSpPr>
          <p:nvPr>
            <p:ph type="sldNum" idx="12"/>
          </p:nvPr>
        </p:nvSpPr>
        <p:spPr>
          <a:xfrm>
            <a:off x="8556775" y="4758433"/>
            <a:ext cx="548700" cy="309000"/>
          </a:xfrm>
          <a:prstGeom prst="rect">
            <a:avLst/>
          </a:prstGeom>
        </p:spPr>
        <p:txBody>
          <a:bodyPr spcFirstLastPara="1" wrap="square" lIns="91425" tIns="91425" rIns="91425" bIns="91425" anchor="t" anchorCtr="0">
            <a:noAutofit/>
          </a:bodyPr>
          <a:lstStyle/>
          <a:p>
            <a:pPr marL="0" lvl="0" indent="0" algn="r" rtl="0">
              <a:spcBef>
                <a:spcPts val="0"/>
              </a:spcBef>
              <a:spcAft>
                <a:spcPts val="0"/>
              </a:spcAft>
              <a:buNone/>
            </a:pPr>
            <a:fld id="{00000000-1234-1234-1234-123412341234}" type="slidenum">
              <a:rPr lang="en"/>
              <a:t>5</a:t>
            </a:fld>
            <a:endParaRPr/>
          </a:p>
        </p:txBody>
      </p:sp>
    </p:spTree>
    <p:extLst>
      <p:ext uri="{BB962C8B-B14F-4D97-AF65-F5344CB8AC3E}">
        <p14:creationId xmlns:p14="http://schemas.microsoft.com/office/powerpoint/2010/main" val="41276588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0">
                                            <p:txEl>
                                              <p:pRg st="0" end="0"/>
                                            </p:txEl>
                                          </p:spTgt>
                                        </p:tgtEl>
                                        <p:attrNameLst>
                                          <p:attrName>style.visibility</p:attrName>
                                        </p:attrNameLst>
                                      </p:cBhvr>
                                      <p:to>
                                        <p:strVal val="visible"/>
                                      </p:to>
                                    </p:set>
                                    <p:animEffect transition="in" filter="fade">
                                      <p:cBhvr>
                                        <p:cTn id="7" dur="500"/>
                                        <p:tgtEl>
                                          <p:spTgt spid="10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00">
                                            <p:txEl>
                                              <p:pRg st="1" end="1"/>
                                            </p:txEl>
                                          </p:spTgt>
                                        </p:tgtEl>
                                        <p:attrNameLst>
                                          <p:attrName>style.visibility</p:attrName>
                                        </p:attrNameLst>
                                      </p:cBhvr>
                                      <p:to>
                                        <p:strVal val="visible"/>
                                      </p:to>
                                    </p:set>
                                    <p:animEffect transition="in" filter="fade">
                                      <p:cBhvr>
                                        <p:cTn id="12" dur="500"/>
                                        <p:tgtEl>
                                          <p:spTgt spid="100">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00">
                                            <p:txEl>
                                              <p:pRg st="2" end="2"/>
                                            </p:txEl>
                                          </p:spTgt>
                                        </p:tgtEl>
                                        <p:attrNameLst>
                                          <p:attrName>style.visibility</p:attrName>
                                        </p:attrNameLst>
                                      </p:cBhvr>
                                      <p:to>
                                        <p:strVal val="visible"/>
                                      </p:to>
                                    </p:set>
                                    <p:animEffect transition="in" filter="fade">
                                      <p:cBhvr>
                                        <p:cTn id="17" dur="500"/>
                                        <p:tgtEl>
                                          <p:spTgt spid="100">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0"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sp>
        <p:nvSpPr>
          <p:cNvPr id="99" name="Google Shape;99;p16"/>
          <p:cNvSpPr txBox="1">
            <a:spLocks noGrp="1"/>
          </p:cNvSpPr>
          <p:nvPr>
            <p:ph type="title"/>
          </p:nvPr>
        </p:nvSpPr>
        <p:spPr>
          <a:xfrm>
            <a:off x="691200" y="152400"/>
            <a:ext cx="7761600" cy="9690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US" dirty="0"/>
              <a:t>Dismay or Fear</a:t>
            </a:r>
            <a:endParaRPr dirty="0"/>
          </a:p>
        </p:txBody>
      </p:sp>
      <p:sp>
        <p:nvSpPr>
          <p:cNvPr id="100" name="Google Shape;100;p16"/>
          <p:cNvSpPr txBox="1">
            <a:spLocks noGrp="1"/>
          </p:cNvSpPr>
          <p:nvPr>
            <p:ph type="body" idx="1"/>
          </p:nvPr>
        </p:nvSpPr>
        <p:spPr>
          <a:xfrm>
            <a:off x="412955" y="1277471"/>
            <a:ext cx="8465574" cy="3480961"/>
          </a:xfrm>
          <a:prstGeom prst="rect">
            <a:avLst/>
          </a:prstGeom>
        </p:spPr>
        <p:txBody>
          <a:bodyPr spcFirstLastPara="1" wrap="square" lIns="91425" tIns="91425" rIns="91425" bIns="91425" anchor="t" anchorCtr="0">
            <a:noAutofit/>
          </a:bodyPr>
          <a:lstStyle/>
          <a:p>
            <a:pPr lvl="0"/>
            <a:r>
              <a:rPr lang="en-US" sz="2800" b="1" dirty="0"/>
              <a:t>Fear cripples</a:t>
            </a:r>
            <a:r>
              <a:rPr lang="en-US" sz="2800" dirty="0"/>
              <a:t>. (Matthew 25:25; John 19:8; Hebrews 10:38-39)</a:t>
            </a:r>
          </a:p>
          <a:p>
            <a:pPr lvl="1"/>
            <a:r>
              <a:rPr lang="en-US" sz="2800" dirty="0"/>
              <a:t>Satan’s fear based on </a:t>
            </a:r>
            <a:r>
              <a:rPr lang="en-US" sz="2800" b="1" dirty="0"/>
              <a:t>sight and not faith</a:t>
            </a:r>
            <a:r>
              <a:rPr lang="en-US" sz="2800" dirty="0"/>
              <a:t>. </a:t>
            </a:r>
          </a:p>
          <a:p>
            <a:r>
              <a:rPr lang="en-US" sz="2800" b="1" dirty="0"/>
              <a:t>Excuses to not serve God</a:t>
            </a:r>
            <a:r>
              <a:rPr lang="en-US" sz="2800" dirty="0"/>
              <a:t>. (Proverbs 22:13; </a:t>
            </a:r>
            <a:br>
              <a:rPr lang="en-US" sz="2800" dirty="0"/>
            </a:br>
            <a:r>
              <a:rPr lang="en-US" sz="2800" dirty="0"/>
              <a:t>cf., Luke 10:30ff)</a:t>
            </a:r>
          </a:p>
          <a:p>
            <a:pPr marL="457200" lvl="0" indent="-381000" algn="l" rtl="0">
              <a:buSzPts val="2400"/>
              <a:buChar char="▣"/>
            </a:pPr>
            <a:r>
              <a:rPr lang="en-US" sz="2800" b="1" dirty="0"/>
              <a:t>It’s damning</a:t>
            </a:r>
            <a:r>
              <a:rPr lang="en-US" sz="2800" dirty="0"/>
              <a:t>. (Revelation 21:8)</a:t>
            </a:r>
          </a:p>
        </p:txBody>
      </p:sp>
      <p:sp>
        <p:nvSpPr>
          <p:cNvPr id="101" name="Google Shape;101;p16"/>
          <p:cNvSpPr txBox="1">
            <a:spLocks noGrp="1"/>
          </p:cNvSpPr>
          <p:nvPr>
            <p:ph type="sldNum" idx="12"/>
          </p:nvPr>
        </p:nvSpPr>
        <p:spPr>
          <a:xfrm>
            <a:off x="8556775" y="4758433"/>
            <a:ext cx="548700" cy="309000"/>
          </a:xfrm>
          <a:prstGeom prst="rect">
            <a:avLst/>
          </a:prstGeom>
        </p:spPr>
        <p:txBody>
          <a:bodyPr spcFirstLastPara="1" wrap="square" lIns="91425" tIns="91425" rIns="91425" bIns="91425" anchor="t" anchorCtr="0">
            <a:noAutofit/>
          </a:bodyPr>
          <a:lstStyle/>
          <a:p>
            <a:pPr marL="0" lvl="0" indent="0" algn="r" rtl="0">
              <a:spcBef>
                <a:spcPts val="0"/>
              </a:spcBef>
              <a:spcAft>
                <a:spcPts val="0"/>
              </a:spcAft>
              <a:buNone/>
            </a:pPr>
            <a:fld id="{00000000-1234-1234-1234-123412341234}" type="slidenum">
              <a:rPr lang="en"/>
              <a:t>6</a:t>
            </a:fld>
            <a:endParaRPr/>
          </a:p>
        </p:txBody>
      </p:sp>
    </p:spTree>
    <p:extLst>
      <p:ext uri="{BB962C8B-B14F-4D97-AF65-F5344CB8AC3E}">
        <p14:creationId xmlns:p14="http://schemas.microsoft.com/office/powerpoint/2010/main" val="36390301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0">
                                            <p:txEl>
                                              <p:pRg st="0" end="0"/>
                                            </p:txEl>
                                          </p:spTgt>
                                        </p:tgtEl>
                                        <p:attrNameLst>
                                          <p:attrName>style.visibility</p:attrName>
                                        </p:attrNameLst>
                                      </p:cBhvr>
                                      <p:to>
                                        <p:strVal val="visible"/>
                                      </p:to>
                                    </p:set>
                                    <p:animEffect transition="in" filter="fade">
                                      <p:cBhvr>
                                        <p:cTn id="7" dur="500"/>
                                        <p:tgtEl>
                                          <p:spTgt spid="100">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00">
                                            <p:txEl>
                                              <p:pRg st="1" end="1"/>
                                            </p:txEl>
                                          </p:spTgt>
                                        </p:tgtEl>
                                        <p:attrNameLst>
                                          <p:attrName>style.visibility</p:attrName>
                                        </p:attrNameLst>
                                      </p:cBhvr>
                                      <p:to>
                                        <p:strVal val="visible"/>
                                      </p:to>
                                    </p:set>
                                    <p:animEffect transition="in" filter="fade">
                                      <p:cBhvr>
                                        <p:cTn id="10" dur="500"/>
                                        <p:tgtEl>
                                          <p:spTgt spid="100">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100">
                                            <p:txEl>
                                              <p:pRg st="2" end="2"/>
                                            </p:txEl>
                                          </p:spTgt>
                                        </p:tgtEl>
                                        <p:attrNameLst>
                                          <p:attrName>style.visibility</p:attrName>
                                        </p:attrNameLst>
                                      </p:cBhvr>
                                      <p:to>
                                        <p:strVal val="visible"/>
                                      </p:to>
                                    </p:set>
                                    <p:animEffect transition="in" filter="fade">
                                      <p:cBhvr>
                                        <p:cTn id="15" dur="500"/>
                                        <p:tgtEl>
                                          <p:spTgt spid="100">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100">
                                            <p:txEl>
                                              <p:pRg st="3" end="3"/>
                                            </p:txEl>
                                          </p:spTgt>
                                        </p:tgtEl>
                                        <p:attrNameLst>
                                          <p:attrName>style.visibility</p:attrName>
                                        </p:attrNameLst>
                                      </p:cBhvr>
                                      <p:to>
                                        <p:strVal val="visible"/>
                                      </p:to>
                                    </p:set>
                                    <p:animEffect transition="in" filter="fade">
                                      <p:cBhvr>
                                        <p:cTn id="20" dur="500"/>
                                        <p:tgtEl>
                                          <p:spTgt spid="100">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0"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sp>
        <p:nvSpPr>
          <p:cNvPr id="99" name="Google Shape;99;p16"/>
          <p:cNvSpPr txBox="1">
            <a:spLocks noGrp="1"/>
          </p:cNvSpPr>
          <p:nvPr>
            <p:ph type="title"/>
          </p:nvPr>
        </p:nvSpPr>
        <p:spPr>
          <a:xfrm>
            <a:off x="691200" y="152400"/>
            <a:ext cx="7761600" cy="9690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US" dirty="0"/>
              <a:t>How to Overcome Dismay or Fear</a:t>
            </a:r>
            <a:endParaRPr dirty="0"/>
          </a:p>
        </p:txBody>
      </p:sp>
      <p:sp>
        <p:nvSpPr>
          <p:cNvPr id="100" name="Google Shape;100;p16"/>
          <p:cNvSpPr txBox="1">
            <a:spLocks noGrp="1"/>
          </p:cNvSpPr>
          <p:nvPr>
            <p:ph type="body" idx="1"/>
          </p:nvPr>
        </p:nvSpPr>
        <p:spPr>
          <a:xfrm>
            <a:off x="412955" y="1277471"/>
            <a:ext cx="8465574" cy="3480961"/>
          </a:xfrm>
          <a:prstGeom prst="rect">
            <a:avLst/>
          </a:prstGeom>
        </p:spPr>
        <p:txBody>
          <a:bodyPr spcFirstLastPara="1" wrap="square" lIns="91425" tIns="91425" rIns="91425" bIns="91425" anchor="t" anchorCtr="0">
            <a:noAutofit/>
          </a:bodyPr>
          <a:lstStyle/>
          <a:p>
            <a:pPr marL="457200" lvl="0" indent="-381000" algn="l" rtl="0">
              <a:buSzPts val="2400"/>
              <a:buChar char="▣"/>
            </a:pPr>
            <a:r>
              <a:rPr lang="en-US" sz="2800" b="1" dirty="0"/>
              <a:t>Need for courage. </a:t>
            </a:r>
            <a:r>
              <a:rPr lang="en-US" sz="2800" dirty="0"/>
              <a:t>(Joshua 1:6-9)</a:t>
            </a:r>
          </a:p>
          <a:p>
            <a:pPr lvl="1">
              <a:buChar char="▣"/>
            </a:pPr>
            <a:r>
              <a:rPr lang="en-US" sz="2800" dirty="0"/>
              <a:t>What is courage?</a:t>
            </a:r>
          </a:p>
          <a:p>
            <a:r>
              <a:rPr lang="en-US" sz="2800" b="1" dirty="0"/>
              <a:t>Get busy! </a:t>
            </a:r>
            <a:r>
              <a:rPr lang="en-US" sz="2800" dirty="0"/>
              <a:t>(1 Chron. 28:10, 20; 1 Cor. 15:58)</a:t>
            </a:r>
          </a:p>
          <a:p>
            <a:r>
              <a:rPr lang="en-US" sz="2800" b="1" dirty="0"/>
              <a:t>Look to God!</a:t>
            </a:r>
            <a:r>
              <a:rPr lang="en-US" sz="2800" dirty="0"/>
              <a:t> (Isaiah 41:10; Colossians 3:1-2)</a:t>
            </a:r>
          </a:p>
          <a:p>
            <a:r>
              <a:rPr lang="en-US" sz="2800" b="1" dirty="0"/>
              <a:t>Remember Jesus’ words and His victory</a:t>
            </a:r>
            <a:r>
              <a:rPr lang="en-US" sz="2800" dirty="0"/>
              <a:t>! (John 16:33)</a:t>
            </a:r>
          </a:p>
          <a:p>
            <a:r>
              <a:rPr lang="en-US" sz="2800" b="1" dirty="0"/>
              <a:t>Seek forgiveness</a:t>
            </a:r>
            <a:r>
              <a:rPr lang="en-US" sz="2800" dirty="0"/>
              <a:t>. (Matthew 9:2; Isaiah 6:8)</a:t>
            </a:r>
          </a:p>
        </p:txBody>
      </p:sp>
      <p:sp>
        <p:nvSpPr>
          <p:cNvPr id="101" name="Google Shape;101;p16"/>
          <p:cNvSpPr txBox="1">
            <a:spLocks noGrp="1"/>
          </p:cNvSpPr>
          <p:nvPr>
            <p:ph type="sldNum" idx="12"/>
          </p:nvPr>
        </p:nvSpPr>
        <p:spPr>
          <a:xfrm>
            <a:off x="8556775" y="4758433"/>
            <a:ext cx="548700" cy="309000"/>
          </a:xfrm>
          <a:prstGeom prst="rect">
            <a:avLst/>
          </a:prstGeom>
        </p:spPr>
        <p:txBody>
          <a:bodyPr spcFirstLastPara="1" wrap="square" lIns="91425" tIns="91425" rIns="91425" bIns="91425" anchor="t" anchorCtr="0">
            <a:noAutofit/>
          </a:bodyPr>
          <a:lstStyle/>
          <a:p>
            <a:pPr marL="0" lvl="0" indent="0" algn="r" rtl="0">
              <a:spcBef>
                <a:spcPts val="0"/>
              </a:spcBef>
              <a:spcAft>
                <a:spcPts val="0"/>
              </a:spcAft>
              <a:buNone/>
            </a:pPr>
            <a:fld id="{00000000-1234-1234-1234-123412341234}" type="slidenum">
              <a:rPr lang="en"/>
              <a:t>7</a:t>
            </a:fld>
            <a:endParaRPr/>
          </a:p>
        </p:txBody>
      </p:sp>
    </p:spTree>
    <p:extLst>
      <p:ext uri="{BB962C8B-B14F-4D97-AF65-F5344CB8AC3E}">
        <p14:creationId xmlns:p14="http://schemas.microsoft.com/office/powerpoint/2010/main" val="42080524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0">
                                            <p:txEl>
                                              <p:pRg st="0" end="0"/>
                                            </p:txEl>
                                          </p:spTgt>
                                        </p:tgtEl>
                                        <p:attrNameLst>
                                          <p:attrName>style.visibility</p:attrName>
                                        </p:attrNameLst>
                                      </p:cBhvr>
                                      <p:to>
                                        <p:strVal val="visible"/>
                                      </p:to>
                                    </p:set>
                                    <p:animEffect transition="in" filter="fade">
                                      <p:cBhvr>
                                        <p:cTn id="7" dur="500"/>
                                        <p:tgtEl>
                                          <p:spTgt spid="100">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00">
                                            <p:txEl>
                                              <p:pRg st="1" end="1"/>
                                            </p:txEl>
                                          </p:spTgt>
                                        </p:tgtEl>
                                        <p:attrNameLst>
                                          <p:attrName>style.visibility</p:attrName>
                                        </p:attrNameLst>
                                      </p:cBhvr>
                                      <p:to>
                                        <p:strVal val="visible"/>
                                      </p:to>
                                    </p:set>
                                    <p:animEffect transition="in" filter="fade">
                                      <p:cBhvr>
                                        <p:cTn id="10" dur="500"/>
                                        <p:tgtEl>
                                          <p:spTgt spid="100">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100">
                                            <p:txEl>
                                              <p:pRg st="2" end="2"/>
                                            </p:txEl>
                                          </p:spTgt>
                                        </p:tgtEl>
                                        <p:attrNameLst>
                                          <p:attrName>style.visibility</p:attrName>
                                        </p:attrNameLst>
                                      </p:cBhvr>
                                      <p:to>
                                        <p:strVal val="visible"/>
                                      </p:to>
                                    </p:set>
                                    <p:animEffect transition="in" filter="fade">
                                      <p:cBhvr>
                                        <p:cTn id="15" dur="500"/>
                                        <p:tgtEl>
                                          <p:spTgt spid="100">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100">
                                            <p:txEl>
                                              <p:pRg st="3" end="3"/>
                                            </p:txEl>
                                          </p:spTgt>
                                        </p:tgtEl>
                                        <p:attrNameLst>
                                          <p:attrName>style.visibility</p:attrName>
                                        </p:attrNameLst>
                                      </p:cBhvr>
                                      <p:to>
                                        <p:strVal val="visible"/>
                                      </p:to>
                                    </p:set>
                                    <p:animEffect transition="in" filter="fade">
                                      <p:cBhvr>
                                        <p:cTn id="20" dur="500"/>
                                        <p:tgtEl>
                                          <p:spTgt spid="100">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100">
                                            <p:txEl>
                                              <p:pRg st="4" end="4"/>
                                            </p:txEl>
                                          </p:spTgt>
                                        </p:tgtEl>
                                        <p:attrNameLst>
                                          <p:attrName>style.visibility</p:attrName>
                                        </p:attrNameLst>
                                      </p:cBhvr>
                                      <p:to>
                                        <p:strVal val="visible"/>
                                      </p:to>
                                    </p:set>
                                    <p:animEffect transition="in" filter="fade">
                                      <p:cBhvr>
                                        <p:cTn id="25" dur="500"/>
                                        <p:tgtEl>
                                          <p:spTgt spid="100">
                                            <p:txEl>
                                              <p:pRg st="4" end="4"/>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100">
                                            <p:txEl>
                                              <p:pRg st="5" end="5"/>
                                            </p:txEl>
                                          </p:spTgt>
                                        </p:tgtEl>
                                        <p:attrNameLst>
                                          <p:attrName>style.visibility</p:attrName>
                                        </p:attrNameLst>
                                      </p:cBhvr>
                                      <p:to>
                                        <p:strVal val="visible"/>
                                      </p:to>
                                    </p:set>
                                    <p:animEffect transition="in" filter="fade">
                                      <p:cBhvr>
                                        <p:cTn id="30" dur="500"/>
                                        <p:tgtEl>
                                          <p:spTgt spid="100">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0"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sp>
        <p:nvSpPr>
          <p:cNvPr id="99" name="Google Shape;99;p16"/>
          <p:cNvSpPr txBox="1">
            <a:spLocks noGrp="1"/>
          </p:cNvSpPr>
          <p:nvPr>
            <p:ph type="title"/>
          </p:nvPr>
        </p:nvSpPr>
        <p:spPr>
          <a:xfrm>
            <a:off x="691200" y="152400"/>
            <a:ext cx="7761600" cy="9690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US" dirty="0"/>
              <a:t>Anxiety &amp; Worry</a:t>
            </a:r>
            <a:endParaRPr dirty="0"/>
          </a:p>
        </p:txBody>
      </p:sp>
      <p:sp>
        <p:nvSpPr>
          <p:cNvPr id="100" name="Google Shape;100;p16"/>
          <p:cNvSpPr txBox="1">
            <a:spLocks noGrp="1"/>
          </p:cNvSpPr>
          <p:nvPr>
            <p:ph type="body" idx="1"/>
          </p:nvPr>
        </p:nvSpPr>
        <p:spPr>
          <a:xfrm>
            <a:off x="412955" y="1277471"/>
            <a:ext cx="8465574" cy="3480961"/>
          </a:xfrm>
          <a:prstGeom prst="rect">
            <a:avLst/>
          </a:prstGeom>
        </p:spPr>
        <p:txBody>
          <a:bodyPr spcFirstLastPara="1" wrap="square" lIns="91425" tIns="91425" rIns="91425" bIns="91425" anchor="t" anchorCtr="0">
            <a:noAutofit/>
          </a:bodyPr>
          <a:lstStyle/>
          <a:p>
            <a:pPr lvl="0"/>
            <a:r>
              <a:rPr lang="en-US" sz="2800" b="1" dirty="0"/>
              <a:t>How Satan devours us. </a:t>
            </a:r>
            <a:r>
              <a:rPr lang="en-US" sz="2800" dirty="0"/>
              <a:t>(1 Peter 5:7-8)</a:t>
            </a:r>
            <a:endParaRPr lang="en-US" sz="2800" b="1" dirty="0"/>
          </a:p>
          <a:p>
            <a:pPr lvl="0"/>
            <a:r>
              <a:rPr lang="en-US" sz="2800" b="1" dirty="0"/>
              <a:t>Worry will choke out our spiritual lives and render us unproductive.</a:t>
            </a:r>
            <a:r>
              <a:rPr lang="en-US" sz="2800" dirty="0"/>
              <a:t> (Mark 4:18-19; Proverbs 12:25; Luke 21:34)</a:t>
            </a:r>
          </a:p>
          <a:p>
            <a:pPr lvl="0"/>
            <a:r>
              <a:rPr lang="en-US" sz="2800" b="1" dirty="0"/>
              <a:t>It detracts us from our priority</a:t>
            </a:r>
            <a:r>
              <a:rPr lang="en-US" sz="2800" dirty="0"/>
              <a:t>. (Luke 10:41-42)</a:t>
            </a:r>
          </a:p>
          <a:p>
            <a:pPr lvl="0"/>
            <a:r>
              <a:rPr lang="en-US" sz="2800" b="1" dirty="0"/>
              <a:t>It’s unprofitable</a:t>
            </a:r>
            <a:r>
              <a:rPr lang="en-US" sz="2800" dirty="0"/>
              <a:t>. (Luke 12:25-26)</a:t>
            </a:r>
          </a:p>
        </p:txBody>
      </p:sp>
      <p:sp>
        <p:nvSpPr>
          <p:cNvPr id="101" name="Google Shape;101;p16"/>
          <p:cNvSpPr txBox="1">
            <a:spLocks noGrp="1"/>
          </p:cNvSpPr>
          <p:nvPr>
            <p:ph type="sldNum" idx="12"/>
          </p:nvPr>
        </p:nvSpPr>
        <p:spPr>
          <a:xfrm>
            <a:off x="8556775" y="4758433"/>
            <a:ext cx="548700" cy="309000"/>
          </a:xfrm>
          <a:prstGeom prst="rect">
            <a:avLst/>
          </a:prstGeom>
        </p:spPr>
        <p:txBody>
          <a:bodyPr spcFirstLastPara="1" wrap="square" lIns="91425" tIns="91425" rIns="91425" bIns="91425" anchor="t" anchorCtr="0">
            <a:noAutofit/>
          </a:bodyPr>
          <a:lstStyle/>
          <a:p>
            <a:pPr marL="0" lvl="0" indent="0" algn="r" rtl="0">
              <a:spcBef>
                <a:spcPts val="0"/>
              </a:spcBef>
              <a:spcAft>
                <a:spcPts val="0"/>
              </a:spcAft>
              <a:buNone/>
            </a:pPr>
            <a:fld id="{00000000-1234-1234-1234-123412341234}" type="slidenum">
              <a:rPr lang="en"/>
              <a:t>8</a:t>
            </a:fld>
            <a:endParaRPr/>
          </a:p>
        </p:txBody>
      </p:sp>
    </p:spTree>
    <p:extLst>
      <p:ext uri="{BB962C8B-B14F-4D97-AF65-F5344CB8AC3E}">
        <p14:creationId xmlns:p14="http://schemas.microsoft.com/office/powerpoint/2010/main" val="34982289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0">
                                            <p:txEl>
                                              <p:pRg st="0" end="0"/>
                                            </p:txEl>
                                          </p:spTgt>
                                        </p:tgtEl>
                                        <p:attrNameLst>
                                          <p:attrName>style.visibility</p:attrName>
                                        </p:attrNameLst>
                                      </p:cBhvr>
                                      <p:to>
                                        <p:strVal val="visible"/>
                                      </p:to>
                                    </p:set>
                                    <p:animEffect transition="in" filter="fade">
                                      <p:cBhvr>
                                        <p:cTn id="7" dur="500"/>
                                        <p:tgtEl>
                                          <p:spTgt spid="10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00">
                                            <p:txEl>
                                              <p:pRg st="1" end="1"/>
                                            </p:txEl>
                                          </p:spTgt>
                                        </p:tgtEl>
                                        <p:attrNameLst>
                                          <p:attrName>style.visibility</p:attrName>
                                        </p:attrNameLst>
                                      </p:cBhvr>
                                      <p:to>
                                        <p:strVal val="visible"/>
                                      </p:to>
                                    </p:set>
                                    <p:animEffect transition="in" filter="fade">
                                      <p:cBhvr>
                                        <p:cTn id="12" dur="500"/>
                                        <p:tgtEl>
                                          <p:spTgt spid="100">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00">
                                            <p:txEl>
                                              <p:pRg st="2" end="2"/>
                                            </p:txEl>
                                          </p:spTgt>
                                        </p:tgtEl>
                                        <p:attrNameLst>
                                          <p:attrName>style.visibility</p:attrName>
                                        </p:attrNameLst>
                                      </p:cBhvr>
                                      <p:to>
                                        <p:strVal val="visible"/>
                                      </p:to>
                                    </p:set>
                                    <p:animEffect transition="in" filter="fade">
                                      <p:cBhvr>
                                        <p:cTn id="17" dur="500"/>
                                        <p:tgtEl>
                                          <p:spTgt spid="100">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00">
                                            <p:txEl>
                                              <p:pRg st="3" end="3"/>
                                            </p:txEl>
                                          </p:spTgt>
                                        </p:tgtEl>
                                        <p:attrNameLst>
                                          <p:attrName>style.visibility</p:attrName>
                                        </p:attrNameLst>
                                      </p:cBhvr>
                                      <p:to>
                                        <p:strVal val="visible"/>
                                      </p:to>
                                    </p:set>
                                    <p:animEffect transition="in" filter="fade">
                                      <p:cBhvr>
                                        <p:cTn id="22" dur="500"/>
                                        <p:tgtEl>
                                          <p:spTgt spid="100">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0"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sp>
        <p:nvSpPr>
          <p:cNvPr id="99" name="Google Shape;99;p16"/>
          <p:cNvSpPr txBox="1">
            <a:spLocks noGrp="1"/>
          </p:cNvSpPr>
          <p:nvPr>
            <p:ph type="title"/>
          </p:nvPr>
        </p:nvSpPr>
        <p:spPr>
          <a:xfrm>
            <a:off x="691200" y="152400"/>
            <a:ext cx="7761600" cy="9690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US" dirty="0"/>
              <a:t>How To Overcome Anxiety &amp; Worry</a:t>
            </a:r>
            <a:endParaRPr dirty="0"/>
          </a:p>
        </p:txBody>
      </p:sp>
      <p:sp>
        <p:nvSpPr>
          <p:cNvPr id="100" name="Google Shape;100;p16"/>
          <p:cNvSpPr txBox="1">
            <a:spLocks noGrp="1"/>
          </p:cNvSpPr>
          <p:nvPr>
            <p:ph type="body" idx="1"/>
          </p:nvPr>
        </p:nvSpPr>
        <p:spPr>
          <a:xfrm>
            <a:off x="412955" y="1277471"/>
            <a:ext cx="8465574" cy="3480961"/>
          </a:xfrm>
          <a:prstGeom prst="rect">
            <a:avLst/>
          </a:prstGeom>
        </p:spPr>
        <p:txBody>
          <a:bodyPr spcFirstLastPara="1" wrap="square" lIns="91425" tIns="91425" rIns="91425" bIns="91425" anchor="t" anchorCtr="0">
            <a:noAutofit/>
          </a:bodyPr>
          <a:lstStyle/>
          <a:p>
            <a:pPr lvl="0"/>
            <a:r>
              <a:rPr lang="en-US" sz="2800" b="1" dirty="0"/>
              <a:t>Turn it over to God. </a:t>
            </a:r>
            <a:r>
              <a:rPr lang="en-US" sz="2800" dirty="0"/>
              <a:t>(Philippians 4:6; 1 Pet. 5:7)</a:t>
            </a:r>
          </a:p>
          <a:p>
            <a:pPr lvl="0"/>
            <a:r>
              <a:rPr lang="en-US" sz="2800" b="1" dirty="0"/>
              <a:t>Be consoled by God’s word</a:t>
            </a:r>
            <a:r>
              <a:rPr lang="en-US" sz="2800" dirty="0"/>
              <a:t>. (Psalms 94:19)</a:t>
            </a:r>
          </a:p>
          <a:p>
            <a:pPr lvl="0"/>
            <a:r>
              <a:rPr lang="en-US" sz="2800" b="1" dirty="0"/>
              <a:t>Put God first. </a:t>
            </a:r>
            <a:r>
              <a:rPr lang="en-US" sz="2800" dirty="0"/>
              <a:t>(Matthew 6:33)</a:t>
            </a:r>
          </a:p>
          <a:p>
            <a:pPr lvl="0"/>
            <a:r>
              <a:rPr lang="en-US" sz="2800" b="1" dirty="0"/>
              <a:t>Is your heart right with God</a:t>
            </a:r>
            <a:r>
              <a:rPr lang="en-US" sz="2800" dirty="0"/>
              <a:t>? (Acts 8:21-22)</a:t>
            </a:r>
          </a:p>
        </p:txBody>
      </p:sp>
      <p:sp>
        <p:nvSpPr>
          <p:cNvPr id="101" name="Google Shape;101;p16"/>
          <p:cNvSpPr txBox="1">
            <a:spLocks noGrp="1"/>
          </p:cNvSpPr>
          <p:nvPr>
            <p:ph type="sldNum" idx="12"/>
          </p:nvPr>
        </p:nvSpPr>
        <p:spPr>
          <a:xfrm>
            <a:off x="8556775" y="4758433"/>
            <a:ext cx="548700" cy="309000"/>
          </a:xfrm>
          <a:prstGeom prst="rect">
            <a:avLst/>
          </a:prstGeom>
        </p:spPr>
        <p:txBody>
          <a:bodyPr spcFirstLastPara="1" wrap="square" lIns="91425" tIns="91425" rIns="91425" bIns="91425" anchor="t" anchorCtr="0">
            <a:noAutofit/>
          </a:bodyPr>
          <a:lstStyle/>
          <a:p>
            <a:pPr marL="0" lvl="0" indent="0" algn="r" rtl="0">
              <a:spcBef>
                <a:spcPts val="0"/>
              </a:spcBef>
              <a:spcAft>
                <a:spcPts val="0"/>
              </a:spcAft>
              <a:buNone/>
            </a:pPr>
            <a:fld id="{00000000-1234-1234-1234-123412341234}" type="slidenum">
              <a:rPr lang="en"/>
              <a:t>9</a:t>
            </a:fld>
            <a:endParaRPr/>
          </a:p>
        </p:txBody>
      </p:sp>
    </p:spTree>
    <p:extLst>
      <p:ext uri="{BB962C8B-B14F-4D97-AF65-F5344CB8AC3E}">
        <p14:creationId xmlns:p14="http://schemas.microsoft.com/office/powerpoint/2010/main" val="24758391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0">
                                            <p:txEl>
                                              <p:pRg st="0" end="0"/>
                                            </p:txEl>
                                          </p:spTgt>
                                        </p:tgtEl>
                                        <p:attrNameLst>
                                          <p:attrName>style.visibility</p:attrName>
                                        </p:attrNameLst>
                                      </p:cBhvr>
                                      <p:to>
                                        <p:strVal val="visible"/>
                                      </p:to>
                                    </p:set>
                                    <p:animEffect transition="in" filter="fade">
                                      <p:cBhvr>
                                        <p:cTn id="7" dur="500"/>
                                        <p:tgtEl>
                                          <p:spTgt spid="10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00">
                                            <p:txEl>
                                              <p:pRg st="1" end="1"/>
                                            </p:txEl>
                                          </p:spTgt>
                                        </p:tgtEl>
                                        <p:attrNameLst>
                                          <p:attrName>style.visibility</p:attrName>
                                        </p:attrNameLst>
                                      </p:cBhvr>
                                      <p:to>
                                        <p:strVal val="visible"/>
                                      </p:to>
                                    </p:set>
                                    <p:animEffect transition="in" filter="fade">
                                      <p:cBhvr>
                                        <p:cTn id="12" dur="500"/>
                                        <p:tgtEl>
                                          <p:spTgt spid="100">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00">
                                            <p:txEl>
                                              <p:pRg st="2" end="2"/>
                                            </p:txEl>
                                          </p:spTgt>
                                        </p:tgtEl>
                                        <p:attrNameLst>
                                          <p:attrName>style.visibility</p:attrName>
                                        </p:attrNameLst>
                                      </p:cBhvr>
                                      <p:to>
                                        <p:strVal val="visible"/>
                                      </p:to>
                                    </p:set>
                                    <p:animEffect transition="in" filter="fade">
                                      <p:cBhvr>
                                        <p:cTn id="17" dur="500"/>
                                        <p:tgtEl>
                                          <p:spTgt spid="100">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00">
                                            <p:txEl>
                                              <p:pRg st="3" end="3"/>
                                            </p:txEl>
                                          </p:spTgt>
                                        </p:tgtEl>
                                        <p:attrNameLst>
                                          <p:attrName>style.visibility</p:attrName>
                                        </p:attrNameLst>
                                      </p:cBhvr>
                                      <p:to>
                                        <p:strVal val="visible"/>
                                      </p:to>
                                    </p:set>
                                    <p:animEffect transition="in" filter="fade">
                                      <p:cBhvr>
                                        <p:cTn id="22" dur="500"/>
                                        <p:tgtEl>
                                          <p:spTgt spid="100">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0" grpId="0" build="p"/>
    </p:bldLst>
  </p:timing>
</p:sld>
</file>

<file path=ppt/theme/theme1.xml><?xml version="1.0" encoding="utf-8"?>
<a:theme xmlns:a="http://schemas.openxmlformats.org/drawingml/2006/main" name="Desdemona template">
  <a:themeElements>
    <a:clrScheme name="Custom 347">
      <a:dk1>
        <a:srgbClr val="454F5B"/>
      </a:dk1>
      <a:lt1>
        <a:srgbClr val="FFFFFF"/>
      </a:lt1>
      <a:dk2>
        <a:srgbClr val="89929B"/>
      </a:dk2>
      <a:lt2>
        <a:srgbClr val="EFF1F3"/>
      </a:lt2>
      <a:accent1>
        <a:srgbClr val="4ECDC4"/>
      </a:accent1>
      <a:accent2>
        <a:srgbClr val="C7F464"/>
      </a:accent2>
      <a:accent3>
        <a:srgbClr val="454F5B"/>
      </a:accent3>
      <a:accent4>
        <a:srgbClr val="738498"/>
      </a:accent4>
      <a:accent5>
        <a:srgbClr val="A6B5C7"/>
      </a:accent5>
      <a:accent6>
        <a:srgbClr val="D4DAE0"/>
      </a:accent6>
      <a:hlink>
        <a:srgbClr val="454F5B"/>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45148</TotalTime>
  <Words>5289</Words>
  <Application>Microsoft Office PowerPoint</Application>
  <PresentationFormat>On-screen Show (16:9)</PresentationFormat>
  <Paragraphs>235</Paragraphs>
  <Slides>10</Slides>
  <Notes>10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Times New Roman</vt:lpstr>
      <vt:lpstr>Montserrat</vt:lpstr>
      <vt:lpstr>Arial</vt:lpstr>
      <vt:lpstr>Desdemona template</vt:lpstr>
      <vt:lpstr>To Be Victorious… We have to know the schemes of our enemy 1 Corinthians 15:54-57</vt:lpstr>
      <vt:lpstr>Discouragement</vt:lpstr>
      <vt:lpstr>Doubt</vt:lpstr>
      <vt:lpstr>How To Overcome Doubt</vt:lpstr>
      <vt:lpstr>Dismay or Fear</vt:lpstr>
      <vt:lpstr>Dismay or Fear</vt:lpstr>
      <vt:lpstr>How to Overcome Dismay or Fear</vt:lpstr>
      <vt:lpstr>Anxiety &amp; Worry</vt:lpstr>
      <vt:lpstr>How To Overcome Anxiety &amp; Worry</vt:lpstr>
      <vt:lpstr>All of Satan’s schemes… 1 John 2:15-16</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This is your presentation title</dc:title>
  <dc:creator>Chris Simmons</dc:creator>
  <cp:lastModifiedBy>Chris Simmons</cp:lastModifiedBy>
  <cp:revision>37</cp:revision>
  <cp:lastPrinted>2022-01-16T22:10:45Z</cp:lastPrinted>
  <dcterms:modified xsi:type="dcterms:W3CDTF">2023-06-07T00:45:03Z</dcterms:modified>
</cp:coreProperties>
</file>