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661" autoAdjust="0"/>
  </p:normalViewPr>
  <p:slideViewPr>
    <p:cSldViewPr showGuides="1">
      <p:cViewPr varScale="1">
        <p:scale>
          <a:sx n="60" d="100"/>
          <a:sy n="60" d="100"/>
        </p:scale>
        <p:origin x="1056" y="6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8/23/2023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walk by the Spirit, “you will not carry out the desire of the flesh.”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9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4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3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8/23/2023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212" y="-6927"/>
            <a:ext cx="8077200" cy="3298825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Constantia" panose="02030602050306030303" pitchFamily="18" charset="0"/>
              </a:rPr>
              <a:t>The Battle Between Flesh and Spirit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3212" y="3886200"/>
            <a:ext cx="7008574" cy="1244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nstantia" panose="02030602050306030303" pitchFamily="18" charset="0"/>
                <a:ea typeface="Ebrima" panose="02000000000000000000" pitchFamily="2" charset="0"/>
                <a:cs typeface="Ebrima" panose="02000000000000000000" pitchFamily="2" charset="0"/>
              </a:rPr>
              <a:t>Galatians Chapters 5 &amp;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984A5-C5FF-182F-9A46-E527ECD9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089" y="1558348"/>
            <a:ext cx="24765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-144379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Winning The Battle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40" y="1086853"/>
            <a:ext cx="10972800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200" b="1" dirty="0">
                <a:latin typeface="Constantia" panose="02030602050306030303" pitchFamily="18" charset="0"/>
              </a:rPr>
              <a:t>Keys to success in Galatians 5 &amp; 6:</a:t>
            </a:r>
          </a:p>
          <a:p>
            <a:r>
              <a:rPr lang="en-US" sz="4200" b="1" dirty="0">
                <a:latin typeface="Constantia" panose="02030602050306030303" pitchFamily="18" charset="0"/>
              </a:rPr>
              <a:t>It all starts by being “in Christ” and “clothed with Christ” through faith and baptism into Christ</a:t>
            </a:r>
            <a:r>
              <a:rPr lang="en-US" sz="4200" dirty="0">
                <a:latin typeface="Constantia" panose="02030602050306030303" pitchFamily="18" charset="0"/>
              </a:rPr>
              <a:t>. (</a:t>
            </a:r>
            <a:r>
              <a:rPr lang="en-US" sz="4200">
                <a:latin typeface="Constantia" panose="02030602050306030303" pitchFamily="18" charset="0"/>
              </a:rPr>
              <a:t>3:25-29) Then…</a:t>
            </a:r>
            <a:endParaRPr lang="en-US" sz="4200" dirty="0">
              <a:latin typeface="Constantia" panose="02030602050306030303" pitchFamily="18" charset="0"/>
            </a:endParaRPr>
          </a:p>
          <a:p>
            <a:r>
              <a:rPr lang="en-US" sz="4200" b="1" i="1" dirty="0">
                <a:latin typeface="Constantia" panose="02030602050306030303" pitchFamily="18" charset="0"/>
              </a:rPr>
              <a:t>“Walk by the Spirit” </a:t>
            </a:r>
            <a:r>
              <a:rPr lang="en-US" sz="4200" dirty="0">
                <a:latin typeface="Constantia" panose="02030602050306030303" pitchFamily="18" charset="0"/>
              </a:rPr>
              <a:t>each day (5:16)</a:t>
            </a:r>
            <a:r>
              <a:rPr lang="en-US" sz="4200" b="1" dirty="0">
                <a:latin typeface="Constantia" panose="02030602050306030303" pitchFamily="18" charset="0"/>
              </a:rPr>
              <a:t>.</a:t>
            </a:r>
          </a:p>
          <a:p>
            <a:r>
              <a:rPr lang="en-US" sz="4200" b="1" dirty="0">
                <a:latin typeface="Constantia" panose="02030602050306030303" pitchFamily="18" charset="0"/>
              </a:rPr>
              <a:t>Please God and not ourselves</a:t>
            </a:r>
            <a:r>
              <a:rPr lang="en-US" sz="4200" dirty="0">
                <a:latin typeface="Constantia" panose="02030602050306030303" pitchFamily="18" charset="0"/>
              </a:rPr>
              <a:t>. (5:17)</a:t>
            </a:r>
          </a:p>
          <a:p>
            <a:r>
              <a:rPr lang="en-US" sz="4200" b="1" dirty="0">
                <a:latin typeface="Constantia" panose="02030602050306030303" pitchFamily="18" charset="0"/>
              </a:rPr>
              <a:t>Focus on “inheriting the kingdom”. </a:t>
            </a:r>
            <a:r>
              <a:rPr lang="en-US" sz="4200" dirty="0">
                <a:latin typeface="Constantia" panose="02030602050306030303" pitchFamily="18" charset="0"/>
              </a:rPr>
              <a:t>(5:21)</a:t>
            </a:r>
          </a:p>
          <a:p>
            <a:r>
              <a:rPr lang="en-US" sz="4200" b="1" dirty="0">
                <a:latin typeface="Constantia" panose="02030602050306030303" pitchFamily="18" charset="0"/>
              </a:rPr>
              <a:t>Bear more and more fruit</a:t>
            </a:r>
            <a:r>
              <a:rPr lang="en-US" sz="4200" dirty="0">
                <a:latin typeface="Constantia" panose="02030602050306030303" pitchFamily="18" charset="0"/>
              </a:rPr>
              <a:t>. (5:22-23)</a:t>
            </a:r>
          </a:p>
          <a:p>
            <a:r>
              <a:rPr lang="en-US" sz="4200" b="1" dirty="0">
                <a:latin typeface="Constantia" panose="02030602050306030303" pitchFamily="18" charset="0"/>
              </a:rPr>
              <a:t>Focus on our brethren and ourselves. </a:t>
            </a:r>
            <a:r>
              <a:rPr lang="en-US" sz="4200" dirty="0">
                <a:latin typeface="Constantia" panose="02030602050306030303" pitchFamily="18" charset="0"/>
              </a:rPr>
              <a:t>(6:1-6)</a:t>
            </a:r>
          </a:p>
          <a:p>
            <a:r>
              <a:rPr lang="en-US" sz="4200" b="1" dirty="0">
                <a:latin typeface="Constantia" panose="02030602050306030303" pitchFamily="18" charset="0"/>
              </a:rPr>
              <a:t>Abound in the work of the Lord. </a:t>
            </a:r>
            <a:r>
              <a:rPr lang="en-US" sz="4200" dirty="0">
                <a:latin typeface="Constantia" panose="02030602050306030303" pitchFamily="18" charset="0"/>
              </a:rPr>
              <a:t>(6:6-8)</a:t>
            </a:r>
          </a:p>
          <a:p>
            <a:r>
              <a:rPr lang="en-US" sz="4200" b="1" dirty="0">
                <a:latin typeface="Constantia" panose="02030602050306030303" pitchFamily="18" charset="0"/>
              </a:rPr>
              <a:t>Stay renewed each day. </a:t>
            </a:r>
            <a:r>
              <a:rPr lang="en-US" sz="4200" dirty="0">
                <a:latin typeface="Constantia" panose="02030602050306030303" pitchFamily="18" charset="0"/>
              </a:rPr>
              <a:t>(6:9-10)</a:t>
            </a:r>
          </a:p>
          <a:p>
            <a:endParaRPr lang="en-US" sz="3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The Battle Within…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0972800" cy="487680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Constantia" panose="02030602050306030303" pitchFamily="18" charset="0"/>
              </a:rPr>
              <a:t>Jesus set us free from sin and death but that doesn’t entitle us to do whatever we want. </a:t>
            </a:r>
            <a:r>
              <a:rPr lang="en-US" sz="3600" dirty="0">
                <a:latin typeface="Constantia" panose="02030602050306030303" pitchFamily="18" charset="0"/>
              </a:rPr>
              <a:t>(Galatians 5:13)</a:t>
            </a:r>
          </a:p>
          <a:p>
            <a:r>
              <a:rPr lang="en-US" sz="3600" b="1" dirty="0">
                <a:latin typeface="Constantia" panose="02030602050306030303" pitchFamily="18" charset="0"/>
              </a:rPr>
              <a:t>We must </a:t>
            </a:r>
            <a:r>
              <a:rPr lang="en-US" sz="3600" b="1" i="1" dirty="0">
                <a:latin typeface="Constantia" panose="02030602050306030303" pitchFamily="18" charset="0"/>
              </a:rPr>
              <a:t>“walk by the Spirit”</a:t>
            </a:r>
            <a:r>
              <a:rPr lang="en-US" sz="3600" b="1" dirty="0">
                <a:latin typeface="Constantia" panose="02030602050306030303" pitchFamily="18" charset="0"/>
              </a:rPr>
              <a:t> and not by our flesh </a:t>
            </a:r>
            <a:r>
              <a:rPr lang="en-US" sz="3600" dirty="0">
                <a:latin typeface="Constantia" panose="02030602050306030303" pitchFamily="18" charset="0"/>
              </a:rPr>
              <a:t>(Galatians 5:16) </a:t>
            </a:r>
            <a:r>
              <a:rPr lang="en-US" sz="3600" b="1" dirty="0">
                <a:latin typeface="Constantia" panose="02030602050306030303" pitchFamily="18" charset="0"/>
              </a:rPr>
              <a:t>- they are </a:t>
            </a:r>
            <a:r>
              <a:rPr lang="en-US" sz="3600" b="1" i="1" dirty="0">
                <a:latin typeface="Constantia" panose="02030602050306030303" pitchFamily="18" charset="0"/>
              </a:rPr>
              <a:t>“against” </a:t>
            </a:r>
            <a:r>
              <a:rPr lang="en-US" sz="3600" b="1" dirty="0">
                <a:latin typeface="Constantia" panose="02030602050306030303" pitchFamily="18" charset="0"/>
              </a:rPr>
              <a:t>and in </a:t>
            </a:r>
            <a:r>
              <a:rPr lang="en-US" sz="3600" b="1" i="1" dirty="0">
                <a:latin typeface="Constantia" panose="02030602050306030303" pitchFamily="18" charset="0"/>
              </a:rPr>
              <a:t>“opposition” </a:t>
            </a:r>
            <a:r>
              <a:rPr lang="en-US" sz="3600" b="1" dirty="0">
                <a:latin typeface="Constantia" panose="02030602050306030303" pitchFamily="18" charset="0"/>
              </a:rPr>
              <a:t>to each other. </a:t>
            </a:r>
            <a:r>
              <a:rPr lang="en-US" sz="3600" dirty="0">
                <a:latin typeface="Constantia" panose="02030602050306030303" pitchFamily="18" charset="0"/>
              </a:rPr>
              <a:t>(Galatians 5:17)</a:t>
            </a:r>
          </a:p>
          <a:p>
            <a:r>
              <a:rPr lang="en-US" sz="3600" dirty="0">
                <a:latin typeface="Constantia" panose="02030602050306030303" pitchFamily="18" charset="0"/>
              </a:rPr>
              <a:t>The </a:t>
            </a:r>
            <a:r>
              <a:rPr lang="en-US" sz="3600" b="1" dirty="0">
                <a:latin typeface="Constantia" panose="02030602050306030303" pitchFamily="18" charset="0"/>
              </a:rPr>
              <a:t>revelation of the Spirit leads us</a:t>
            </a:r>
            <a:r>
              <a:rPr lang="en-US" sz="3600" dirty="0">
                <a:latin typeface="Constantia" panose="02030602050306030303" pitchFamily="18" charset="0"/>
              </a:rPr>
              <a:t> in a different direction and path </a:t>
            </a:r>
            <a:r>
              <a:rPr lang="en-US" sz="3600" b="1" dirty="0">
                <a:latin typeface="Constantia" panose="02030602050306030303" pitchFamily="18" charset="0"/>
              </a:rPr>
              <a:t>than our fleshly desires and we are not free to “do the things that you please.” 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The Spirit Is Willing…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0972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  <a:latin typeface="Constantia" panose="02030602050306030303" pitchFamily="18" charset="0"/>
              </a:rPr>
              <a:t>But the flesh is weak</a:t>
            </a:r>
            <a:r>
              <a:rPr lang="en-US" sz="4400" b="1" dirty="0">
                <a:latin typeface="Constantia" panose="02030602050306030303" pitchFamily="18" charset="0"/>
              </a:rPr>
              <a:t>. </a:t>
            </a:r>
            <a:r>
              <a:rPr lang="en-US" sz="3600" b="1" dirty="0">
                <a:latin typeface="Constantia" panose="02030602050306030303" pitchFamily="18" charset="0"/>
              </a:rPr>
              <a:t>(Mark 14:38)</a:t>
            </a:r>
            <a:endParaRPr lang="en-US" sz="3600" dirty="0">
              <a:latin typeface="Constantia" panose="02030602050306030303" pitchFamily="18" charset="0"/>
            </a:endParaRPr>
          </a:p>
          <a:p>
            <a:r>
              <a:rPr lang="en-US" sz="3600" dirty="0">
                <a:latin typeface="Constantia" panose="02030602050306030303" pitchFamily="18" charset="0"/>
              </a:rPr>
              <a:t>Spoken by Jesus in the garden after He asked them to </a:t>
            </a:r>
            <a:r>
              <a:rPr lang="en-US" sz="3600" b="1" i="1" dirty="0">
                <a:latin typeface="Constantia" panose="02030602050306030303" pitchFamily="18" charset="0"/>
              </a:rPr>
              <a:t>“keep watch” </a:t>
            </a:r>
            <a:r>
              <a:rPr lang="en-US" sz="3600" dirty="0">
                <a:latin typeface="Constantia" panose="02030602050306030303" pitchFamily="18" charset="0"/>
              </a:rPr>
              <a:t>and then found them </a:t>
            </a:r>
            <a:r>
              <a:rPr lang="en-US" sz="3600" b="1" i="1" dirty="0">
                <a:latin typeface="Constantia" panose="02030602050306030303" pitchFamily="18" charset="0"/>
              </a:rPr>
              <a:t>“sleeping”</a:t>
            </a:r>
            <a:r>
              <a:rPr lang="en-US" sz="3600" dirty="0">
                <a:latin typeface="Constantia" panose="02030602050306030303" pitchFamily="18" charset="0"/>
              </a:rPr>
              <a:t>. He acknowledged that </a:t>
            </a:r>
            <a:r>
              <a:rPr lang="en-US" sz="3600" b="1" dirty="0">
                <a:latin typeface="Constantia" panose="02030602050306030303" pitchFamily="18" charset="0"/>
              </a:rPr>
              <a:t>they were willing </a:t>
            </a:r>
            <a:r>
              <a:rPr lang="en-US" sz="3600" dirty="0">
                <a:latin typeface="Constantia" panose="02030602050306030303" pitchFamily="18" charset="0"/>
              </a:rPr>
              <a:t>but that they yielded to their fleshly desires.  Just wanting to do what’s right isn’t enough!</a:t>
            </a:r>
          </a:p>
          <a:p>
            <a:r>
              <a:rPr lang="en-US" sz="3600" dirty="0">
                <a:latin typeface="Constantia" panose="02030602050306030303" pitchFamily="18" charset="0"/>
              </a:rPr>
              <a:t>When He returned to pray, He added, </a:t>
            </a:r>
            <a:r>
              <a:rPr lang="en-US" sz="3600" b="1" i="1" dirty="0">
                <a:latin typeface="Constantia" panose="02030602050306030303" pitchFamily="18" charset="0"/>
              </a:rPr>
              <a:t>“Keep watching and praying</a:t>
            </a:r>
            <a:r>
              <a:rPr lang="en-US" sz="3600" i="1" dirty="0">
                <a:latin typeface="Constantia" panose="02030602050306030303" pitchFamily="18" charset="0"/>
              </a:rPr>
              <a:t> that you may </a:t>
            </a:r>
            <a:r>
              <a:rPr lang="en-US" sz="3600" b="1" i="1" dirty="0">
                <a:latin typeface="Constantia" panose="02030602050306030303" pitchFamily="18" charset="0"/>
              </a:rPr>
              <a:t>not come into temptation</a:t>
            </a:r>
            <a:r>
              <a:rPr lang="en-US" sz="3600" i="1" dirty="0">
                <a:latin typeface="Constantia" panose="02030602050306030303" pitchFamily="18" charset="0"/>
              </a:rPr>
              <a:t>.”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Why Keep Watching &amp; Praying?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0972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Constantia" panose="02030602050306030303" pitchFamily="18" charset="0"/>
              </a:rPr>
              <a:t>We must believe that we can resist! </a:t>
            </a:r>
            <a:r>
              <a:rPr lang="en-US" sz="4000" dirty="0">
                <a:latin typeface="Constantia" panose="02030602050306030303" pitchFamily="18" charset="0"/>
              </a:rPr>
              <a:t>(Ephesians 6:13; James 4:7; 1 Peter 5:9)</a:t>
            </a:r>
          </a:p>
          <a:p>
            <a:r>
              <a:rPr lang="en-US" sz="4000" b="1" dirty="0">
                <a:latin typeface="Constantia" panose="02030602050306030303" pitchFamily="18" charset="0"/>
              </a:rPr>
              <a:t>The temptations may be strong, but God’s help is stronger. </a:t>
            </a:r>
            <a:r>
              <a:rPr lang="en-US" sz="4000" dirty="0">
                <a:latin typeface="Constantia" panose="02030602050306030303" pitchFamily="18" charset="0"/>
              </a:rPr>
              <a:t>(1 John 4:4; Romans 8:31; Hebrews 2:14-18; 4:14-16)</a:t>
            </a:r>
          </a:p>
          <a:p>
            <a:r>
              <a:rPr lang="en-US" sz="4000" b="1" dirty="0">
                <a:latin typeface="Constantia" panose="02030602050306030303" pitchFamily="18" charset="0"/>
              </a:rPr>
              <a:t>We must make up our minds and be resolute in our resolve!</a:t>
            </a:r>
            <a:r>
              <a:rPr lang="en-US" sz="4000" dirty="0">
                <a:latin typeface="Constantia" panose="02030602050306030303" pitchFamily="18" charset="0"/>
              </a:rPr>
              <a:t> (Daniel 1:8; Acts 11:23)</a:t>
            </a:r>
          </a:p>
        </p:txBody>
      </p:sp>
    </p:spTree>
    <p:extLst>
      <p:ext uri="{BB962C8B-B14F-4D97-AF65-F5344CB8AC3E}">
        <p14:creationId xmlns:p14="http://schemas.microsoft.com/office/powerpoint/2010/main" val="99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Why Keep Watching &amp; Praying?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1125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Constantia" panose="02030602050306030303" pitchFamily="18" charset="0"/>
              </a:rPr>
              <a:t>We must believe we can choose </a:t>
            </a:r>
            <a:br>
              <a:rPr lang="en-US" sz="4400" b="1" dirty="0">
                <a:latin typeface="Constantia" panose="02030602050306030303" pitchFamily="18" charset="0"/>
              </a:rPr>
            </a:br>
            <a:r>
              <a:rPr lang="en-US" sz="3600" dirty="0">
                <a:latin typeface="Constantia" panose="02030602050306030303" pitchFamily="18" charset="0"/>
              </a:rPr>
              <a:t>(Romans 6:11-18) </a:t>
            </a:r>
            <a:r>
              <a:rPr lang="en-US" sz="4400" b="1" dirty="0">
                <a:latin typeface="Constantia" panose="02030602050306030303" pitchFamily="18" charset="0"/>
              </a:rPr>
              <a:t>and daily, </a:t>
            </a:r>
            <a:r>
              <a:rPr lang="en-US" sz="4400" b="1" dirty="0">
                <a:solidFill>
                  <a:srgbClr val="002060"/>
                </a:solidFill>
                <a:latin typeface="Constantia" panose="02030602050306030303" pitchFamily="18" charset="0"/>
              </a:rPr>
              <a:t>learn to say “No!”</a:t>
            </a:r>
            <a:r>
              <a:rPr lang="en-US" sz="44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Constantia" panose="02030602050306030303" pitchFamily="18" charset="0"/>
              </a:rPr>
              <a:t>to our fleshly lusts</a:t>
            </a:r>
            <a:r>
              <a:rPr lang="en-US" sz="4400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  <a:r>
              <a:rPr lang="en-US" sz="4000" dirty="0">
                <a:latin typeface="Constantia" panose="02030602050306030303" pitchFamily="18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</a:rPr>
              <a:t>(Luke 9:23; Titus 2:11-14; Matthew 16:23-25)</a:t>
            </a:r>
          </a:p>
          <a:p>
            <a:r>
              <a:rPr lang="en-US" sz="4400" b="1" dirty="0">
                <a:latin typeface="Constantia" panose="02030602050306030303" pitchFamily="18" charset="0"/>
              </a:rPr>
              <a:t>Keep putting the things of the flesh to death… NOW! </a:t>
            </a:r>
            <a:r>
              <a:rPr lang="en-US" sz="3600" dirty="0">
                <a:latin typeface="Constantia" panose="02030602050306030303" pitchFamily="18" charset="0"/>
              </a:rPr>
              <a:t>(Colossians 3:5-10)</a:t>
            </a:r>
          </a:p>
        </p:txBody>
      </p:sp>
    </p:spTree>
    <p:extLst>
      <p:ext uri="{BB962C8B-B14F-4D97-AF65-F5344CB8AC3E}">
        <p14:creationId xmlns:p14="http://schemas.microsoft.com/office/powerpoint/2010/main" val="30324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Why Keep Watching &amp; Praying?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0972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Constantia" panose="02030602050306030303" pitchFamily="18" charset="0"/>
              </a:rPr>
              <a:t>We must </a:t>
            </a:r>
            <a:r>
              <a:rPr lang="en-US" sz="4400" b="1" dirty="0">
                <a:solidFill>
                  <a:srgbClr val="002060"/>
                </a:solidFill>
                <a:latin typeface="Constantia" panose="02030602050306030303" pitchFamily="18" charset="0"/>
              </a:rPr>
              <a:t>change the whole way (our “mind set”) we think</a:t>
            </a:r>
            <a:r>
              <a:rPr lang="en-US" sz="4400" dirty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r>
              <a:rPr lang="en-US" sz="3600" dirty="0">
                <a:latin typeface="Constantia" panose="02030602050306030303" pitchFamily="18" charset="0"/>
              </a:rPr>
              <a:t>(Romans 8:5-10; </a:t>
            </a:r>
            <a:br>
              <a:rPr lang="en-US" sz="3600" dirty="0">
                <a:latin typeface="Constantia" panose="02030602050306030303" pitchFamily="18" charset="0"/>
              </a:rPr>
            </a:br>
            <a:r>
              <a:rPr lang="en-US" sz="3600" dirty="0">
                <a:latin typeface="Constantia" panose="02030602050306030303" pitchFamily="18" charset="0"/>
              </a:rPr>
              <a:t>1 Corinthians 2:14-3:3; Colossians 3:1-2)</a:t>
            </a:r>
          </a:p>
          <a:p>
            <a:r>
              <a:rPr lang="en-US" sz="4400" b="1" dirty="0">
                <a:latin typeface="Constantia" panose="02030602050306030303" pitchFamily="18" charset="0"/>
              </a:rPr>
              <a:t>A spiritual, eternal perspective changes everything. Seeing the “unseen”.</a:t>
            </a:r>
            <a:r>
              <a:rPr lang="en-US" sz="3600" dirty="0">
                <a:latin typeface="Constantia" panose="02030602050306030303" pitchFamily="18" charset="0"/>
              </a:rPr>
              <a:t> </a:t>
            </a:r>
            <a:br>
              <a:rPr lang="en-US" sz="3600" dirty="0">
                <a:latin typeface="Constantia" panose="02030602050306030303" pitchFamily="18" charset="0"/>
              </a:rPr>
            </a:br>
            <a:r>
              <a:rPr lang="en-US" sz="3600" dirty="0">
                <a:latin typeface="Constantia" panose="02030602050306030303" pitchFamily="18" charset="0"/>
              </a:rPr>
              <a:t>(2 Corinthians 4:16-5:10)</a:t>
            </a:r>
          </a:p>
          <a:p>
            <a:r>
              <a:rPr lang="en-US" sz="4400" b="1" dirty="0">
                <a:latin typeface="Constantia" panose="02030602050306030303" pitchFamily="18" charset="0"/>
              </a:rPr>
              <a:t>Includes a “sojourners mentality”. </a:t>
            </a:r>
            <a:br>
              <a:rPr lang="en-US" sz="4400" b="1" dirty="0">
                <a:latin typeface="Constantia" panose="02030602050306030303" pitchFamily="18" charset="0"/>
              </a:rPr>
            </a:br>
            <a:r>
              <a:rPr lang="en-US" sz="3600" dirty="0">
                <a:latin typeface="Constantia" panose="02030602050306030303" pitchFamily="18" charset="0"/>
              </a:rPr>
              <a:t>(1 Peter 1:1; 2:11-12; Hebrews 11:13-16)</a:t>
            </a:r>
          </a:p>
        </p:txBody>
      </p:sp>
    </p:spTree>
    <p:extLst>
      <p:ext uri="{BB962C8B-B14F-4D97-AF65-F5344CB8AC3E}">
        <p14:creationId xmlns:p14="http://schemas.microsoft.com/office/powerpoint/2010/main" val="17815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Why Keep Watching &amp; Praying?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0972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Constantia" panose="02030602050306030303" pitchFamily="18" charset="0"/>
              </a:rPr>
              <a:t>We must </a:t>
            </a:r>
            <a:r>
              <a:rPr lang="en-US" sz="4400" b="1" dirty="0">
                <a:solidFill>
                  <a:srgbClr val="002060"/>
                </a:solidFill>
                <a:latin typeface="Constantia" panose="02030602050306030303" pitchFamily="18" charset="0"/>
              </a:rPr>
              <a:t>learn to spurn immediate gratification </a:t>
            </a:r>
            <a:r>
              <a:rPr lang="en-US" sz="4400" dirty="0">
                <a:solidFill>
                  <a:srgbClr val="002060"/>
                </a:solidFill>
                <a:latin typeface="Constantia" panose="02030602050306030303" pitchFamily="18" charset="0"/>
              </a:rPr>
              <a:t>for long-term rewards. </a:t>
            </a:r>
            <a:r>
              <a:rPr lang="en-US" sz="3600" dirty="0">
                <a:latin typeface="Constantia" panose="02030602050306030303" pitchFamily="18" charset="0"/>
              </a:rPr>
              <a:t>(Hebrews 11:24-26; 2 Corinthians 4:16-18)</a:t>
            </a:r>
          </a:p>
          <a:p>
            <a:r>
              <a:rPr lang="en-US" sz="4400" b="1" dirty="0">
                <a:latin typeface="Constantia" panose="02030602050306030303" pitchFamily="18" charset="0"/>
              </a:rPr>
              <a:t>Learn the lesson of Esau. Don’t despise the long-term reward for short term satisfaction. </a:t>
            </a:r>
            <a:r>
              <a:rPr lang="en-US" sz="3600" dirty="0">
                <a:latin typeface="Constantia" panose="02030602050306030303" pitchFamily="18" charset="0"/>
              </a:rPr>
              <a:t>(Hebrews 12:15-17)</a:t>
            </a:r>
          </a:p>
        </p:txBody>
      </p:sp>
    </p:spTree>
    <p:extLst>
      <p:ext uri="{BB962C8B-B14F-4D97-AF65-F5344CB8AC3E}">
        <p14:creationId xmlns:p14="http://schemas.microsoft.com/office/powerpoint/2010/main" val="7792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Why Keep Watching &amp; Praying?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10490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Constantia" panose="02030602050306030303" pitchFamily="18" charset="0"/>
              </a:rPr>
              <a:t>We must look beyond ourselves and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</a:rPr>
              <a:t>trust the power of God’s word </a:t>
            </a:r>
            <a:r>
              <a:rPr lang="en-US" sz="4000" dirty="0">
                <a:solidFill>
                  <a:srgbClr val="002060"/>
                </a:solidFill>
                <a:latin typeface="Constantia" panose="02030602050306030303" pitchFamily="18" charset="0"/>
              </a:rPr>
              <a:t>to </a:t>
            </a: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</a:rPr>
              <a:t>perform its’ work in ourselves and others </a:t>
            </a:r>
            <a:r>
              <a:rPr lang="en-US" sz="3600" dirty="0">
                <a:latin typeface="Constantia" panose="02030602050306030303" pitchFamily="18" charset="0"/>
              </a:rPr>
              <a:t>(1 Thessalonians 2:13). </a:t>
            </a:r>
          </a:p>
          <a:p>
            <a:r>
              <a:rPr lang="en-US" sz="4000" b="1" dirty="0">
                <a:latin typeface="Constantia" panose="02030602050306030303" pitchFamily="18" charset="0"/>
              </a:rPr>
              <a:t>Do we trust the power and completeness of God’s word? </a:t>
            </a:r>
            <a:r>
              <a:rPr lang="en-US" sz="3600" dirty="0">
                <a:latin typeface="Constantia" panose="02030602050306030303" pitchFamily="18" charset="0"/>
              </a:rPr>
              <a:t>(Isaiah 55:10-11; Romans 1:16; </a:t>
            </a:r>
            <a:br>
              <a:rPr lang="en-US" sz="3600" dirty="0">
                <a:latin typeface="Constantia" panose="02030602050306030303" pitchFamily="18" charset="0"/>
              </a:rPr>
            </a:br>
            <a:r>
              <a:rPr lang="en-US" sz="3600" dirty="0">
                <a:latin typeface="Constantia" panose="02030602050306030303" pitchFamily="18" charset="0"/>
              </a:rPr>
              <a:t>2 Timothy 3:16-17) </a:t>
            </a:r>
          </a:p>
          <a:p>
            <a:pPr lvl="1"/>
            <a:r>
              <a:rPr lang="en-US" sz="4000" dirty="0">
                <a:latin typeface="Constantia" panose="02030602050306030303" pitchFamily="18" charset="0"/>
              </a:rPr>
              <a:t>Let us not engage is “</a:t>
            </a:r>
            <a:r>
              <a:rPr lang="en-US" sz="4000" b="1" dirty="0">
                <a:latin typeface="Constantia" panose="02030602050306030303" pitchFamily="18" charset="0"/>
              </a:rPr>
              <a:t>bait and switch</a:t>
            </a:r>
            <a:r>
              <a:rPr lang="en-US" sz="4000" dirty="0">
                <a:latin typeface="Constantia" panose="02030602050306030303" pitchFamily="18" charset="0"/>
              </a:rPr>
              <a:t>” tactics and seek to </a:t>
            </a:r>
            <a:r>
              <a:rPr lang="en-US" sz="4000" b="1" dirty="0">
                <a:latin typeface="Constantia" panose="02030602050306030303" pitchFamily="18" charset="0"/>
              </a:rPr>
              <a:t>draw people to the spiritual by appealing to the flesh</a:t>
            </a:r>
            <a:r>
              <a:rPr lang="en-US" sz="4000" dirty="0">
                <a:latin typeface="Constantia" panose="02030602050306030303" pitchFamily="18" charset="0"/>
              </a:rPr>
              <a:t>. (John 6)</a:t>
            </a:r>
          </a:p>
        </p:txBody>
      </p:sp>
    </p:spTree>
    <p:extLst>
      <p:ext uri="{BB962C8B-B14F-4D97-AF65-F5344CB8AC3E}">
        <p14:creationId xmlns:p14="http://schemas.microsoft.com/office/powerpoint/2010/main" val="15852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10590451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onstantia" panose="02030602050306030303" pitchFamily="18" charset="0"/>
              </a:rPr>
              <a:t>Why Keep Watching &amp; Praying?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95400"/>
            <a:ext cx="10972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Constantia" panose="02030602050306030303" pitchFamily="18" charset="0"/>
              </a:rPr>
              <a:t>We must sow to the Spirit and not the flesh and pursue the time in God’s word, prayer and worship as we flee from the lusts of the flesh</a:t>
            </a:r>
            <a:r>
              <a:rPr lang="en-US" sz="4000" b="1" dirty="0">
                <a:latin typeface="Constantia" panose="02030602050306030303" pitchFamily="18" charset="0"/>
              </a:rPr>
              <a:t>. </a:t>
            </a:r>
            <a:r>
              <a:rPr lang="en-US" sz="3600" dirty="0">
                <a:latin typeface="Constantia" panose="02030602050306030303" pitchFamily="18" charset="0"/>
              </a:rPr>
              <a:t>(Galatians 6:7-8)</a:t>
            </a:r>
          </a:p>
          <a:p>
            <a:r>
              <a:rPr lang="en-US" sz="4000" b="1" dirty="0">
                <a:latin typeface="Constantia" panose="02030602050306030303" pitchFamily="18" charset="0"/>
              </a:rPr>
              <a:t>Sowing either to the flesh or Spirit is a matter of how we spend our time</a:t>
            </a:r>
            <a:r>
              <a:rPr lang="en-US" sz="4000" dirty="0">
                <a:latin typeface="Constantia" panose="02030602050306030303" pitchFamily="18" charset="0"/>
              </a:rPr>
              <a:t>. (Ephesians 5:15-17)</a:t>
            </a:r>
          </a:p>
        </p:txBody>
      </p:sp>
    </p:spTree>
    <p:extLst>
      <p:ext uri="{BB962C8B-B14F-4D97-AF65-F5344CB8AC3E}">
        <p14:creationId xmlns:p14="http://schemas.microsoft.com/office/powerpoint/2010/main" val="24104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2336</TotalTime>
  <Words>711</Words>
  <Application>Microsoft Office PowerPoint</Application>
  <PresentationFormat>Custom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Constantia</vt:lpstr>
      <vt:lpstr>Class open house presentation</vt:lpstr>
      <vt:lpstr>The Battle Between Flesh and Spirit</vt:lpstr>
      <vt:lpstr>The Battle Within…</vt:lpstr>
      <vt:lpstr>The Spirit Is Willing…</vt:lpstr>
      <vt:lpstr>Why Keep Watching &amp; Praying?</vt:lpstr>
      <vt:lpstr>Why Keep Watching &amp; Praying?</vt:lpstr>
      <vt:lpstr>Why Keep Watching &amp; Praying?</vt:lpstr>
      <vt:lpstr>Why Keep Watching &amp; Praying?</vt:lpstr>
      <vt:lpstr>Why Keep Watching &amp; Praying?</vt:lpstr>
      <vt:lpstr>Why Keep Watching &amp; Praying?</vt:lpstr>
      <vt:lpstr>Winning The Battle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Between Flesh and Spirit</dc:title>
  <dc:creator>Chris Simmons</dc:creator>
  <cp:lastModifiedBy>Chris Simmons</cp:lastModifiedBy>
  <cp:revision>6</cp:revision>
  <dcterms:created xsi:type="dcterms:W3CDTF">2023-07-21T21:07:07Z</dcterms:created>
  <dcterms:modified xsi:type="dcterms:W3CDTF">2023-08-23T19:11:01Z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