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92" r:id="rId3"/>
    <p:sldId id="294" r:id="rId4"/>
    <p:sldId id="295" r:id="rId5"/>
    <p:sldId id="296" r:id="rId6"/>
    <p:sldId id="297" r:id="rId7"/>
    <p:sldId id="298" r:id="rId8"/>
    <p:sldId id="299" r:id="rId9"/>
    <p:sldId id="300" r:id="rId10"/>
    <p:sldId id="301" r:id="rId11"/>
    <p:sldId id="304" r:id="rId12"/>
  </p:sldIdLst>
  <p:sldSz cx="9144000" cy="5143500" type="screen16x9"/>
  <p:notesSz cx="7102475" cy="9388475"/>
  <p:embeddedFontLst>
    <p:embeddedFont>
      <p:font typeface="Nixie One" panose="020B0604020202020204" charset="0"/>
      <p:regular r:id="rId15"/>
    </p:embeddedFont>
    <p:embeddedFont>
      <p:font typeface="Roboto Slab" pitchFamily="2"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611" autoAdjust="0"/>
  </p:normalViewPr>
  <p:slideViewPr>
    <p:cSldViewPr snapToGrid="0">
      <p:cViewPr varScale="1">
        <p:scale>
          <a:sx n="68" d="100"/>
          <a:sy n="68" d="100"/>
        </p:scale>
        <p:origin x="1362" y="72"/>
      </p:cViewPr>
      <p:guideLst/>
    </p:cSldViewPr>
  </p:slideViewPr>
  <p:outlineViewPr>
    <p:cViewPr>
      <p:scale>
        <a:sx n="33" d="100"/>
        <a:sy n="33" d="100"/>
      </p:scale>
      <p:origin x="0" y="-4458"/>
    </p:cViewPr>
  </p:outlin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EE758F-5EF9-FBCC-50AC-E897F4A53778}"/>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07E8B6F3-A99D-3A77-629F-FB14DBD31EFA}"/>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08/06/23pm</a:t>
            </a:r>
          </a:p>
        </p:txBody>
      </p:sp>
      <p:sp>
        <p:nvSpPr>
          <p:cNvPr id="4" name="Footer Placeholder 3">
            <a:extLst>
              <a:ext uri="{FF2B5EF4-FFF2-40B4-BE49-F238E27FC236}">
                <a16:creationId xmlns:a16="http://schemas.microsoft.com/office/drawing/2014/main" id="{3E6885F5-2FF8-579C-7ADB-1C9068079AA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Our Attitude Toward The Word of God - A Study of Psalms 119</a:t>
            </a:r>
          </a:p>
        </p:txBody>
      </p:sp>
      <p:sp>
        <p:nvSpPr>
          <p:cNvPr id="5" name="Slide Number Placeholder 4">
            <a:extLst>
              <a:ext uri="{FF2B5EF4-FFF2-40B4-BE49-F238E27FC236}">
                <a16:creationId xmlns:a16="http://schemas.microsoft.com/office/drawing/2014/main" id="{1801CEE6-6298-01B8-F936-112258173B60}"/>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DC81A1C-A656-465B-836A-7198FAFBD4C3}" type="slidenum">
              <a:rPr lang="en-US" smtClean="0"/>
              <a:t>‹#›</a:t>
            </a:fld>
            <a:endParaRPr lang="en-US"/>
          </a:p>
        </p:txBody>
      </p:sp>
    </p:spTree>
    <p:extLst>
      <p:ext uri="{BB962C8B-B14F-4D97-AF65-F5344CB8AC3E}">
        <p14:creationId xmlns:p14="http://schemas.microsoft.com/office/powerpoint/2010/main" val="9038364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What is the word of God to us? A HAMMER as one bible class teacher once said to his young students, “I’m not going to HAMMER you with the word of God today!”</a:t>
            </a:r>
          </a:p>
          <a:p>
            <a:pPr marL="0" indent="0">
              <a:buNone/>
            </a:pPr>
            <a:endParaRPr lang="en-US" sz="1400" dirty="0"/>
          </a:p>
          <a:p>
            <a:pPr marL="0" indent="0">
              <a:buNone/>
            </a:pPr>
            <a:r>
              <a:rPr lang="en-US" sz="1400" dirty="0"/>
              <a:t>The word of God is to be a source of joy and fulfillment and referring to it as a hammer doesn’t help with that. </a:t>
            </a:r>
          </a:p>
          <a:p>
            <a:pPr marL="0" indent="0">
              <a:buNone/>
            </a:pPr>
            <a:endParaRPr lang="en-US" sz="1400" dirty="0"/>
          </a:p>
          <a:p>
            <a:pPr marL="0" indent="0">
              <a:buNone/>
            </a:pPr>
            <a:r>
              <a:rPr lang="en-US" sz="1400" dirty="0"/>
              <a:t>The author of Psalms 119 exhibits a complete and thorough dependence on God’s word in every aspect of life.</a:t>
            </a:r>
          </a:p>
          <a:p>
            <a:pPr marL="0" indent="0">
              <a:buNone/>
            </a:pPr>
            <a:endParaRPr lang="en-US" sz="1400" dirty="0"/>
          </a:p>
          <a:p>
            <a:pPr marL="0" indent="0">
              <a:buNone/>
            </a:pPr>
            <a:r>
              <a:rPr lang="en-US" sz="1400" dirty="0"/>
              <a:t>Who wrote it? We don’t know for sure but most scholars, based on internal evidence point to David, Ezra or Daniel. Most ascribe to David and such is fitting concerning all the references to his enemies and the evil intended for him. </a:t>
            </a:r>
          </a:p>
          <a:p>
            <a:pPr marL="0" indent="0">
              <a:buNone/>
            </a:pPr>
            <a:endParaRPr lang="en-US" sz="1400" dirty="0"/>
          </a:p>
          <a:p>
            <a:pPr marL="0" indent="0">
              <a:buNone/>
            </a:pPr>
            <a:r>
              <a:rPr lang="en-US" sz="1400" dirty="0"/>
              <a:t>What about to David, the man described in 1 Samuel 13:14 and Acts 13:22 as a man after God’s own heart who will do His will. What did the word of God mean to Him? </a:t>
            </a:r>
          </a:p>
          <a:p>
            <a:pPr marL="0" indent="0">
              <a:buNone/>
            </a:pPr>
            <a:endParaRPr lang="en-US" sz="1400" dirty="0"/>
          </a:p>
          <a:p>
            <a:pPr marL="0" indent="0">
              <a:buNone/>
            </a:pPr>
            <a:r>
              <a:rPr lang="en-US" sz="1400" dirty="0"/>
              <a:t>Psalms 119 </a:t>
            </a:r>
          </a:p>
          <a:p>
            <a:pPr marL="0" indent="0">
              <a:buNone/>
            </a:pPr>
            <a:endParaRPr lang="en-US" sz="1400" dirty="0"/>
          </a:p>
          <a:p>
            <a:pPr marL="0" indent="0" defTabSz="942289">
              <a:spcBef>
                <a:spcPts val="618"/>
              </a:spcBef>
              <a:buNone/>
              <a:defRPr/>
            </a:pPr>
            <a:r>
              <a:rPr lang="en-US" sz="1400" b="1" dirty="0"/>
              <a:t>We Must Be People Of The Word of God!</a:t>
            </a:r>
          </a:p>
          <a:p>
            <a:pPr marL="0">
              <a:spcBef>
                <a:spcPts val="618"/>
              </a:spcBef>
            </a:pPr>
            <a:r>
              <a:rPr lang="en-US" sz="1400" dirty="0"/>
              <a:t>To </a:t>
            </a:r>
            <a:r>
              <a:rPr lang="en-US" sz="1400" b="1" dirty="0"/>
              <a:t>neglect God’s word </a:t>
            </a:r>
            <a:r>
              <a:rPr lang="en-US" sz="1400" dirty="0"/>
              <a:t>is to </a:t>
            </a:r>
            <a:r>
              <a:rPr lang="en-US" sz="1400" b="1" dirty="0"/>
              <a:t>neglect God. </a:t>
            </a:r>
            <a:r>
              <a:rPr lang="en-US" sz="1400" dirty="0"/>
              <a:t>We cannot…</a:t>
            </a:r>
          </a:p>
          <a:p>
            <a:pPr marL="471145" indent="-471145">
              <a:spcBef>
                <a:spcPts val="618"/>
              </a:spcBef>
              <a:buFont typeface="Arial" panose="020B0604020202020204" pitchFamily="34" charset="0"/>
              <a:buChar char="•"/>
            </a:pPr>
            <a:r>
              <a:rPr lang="en-US" sz="1400" b="1" dirty="0"/>
              <a:t>Know God</a:t>
            </a:r>
            <a:r>
              <a:rPr lang="en-US" sz="1400" dirty="0"/>
              <a:t> apart from </a:t>
            </a:r>
            <a:r>
              <a:rPr lang="en-US" sz="1400" b="1" dirty="0"/>
              <a:t>knowing His Word</a:t>
            </a:r>
            <a:r>
              <a:rPr lang="en-US" sz="1400" dirty="0"/>
              <a:t>.</a:t>
            </a:r>
          </a:p>
          <a:p>
            <a:pPr marL="471145" indent="-471145">
              <a:spcBef>
                <a:spcPts val="618"/>
              </a:spcBef>
              <a:buFont typeface="Arial" panose="020B0604020202020204" pitchFamily="34" charset="0"/>
              <a:buChar char="•"/>
            </a:pPr>
            <a:r>
              <a:rPr lang="en-US" sz="1400" b="1" dirty="0"/>
              <a:t>Be devoted to God </a:t>
            </a:r>
            <a:r>
              <a:rPr lang="en-US" sz="1400" dirty="0"/>
              <a:t>without </a:t>
            </a:r>
            <a:r>
              <a:rPr lang="en-US" sz="1400" b="1" dirty="0"/>
              <a:t>devotion to His Word</a:t>
            </a:r>
            <a:r>
              <a:rPr lang="en-US" sz="1400" dirty="0"/>
              <a:t>.</a:t>
            </a:r>
          </a:p>
          <a:p>
            <a:pPr marL="471145" indent="-471145">
              <a:spcBef>
                <a:spcPts val="618"/>
              </a:spcBef>
              <a:buFont typeface="Arial" panose="020B0604020202020204" pitchFamily="34" charset="0"/>
              <a:buChar char="•"/>
            </a:pPr>
            <a:r>
              <a:rPr lang="en-US" sz="1400" b="1" dirty="0"/>
              <a:t>Love God </a:t>
            </a:r>
            <a:r>
              <a:rPr lang="en-US" sz="1400" dirty="0"/>
              <a:t>without </a:t>
            </a:r>
            <a:r>
              <a:rPr lang="en-US" sz="1400" b="1" dirty="0"/>
              <a:t>loving His Word</a:t>
            </a:r>
            <a:r>
              <a:rPr lang="en-US" sz="1400" dirty="0"/>
              <a:t>.</a:t>
            </a:r>
          </a:p>
          <a:p>
            <a:pPr marL="471145" indent="-471145">
              <a:spcBef>
                <a:spcPts val="618"/>
              </a:spcBef>
              <a:buFont typeface="Arial" panose="020B0604020202020204" pitchFamily="34" charset="0"/>
              <a:buChar char="•"/>
            </a:pPr>
            <a:r>
              <a:rPr lang="en-US" sz="1400" b="1" dirty="0"/>
              <a:t>Endure trials </a:t>
            </a:r>
            <a:r>
              <a:rPr lang="en-US" sz="1400" dirty="0"/>
              <a:t>w/o being </a:t>
            </a:r>
            <a:r>
              <a:rPr lang="en-US" sz="1400" b="1" dirty="0"/>
              <a:t>revived by His Word</a:t>
            </a:r>
            <a:r>
              <a:rPr lang="en-US" sz="1400" dirty="0"/>
              <a:t>.</a:t>
            </a:r>
          </a:p>
          <a:p>
            <a:pPr marL="471145" indent="-471145">
              <a:spcBef>
                <a:spcPts val="618"/>
              </a:spcBef>
              <a:buFont typeface="Arial" panose="020B0604020202020204" pitchFamily="34" charset="0"/>
              <a:buChar char="•"/>
            </a:pPr>
            <a:r>
              <a:rPr lang="en-US" sz="1400" b="1" dirty="0"/>
              <a:t>Stay on the path </a:t>
            </a:r>
            <a:r>
              <a:rPr lang="en-US" sz="1400" dirty="0"/>
              <a:t>w/o the </a:t>
            </a:r>
            <a:r>
              <a:rPr lang="en-US" sz="1400" b="1" dirty="0"/>
              <a:t>light of God’s Word</a:t>
            </a:r>
            <a:r>
              <a:rPr lang="en-US" sz="1400" dirty="0"/>
              <a:t>.</a:t>
            </a:r>
          </a:p>
          <a:p>
            <a:pPr marL="471145" indent="-471145">
              <a:spcBef>
                <a:spcPts val="618"/>
              </a:spcBef>
              <a:buFont typeface="Arial" panose="020B0604020202020204" pitchFamily="34" charset="0"/>
              <a:buChar char="•"/>
            </a:pPr>
            <a:r>
              <a:rPr lang="en-US" sz="1400" b="1" dirty="0"/>
              <a:t>Be saved </a:t>
            </a:r>
            <a:r>
              <a:rPr lang="en-US" sz="1400" dirty="0"/>
              <a:t>w/o continuing </a:t>
            </a:r>
            <a:r>
              <a:rPr lang="en-US" sz="1400" b="1" dirty="0"/>
              <a:t>to feed on the saving power of God’s word</a:t>
            </a:r>
            <a:r>
              <a:rPr lang="en-US" sz="1400" dirty="0"/>
              <a:t>.</a:t>
            </a:r>
          </a:p>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4052152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The warnings: Hebrews 12:25; </a:t>
            </a:r>
          </a:p>
          <a:p>
            <a:pPr marL="0" indent="0" defTabSz="942289">
              <a:buNone/>
              <a:defRPr/>
            </a:pPr>
            <a:r>
              <a:rPr lang="en-US" sz="1400" b="1" dirty="0"/>
              <a:t>The rewards: Luke 6:23</a:t>
            </a:r>
          </a:p>
          <a:p>
            <a:pPr marL="0" indent="0" defTabSz="942289">
              <a:buNone/>
              <a:defRPr/>
            </a:pPr>
            <a:r>
              <a:rPr lang="en-US" sz="1400" b="1" dirty="0"/>
              <a:t>Both: Matthew 25 &amp; 2 Thess. </a:t>
            </a:r>
            <a:r>
              <a:rPr lang="en-US" sz="1400" b="1"/>
              <a:t>1:6-10</a:t>
            </a:r>
            <a:endParaRPr lang="en-US" sz="1400" dirty="0"/>
          </a:p>
          <a:p>
            <a:pPr marL="0" indent="0">
              <a:buNone/>
            </a:pPr>
            <a:endParaRPr dirty="0"/>
          </a:p>
        </p:txBody>
      </p:sp>
    </p:spTree>
    <p:extLst>
      <p:ext uri="{BB962C8B-B14F-4D97-AF65-F5344CB8AC3E}">
        <p14:creationId xmlns:p14="http://schemas.microsoft.com/office/powerpoint/2010/main" val="192123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13542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266620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42574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303395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83305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443037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57788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52229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4288500"/>
            <a:ext cx="9144000" cy="2475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12" name="Google Shape;12;p2"/>
          <p:cNvSpPr/>
          <p:nvPr/>
        </p:nvSpPr>
        <p:spPr>
          <a:xfrm>
            <a:off x="0" y="500626"/>
            <a:ext cx="9144000" cy="38241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4493605"/>
            <a:ext cx="9144000" cy="118200"/>
          </a:xfrm>
          <a:prstGeom prst="rect">
            <a:avLst/>
          </a:prstGeom>
          <a:solidFill>
            <a:srgbClr val="3B8D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0" y="4584075"/>
            <a:ext cx="9144000" cy="559500"/>
          </a:xfrm>
          <a:prstGeom prst="rect">
            <a:avLst/>
          </a:prstGeom>
          <a:solidFill>
            <a:srgbClr val="94BF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userDrawn="1">
  <p:cSld name="TITLE_1_1">
    <p:spTree>
      <p:nvGrpSpPr>
        <p:cNvPr id="1" name="Shape 25"/>
        <p:cNvGrpSpPr/>
        <p:nvPr/>
      </p:nvGrpSpPr>
      <p:grpSpPr>
        <a:xfrm>
          <a:off x="0" y="0"/>
          <a:ext cx="0" cy="0"/>
          <a:chOff x="0" y="0"/>
          <a:chExt cx="0" cy="0"/>
        </a:xfrm>
      </p:grpSpPr>
      <p:sp>
        <p:nvSpPr>
          <p:cNvPr id="26" name="Google Shape;26;p4"/>
          <p:cNvSpPr/>
          <p:nvPr/>
        </p:nvSpPr>
        <p:spPr>
          <a:xfrm>
            <a:off x="0" y="732000"/>
            <a:ext cx="9144000" cy="38807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userDrawn="1"/>
        </p:nvSpPr>
        <p:spPr>
          <a:xfrm>
            <a:off x="0" y="461280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9" name="Google Shape;29;p4"/>
          <p:cNvSpPr/>
          <p:nvPr userDrawn="1"/>
        </p:nvSpPr>
        <p:spPr>
          <a:xfrm>
            <a:off x="0" y="0"/>
            <a:ext cx="9144000" cy="7320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body" idx="1"/>
          </p:nvPr>
        </p:nvSpPr>
        <p:spPr>
          <a:xfrm>
            <a:off x="477982" y="924790"/>
            <a:ext cx="8229600" cy="3687909"/>
          </a:xfrm>
          <a:prstGeom prst="rect">
            <a:avLst/>
          </a:prstGeom>
        </p:spPr>
        <p:txBody>
          <a:bodyPr spcFirstLastPara="1" wrap="square" lIns="91425" tIns="91425" rIns="91425" bIns="91425" anchor="t" anchorCtr="0">
            <a:noAutofit/>
          </a:bodyPr>
          <a:lstStyle>
            <a:lvl1pPr marL="101600" lvl="0" indent="0" algn="l"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
        <p:nvSpPr>
          <p:cNvPr id="33" name="Google Shape;33;p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
        <p:nvSpPr>
          <p:cNvPr id="2" name="Google Shape;32;p4">
            <a:extLst>
              <a:ext uri="{FF2B5EF4-FFF2-40B4-BE49-F238E27FC236}">
                <a16:creationId xmlns:a16="http://schemas.microsoft.com/office/drawing/2014/main" id="{49B0768F-039F-E09B-AD11-6B4F3642B972}"/>
              </a:ext>
            </a:extLst>
          </p:cNvPr>
          <p:cNvSpPr txBox="1">
            <a:spLocks noGrp="1"/>
          </p:cNvSpPr>
          <p:nvPr>
            <p:ph type="body" idx="13"/>
          </p:nvPr>
        </p:nvSpPr>
        <p:spPr>
          <a:xfrm>
            <a:off x="477982" y="63450"/>
            <a:ext cx="8229600" cy="605100"/>
          </a:xfrm>
          <a:prstGeom prst="rect">
            <a:avLst/>
          </a:prstGeom>
        </p:spPr>
        <p:txBody>
          <a:bodyPr spcFirstLastPara="1" wrap="square" lIns="91425" tIns="91425" rIns="91425" bIns="91425" anchor="ctr" anchorCtr="0">
            <a:noAutofit/>
          </a:bodyPr>
          <a:lstStyle>
            <a:lvl1pPr marL="101600" lvl="0" indent="0" algn="ctr"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1pPr>
            <a:lvl2pPr lvl="1">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2pPr>
            <a:lvl3pPr lvl="2">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3pPr>
            <a:lvl4pPr lvl="3">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4pPr>
            <a:lvl5pPr lvl="4">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5pPr>
            <a:lvl6pPr lvl="5">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6pPr>
            <a:lvl7pPr lvl="6">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7pPr>
            <a:lvl8pPr lvl="7">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8pPr>
            <a:lvl9pPr lvl="8">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rgbClr val="114454"/>
              </a:buClr>
              <a:buSzPts val="3000"/>
              <a:buFont typeface="Nixie One"/>
              <a:buChar char="▪"/>
              <a:defRPr sz="3000">
                <a:solidFill>
                  <a:srgbClr val="114454"/>
                </a:solidFill>
                <a:latin typeface="Nixie One"/>
                <a:ea typeface="Nixie One"/>
                <a:cs typeface="Nixie One"/>
                <a:sym typeface="Nixie One"/>
              </a:defRPr>
            </a:lvl1pPr>
            <a:lvl2pPr marL="914400" lvl="1"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2pPr>
            <a:lvl3pPr marL="1371600" lvl="2"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3pPr>
            <a:lvl4pPr marL="1828800" lvl="3"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4pPr>
            <a:lvl5pPr marL="2286000" lvl="4"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5pPr>
            <a:lvl6pPr marL="2743200" lvl="5"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6pPr>
            <a:lvl7pPr marL="3200400" lvl="6"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7pPr>
            <a:lvl8pPr marL="3657600" lvl="7"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8pPr>
            <a:lvl9pPr marL="4114800" lvl="8"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rgbClr val="FFFFFF"/>
                </a:solidFill>
                <a:latin typeface="Roboto Slab"/>
                <a:ea typeface="Roboto Slab"/>
                <a:cs typeface="Roboto Slab"/>
                <a:sym typeface="Roboto Slab"/>
              </a:defRPr>
            </a:lvl1pPr>
            <a:lvl2pPr lvl="1" algn="ctr">
              <a:buNone/>
              <a:defRPr sz="800">
                <a:solidFill>
                  <a:srgbClr val="FFFFFF"/>
                </a:solidFill>
                <a:latin typeface="Roboto Slab"/>
                <a:ea typeface="Roboto Slab"/>
                <a:cs typeface="Roboto Slab"/>
                <a:sym typeface="Roboto Slab"/>
              </a:defRPr>
            </a:lvl2pPr>
            <a:lvl3pPr lvl="2" algn="ctr">
              <a:buNone/>
              <a:defRPr sz="800">
                <a:solidFill>
                  <a:srgbClr val="FFFFFF"/>
                </a:solidFill>
                <a:latin typeface="Roboto Slab"/>
                <a:ea typeface="Roboto Slab"/>
                <a:cs typeface="Roboto Slab"/>
                <a:sym typeface="Roboto Slab"/>
              </a:defRPr>
            </a:lvl3pPr>
            <a:lvl4pPr lvl="3" algn="ctr">
              <a:buNone/>
              <a:defRPr sz="800">
                <a:solidFill>
                  <a:srgbClr val="FFFFFF"/>
                </a:solidFill>
                <a:latin typeface="Roboto Slab"/>
                <a:ea typeface="Roboto Slab"/>
                <a:cs typeface="Roboto Slab"/>
                <a:sym typeface="Roboto Slab"/>
              </a:defRPr>
            </a:lvl4pPr>
            <a:lvl5pPr lvl="4" algn="ctr">
              <a:buNone/>
              <a:defRPr sz="800">
                <a:solidFill>
                  <a:srgbClr val="FFFFFF"/>
                </a:solidFill>
                <a:latin typeface="Roboto Slab"/>
                <a:ea typeface="Roboto Slab"/>
                <a:cs typeface="Roboto Slab"/>
                <a:sym typeface="Roboto Slab"/>
              </a:defRPr>
            </a:lvl5pPr>
            <a:lvl6pPr lvl="5" algn="ctr">
              <a:buNone/>
              <a:defRPr sz="800">
                <a:solidFill>
                  <a:srgbClr val="FFFFFF"/>
                </a:solidFill>
                <a:latin typeface="Roboto Slab"/>
                <a:ea typeface="Roboto Slab"/>
                <a:cs typeface="Roboto Slab"/>
                <a:sym typeface="Roboto Slab"/>
              </a:defRPr>
            </a:lvl6pPr>
            <a:lvl7pPr lvl="6" algn="ctr">
              <a:buNone/>
              <a:defRPr sz="800">
                <a:solidFill>
                  <a:srgbClr val="FFFFFF"/>
                </a:solidFill>
                <a:latin typeface="Roboto Slab"/>
                <a:ea typeface="Roboto Slab"/>
                <a:cs typeface="Roboto Slab"/>
                <a:sym typeface="Roboto Slab"/>
              </a:defRPr>
            </a:lvl7pPr>
            <a:lvl8pPr lvl="7" algn="ctr">
              <a:buNone/>
              <a:defRPr sz="800">
                <a:solidFill>
                  <a:srgbClr val="FFFFFF"/>
                </a:solidFill>
                <a:latin typeface="Roboto Slab"/>
                <a:ea typeface="Roboto Slab"/>
                <a:cs typeface="Roboto Slab"/>
                <a:sym typeface="Roboto Slab"/>
              </a:defRPr>
            </a:lvl8pPr>
            <a:lvl9pPr lvl="8" algn="ctr">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3"/>
          <p:cNvSpPr txBox="1">
            <a:spLocks noGrp="1"/>
          </p:cNvSpPr>
          <p:nvPr>
            <p:ph type="ctrTitle"/>
          </p:nvPr>
        </p:nvSpPr>
        <p:spPr>
          <a:xfrm>
            <a:off x="1666800" y="2657870"/>
            <a:ext cx="5810400" cy="154837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Psalms 119</a:t>
            </a:r>
            <a:br>
              <a:rPr lang="en" dirty="0"/>
            </a:br>
            <a:r>
              <a:rPr lang="en" sz="3600" b="0" dirty="0"/>
              <a:t>Our Attitude Toward God’s Word</a:t>
            </a:r>
            <a:endParaRPr b="0" dirty="0"/>
          </a:p>
        </p:txBody>
      </p:sp>
      <p:pic>
        <p:nvPicPr>
          <p:cNvPr id="7" name="Picture 6">
            <a:extLst>
              <a:ext uri="{FF2B5EF4-FFF2-40B4-BE49-F238E27FC236}">
                <a16:creationId xmlns:a16="http://schemas.microsoft.com/office/drawing/2014/main" id="{24B8D340-330A-2922-2A59-C3C30F41D35F}"/>
              </a:ext>
            </a:extLst>
          </p:cNvPr>
          <p:cNvPicPr>
            <a:picLocks noChangeAspect="1"/>
          </p:cNvPicPr>
          <p:nvPr/>
        </p:nvPicPr>
        <p:blipFill>
          <a:blip r:embed="rId3"/>
          <a:stretch>
            <a:fillRect/>
          </a:stretch>
        </p:blipFill>
        <p:spPr>
          <a:xfrm>
            <a:off x="476710" y="3002881"/>
            <a:ext cx="814040" cy="686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8"/>
            </a:pPr>
            <a:r>
              <a:rPr lang="en-US" sz="3200" b="1" dirty="0">
                <a:solidFill>
                  <a:srgbClr val="FFFF00"/>
                </a:solidFill>
              </a:rPr>
              <a:t>Don’t be ashamed!</a:t>
            </a:r>
            <a:r>
              <a:rPr lang="en-US" sz="2800" dirty="0"/>
              <a:t> (vs. 6, 80, 116)</a:t>
            </a:r>
          </a:p>
          <a:p>
            <a:pPr marL="514350" lvl="0" indent="-514350" rtl="0">
              <a:spcBef>
                <a:spcPts val="600"/>
              </a:spcBef>
              <a:spcAft>
                <a:spcPts val="0"/>
              </a:spcAft>
              <a:buFont typeface="Arial" panose="020B0604020202020204" pitchFamily="34" charset="0"/>
              <a:buChar char="•"/>
            </a:pPr>
            <a:r>
              <a:rPr lang="en-US" sz="2800" b="1" dirty="0"/>
              <a:t>Be proud of the Lord and our relationship with Him. (Luke 9:26; Philippians 1:20)</a:t>
            </a:r>
          </a:p>
          <a:p>
            <a:pPr marL="514350" lvl="0" indent="-514350" rtl="0">
              <a:spcBef>
                <a:spcPts val="600"/>
              </a:spcBef>
              <a:spcAft>
                <a:spcPts val="0"/>
              </a:spcAft>
              <a:buFont typeface="Arial" panose="020B0604020202020204" pitchFamily="34" charset="0"/>
              <a:buChar char="•"/>
            </a:pPr>
            <a:r>
              <a:rPr lang="en-US" sz="2800" b="1" dirty="0"/>
              <a:t>Be proud of His word (2 Timothy 1:8; Romans 1:16)</a:t>
            </a:r>
          </a:p>
          <a:p>
            <a:pPr marL="514350" lvl="0" indent="-514350" rtl="0">
              <a:spcBef>
                <a:spcPts val="600"/>
              </a:spcBef>
              <a:spcAft>
                <a:spcPts val="0"/>
              </a:spcAft>
              <a:buFont typeface="Arial" panose="020B0604020202020204" pitchFamily="34" charset="0"/>
              <a:buChar char="•"/>
            </a:pPr>
            <a:r>
              <a:rPr lang="en-US" sz="2800" b="1" dirty="0"/>
              <a:t>Even if we must suffer for our faith. </a:t>
            </a:r>
            <a:br>
              <a:rPr lang="en-US" sz="2800" b="1" dirty="0"/>
            </a:br>
            <a:r>
              <a:rPr lang="en-US" sz="2800" b="1" dirty="0"/>
              <a:t>(1 Peter 4:16)</a:t>
            </a:r>
            <a:endParaRPr lang="en-US" sz="28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84206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0" lvl="0"/>
            <a:r>
              <a:rPr lang="en-US" sz="2400" dirty="0"/>
              <a:t>Psalms 19:11, </a:t>
            </a:r>
            <a:r>
              <a:rPr lang="en-US" sz="3600" dirty="0"/>
              <a:t>“Moreover, by them </a:t>
            </a:r>
            <a:r>
              <a:rPr lang="en-US" sz="3600" b="1" dirty="0"/>
              <a:t>Your servant is warned</a:t>
            </a:r>
            <a:r>
              <a:rPr lang="en-US" sz="3600" dirty="0"/>
              <a:t>; </a:t>
            </a:r>
            <a:r>
              <a:rPr lang="en-US" sz="3600" b="1" dirty="0"/>
              <a:t>In keeping them there is great reward</a:t>
            </a:r>
            <a:r>
              <a:rPr lang="en-US" sz="3600" dirty="0"/>
              <a:t>.”</a:t>
            </a:r>
            <a:endParaRPr lang="en-US" sz="24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3600" b="1" dirty="0"/>
              <a:t>What Is The Goal Of God’s Word?</a:t>
            </a:r>
          </a:p>
        </p:txBody>
      </p:sp>
    </p:spTree>
    <p:extLst>
      <p:ext uri="{BB962C8B-B14F-4D97-AF65-F5344CB8AC3E}">
        <p14:creationId xmlns:p14="http://schemas.microsoft.com/office/powerpoint/2010/main" val="32186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a:pPr>
            <a:r>
              <a:rPr lang="en-US" sz="3200" b="1" dirty="0">
                <a:solidFill>
                  <a:srgbClr val="FFFF00"/>
                </a:solidFill>
              </a:rPr>
              <a:t>Treasure It!</a:t>
            </a:r>
            <a:r>
              <a:rPr lang="en-US" sz="2800" dirty="0"/>
              <a:t> (v. 11, 127) It means to “</a:t>
            </a:r>
            <a:r>
              <a:rPr lang="en-US" sz="2800" b="1" dirty="0"/>
              <a:t>hide, hoard or reserve… to protect</a:t>
            </a:r>
            <a:r>
              <a:rPr lang="en-US" sz="2800" dirty="0"/>
              <a:t>.” </a:t>
            </a:r>
          </a:p>
          <a:p>
            <a:pPr marL="514350" lvl="0" indent="-514350" rtl="0">
              <a:spcBef>
                <a:spcPts val="600"/>
              </a:spcBef>
              <a:spcAft>
                <a:spcPts val="0"/>
              </a:spcAft>
              <a:buFont typeface="Arial" panose="020B0604020202020204" pitchFamily="34" charset="0"/>
              <a:buChar char="•"/>
            </a:pPr>
            <a:r>
              <a:rPr lang="en-US" sz="2800" b="1" dirty="0"/>
              <a:t>Why hide and hoard it?</a:t>
            </a:r>
            <a:r>
              <a:rPr lang="en-US" sz="2800" dirty="0"/>
              <a:t> (2 Peter 1:12-15; Matthew 4:4, 7, 10)</a:t>
            </a:r>
          </a:p>
          <a:p>
            <a:pPr marL="514350" lvl="0" indent="-514350" rtl="0">
              <a:spcBef>
                <a:spcPts val="600"/>
              </a:spcBef>
              <a:spcAft>
                <a:spcPts val="0"/>
              </a:spcAft>
              <a:buFont typeface="Arial" panose="020B0604020202020204" pitchFamily="34" charset="0"/>
              <a:buChar char="•"/>
            </a:pPr>
            <a:r>
              <a:rPr lang="en-US" sz="2800" dirty="0"/>
              <a:t>What </a:t>
            </a:r>
            <a:r>
              <a:rPr lang="en-US" sz="2800" b="1" dirty="0"/>
              <a:t>Paul</a:t>
            </a:r>
            <a:r>
              <a:rPr lang="en-US" sz="2800" dirty="0"/>
              <a:t> calls for in Colossians 3:16.</a:t>
            </a:r>
          </a:p>
          <a:p>
            <a:pPr marL="514350" lvl="0" indent="-514350" rtl="0">
              <a:spcBef>
                <a:spcPts val="600"/>
              </a:spcBef>
              <a:spcAft>
                <a:spcPts val="0"/>
              </a:spcAft>
              <a:buFont typeface="Arial" panose="020B0604020202020204" pitchFamily="34" charset="0"/>
              <a:buChar char="•"/>
            </a:pPr>
            <a:r>
              <a:rPr lang="en-US" sz="2800" b="1" dirty="0"/>
              <a:t>First things first</a:t>
            </a:r>
            <a:r>
              <a:rPr lang="en-US" sz="2800" dirty="0"/>
              <a:t>! (Job 23:12; Psalms 119:103)</a:t>
            </a:r>
          </a:p>
          <a:p>
            <a:pPr marL="514350" lvl="0" indent="-514350" rtl="0">
              <a:spcBef>
                <a:spcPts val="600"/>
              </a:spcBef>
              <a:spcAft>
                <a:spcPts val="0"/>
              </a:spcAft>
              <a:buFont typeface="Arial" panose="020B0604020202020204" pitchFamily="34" charset="0"/>
              <a:buChar char="•"/>
            </a:pPr>
            <a:r>
              <a:rPr lang="en-US" sz="2800" dirty="0"/>
              <a:t>A </a:t>
            </a:r>
            <a:r>
              <a:rPr lang="en-US" sz="2800" b="1" dirty="0"/>
              <a:t>continual process</a:t>
            </a:r>
            <a:r>
              <a:rPr lang="en-US" sz="2800" dirty="0"/>
              <a:t>. (Psalms 119:97)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870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2"/>
            </a:pPr>
            <a:r>
              <a:rPr lang="en-US" sz="3200" b="1" dirty="0">
                <a:solidFill>
                  <a:srgbClr val="FFFF00"/>
                </a:solidFill>
              </a:rPr>
              <a:t>Delight In It &amp; Find Joy!</a:t>
            </a:r>
            <a:r>
              <a:rPr lang="en-US" sz="2800" dirty="0"/>
              <a:t> (v. 14, 16, 24)  </a:t>
            </a:r>
          </a:p>
          <a:p>
            <a:pPr marL="514350" lvl="0" indent="-514350" rtl="0">
              <a:spcBef>
                <a:spcPts val="600"/>
              </a:spcBef>
              <a:spcAft>
                <a:spcPts val="0"/>
              </a:spcAft>
              <a:buFont typeface="Arial" panose="020B0604020202020204" pitchFamily="34" charset="0"/>
              <a:buChar char="•"/>
            </a:pPr>
            <a:r>
              <a:rPr lang="en-US" sz="2800" b="1" dirty="0"/>
              <a:t>Psalms 1:2, the blessed man finds pleasure in learning, living and teaching God’s word.</a:t>
            </a:r>
            <a:endParaRPr lang="en-US" sz="2800" dirty="0"/>
          </a:p>
          <a:p>
            <a:pPr marL="514350" indent="-514350">
              <a:buFont typeface="Arial" panose="020B0604020202020204" pitchFamily="34" charset="0"/>
              <a:buChar char="•"/>
            </a:pPr>
            <a:r>
              <a:rPr lang="en-US" sz="2800" b="1" dirty="0"/>
              <a:t>Enables us to endure</a:t>
            </a:r>
            <a:r>
              <a:rPr lang="en-US" sz="2800" dirty="0"/>
              <a:t>. (vs. 143)</a:t>
            </a:r>
          </a:p>
          <a:p>
            <a:pPr marL="514350" lvl="0" indent="-514350" rtl="0">
              <a:spcBef>
                <a:spcPts val="600"/>
              </a:spcBef>
              <a:spcAft>
                <a:spcPts val="0"/>
              </a:spcAft>
              <a:buFont typeface="Arial" panose="020B0604020202020204" pitchFamily="34" charset="0"/>
              <a:buChar char="•"/>
            </a:pPr>
            <a:r>
              <a:rPr lang="en-US" sz="2800" b="1" dirty="0"/>
              <a:t>Keep focused on our goal of eternal salvation</a:t>
            </a:r>
            <a:r>
              <a:rPr lang="en-US" sz="2800" dirty="0"/>
              <a:t>. </a:t>
            </a:r>
            <a:br>
              <a:rPr lang="en-US" sz="2800" dirty="0"/>
            </a:br>
            <a:r>
              <a:rPr lang="en-US" sz="2800" dirty="0"/>
              <a:t>(vs. 174)</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56470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Love It!</a:t>
            </a:r>
            <a:r>
              <a:rPr lang="en-US" sz="2800" dirty="0"/>
              <a:t> (vs. 47-48; 97)  </a:t>
            </a:r>
          </a:p>
          <a:p>
            <a:pPr marL="514350" lvl="0" indent="-514350" rtl="0">
              <a:spcBef>
                <a:spcPts val="600"/>
              </a:spcBef>
              <a:spcAft>
                <a:spcPts val="0"/>
              </a:spcAft>
              <a:buFont typeface="Arial" panose="020B0604020202020204" pitchFamily="34" charset="0"/>
              <a:buChar char="•"/>
            </a:pPr>
            <a:r>
              <a:rPr lang="en-US" sz="2800" b="1" dirty="0"/>
              <a:t>What do we think about all the time?</a:t>
            </a:r>
          </a:p>
          <a:p>
            <a:pPr marL="514350" lvl="0" indent="-514350" rtl="0">
              <a:spcBef>
                <a:spcPts val="600"/>
              </a:spcBef>
              <a:spcAft>
                <a:spcPts val="0"/>
              </a:spcAft>
              <a:buFont typeface="Arial" panose="020B0604020202020204" pitchFamily="34" charset="0"/>
              <a:buChar char="•"/>
            </a:pPr>
            <a:r>
              <a:rPr lang="en-US" sz="2800" b="1" dirty="0"/>
              <a:t>Philippians 4:8.</a:t>
            </a:r>
          </a:p>
          <a:p>
            <a:pPr marL="514350" lvl="0" indent="-514350" rtl="0">
              <a:spcBef>
                <a:spcPts val="600"/>
              </a:spcBef>
              <a:spcAft>
                <a:spcPts val="0"/>
              </a:spcAft>
              <a:buFont typeface="Arial" panose="020B0604020202020204" pitchFamily="34" charset="0"/>
              <a:buChar char="•"/>
            </a:pPr>
            <a:r>
              <a:rPr lang="en-US" sz="2800" b="1" dirty="0"/>
              <a:t>What do we value? (vs. 97)</a:t>
            </a:r>
          </a:p>
          <a:p>
            <a:pPr marL="514350" lvl="0" indent="-514350" rtl="0">
              <a:spcBef>
                <a:spcPts val="600"/>
              </a:spcBef>
              <a:spcAft>
                <a:spcPts val="0"/>
              </a:spcAft>
              <a:buFont typeface="Arial" panose="020B0604020202020204" pitchFamily="34" charset="0"/>
              <a:buChar char="•"/>
            </a:pPr>
            <a:r>
              <a:rPr lang="en-US" sz="2800" b="1" dirty="0"/>
              <a:t>How do we not find it burdensome</a:t>
            </a:r>
            <a:r>
              <a:rPr lang="en-US" sz="2800" dirty="0"/>
              <a:t>? </a:t>
            </a:r>
            <a:br>
              <a:rPr lang="en-US" sz="2800" dirty="0"/>
            </a:br>
            <a:r>
              <a:rPr lang="en-US" sz="2800" dirty="0"/>
              <a:t>(1 John 5:3; Malachi 1:13)</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36498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735492"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It Is Reliable!</a:t>
            </a:r>
            <a:r>
              <a:rPr lang="en-US" sz="2800" dirty="0"/>
              <a:t> (vs. 89-90, 152)  </a:t>
            </a:r>
          </a:p>
          <a:p>
            <a:pPr marL="514350" lvl="0" indent="-514350" rtl="0">
              <a:spcBef>
                <a:spcPts val="600"/>
              </a:spcBef>
              <a:spcAft>
                <a:spcPts val="0"/>
              </a:spcAft>
              <a:buFont typeface="Arial" panose="020B0604020202020204" pitchFamily="34" charset="0"/>
              <a:buChar char="•"/>
            </a:pPr>
            <a:r>
              <a:rPr lang="en-US" sz="2800" b="1" dirty="0"/>
              <a:t>They stand firm! Unchangeable!</a:t>
            </a:r>
          </a:p>
          <a:p>
            <a:pPr marL="514350" lvl="0" indent="-514350" rtl="0">
              <a:spcBef>
                <a:spcPts val="600"/>
              </a:spcBef>
              <a:spcAft>
                <a:spcPts val="0"/>
              </a:spcAft>
              <a:buFont typeface="Arial" panose="020B0604020202020204" pitchFamily="34" charset="0"/>
              <a:buChar char="•"/>
            </a:pPr>
            <a:r>
              <a:rPr lang="en-US" sz="2800" b="1" dirty="0"/>
              <a:t>They have been “established” by God and will not change. </a:t>
            </a:r>
            <a:r>
              <a:rPr lang="en-US" sz="2800" dirty="0"/>
              <a:t>(1 Peter 1:23-25; cf., Isaiah 40:6)</a:t>
            </a:r>
          </a:p>
          <a:p>
            <a:pPr marL="514350" lvl="0" indent="-514350" rtl="0">
              <a:spcBef>
                <a:spcPts val="600"/>
              </a:spcBef>
              <a:spcAft>
                <a:spcPts val="0"/>
              </a:spcAft>
              <a:buFont typeface="Arial" panose="020B0604020202020204" pitchFamily="34" charset="0"/>
              <a:buChar char="•"/>
            </a:pPr>
            <a:r>
              <a:rPr lang="en-US" sz="2800" b="1" dirty="0"/>
              <a:t>Why we need to seek the “ancient paths”.</a:t>
            </a:r>
            <a:r>
              <a:rPr lang="en-US" sz="2800" dirty="0"/>
              <a:t> (Jeremiah 6:16; Acts 20:32, the two things that do not change: God and His word!)</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20423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84585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4"/>
            </a:pPr>
            <a:r>
              <a:rPr lang="en-US" sz="3200" b="1" dirty="0">
                <a:solidFill>
                  <a:srgbClr val="FFFF00"/>
                </a:solidFill>
              </a:rPr>
              <a:t>It’s Understandable!</a:t>
            </a:r>
            <a:r>
              <a:rPr lang="en-US" sz="2800" dirty="0"/>
              <a:t> (vs. 18-19, 104, 125, 130)  </a:t>
            </a:r>
          </a:p>
          <a:p>
            <a:pPr marL="514350" lvl="0" indent="-514350" rtl="0">
              <a:spcBef>
                <a:spcPts val="600"/>
              </a:spcBef>
              <a:spcAft>
                <a:spcPts val="0"/>
              </a:spcAft>
              <a:buFont typeface="Arial" panose="020B0604020202020204" pitchFamily="34" charset="0"/>
              <a:buChar char="•"/>
            </a:pPr>
            <a:r>
              <a:rPr lang="en-US" sz="2800" b="1" dirty="0"/>
              <a:t>We can see and know God’s truth!</a:t>
            </a:r>
          </a:p>
          <a:p>
            <a:pPr marL="514350" lvl="0" indent="-514350" rtl="0">
              <a:spcBef>
                <a:spcPts val="600"/>
              </a:spcBef>
              <a:spcAft>
                <a:spcPts val="0"/>
              </a:spcAft>
              <a:buFont typeface="Arial" panose="020B0604020202020204" pitchFamily="34" charset="0"/>
              <a:buChar char="•"/>
            </a:pPr>
            <a:r>
              <a:rPr lang="en-US" sz="2800" b="1" dirty="0"/>
              <a:t>We can discern what is false!</a:t>
            </a:r>
          </a:p>
          <a:p>
            <a:pPr marL="514350" lvl="0" indent="-514350" rtl="0">
              <a:spcBef>
                <a:spcPts val="600"/>
              </a:spcBef>
              <a:spcAft>
                <a:spcPts val="0"/>
              </a:spcAft>
              <a:buFont typeface="Arial" panose="020B0604020202020204" pitchFamily="34" charset="0"/>
              <a:buChar char="•"/>
            </a:pPr>
            <a:r>
              <a:rPr lang="en-US" sz="2800" b="1" dirty="0"/>
              <a:t>No special education needed - just an honest heart &amp; </a:t>
            </a:r>
            <a:r>
              <a:rPr lang="en-US" sz="2800" b="1" dirty="0" err="1"/>
              <a:t>dligence</a:t>
            </a:r>
            <a:r>
              <a:rPr lang="en-US" sz="2800" b="1" dirty="0"/>
              <a:t>. </a:t>
            </a:r>
            <a:r>
              <a:rPr lang="en-US" sz="2800" dirty="0"/>
              <a:t>(1 Corinthians 2:12)</a:t>
            </a:r>
          </a:p>
          <a:p>
            <a:pPr marL="514350" lvl="0" indent="-514350" rtl="0">
              <a:spcBef>
                <a:spcPts val="600"/>
              </a:spcBef>
              <a:spcAft>
                <a:spcPts val="0"/>
              </a:spcAft>
              <a:buFont typeface="Arial" panose="020B0604020202020204" pitchFamily="34" charset="0"/>
              <a:buChar char="•"/>
            </a:pPr>
            <a:r>
              <a:rPr lang="en-US" sz="2800" b="1" dirty="0"/>
              <a:t>Paul both promised and commanded such. </a:t>
            </a:r>
            <a:r>
              <a:rPr lang="en-US" sz="2800" dirty="0"/>
              <a:t>(Ephesians 3:3-5; 5:17)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24348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7039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5"/>
            </a:pPr>
            <a:r>
              <a:rPr lang="en-US" sz="3200" b="1" dirty="0">
                <a:solidFill>
                  <a:srgbClr val="FFFF00"/>
                </a:solidFill>
              </a:rPr>
              <a:t>It’s To Produce Reverence!</a:t>
            </a:r>
            <a:r>
              <a:rPr lang="en-US" sz="2800" dirty="0"/>
              <a:t> (vs. 38; 120; cf., 4:4; 96:7-10; Isaiah 66:1-2)  </a:t>
            </a:r>
            <a:endParaRPr lang="en-US" sz="2800" b="1" dirty="0"/>
          </a:p>
          <a:p>
            <a:pPr marL="514350" lvl="0" indent="-514350" rtl="0">
              <a:spcBef>
                <a:spcPts val="600"/>
              </a:spcBef>
              <a:spcAft>
                <a:spcPts val="0"/>
              </a:spcAft>
              <a:buFont typeface="Arial" panose="020B0604020202020204" pitchFamily="34" charset="0"/>
              <a:buChar char="•"/>
            </a:pPr>
            <a:r>
              <a:rPr lang="en-US" sz="2800" b="1" dirty="0"/>
              <a:t>By putting Him first! </a:t>
            </a:r>
            <a:r>
              <a:rPr lang="en-US" sz="2800" dirty="0"/>
              <a:t>(Haggai 1:12)</a:t>
            </a:r>
          </a:p>
          <a:p>
            <a:pPr marL="514350" lvl="0" indent="-514350" rtl="0">
              <a:spcBef>
                <a:spcPts val="600"/>
              </a:spcBef>
              <a:spcAft>
                <a:spcPts val="0"/>
              </a:spcAft>
              <a:buFont typeface="Arial" panose="020B0604020202020204" pitchFamily="34" charset="0"/>
              <a:buChar char="•"/>
            </a:pPr>
            <a:r>
              <a:rPr lang="en-US" sz="2800" dirty="0"/>
              <a:t>By </a:t>
            </a:r>
            <a:r>
              <a:rPr lang="en-US" sz="2800" b="1" dirty="0"/>
              <a:t>trembling at His word</a:t>
            </a:r>
            <a:r>
              <a:rPr lang="en-US" sz="2800" dirty="0"/>
              <a:t>. (Haggai 2:5; Isaiah 66:2)</a:t>
            </a:r>
          </a:p>
          <a:p>
            <a:pPr marL="514350" lvl="0" indent="-514350" rtl="0">
              <a:spcBef>
                <a:spcPts val="600"/>
              </a:spcBef>
              <a:spcAft>
                <a:spcPts val="0"/>
              </a:spcAft>
              <a:buFont typeface="Arial" panose="020B0604020202020204" pitchFamily="34" charset="0"/>
              <a:buChar char="•"/>
            </a:pPr>
            <a:r>
              <a:rPr lang="en-US" sz="2800" b="1" dirty="0"/>
              <a:t>Example</a:t>
            </a:r>
            <a:r>
              <a:rPr lang="en-US" sz="2800" dirty="0"/>
              <a:t>: </a:t>
            </a:r>
            <a:r>
              <a:rPr lang="en-US" sz="2800" b="1" dirty="0"/>
              <a:t>Ezra</a:t>
            </a:r>
            <a:r>
              <a:rPr lang="en-US" sz="2800" dirty="0"/>
              <a:t> 9:4; 10:1-3; Josiah, 2 Kings 22:11</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2849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69110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6"/>
            </a:pPr>
            <a:r>
              <a:rPr lang="en-US" sz="3200" b="1" dirty="0">
                <a:solidFill>
                  <a:srgbClr val="FFFF00"/>
                </a:solidFill>
              </a:rPr>
              <a:t>Trust </a:t>
            </a:r>
            <a:r>
              <a:rPr lang="en-US" sz="3200" b="1" dirty="0">
                <a:solidFill>
                  <a:schemeClr val="bg1"/>
                </a:solidFill>
              </a:rPr>
              <a:t>(confide in and rely on)</a:t>
            </a:r>
            <a:r>
              <a:rPr lang="en-US" sz="3200" b="1" dirty="0">
                <a:solidFill>
                  <a:srgbClr val="FFFF00"/>
                </a:solidFill>
              </a:rPr>
              <a:t> and cling to it!</a:t>
            </a:r>
            <a:r>
              <a:rPr lang="en-US" sz="2800" dirty="0"/>
              <a:t> (vs. 42; 31)</a:t>
            </a:r>
          </a:p>
          <a:p>
            <a:pPr marL="514350" lvl="0" indent="-514350" rtl="0">
              <a:spcBef>
                <a:spcPts val="600"/>
              </a:spcBef>
              <a:spcAft>
                <a:spcPts val="0"/>
              </a:spcAft>
              <a:buFont typeface="Arial" panose="020B0604020202020204" pitchFamily="34" charset="0"/>
              <a:buChar char="•"/>
            </a:pPr>
            <a:r>
              <a:rPr lang="en-US" sz="2800" b="1" dirty="0"/>
              <a:t>Who do we “lean on”?</a:t>
            </a:r>
            <a:r>
              <a:rPr lang="en-US" sz="2800" dirty="0"/>
              <a:t> (Psalms 118:8; Proverbs 3:5)</a:t>
            </a:r>
          </a:p>
          <a:p>
            <a:pPr marL="514350" lvl="0" indent="-514350" rtl="0">
              <a:spcBef>
                <a:spcPts val="600"/>
              </a:spcBef>
              <a:spcAft>
                <a:spcPts val="0"/>
              </a:spcAft>
              <a:buFont typeface="Arial" panose="020B0604020202020204" pitchFamily="34" charset="0"/>
              <a:buChar char="•"/>
            </a:pPr>
            <a:r>
              <a:rPr lang="en-US" sz="2800" b="1" dirty="0"/>
              <a:t>Learn to handle it accurately (2 Timothy 2:15) rather than twist &amp; distort it. (2 Peter 3:16-18)</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390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112542" y="812800"/>
            <a:ext cx="9031457"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7"/>
            </a:pPr>
            <a:r>
              <a:rPr lang="en-US" sz="3200" b="1" dirty="0">
                <a:solidFill>
                  <a:srgbClr val="FFFF00"/>
                </a:solidFill>
              </a:rPr>
              <a:t>Wary &amp; watchful of deviations!</a:t>
            </a:r>
            <a:r>
              <a:rPr lang="en-US" sz="2800" dirty="0"/>
              <a:t> (vs. 29-30)</a:t>
            </a:r>
          </a:p>
          <a:p>
            <a:pPr marL="514350" lvl="0" indent="-514350" rtl="0">
              <a:spcBef>
                <a:spcPts val="600"/>
              </a:spcBef>
              <a:spcAft>
                <a:spcPts val="0"/>
              </a:spcAft>
              <a:buFont typeface="Arial" panose="020B0604020202020204" pitchFamily="34" charset="0"/>
              <a:buChar char="•"/>
            </a:pPr>
            <a:r>
              <a:rPr lang="en-US" sz="2800" b="1" dirty="0"/>
              <a:t>Hate the sin &amp; error - love the sinner.</a:t>
            </a:r>
          </a:p>
          <a:p>
            <a:pPr marL="514350" lvl="0" indent="-514350" rtl="0">
              <a:spcBef>
                <a:spcPts val="600"/>
              </a:spcBef>
              <a:spcAft>
                <a:spcPts val="0"/>
              </a:spcAft>
              <a:buFont typeface="Arial" panose="020B0604020202020204" pitchFamily="34" charset="0"/>
              <a:buChar char="•"/>
            </a:pPr>
            <a:r>
              <a:rPr lang="en-US" sz="2800" b="1" dirty="0"/>
              <a:t>Grief may cause us to turn to false ways.</a:t>
            </a:r>
          </a:p>
          <a:p>
            <a:pPr marL="514350" lvl="0" indent="-514350" rtl="0">
              <a:spcBef>
                <a:spcPts val="600"/>
              </a:spcBef>
              <a:spcAft>
                <a:spcPts val="0"/>
              </a:spcAft>
              <a:buFont typeface="Arial" panose="020B0604020202020204" pitchFamily="34" charset="0"/>
              <a:buChar char="•"/>
            </a:pPr>
            <a:r>
              <a:rPr lang="en-US" sz="2800" b="1" dirty="0"/>
              <a:t>Remember our stewardship. (</a:t>
            </a:r>
            <a:r>
              <a:rPr lang="en-US" sz="2800" dirty="0"/>
              <a:t>1 Corinthians 4:1)</a:t>
            </a:r>
          </a:p>
          <a:p>
            <a:pPr marL="514350" lvl="0" indent="-514350" rtl="0">
              <a:spcBef>
                <a:spcPts val="600"/>
              </a:spcBef>
              <a:spcAft>
                <a:spcPts val="0"/>
              </a:spcAft>
              <a:buFont typeface="Arial" panose="020B0604020202020204" pitchFamily="34" charset="0"/>
              <a:buChar char="•"/>
            </a:pPr>
            <a:r>
              <a:rPr lang="en-US" sz="2800" b="1" dirty="0"/>
              <a:t>Much search scriptures daily. </a:t>
            </a:r>
            <a:r>
              <a:rPr lang="en-US" sz="2800" dirty="0"/>
              <a:t>(Acts 17:11)</a:t>
            </a:r>
          </a:p>
          <a:p>
            <a:pPr marL="514350" lvl="0" indent="-514350" rtl="0">
              <a:spcBef>
                <a:spcPts val="600"/>
              </a:spcBef>
              <a:spcAft>
                <a:spcPts val="0"/>
              </a:spcAft>
              <a:buFont typeface="Arial" panose="020B0604020202020204" pitchFamily="34" charset="0"/>
              <a:buChar char="•"/>
            </a:pPr>
            <a:r>
              <a:rPr lang="en-US" sz="2800" b="1" dirty="0"/>
              <a:t>Can’t be tossed to &amp; </a:t>
            </a:r>
            <a:r>
              <a:rPr lang="en-US" sz="2800" b="1" dirty="0" err="1"/>
              <a:t>fro</a:t>
            </a:r>
            <a:r>
              <a:rPr lang="en-US" sz="2800" b="1" dirty="0"/>
              <a:t>… </a:t>
            </a:r>
            <a:r>
              <a:rPr lang="en-US" sz="2800" dirty="0"/>
              <a:t>(Ephesians 4:14)</a:t>
            </a:r>
          </a:p>
          <a:p>
            <a:pPr marL="514350" lvl="0" indent="-514350" rtl="0">
              <a:spcBef>
                <a:spcPts val="600"/>
              </a:spcBef>
              <a:spcAft>
                <a:spcPts val="0"/>
              </a:spcAft>
              <a:buFont typeface="Arial" panose="020B0604020202020204" pitchFamily="34" charset="0"/>
              <a:buChar char="•"/>
            </a:pPr>
            <a:r>
              <a:rPr lang="en-US" sz="2800" b="1" dirty="0"/>
              <a:t>Doesn’t matter who! </a:t>
            </a:r>
            <a:r>
              <a:rPr lang="en-US" sz="2800" dirty="0"/>
              <a:t>(Galatians 1:6-9)</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
        <p:nvSpPr>
          <p:cNvPr id="2" name="Google Shape;154;p17">
            <a:extLst>
              <a:ext uri="{FF2B5EF4-FFF2-40B4-BE49-F238E27FC236}">
                <a16:creationId xmlns:a16="http://schemas.microsoft.com/office/drawing/2014/main"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2896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4">
                                            <p:txEl>
                                              <p:pRg st="5" end="5"/>
                                            </p:txEl>
                                          </p:spTgt>
                                        </p:tgtEl>
                                        <p:attrNameLst>
                                          <p:attrName>style.visibility</p:attrName>
                                        </p:attrNameLst>
                                      </p:cBhvr>
                                      <p:to>
                                        <p:strVal val="visible"/>
                                      </p:to>
                                    </p:set>
                                    <p:animEffect transition="in" filter="fade">
                                      <p:cBhvr>
                                        <p:cTn id="32" dur="500"/>
                                        <p:tgtEl>
                                          <p:spTgt spid="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4">
                                            <p:txEl>
                                              <p:pRg st="6" end="6"/>
                                            </p:txEl>
                                          </p:spTgt>
                                        </p:tgtEl>
                                        <p:attrNameLst>
                                          <p:attrName>style.visibility</p:attrName>
                                        </p:attrNameLst>
                                      </p:cBhvr>
                                      <p:to>
                                        <p:strVal val="visible"/>
                                      </p:to>
                                    </p:set>
                                    <p:animEffect transition="in" filter="fade">
                                      <p:cBhvr>
                                        <p:cTn id="37" dur="500"/>
                                        <p:tgtEl>
                                          <p:spTgt spid="1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2644</TotalTime>
  <Words>1036</Words>
  <Application>Microsoft Office PowerPoint</Application>
  <PresentationFormat>On-screen Show (16:9)</PresentationFormat>
  <Paragraphs>104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Roboto Slab</vt:lpstr>
      <vt:lpstr>Arial</vt:lpstr>
      <vt:lpstr>Nixie One</vt:lpstr>
      <vt:lpstr>Warwick template</vt:lpstr>
      <vt:lpstr>Psalms 119 Our Attitude Toward God’s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8</cp:revision>
  <cp:lastPrinted>2023-08-06T21:04:28Z</cp:lastPrinted>
  <dcterms:modified xsi:type="dcterms:W3CDTF">2023-08-06T21:35:59Z</dcterms:modified>
</cp:coreProperties>
</file>