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1" autoAdjust="0"/>
    <p:restoredTop sz="88582" autoAdjust="0"/>
  </p:normalViewPr>
  <p:slideViewPr>
    <p:cSldViewPr snapToGrid="0">
      <p:cViewPr varScale="1">
        <p:scale>
          <a:sx n="61" d="100"/>
          <a:sy n="61" d="100"/>
        </p:scale>
        <p:origin x="222" y="4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951B59-450C-B9F9-0929-B11716D1688A}"/>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56ED0426-D24D-86BE-CB3B-3DF01015469D}"/>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6/25/2023 am</a:t>
            </a:r>
          </a:p>
        </p:txBody>
      </p:sp>
      <p:sp>
        <p:nvSpPr>
          <p:cNvPr id="4" name="Footer Placeholder 3">
            <a:extLst>
              <a:ext uri="{FF2B5EF4-FFF2-40B4-BE49-F238E27FC236}">
                <a16:creationId xmlns:a16="http://schemas.microsoft.com/office/drawing/2014/main" id="{5E0FB007-4AB5-FBD3-C9FF-8FAB496B8202}"/>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Biblical Foundation For Unity</a:t>
            </a:r>
          </a:p>
        </p:txBody>
      </p:sp>
      <p:sp>
        <p:nvSpPr>
          <p:cNvPr id="5" name="Slide Number Placeholder 4">
            <a:extLst>
              <a:ext uri="{FF2B5EF4-FFF2-40B4-BE49-F238E27FC236}">
                <a16:creationId xmlns:a16="http://schemas.microsoft.com/office/drawing/2014/main" id="{21ACE888-17EE-684F-503B-2EF33F234707}"/>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83C41FAD-A199-4B1A-BF5B-BF958D05B819}" type="slidenum">
              <a:rPr lang="en-US" smtClean="0"/>
              <a:t>‹#›</a:t>
            </a:fld>
            <a:endParaRPr lang="en-US"/>
          </a:p>
        </p:txBody>
      </p:sp>
    </p:spTree>
    <p:extLst>
      <p:ext uri="{BB962C8B-B14F-4D97-AF65-F5344CB8AC3E}">
        <p14:creationId xmlns:p14="http://schemas.microsoft.com/office/powerpoint/2010/main" val="390484394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6/25/2023 am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Biblical Foundation For Unity</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B75EF94-4079-4749-90F9-082BBBFCBE88}" type="slidenum">
              <a:rPr lang="en-US" smtClean="0"/>
              <a:t>‹#›</a:t>
            </a:fld>
            <a:endParaRPr lang="en-US"/>
          </a:p>
        </p:txBody>
      </p:sp>
    </p:spTree>
    <p:extLst>
      <p:ext uri="{BB962C8B-B14F-4D97-AF65-F5344CB8AC3E}">
        <p14:creationId xmlns:p14="http://schemas.microsoft.com/office/powerpoint/2010/main" val="187401203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6/25/2023 am</a:t>
            </a:r>
          </a:p>
        </p:txBody>
      </p:sp>
      <p:sp>
        <p:nvSpPr>
          <p:cNvPr id="5" name="Footer Placeholder 4"/>
          <p:cNvSpPr>
            <a:spLocks noGrp="1"/>
          </p:cNvSpPr>
          <p:nvPr>
            <p:ph type="ftr" sz="quarter" idx="4"/>
          </p:nvPr>
        </p:nvSpPr>
        <p:spPr/>
        <p:txBody>
          <a:bodyPr/>
          <a:lstStyle/>
          <a:p>
            <a:r>
              <a:rPr lang="en-US"/>
              <a:t>Biblical Foundation For Unity</a:t>
            </a:r>
          </a:p>
        </p:txBody>
      </p:sp>
      <p:sp>
        <p:nvSpPr>
          <p:cNvPr id="6" name="Slide Number Placeholder 5"/>
          <p:cNvSpPr>
            <a:spLocks noGrp="1"/>
          </p:cNvSpPr>
          <p:nvPr>
            <p:ph type="sldNum" sz="quarter" idx="5"/>
          </p:nvPr>
        </p:nvSpPr>
        <p:spPr/>
        <p:txBody>
          <a:bodyPr/>
          <a:lstStyle/>
          <a:p>
            <a:fld id="{8B75EF94-4079-4749-90F9-082BBBFCBE88}" type="slidenum">
              <a:rPr lang="en-US" smtClean="0"/>
              <a:t>1</a:t>
            </a:fld>
            <a:endParaRPr lang="en-US"/>
          </a:p>
        </p:txBody>
      </p:sp>
    </p:spTree>
    <p:extLst>
      <p:ext uri="{BB962C8B-B14F-4D97-AF65-F5344CB8AC3E}">
        <p14:creationId xmlns:p14="http://schemas.microsoft.com/office/powerpoint/2010/main" val="2488063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6/25/2023 am</a:t>
            </a:r>
          </a:p>
        </p:txBody>
      </p:sp>
      <p:sp>
        <p:nvSpPr>
          <p:cNvPr id="5" name="Footer Placeholder 4"/>
          <p:cNvSpPr>
            <a:spLocks noGrp="1"/>
          </p:cNvSpPr>
          <p:nvPr>
            <p:ph type="ftr" sz="quarter" idx="4"/>
          </p:nvPr>
        </p:nvSpPr>
        <p:spPr/>
        <p:txBody>
          <a:bodyPr/>
          <a:lstStyle/>
          <a:p>
            <a:r>
              <a:rPr lang="en-US"/>
              <a:t>Biblical Foundation For Unity</a:t>
            </a:r>
          </a:p>
        </p:txBody>
      </p:sp>
      <p:sp>
        <p:nvSpPr>
          <p:cNvPr id="6" name="Slide Number Placeholder 5"/>
          <p:cNvSpPr>
            <a:spLocks noGrp="1"/>
          </p:cNvSpPr>
          <p:nvPr>
            <p:ph type="sldNum" sz="quarter" idx="5"/>
          </p:nvPr>
        </p:nvSpPr>
        <p:spPr/>
        <p:txBody>
          <a:bodyPr/>
          <a:lstStyle/>
          <a:p>
            <a:fld id="{8B75EF94-4079-4749-90F9-082BBBFCBE88}" type="slidenum">
              <a:rPr lang="en-US" smtClean="0"/>
              <a:t>2</a:t>
            </a:fld>
            <a:endParaRPr lang="en-US"/>
          </a:p>
        </p:txBody>
      </p:sp>
    </p:spTree>
    <p:extLst>
      <p:ext uri="{BB962C8B-B14F-4D97-AF65-F5344CB8AC3E}">
        <p14:creationId xmlns:p14="http://schemas.microsoft.com/office/powerpoint/2010/main" val="245605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Greek word “schisma” meaning a cleft or a rent.  A split or a gap. </a:t>
            </a:r>
          </a:p>
        </p:txBody>
      </p:sp>
      <p:sp>
        <p:nvSpPr>
          <p:cNvPr id="4" name="Slide Number Placeholder 3"/>
          <p:cNvSpPr>
            <a:spLocks noGrp="1"/>
          </p:cNvSpPr>
          <p:nvPr>
            <p:ph type="sldNum" sz="quarter" idx="5"/>
          </p:nvPr>
        </p:nvSpPr>
        <p:spPr/>
        <p:txBody>
          <a:bodyPr/>
          <a:lstStyle/>
          <a:p>
            <a:fld id="{8B75EF94-4079-4749-90F9-082BBBFCBE88}" type="slidenum">
              <a:rPr lang="en-US" smtClean="0"/>
              <a:t>3</a:t>
            </a:fld>
            <a:endParaRPr lang="en-US"/>
          </a:p>
        </p:txBody>
      </p:sp>
      <p:sp>
        <p:nvSpPr>
          <p:cNvPr id="5" name="Date Placeholder 4">
            <a:extLst>
              <a:ext uri="{FF2B5EF4-FFF2-40B4-BE49-F238E27FC236}">
                <a16:creationId xmlns:a16="http://schemas.microsoft.com/office/drawing/2014/main" id="{709951D4-81A1-F7D3-F667-6D9A9B6F5942}"/>
              </a:ext>
            </a:extLst>
          </p:cNvPr>
          <p:cNvSpPr>
            <a:spLocks noGrp="1"/>
          </p:cNvSpPr>
          <p:nvPr>
            <p:ph type="dt" idx="1"/>
          </p:nvPr>
        </p:nvSpPr>
        <p:spPr/>
        <p:txBody>
          <a:bodyPr/>
          <a:lstStyle/>
          <a:p>
            <a:r>
              <a:rPr lang="en-US"/>
              <a:t>6/25/2023 am</a:t>
            </a:r>
          </a:p>
        </p:txBody>
      </p:sp>
      <p:sp>
        <p:nvSpPr>
          <p:cNvPr id="6" name="Footer Placeholder 5">
            <a:extLst>
              <a:ext uri="{FF2B5EF4-FFF2-40B4-BE49-F238E27FC236}">
                <a16:creationId xmlns:a16="http://schemas.microsoft.com/office/drawing/2014/main" id="{DEEEC376-0A0D-1490-985A-968495C41297}"/>
              </a:ext>
            </a:extLst>
          </p:cNvPr>
          <p:cNvSpPr>
            <a:spLocks noGrp="1"/>
          </p:cNvSpPr>
          <p:nvPr>
            <p:ph type="ftr" sz="quarter" idx="4"/>
          </p:nvPr>
        </p:nvSpPr>
        <p:spPr/>
        <p:txBody>
          <a:bodyPr/>
          <a:lstStyle/>
          <a:p>
            <a:r>
              <a:rPr lang="en-US"/>
              <a:t>Biblical Foundation For Unity</a:t>
            </a:r>
          </a:p>
        </p:txBody>
      </p:sp>
    </p:spTree>
    <p:extLst>
      <p:ext uri="{BB962C8B-B14F-4D97-AF65-F5344CB8AC3E}">
        <p14:creationId xmlns:p14="http://schemas.microsoft.com/office/powerpoint/2010/main" val="116355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we given up?</a:t>
            </a:r>
          </a:p>
          <a:p>
            <a:endParaRPr lang="en-US" dirty="0"/>
          </a:p>
          <a:p>
            <a:r>
              <a:rPr lang="en-US" dirty="0"/>
              <a:t>Has God asked for something that’s unreasonable?</a:t>
            </a:r>
          </a:p>
          <a:p>
            <a:endParaRPr lang="en-US" dirty="0"/>
          </a:p>
          <a:p>
            <a:r>
              <a:rPr lang="en-US" dirty="0"/>
              <a:t>What’s the problem? </a:t>
            </a:r>
          </a:p>
        </p:txBody>
      </p:sp>
      <p:sp>
        <p:nvSpPr>
          <p:cNvPr id="4" name="Slide Number Placeholder 3"/>
          <p:cNvSpPr>
            <a:spLocks noGrp="1"/>
          </p:cNvSpPr>
          <p:nvPr>
            <p:ph type="sldNum" sz="quarter" idx="5"/>
          </p:nvPr>
        </p:nvSpPr>
        <p:spPr/>
        <p:txBody>
          <a:bodyPr/>
          <a:lstStyle/>
          <a:p>
            <a:fld id="{8B75EF94-4079-4749-90F9-082BBBFCBE88}" type="slidenum">
              <a:rPr lang="en-US" smtClean="0"/>
              <a:t>4</a:t>
            </a:fld>
            <a:endParaRPr lang="en-US"/>
          </a:p>
        </p:txBody>
      </p:sp>
      <p:sp>
        <p:nvSpPr>
          <p:cNvPr id="5" name="Date Placeholder 4">
            <a:extLst>
              <a:ext uri="{FF2B5EF4-FFF2-40B4-BE49-F238E27FC236}">
                <a16:creationId xmlns:a16="http://schemas.microsoft.com/office/drawing/2014/main" id="{46B271B0-F36F-5DB7-C4D7-5AFF82E75AA8}"/>
              </a:ext>
            </a:extLst>
          </p:cNvPr>
          <p:cNvSpPr>
            <a:spLocks noGrp="1"/>
          </p:cNvSpPr>
          <p:nvPr>
            <p:ph type="dt" idx="1"/>
          </p:nvPr>
        </p:nvSpPr>
        <p:spPr/>
        <p:txBody>
          <a:bodyPr/>
          <a:lstStyle/>
          <a:p>
            <a:r>
              <a:rPr lang="en-US"/>
              <a:t>6/25/2023 am</a:t>
            </a:r>
          </a:p>
        </p:txBody>
      </p:sp>
      <p:sp>
        <p:nvSpPr>
          <p:cNvPr id="6" name="Footer Placeholder 5">
            <a:extLst>
              <a:ext uri="{FF2B5EF4-FFF2-40B4-BE49-F238E27FC236}">
                <a16:creationId xmlns:a16="http://schemas.microsoft.com/office/drawing/2014/main" id="{D88DD654-41DC-32C9-2597-D823FA245816}"/>
              </a:ext>
            </a:extLst>
          </p:cNvPr>
          <p:cNvSpPr>
            <a:spLocks noGrp="1"/>
          </p:cNvSpPr>
          <p:nvPr>
            <p:ph type="ftr" sz="quarter" idx="4"/>
          </p:nvPr>
        </p:nvSpPr>
        <p:spPr/>
        <p:txBody>
          <a:bodyPr/>
          <a:lstStyle/>
          <a:p>
            <a:r>
              <a:rPr lang="en-US"/>
              <a:t>Biblical Foundation For Unity</a:t>
            </a:r>
          </a:p>
        </p:txBody>
      </p:sp>
    </p:spTree>
    <p:extLst>
      <p:ext uri="{BB962C8B-B14F-4D97-AF65-F5344CB8AC3E}">
        <p14:creationId xmlns:p14="http://schemas.microsoft.com/office/powerpoint/2010/main" val="1560998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prisoner of Christ, we are all servants and belong to him and not ourselves. We are unprofitable servants only doing what we ought to do. </a:t>
            </a:r>
          </a:p>
          <a:p>
            <a:r>
              <a:rPr lang="en-US" dirty="0"/>
              <a:t>2 Tim 1:8 Therefore do not be ashamed of the testimony of our Lord or of me His prisoner, but join with me in suffering for the gospel according to the power of God,</a:t>
            </a:r>
          </a:p>
          <a:p>
            <a:endParaRPr lang="en-US" dirty="0"/>
          </a:p>
          <a:p>
            <a:r>
              <a:rPr lang="en-US" dirty="0"/>
              <a:t>Walking worthily - appropriate to our claim of being a Christian</a:t>
            </a:r>
          </a:p>
          <a:p>
            <a:pPr marL="176679" indent="-176679">
              <a:buFont typeface="Arial" panose="020B0604020202020204" pitchFamily="34" charset="0"/>
              <a:buChar char="•"/>
            </a:pPr>
            <a:r>
              <a:rPr lang="en-US" dirty="0"/>
              <a:t>Our “walk” in Ephesians </a:t>
            </a:r>
          </a:p>
          <a:p>
            <a:pPr marL="647824" lvl="1" indent="-176679">
              <a:buFont typeface="Arial" panose="020B0604020202020204" pitchFamily="34" charset="0"/>
              <a:buChar char="•"/>
            </a:pPr>
            <a:r>
              <a:rPr lang="en-US" dirty="0"/>
              <a:t>4:17 - walk no longer</a:t>
            </a:r>
          </a:p>
          <a:p>
            <a:pPr marL="647824" lvl="1" indent="-176679">
              <a:buFont typeface="Arial" panose="020B0604020202020204" pitchFamily="34" charset="0"/>
              <a:buChar char="•"/>
            </a:pPr>
            <a:r>
              <a:rPr lang="en-US" dirty="0"/>
              <a:t>5:2 - walk in love</a:t>
            </a:r>
          </a:p>
          <a:p>
            <a:pPr marL="647824" lvl="1" indent="-176679">
              <a:buFont typeface="Arial" panose="020B0604020202020204" pitchFamily="34" charset="0"/>
              <a:buChar char="•"/>
            </a:pPr>
            <a:r>
              <a:rPr lang="en-US" dirty="0"/>
              <a:t>5:8 - walk as children of light</a:t>
            </a:r>
          </a:p>
          <a:p>
            <a:pPr marL="647824" lvl="1" indent="-176679">
              <a:buFont typeface="Arial" panose="020B0604020202020204" pitchFamily="34" charset="0"/>
              <a:buChar char="•"/>
            </a:pPr>
            <a:r>
              <a:rPr lang="en-US" dirty="0"/>
              <a:t>5:15 - be careful how you walk.</a:t>
            </a:r>
          </a:p>
          <a:p>
            <a:endParaRPr lang="en-US" dirty="0"/>
          </a:p>
          <a:p>
            <a:r>
              <a:rPr lang="en-US" dirty="0"/>
              <a:t>Humility - first and foremost, before whom? </a:t>
            </a:r>
          </a:p>
          <a:p>
            <a:r>
              <a:rPr lang="en-US" dirty="0"/>
              <a:t>Are we not to stand and uphold the truth? </a:t>
            </a:r>
          </a:p>
          <a:p>
            <a:r>
              <a:rPr lang="en-US" b="0" dirty="0"/>
              <a:t>Paul displayed </a:t>
            </a:r>
            <a:r>
              <a:rPr lang="en-US" b="1" dirty="0"/>
              <a:t>humility in preaching the whole council </a:t>
            </a:r>
            <a:r>
              <a:rPr lang="en-US" b="0" dirty="0"/>
              <a:t>of God in Ephesus. Acts 20:19. </a:t>
            </a:r>
          </a:p>
          <a:p>
            <a:pPr marL="176679" indent="-176679">
              <a:buFont typeface="Arial" panose="020B0604020202020204" pitchFamily="34" charset="0"/>
              <a:buChar char="•"/>
            </a:pPr>
            <a:r>
              <a:rPr lang="en-US" b="0" dirty="0"/>
              <a:t>it requires humility to not leave anything out!</a:t>
            </a:r>
          </a:p>
          <a:p>
            <a:r>
              <a:rPr lang="en-US" b="1" dirty="0"/>
              <a:t>Gentleness</a:t>
            </a:r>
            <a:r>
              <a:rPr lang="en-US" dirty="0"/>
              <a:t> applied in seeking to restore. Galatians 6:1</a:t>
            </a:r>
          </a:p>
          <a:p>
            <a:r>
              <a:rPr lang="en-US" dirty="0"/>
              <a:t>Correcting those in opposition with </a:t>
            </a:r>
            <a:r>
              <a:rPr lang="en-US" b="1" dirty="0"/>
              <a:t>gentleness</a:t>
            </a:r>
            <a:r>
              <a:rPr lang="en-US" dirty="0"/>
              <a:t>. 2 Timothy 2:21</a:t>
            </a:r>
          </a:p>
          <a:p>
            <a:r>
              <a:rPr lang="en-US" dirty="0"/>
              <a:t>Preaching the truth with - reprove, rebuke and exhort with </a:t>
            </a:r>
            <a:r>
              <a:rPr lang="en-US" b="1" dirty="0"/>
              <a:t>great patience</a:t>
            </a:r>
            <a:r>
              <a:rPr lang="en-US" dirty="0"/>
              <a:t>. 2 Timothy 4:2</a:t>
            </a:r>
          </a:p>
          <a:p>
            <a:r>
              <a:rPr lang="en-US" dirty="0"/>
              <a:t>Bearing with each other. Colossians 3:12-13</a:t>
            </a:r>
          </a:p>
          <a:p>
            <a:r>
              <a:rPr lang="en-US" dirty="0"/>
              <a:t>Not just pleasing ourselves. Romans 15:1; Philippians 2:3-5</a:t>
            </a:r>
          </a:p>
          <a:p>
            <a:r>
              <a:rPr lang="en-US" dirty="0"/>
              <a:t>“Endeavoring…” - to be prompt or earnest. Make every effort. Exert oneself. Urgency is key.</a:t>
            </a:r>
          </a:p>
        </p:txBody>
      </p:sp>
      <p:sp>
        <p:nvSpPr>
          <p:cNvPr id="4" name="Slide Number Placeholder 3"/>
          <p:cNvSpPr>
            <a:spLocks noGrp="1"/>
          </p:cNvSpPr>
          <p:nvPr>
            <p:ph type="sldNum" sz="quarter" idx="5"/>
          </p:nvPr>
        </p:nvSpPr>
        <p:spPr/>
        <p:txBody>
          <a:bodyPr/>
          <a:lstStyle/>
          <a:p>
            <a:fld id="{8B75EF94-4079-4749-90F9-082BBBFCBE88}" type="slidenum">
              <a:rPr lang="en-US" smtClean="0"/>
              <a:t>5</a:t>
            </a:fld>
            <a:endParaRPr lang="en-US"/>
          </a:p>
        </p:txBody>
      </p:sp>
      <p:sp>
        <p:nvSpPr>
          <p:cNvPr id="5" name="Date Placeholder 4">
            <a:extLst>
              <a:ext uri="{FF2B5EF4-FFF2-40B4-BE49-F238E27FC236}">
                <a16:creationId xmlns:a16="http://schemas.microsoft.com/office/drawing/2014/main" id="{5E5B99BF-0B6A-979B-7F73-142EDA0652F1}"/>
              </a:ext>
            </a:extLst>
          </p:cNvPr>
          <p:cNvSpPr>
            <a:spLocks noGrp="1"/>
          </p:cNvSpPr>
          <p:nvPr>
            <p:ph type="dt" idx="1"/>
          </p:nvPr>
        </p:nvSpPr>
        <p:spPr/>
        <p:txBody>
          <a:bodyPr/>
          <a:lstStyle/>
          <a:p>
            <a:r>
              <a:rPr lang="en-US"/>
              <a:t>6/25/2023 am</a:t>
            </a:r>
          </a:p>
        </p:txBody>
      </p:sp>
      <p:sp>
        <p:nvSpPr>
          <p:cNvPr id="6" name="Footer Placeholder 5">
            <a:extLst>
              <a:ext uri="{FF2B5EF4-FFF2-40B4-BE49-F238E27FC236}">
                <a16:creationId xmlns:a16="http://schemas.microsoft.com/office/drawing/2014/main" id="{BB20549A-D00A-975C-E8D1-F87614FB765D}"/>
              </a:ext>
            </a:extLst>
          </p:cNvPr>
          <p:cNvSpPr>
            <a:spLocks noGrp="1"/>
          </p:cNvSpPr>
          <p:nvPr>
            <p:ph type="ftr" sz="quarter" idx="4"/>
          </p:nvPr>
        </p:nvSpPr>
        <p:spPr/>
        <p:txBody>
          <a:bodyPr/>
          <a:lstStyle/>
          <a:p>
            <a:r>
              <a:rPr lang="en-US"/>
              <a:t>Biblical Foundation For Unity</a:t>
            </a:r>
          </a:p>
        </p:txBody>
      </p:sp>
    </p:spTree>
    <p:extLst>
      <p:ext uri="{BB962C8B-B14F-4D97-AF65-F5344CB8AC3E}">
        <p14:creationId xmlns:p14="http://schemas.microsoft.com/office/powerpoint/2010/main" val="3467673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Church is singular… just one! Christ has only one body. </a:t>
            </a:r>
          </a:p>
        </p:txBody>
      </p:sp>
      <p:sp>
        <p:nvSpPr>
          <p:cNvPr id="4" name="Slide Number Placeholder 3"/>
          <p:cNvSpPr>
            <a:spLocks noGrp="1"/>
          </p:cNvSpPr>
          <p:nvPr>
            <p:ph type="sldNum" sz="quarter" idx="5"/>
          </p:nvPr>
        </p:nvSpPr>
        <p:spPr/>
        <p:txBody>
          <a:bodyPr/>
          <a:lstStyle/>
          <a:p>
            <a:fld id="{8B75EF94-4079-4749-90F9-082BBBFCBE88}" type="slidenum">
              <a:rPr lang="en-US" smtClean="0"/>
              <a:t>6</a:t>
            </a:fld>
            <a:endParaRPr lang="en-US"/>
          </a:p>
        </p:txBody>
      </p:sp>
      <p:sp>
        <p:nvSpPr>
          <p:cNvPr id="5" name="Date Placeholder 4">
            <a:extLst>
              <a:ext uri="{FF2B5EF4-FFF2-40B4-BE49-F238E27FC236}">
                <a16:creationId xmlns:a16="http://schemas.microsoft.com/office/drawing/2014/main" id="{4D955053-610D-5B7A-E67E-343C4858EEE8}"/>
              </a:ext>
            </a:extLst>
          </p:cNvPr>
          <p:cNvSpPr>
            <a:spLocks noGrp="1"/>
          </p:cNvSpPr>
          <p:nvPr>
            <p:ph type="dt" idx="1"/>
          </p:nvPr>
        </p:nvSpPr>
        <p:spPr/>
        <p:txBody>
          <a:bodyPr/>
          <a:lstStyle/>
          <a:p>
            <a:r>
              <a:rPr lang="en-US"/>
              <a:t>6/25/2023 am</a:t>
            </a:r>
          </a:p>
        </p:txBody>
      </p:sp>
      <p:sp>
        <p:nvSpPr>
          <p:cNvPr id="6" name="Footer Placeholder 5">
            <a:extLst>
              <a:ext uri="{FF2B5EF4-FFF2-40B4-BE49-F238E27FC236}">
                <a16:creationId xmlns:a16="http://schemas.microsoft.com/office/drawing/2014/main" id="{42AD4F65-70B3-3A47-3F49-629AB1D247B9}"/>
              </a:ext>
            </a:extLst>
          </p:cNvPr>
          <p:cNvSpPr>
            <a:spLocks noGrp="1"/>
          </p:cNvSpPr>
          <p:nvPr>
            <p:ph type="ftr" sz="quarter" idx="4"/>
          </p:nvPr>
        </p:nvSpPr>
        <p:spPr/>
        <p:txBody>
          <a:bodyPr/>
          <a:lstStyle/>
          <a:p>
            <a:r>
              <a:rPr lang="en-US"/>
              <a:t>Biblical Foundation For Unity</a:t>
            </a:r>
          </a:p>
        </p:txBody>
      </p:sp>
    </p:spTree>
    <p:extLst>
      <p:ext uri="{BB962C8B-B14F-4D97-AF65-F5344CB8AC3E}">
        <p14:creationId xmlns:p14="http://schemas.microsoft.com/office/powerpoint/2010/main" val="1434844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6/25/2023 am</a:t>
            </a:r>
          </a:p>
        </p:txBody>
      </p:sp>
      <p:sp>
        <p:nvSpPr>
          <p:cNvPr id="5" name="Footer Placeholder 4"/>
          <p:cNvSpPr>
            <a:spLocks noGrp="1"/>
          </p:cNvSpPr>
          <p:nvPr>
            <p:ph type="ftr" sz="quarter" idx="4"/>
          </p:nvPr>
        </p:nvSpPr>
        <p:spPr/>
        <p:txBody>
          <a:bodyPr/>
          <a:lstStyle/>
          <a:p>
            <a:r>
              <a:rPr lang="en-US"/>
              <a:t>Biblical Foundation For Unity</a:t>
            </a:r>
          </a:p>
        </p:txBody>
      </p:sp>
      <p:sp>
        <p:nvSpPr>
          <p:cNvPr id="6" name="Slide Number Placeholder 5"/>
          <p:cNvSpPr>
            <a:spLocks noGrp="1"/>
          </p:cNvSpPr>
          <p:nvPr>
            <p:ph type="sldNum" sz="quarter" idx="5"/>
          </p:nvPr>
        </p:nvSpPr>
        <p:spPr/>
        <p:txBody>
          <a:bodyPr/>
          <a:lstStyle/>
          <a:p>
            <a:fld id="{8B75EF94-4079-4749-90F9-082BBBFCBE88}" type="slidenum">
              <a:rPr lang="en-US" smtClean="0"/>
              <a:t>7</a:t>
            </a:fld>
            <a:endParaRPr lang="en-US"/>
          </a:p>
        </p:txBody>
      </p:sp>
    </p:spTree>
    <p:extLst>
      <p:ext uri="{BB962C8B-B14F-4D97-AF65-F5344CB8AC3E}">
        <p14:creationId xmlns:p14="http://schemas.microsoft.com/office/powerpoint/2010/main" val="1714711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shared hope. Not our own separate piece of paradise, but all gathered around the throne of God in worship and service to Him.</a:t>
            </a:r>
          </a:p>
          <a:p>
            <a:r>
              <a:rPr lang="en-US" dirty="0"/>
              <a:t>Do we truly hope to be with each other eternally? Difficult to see when it is such a burden to spend a little time with them now?</a:t>
            </a:r>
          </a:p>
        </p:txBody>
      </p:sp>
      <p:sp>
        <p:nvSpPr>
          <p:cNvPr id="4" name="Slide Number Placeholder 3"/>
          <p:cNvSpPr>
            <a:spLocks noGrp="1"/>
          </p:cNvSpPr>
          <p:nvPr>
            <p:ph type="sldNum" sz="quarter" idx="5"/>
          </p:nvPr>
        </p:nvSpPr>
        <p:spPr/>
        <p:txBody>
          <a:bodyPr/>
          <a:lstStyle/>
          <a:p>
            <a:fld id="{8B75EF94-4079-4749-90F9-082BBBFCBE88}" type="slidenum">
              <a:rPr lang="en-US" smtClean="0"/>
              <a:t>8</a:t>
            </a:fld>
            <a:endParaRPr lang="en-US"/>
          </a:p>
        </p:txBody>
      </p:sp>
      <p:sp>
        <p:nvSpPr>
          <p:cNvPr id="5" name="Date Placeholder 4">
            <a:extLst>
              <a:ext uri="{FF2B5EF4-FFF2-40B4-BE49-F238E27FC236}">
                <a16:creationId xmlns:a16="http://schemas.microsoft.com/office/drawing/2014/main" id="{1993E418-F7DC-2B2B-96DE-F1C99629DC84}"/>
              </a:ext>
            </a:extLst>
          </p:cNvPr>
          <p:cNvSpPr>
            <a:spLocks noGrp="1"/>
          </p:cNvSpPr>
          <p:nvPr>
            <p:ph type="dt" idx="1"/>
          </p:nvPr>
        </p:nvSpPr>
        <p:spPr/>
        <p:txBody>
          <a:bodyPr/>
          <a:lstStyle/>
          <a:p>
            <a:r>
              <a:rPr lang="en-US"/>
              <a:t>6/25/2023 am</a:t>
            </a:r>
          </a:p>
        </p:txBody>
      </p:sp>
      <p:sp>
        <p:nvSpPr>
          <p:cNvPr id="6" name="Footer Placeholder 5">
            <a:extLst>
              <a:ext uri="{FF2B5EF4-FFF2-40B4-BE49-F238E27FC236}">
                <a16:creationId xmlns:a16="http://schemas.microsoft.com/office/drawing/2014/main" id="{73382840-6CD8-CE45-35B7-63A862786B7F}"/>
              </a:ext>
            </a:extLst>
          </p:cNvPr>
          <p:cNvSpPr>
            <a:spLocks noGrp="1"/>
          </p:cNvSpPr>
          <p:nvPr>
            <p:ph type="ftr" sz="quarter" idx="4"/>
          </p:nvPr>
        </p:nvSpPr>
        <p:spPr/>
        <p:txBody>
          <a:bodyPr/>
          <a:lstStyle/>
          <a:p>
            <a:r>
              <a:rPr lang="en-US"/>
              <a:t>Biblical Foundation For Unity</a:t>
            </a:r>
          </a:p>
        </p:txBody>
      </p:sp>
    </p:spTree>
    <p:extLst>
      <p:ext uri="{BB962C8B-B14F-4D97-AF65-F5344CB8AC3E}">
        <p14:creationId xmlns:p14="http://schemas.microsoft.com/office/powerpoint/2010/main" val="968425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8/15/2023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8/15/2023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0843C-E44F-A1B5-21F9-FDD88C9B1F1C}"/>
              </a:ext>
            </a:extLst>
          </p:cNvPr>
          <p:cNvSpPr>
            <a:spLocks noGrp="1"/>
          </p:cNvSpPr>
          <p:nvPr>
            <p:ph type="ctrTitle"/>
          </p:nvPr>
        </p:nvSpPr>
        <p:spPr>
          <a:xfrm>
            <a:off x="581191" y="1158160"/>
            <a:ext cx="10993549" cy="1547446"/>
          </a:xfrm>
        </p:spPr>
        <p:txBody>
          <a:bodyPr>
            <a:normAutofit fontScale="90000"/>
          </a:bodyPr>
          <a:lstStyle/>
          <a:p>
            <a:r>
              <a:rPr lang="en-US" sz="5400" b="1" dirty="0"/>
              <a:t>A Foundation for </a:t>
            </a:r>
            <a:br>
              <a:rPr lang="en-US" sz="5400" b="1" dirty="0"/>
            </a:br>
            <a:r>
              <a:rPr lang="en-US" sz="5400" b="1" dirty="0"/>
              <a:t>Biblical unity</a:t>
            </a:r>
            <a:br>
              <a:rPr lang="en-US" sz="5400" b="1" dirty="0"/>
            </a:br>
            <a:r>
              <a:rPr lang="en-US" sz="4900" b="1" dirty="0">
                <a:solidFill>
                  <a:srgbClr val="C00000"/>
                </a:solidFill>
              </a:rPr>
              <a:t>One Body, One Spirit, One Hope</a:t>
            </a:r>
            <a:endParaRPr lang="en-US" sz="5400" b="1" dirty="0">
              <a:solidFill>
                <a:srgbClr val="C00000"/>
              </a:solidFill>
            </a:endParaRPr>
          </a:p>
        </p:txBody>
      </p:sp>
      <p:sp>
        <p:nvSpPr>
          <p:cNvPr id="3" name="Subtitle 2">
            <a:extLst>
              <a:ext uri="{FF2B5EF4-FFF2-40B4-BE49-F238E27FC236}">
                <a16:creationId xmlns:a16="http://schemas.microsoft.com/office/drawing/2014/main" id="{F5402D63-5E8B-4FD0-A028-4065760871BC}"/>
              </a:ext>
            </a:extLst>
          </p:cNvPr>
          <p:cNvSpPr>
            <a:spLocks noGrp="1"/>
          </p:cNvSpPr>
          <p:nvPr>
            <p:ph type="subTitle" idx="1"/>
          </p:nvPr>
        </p:nvSpPr>
        <p:spPr>
          <a:xfrm>
            <a:off x="581191" y="3380809"/>
            <a:ext cx="10993546" cy="834935"/>
          </a:xfrm>
        </p:spPr>
        <p:txBody>
          <a:bodyPr>
            <a:normAutofit/>
          </a:bodyPr>
          <a:lstStyle/>
          <a:p>
            <a:r>
              <a:rPr lang="en-US" sz="4000" b="1" dirty="0">
                <a:solidFill>
                  <a:schemeClr val="bg1"/>
                </a:solidFill>
              </a:rPr>
              <a:t>Ephesians 4:1-6</a:t>
            </a:r>
          </a:p>
        </p:txBody>
      </p:sp>
    </p:spTree>
    <p:extLst>
      <p:ext uri="{BB962C8B-B14F-4D97-AF65-F5344CB8AC3E}">
        <p14:creationId xmlns:p14="http://schemas.microsoft.com/office/powerpoint/2010/main" val="202182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a:xfrm>
            <a:off x="581192" y="702156"/>
            <a:ext cx="11153608" cy="1013800"/>
          </a:xfrm>
        </p:spPr>
        <p:txBody>
          <a:bodyPr>
            <a:normAutofit/>
          </a:bodyPr>
          <a:lstStyle/>
          <a:p>
            <a:r>
              <a:rPr lang="en-US" sz="3900" b="1" dirty="0"/>
              <a:t>Jesus’ prayer before His Crucifixion</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2180496"/>
            <a:ext cx="11319164" cy="4289577"/>
          </a:xfrm>
        </p:spPr>
        <p:txBody>
          <a:bodyPr anchor="t">
            <a:normAutofit lnSpcReduction="10000"/>
          </a:bodyPr>
          <a:lstStyle/>
          <a:p>
            <a:pPr marL="0" indent="0">
              <a:buNone/>
            </a:pPr>
            <a:r>
              <a:rPr lang="en-US" sz="3600" dirty="0"/>
              <a:t>John 17:20-23</a:t>
            </a:r>
          </a:p>
          <a:p>
            <a:r>
              <a:rPr lang="en-US" sz="3600" dirty="0"/>
              <a:t>For all those who believe in Jesus Christ through the apostles.</a:t>
            </a:r>
          </a:p>
          <a:p>
            <a:r>
              <a:rPr lang="en-US" sz="3600" i="1" dirty="0"/>
              <a:t>“</a:t>
            </a:r>
            <a:r>
              <a:rPr lang="en-US" sz="3600" b="1" i="1" dirty="0"/>
              <a:t>That they may all be one; even as You, Father, are in Me and I in You</a:t>
            </a:r>
            <a:r>
              <a:rPr lang="en-US" sz="3600" i="1" dirty="0"/>
              <a:t>, that they also may be in Us… I in them and You in Me, that they may be </a:t>
            </a:r>
            <a:r>
              <a:rPr lang="en-US" sz="3600" b="1" i="1" dirty="0"/>
              <a:t>perfected in unity</a:t>
            </a:r>
            <a:r>
              <a:rPr lang="en-US" sz="3600" i="1" dirty="0"/>
              <a:t>.”</a:t>
            </a:r>
            <a:r>
              <a:rPr lang="en-US" sz="3600" dirty="0"/>
              <a:t> </a:t>
            </a:r>
          </a:p>
          <a:p>
            <a:r>
              <a:rPr lang="en-US" sz="3600" b="1" dirty="0"/>
              <a:t>God’s plan for His children</a:t>
            </a:r>
            <a:r>
              <a:rPr lang="en-US" sz="3600" dirty="0"/>
              <a:t>… Ephesians 4:1-6</a:t>
            </a:r>
          </a:p>
        </p:txBody>
      </p:sp>
    </p:spTree>
    <p:extLst>
      <p:ext uri="{BB962C8B-B14F-4D97-AF65-F5344CB8AC3E}">
        <p14:creationId xmlns:p14="http://schemas.microsoft.com/office/powerpoint/2010/main" val="416928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God hates division</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36418" y="1866267"/>
            <a:ext cx="11572702" cy="4991733"/>
          </a:xfrm>
        </p:spPr>
        <p:txBody>
          <a:bodyPr anchor="t">
            <a:normAutofit/>
          </a:bodyPr>
          <a:lstStyle/>
          <a:p>
            <a:r>
              <a:rPr lang="en-US" sz="3200" b="1" dirty="0"/>
              <a:t>God hates </a:t>
            </a:r>
            <a:r>
              <a:rPr lang="en-US" sz="3200" dirty="0"/>
              <a:t>the one who “</a:t>
            </a:r>
            <a:r>
              <a:rPr lang="en-US" sz="3200" b="1" i="1" dirty="0"/>
              <a:t>spreads strife among brothers</a:t>
            </a:r>
            <a:r>
              <a:rPr lang="en-US" sz="3200" dirty="0"/>
              <a:t>” </a:t>
            </a:r>
            <a:br>
              <a:rPr lang="en-US" sz="3200" dirty="0"/>
            </a:br>
            <a:r>
              <a:rPr lang="en-US" sz="3200" dirty="0"/>
              <a:t>(Proverbs 6:16)</a:t>
            </a:r>
          </a:p>
          <a:p>
            <a:r>
              <a:rPr lang="en-US" sz="3200" b="1" dirty="0"/>
              <a:t>Paul rebuked the brethren in Corinth for their division </a:t>
            </a:r>
            <a:r>
              <a:rPr lang="en-US" sz="3200" dirty="0"/>
              <a:t>through allegiance to men. (1 Corinthians 1:10-13)</a:t>
            </a:r>
          </a:p>
          <a:p>
            <a:r>
              <a:rPr lang="en-US" sz="3200" dirty="0"/>
              <a:t>God expects </a:t>
            </a:r>
            <a:r>
              <a:rPr lang="en-US" sz="3200" b="1" i="1" dirty="0"/>
              <a:t>“no division in the body”</a:t>
            </a:r>
            <a:r>
              <a:rPr lang="en-US" sz="3200" dirty="0"/>
              <a:t> (1 Corinthians 12:25)</a:t>
            </a:r>
          </a:p>
          <a:p>
            <a:r>
              <a:rPr lang="en-US" sz="3200" dirty="0"/>
              <a:t>We’re to </a:t>
            </a:r>
            <a:r>
              <a:rPr lang="en-US" sz="3200" b="1" dirty="0"/>
              <a:t>watch out for</a:t>
            </a:r>
            <a:r>
              <a:rPr lang="en-US" sz="3200" dirty="0"/>
              <a:t> those who </a:t>
            </a:r>
            <a:r>
              <a:rPr lang="en-US" sz="3200" b="1" i="1" dirty="0"/>
              <a:t>“cause divisions and create obstacles”</a:t>
            </a:r>
            <a:r>
              <a:rPr lang="en-US" sz="3200" dirty="0"/>
              <a:t> (Romans 16:17)</a:t>
            </a:r>
          </a:p>
          <a:p>
            <a:r>
              <a:rPr lang="en-US" sz="3200" b="1" dirty="0"/>
              <a:t>It is a work of the flesh, not a fruit of the Spirit. </a:t>
            </a:r>
            <a:r>
              <a:rPr lang="en-US" sz="3200" dirty="0"/>
              <a:t>(Gal. 5:20)</a:t>
            </a:r>
          </a:p>
        </p:txBody>
      </p:sp>
    </p:spTree>
    <p:extLst>
      <p:ext uri="{BB962C8B-B14F-4D97-AF65-F5344CB8AC3E}">
        <p14:creationId xmlns:p14="http://schemas.microsoft.com/office/powerpoint/2010/main" val="64484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God Loves unity</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2180496"/>
            <a:ext cx="11319164" cy="4464144"/>
          </a:xfrm>
        </p:spPr>
        <p:txBody>
          <a:bodyPr anchor="t">
            <a:normAutofit/>
          </a:bodyPr>
          <a:lstStyle/>
          <a:p>
            <a:pPr marL="0" indent="0">
              <a:buNone/>
            </a:pPr>
            <a:r>
              <a:rPr lang="en-US" sz="4400" b="1" i="1" dirty="0"/>
              <a:t>“Behold, how good and how pleasant it is for brothers to dwell together in unity! It is like the precious oil upon the head…”</a:t>
            </a:r>
            <a:r>
              <a:rPr lang="en-US" sz="4400" b="1" dirty="0"/>
              <a:t> </a:t>
            </a:r>
            <a:br>
              <a:rPr lang="en-US" sz="4400" b="1" dirty="0"/>
            </a:br>
            <a:r>
              <a:rPr lang="en-US" sz="4000" dirty="0"/>
              <a:t>(Psalms 133:1-2)</a:t>
            </a:r>
          </a:p>
          <a:p>
            <a:pPr marL="0" indent="0">
              <a:buNone/>
            </a:pPr>
            <a:r>
              <a:rPr lang="en-US" sz="4000" b="1" dirty="0"/>
              <a:t>Is it achievable?</a:t>
            </a:r>
          </a:p>
          <a:p>
            <a:pPr marL="0" indent="0">
              <a:buNone/>
            </a:pPr>
            <a:r>
              <a:rPr lang="en-US" sz="4000" b="1" dirty="0"/>
              <a:t>On what basis?</a:t>
            </a:r>
          </a:p>
        </p:txBody>
      </p:sp>
    </p:spTree>
    <p:extLst>
      <p:ext uri="{BB962C8B-B14F-4D97-AF65-F5344CB8AC3E}">
        <p14:creationId xmlns:p14="http://schemas.microsoft.com/office/powerpoint/2010/main" val="11515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a:xfrm>
            <a:off x="581192" y="387927"/>
            <a:ext cx="11029616" cy="1440873"/>
          </a:xfrm>
        </p:spPr>
        <p:txBody>
          <a:bodyPr>
            <a:normAutofit/>
          </a:bodyPr>
          <a:lstStyle/>
          <a:p>
            <a:r>
              <a:rPr lang="en-US" sz="4400" b="1" dirty="0"/>
              <a:t>How Is unity Achieved?</a:t>
            </a:r>
            <a:r>
              <a:rPr lang="en-US" sz="4000" b="1" dirty="0"/>
              <a:t> </a:t>
            </a:r>
            <a:br>
              <a:rPr lang="en-US" sz="4000" b="1" dirty="0"/>
            </a:br>
            <a:r>
              <a:rPr lang="en-US" sz="3200" dirty="0"/>
              <a:t>(Ephesians 4:1-6)</a:t>
            </a:r>
            <a:endParaRPr lang="en-US" sz="4000" dirty="0"/>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5" y="1987062"/>
            <a:ext cx="11612241" cy="4747846"/>
          </a:xfrm>
        </p:spPr>
        <p:txBody>
          <a:bodyPr anchor="t">
            <a:normAutofit fontScale="92500"/>
          </a:bodyPr>
          <a:lstStyle/>
          <a:p>
            <a:pPr marL="0" indent="0">
              <a:buNone/>
            </a:pPr>
            <a:r>
              <a:rPr lang="en-US" sz="3600" b="1" dirty="0"/>
              <a:t>Attitudes needed: </a:t>
            </a:r>
            <a:r>
              <a:rPr lang="en-US" sz="3600" dirty="0"/>
              <a:t>(vs. 1-3)</a:t>
            </a:r>
          </a:p>
          <a:p>
            <a:pPr marL="742950" indent="-742950">
              <a:buFont typeface="+mj-lt"/>
              <a:buAutoNum type="arabicPeriod"/>
            </a:pPr>
            <a:r>
              <a:rPr lang="en-US" sz="3600" b="1" dirty="0"/>
              <a:t>Enslaved to Jesus Christ - not our own. </a:t>
            </a:r>
            <a:r>
              <a:rPr lang="en-US" sz="3400" dirty="0"/>
              <a:t>(Romans 6:16)</a:t>
            </a:r>
          </a:p>
          <a:p>
            <a:pPr marL="742950" indent="-742950">
              <a:buFont typeface="+mj-lt"/>
              <a:buAutoNum type="arabicPeriod"/>
            </a:pPr>
            <a:r>
              <a:rPr lang="en-US" sz="3600" b="1" dirty="0"/>
              <a:t>Devotion (walk worthily) to our common “calling”</a:t>
            </a:r>
          </a:p>
          <a:p>
            <a:pPr marL="742950" indent="-742950">
              <a:buFont typeface="+mj-lt"/>
              <a:buAutoNum type="arabicPeriod"/>
            </a:pPr>
            <a:r>
              <a:rPr lang="en-US" sz="3600" b="1" dirty="0"/>
              <a:t>Humility, gentleness, patience, forbearance in love.</a:t>
            </a:r>
          </a:p>
          <a:p>
            <a:pPr marL="742950" indent="-742950">
              <a:buFont typeface="+mj-lt"/>
              <a:buAutoNum type="arabicPeriod"/>
            </a:pPr>
            <a:r>
              <a:rPr lang="en-US" sz="3600" b="1" dirty="0"/>
              <a:t>Diligence and effort with urgency.</a:t>
            </a:r>
          </a:p>
          <a:p>
            <a:r>
              <a:rPr lang="en-US" sz="3600" b="1" dirty="0"/>
              <a:t>Seven parts to serve as the foundation for our unity.</a:t>
            </a:r>
            <a:r>
              <a:rPr lang="en-US" sz="3600" dirty="0"/>
              <a:t> </a:t>
            </a:r>
            <a:br>
              <a:rPr lang="en-US" sz="3600" dirty="0"/>
            </a:br>
            <a:r>
              <a:rPr lang="en-US" sz="3600" dirty="0"/>
              <a:t>(vs. 4-6)</a:t>
            </a:r>
          </a:p>
        </p:txBody>
      </p:sp>
    </p:spTree>
    <p:extLst>
      <p:ext uri="{BB962C8B-B14F-4D97-AF65-F5344CB8AC3E}">
        <p14:creationId xmlns:p14="http://schemas.microsoft.com/office/powerpoint/2010/main" val="418994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1. One Body</a:t>
            </a:r>
            <a:r>
              <a:rPr lang="en-US" sz="4000" b="1" dirty="0"/>
              <a:t>… </a:t>
            </a:r>
            <a:r>
              <a:rPr lang="en-US" sz="4800" b="1" dirty="0"/>
              <a:t>ONE</a:t>
            </a:r>
            <a:r>
              <a:rPr lang="en-US" sz="4000" b="1" dirty="0"/>
              <a:t> </a:t>
            </a:r>
            <a:r>
              <a:rPr lang="en-US" sz="4800" b="1" dirty="0"/>
              <a:t>Church</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193431" y="2180496"/>
            <a:ext cx="11998569" cy="4289577"/>
          </a:xfrm>
        </p:spPr>
        <p:txBody>
          <a:bodyPr anchor="t">
            <a:normAutofit lnSpcReduction="10000"/>
          </a:bodyPr>
          <a:lstStyle/>
          <a:p>
            <a:pPr marL="0" indent="0">
              <a:buNone/>
            </a:pPr>
            <a:r>
              <a:rPr lang="en-US" sz="4000" dirty="0"/>
              <a:t>(Matthew 16:18; Ephesians 1:22-23)</a:t>
            </a:r>
          </a:p>
          <a:p>
            <a:r>
              <a:rPr lang="en-US" sz="4200" b="1" dirty="0"/>
              <a:t>Many members, one body, working together toward a unified goal! </a:t>
            </a:r>
            <a:r>
              <a:rPr lang="en-US" sz="4200" dirty="0"/>
              <a:t>(Romans 12:3-8; </a:t>
            </a:r>
            <a:br>
              <a:rPr lang="en-US" sz="4200" dirty="0"/>
            </a:br>
            <a:r>
              <a:rPr lang="en-US" sz="4200" dirty="0"/>
              <a:t>1 Corinthians 12:12-26)</a:t>
            </a:r>
          </a:p>
          <a:p>
            <a:r>
              <a:rPr lang="en-US" sz="4200" b="1" dirty="0"/>
              <a:t>Attached to only one Head! </a:t>
            </a:r>
            <a:br>
              <a:rPr lang="en-US" sz="4200" b="1" dirty="0"/>
            </a:br>
            <a:r>
              <a:rPr lang="en-US" sz="4200" dirty="0"/>
              <a:t>(Colossians 1:18; 2:10, 19)</a:t>
            </a:r>
          </a:p>
        </p:txBody>
      </p:sp>
    </p:spTree>
    <p:extLst>
      <p:ext uri="{BB962C8B-B14F-4D97-AF65-F5344CB8AC3E}">
        <p14:creationId xmlns:p14="http://schemas.microsoft.com/office/powerpoint/2010/main" val="107913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2. One spirit</a:t>
            </a:r>
            <a:endParaRPr lang="en-US" sz="4800" dirty="0"/>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2180496"/>
            <a:ext cx="11319164" cy="4289577"/>
          </a:xfrm>
        </p:spPr>
        <p:txBody>
          <a:bodyPr anchor="t">
            <a:normAutofit/>
          </a:bodyPr>
          <a:lstStyle/>
          <a:p>
            <a:r>
              <a:rPr lang="en-US" sz="3800" b="1" dirty="0"/>
              <a:t>One revelation of God. </a:t>
            </a:r>
            <a:r>
              <a:rPr lang="en-US" sz="3800" dirty="0"/>
              <a:t>(1 Corinthians 2:10-13)</a:t>
            </a:r>
          </a:p>
          <a:p>
            <a:r>
              <a:rPr lang="en-US" sz="3800" b="1" dirty="0"/>
              <a:t>Guided the apostles “into all truth”. </a:t>
            </a:r>
            <a:r>
              <a:rPr lang="en-US" sz="3800" dirty="0"/>
              <a:t>(John 16:13)</a:t>
            </a:r>
          </a:p>
          <a:p>
            <a:r>
              <a:rPr lang="en-US" sz="3800" b="1" dirty="0"/>
              <a:t>Revealer of the “mystery” </a:t>
            </a:r>
            <a:r>
              <a:rPr lang="en-US" sz="3800" dirty="0"/>
              <a:t>(Ephesians 3:3-5)</a:t>
            </a:r>
          </a:p>
          <a:p>
            <a:r>
              <a:rPr lang="en-US" sz="3800" b="1" dirty="0"/>
              <a:t>From the work of the church to how to be saved…</a:t>
            </a:r>
          </a:p>
        </p:txBody>
      </p:sp>
    </p:spTree>
    <p:extLst>
      <p:ext uri="{BB962C8B-B14F-4D97-AF65-F5344CB8AC3E}">
        <p14:creationId xmlns:p14="http://schemas.microsoft.com/office/powerpoint/2010/main" val="32387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3. One hope</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5" y="1934308"/>
            <a:ext cx="11612241" cy="4923692"/>
          </a:xfrm>
        </p:spPr>
        <p:txBody>
          <a:bodyPr anchor="t">
            <a:normAutofit lnSpcReduction="10000"/>
          </a:bodyPr>
          <a:lstStyle/>
          <a:p>
            <a:r>
              <a:rPr lang="en-US" sz="4000" b="1" dirty="0"/>
              <a:t>Source? The gospel. </a:t>
            </a:r>
            <a:r>
              <a:rPr lang="en-US" sz="4000" dirty="0"/>
              <a:t>(Colossians 1:5, 23)</a:t>
            </a:r>
          </a:p>
          <a:p>
            <a:r>
              <a:rPr lang="en-US" sz="4000" b="1" dirty="0"/>
              <a:t>Heavenly &amp; spiritual. </a:t>
            </a:r>
            <a:r>
              <a:rPr lang="en-US" sz="4000" dirty="0"/>
              <a:t>(1 Peter 1:3-4)</a:t>
            </a:r>
          </a:p>
          <a:p>
            <a:r>
              <a:rPr lang="en-US" sz="4000" b="1" dirty="0"/>
              <a:t>Worthy waiting, enduring and persevering for</a:t>
            </a:r>
            <a:r>
              <a:rPr lang="en-US" sz="4000" dirty="0"/>
              <a:t>. (Romans 8:18, 24-25; 1 Thess. 1:3; Hebrews 6:19)</a:t>
            </a:r>
          </a:p>
          <a:p>
            <a:r>
              <a:rPr lang="en-US" sz="4000" b="1" dirty="0"/>
              <a:t>Ready to explain and defend. </a:t>
            </a:r>
            <a:r>
              <a:rPr lang="en-US" sz="4000" dirty="0"/>
              <a:t>(1 Peter 3:15)</a:t>
            </a:r>
          </a:p>
          <a:p>
            <a:r>
              <a:rPr lang="en-US" sz="4000" b="1" dirty="0"/>
              <a:t>The glory of eternal life in heaven. </a:t>
            </a:r>
            <a:br>
              <a:rPr lang="en-US" sz="4000" b="1" dirty="0"/>
            </a:br>
            <a:r>
              <a:rPr lang="en-US" sz="4000" dirty="0"/>
              <a:t>(Colossians 1:5; 1 Thessalonians 4:13-18)</a:t>
            </a:r>
          </a:p>
        </p:txBody>
      </p:sp>
    </p:spTree>
    <p:extLst>
      <p:ext uri="{BB962C8B-B14F-4D97-AF65-F5344CB8AC3E}">
        <p14:creationId xmlns:p14="http://schemas.microsoft.com/office/powerpoint/2010/main" val="215843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25176</TotalTime>
  <Words>861</Words>
  <Application>Microsoft Office PowerPoint</Application>
  <PresentationFormat>Widescreen</PresentationFormat>
  <Paragraphs>92</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Wingdings 2</vt:lpstr>
      <vt:lpstr>Dividend</vt:lpstr>
      <vt:lpstr>A Foundation for  Biblical unity One Body, One Spirit, One Hope</vt:lpstr>
      <vt:lpstr>Jesus’ prayer before His Crucifixion</vt:lpstr>
      <vt:lpstr>God hates division</vt:lpstr>
      <vt:lpstr>God Loves unity</vt:lpstr>
      <vt:lpstr>How Is unity Achieved?  (Ephesians 4:1-6)</vt:lpstr>
      <vt:lpstr>1. One Body… ONE Church</vt:lpstr>
      <vt:lpstr>2. One spirit</vt:lpstr>
      <vt:lpstr>3. One hope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Biblical unity</dc:title>
  <dc:creator>Chris Simmons</dc:creator>
  <cp:lastModifiedBy>Chris Simmons</cp:lastModifiedBy>
  <cp:revision>13</cp:revision>
  <cp:lastPrinted>2023-06-25T12:44:34Z</cp:lastPrinted>
  <dcterms:created xsi:type="dcterms:W3CDTF">2023-06-24T02:23:43Z</dcterms:created>
  <dcterms:modified xsi:type="dcterms:W3CDTF">2023-08-26T15:03:56Z</dcterms:modified>
</cp:coreProperties>
</file>