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3"/>
  </p:notesMasterIdLst>
  <p:handoutMasterIdLst>
    <p:handoutMasterId r:id="rId14"/>
  </p:handoutMasterIdLst>
  <p:sldIdLst>
    <p:sldId id="257" r:id="rId2"/>
    <p:sldId id="258" r:id="rId3"/>
    <p:sldId id="267" r:id="rId4"/>
    <p:sldId id="268" r:id="rId5"/>
    <p:sldId id="269" r:id="rId6"/>
    <p:sldId id="270" r:id="rId7"/>
    <p:sldId id="271" r:id="rId8"/>
    <p:sldId id="272" r:id="rId9"/>
    <p:sldId id="273" r:id="rId10"/>
    <p:sldId id="274" r:id="rId11"/>
    <p:sldId id="275"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952" autoAdjust="0"/>
  </p:normalViewPr>
  <p:slideViewPr>
    <p:cSldViewPr showGuides="1">
      <p:cViewPr varScale="1">
        <p:scale>
          <a:sx n="56" d="100"/>
          <a:sy n="56" d="100"/>
        </p:scale>
        <p:origin x="1218" y="6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8/26/2023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8/26/2023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2212965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224680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69160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“presumptuous sins” - sins of pride and arrogance. When we “presume” to know something, are we not being arrogant.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90233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Prov 6:22-23</a:t>
            </a:r>
          </a:p>
          <a:p>
            <a:r>
              <a:rPr lang="en-US" sz="1400" dirty="0"/>
              <a:t>When you walk about, they will guide you; When you sleep, they will watch over you; And when you awake, they will talk to you. </a:t>
            </a:r>
          </a:p>
          <a:p>
            <a:r>
              <a:rPr lang="en-US" sz="1400" dirty="0"/>
              <a:t>23 For the commandment is a lamp and the teaching is light; And reproofs for discipline are the way of life </a:t>
            </a:r>
          </a:p>
          <a:p>
            <a:endParaRPr lang="en-US" sz="14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11947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1 Cor 1:26-29</a:t>
            </a:r>
          </a:p>
          <a:p>
            <a:r>
              <a:rPr lang="en-US" sz="1400" dirty="0"/>
              <a:t>For consider your calling, brethren, that there were not many wise according to the flesh, not many mighty, not many noble; 27 but God has chosen the foolish things of the world to shame the wise, and God has chosen the weak things of the world to shame the things which are strong, 28 and the base things of the world and the despised God has chosen, the things that are not, so that He may nullify the things that are, 29 so that no man may boast before God.</a:t>
            </a:r>
          </a:p>
          <a:p>
            <a:endParaRPr lang="en-US" sz="1400" dirty="0"/>
          </a:p>
          <a:p>
            <a:r>
              <a:rPr lang="en-US" sz="1400" dirty="0"/>
              <a:t>Col 2:6-8</a:t>
            </a:r>
          </a:p>
          <a:p>
            <a:r>
              <a:rPr lang="en-US" sz="1400" dirty="0"/>
              <a:t>Therefore as you have received Christ Jesus the Lord, so walk in Him, 7 having been firmly rooted and now being built up in Him and established in your faith, just as you were instructed, and overflowing with gratitude. </a:t>
            </a:r>
          </a:p>
          <a:p>
            <a:r>
              <a:rPr lang="en-US" sz="1400" dirty="0"/>
              <a:t>8 See to it that no one takes you captive through philosophy and empty deception, according to the tradition of men, according to the elementary principles of the world, rather than according to Christ.</a:t>
            </a:r>
          </a:p>
          <a:p>
            <a:endParaRPr lang="en-US" sz="1400" dirty="0"/>
          </a:p>
          <a:p>
            <a:r>
              <a:rPr lang="en-US" sz="1400" dirty="0"/>
              <a:t>Prov 6:22-23</a:t>
            </a:r>
          </a:p>
          <a:p>
            <a:r>
              <a:rPr lang="en-US" sz="1400" dirty="0"/>
              <a:t>When you walk about, they will guide you; When you sleep, they will watch over you; And when you awake, they will talk to you. </a:t>
            </a:r>
          </a:p>
          <a:p>
            <a:r>
              <a:rPr lang="en-US" sz="1400" dirty="0"/>
              <a:t>23 For the commandment is a lamp and the teaching is light; And reproofs for discipline are the way of life </a:t>
            </a:r>
          </a:p>
          <a:p>
            <a:endParaRPr lang="en-US" sz="14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52958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59999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387794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336624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65355" y="1066800"/>
            <a:ext cx="7008574" cy="3298825"/>
          </a:xfrm>
        </p:spPr>
        <p:txBody>
          <a:bodyPr>
            <a:normAutofit/>
          </a:bodyPr>
          <a:lstStyle>
            <a:lvl1pPr algn="l">
              <a:lnSpc>
                <a:spcPct val="90000"/>
              </a:lnSpc>
              <a:defRPr sz="5400" b="0" cap="none" spc="0" baseline="0">
                <a:ln w="0"/>
                <a:solidFill>
                  <a:schemeClr val="tx2"/>
                </a:solidFill>
                <a:effectLst/>
                <a:latin typeface="Adobe Devanagari" panose="02040503050201020203" pitchFamily="18" charset="0"/>
                <a:cs typeface="Adobe Devanagari" panose="02040503050201020203" pitchFamily="18" charset="0"/>
              </a:defRPr>
            </a:lvl1pPr>
          </a:lstStyle>
          <a:p>
            <a:r>
              <a:rPr lang="en-US" dirty="0"/>
              <a:t>Click to edit Master title style</a:t>
            </a:r>
            <a:endParaRPr dirty="0"/>
          </a:p>
        </p:txBody>
      </p:sp>
      <p:sp>
        <p:nvSpPr>
          <p:cNvPr id="3" name="Subtitle 2"/>
          <p:cNvSpPr>
            <a:spLocks noGrp="1"/>
          </p:cNvSpPr>
          <p:nvPr>
            <p:ph type="subTitle" idx="1"/>
          </p:nvPr>
        </p:nvSpPr>
        <p:spPr>
          <a:xfrm>
            <a:off x="2465355" y="4365625"/>
            <a:ext cx="7008574" cy="1244600"/>
          </a:xfrm>
        </p:spPr>
        <p:txBody>
          <a:bodyPr>
            <a:normAutofit/>
          </a:bodyPr>
          <a:lstStyle>
            <a:lvl1pPr marL="0" indent="0" algn="l">
              <a:spcBef>
                <a:spcPts val="0"/>
              </a:spcBef>
              <a:buNone/>
              <a:defRPr sz="2800" b="0" cap="none" spc="0">
                <a:ln w="0"/>
                <a:solidFill>
                  <a:schemeClr val="accent2">
                    <a:lumMod val="50000"/>
                  </a:schemeClr>
                </a:solidFill>
                <a:effectLst/>
                <a:latin typeface="Adobe Devanagari" panose="02040503050201020203" pitchFamily="18" charset="0"/>
                <a:cs typeface="Adobe Devanagari" panose="02040503050201020203" pitchFamily="18"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8/26/2023</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8/26/2023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8/26/2023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obe Devanagari" panose="02040503050201020203" pitchFamily="18" charset="0"/>
                <a:cs typeface="Adobe Devanagari" panose="02040503050201020203" pitchFamily="18"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Adobe Devanagari" panose="02040503050201020203" pitchFamily="18" charset="0"/>
                <a:cs typeface="Adobe Devanagari" panose="02040503050201020203" pitchFamily="18" charset="0"/>
              </a:defRPr>
            </a:lvl1pPr>
            <a:lvl2pPr>
              <a:defRPr>
                <a:latin typeface="Adobe Devanagari" panose="02040503050201020203" pitchFamily="18" charset="0"/>
                <a:cs typeface="Adobe Devanagari" panose="02040503050201020203" pitchFamily="18" charset="0"/>
              </a:defRPr>
            </a:lvl2pPr>
            <a:lvl3pPr>
              <a:defRPr>
                <a:latin typeface="Adobe Devanagari" panose="02040503050201020203" pitchFamily="18" charset="0"/>
                <a:cs typeface="Adobe Devanagari" panose="02040503050201020203" pitchFamily="18" charset="0"/>
              </a:defRPr>
            </a:lvl3pPr>
            <a:lvl4pPr>
              <a:defRPr>
                <a:latin typeface="Adobe Devanagari" panose="02040503050201020203" pitchFamily="18" charset="0"/>
                <a:cs typeface="Adobe Devanagari" panose="02040503050201020203" pitchFamily="18" charset="0"/>
              </a:defRPr>
            </a:lvl4pPr>
            <a:lvl5pPr>
              <a:defRPr>
                <a:latin typeface="Adobe Devanagari" panose="02040503050201020203" pitchFamily="18" charset="0"/>
                <a:cs typeface="Adobe Devanagari" panose="02040503050201020203" pitchFamily="18" charset="0"/>
              </a:defRPr>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15A9377B-053C-438C-8A98-92C419A6701C}" type="datetime1">
              <a:rPr lang="en-US" smtClean="0"/>
              <a:t>8/26/2023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8/26/2023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8/26/2023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8/26/2023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8/26/2023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8/26/2023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8/26/2023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8/26/2023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8/26/2023</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0983" y="1066800"/>
            <a:ext cx="8886857" cy="3298825"/>
          </a:xfrm>
        </p:spPr>
        <p:txBody>
          <a:bodyPr/>
          <a:lstStyle/>
          <a:p>
            <a:r>
              <a:rPr lang="en-US" sz="7200" b="1" dirty="0">
                <a:solidFill>
                  <a:schemeClr val="tx1"/>
                </a:solidFill>
              </a:rPr>
              <a:t>Studies in Psalms 119</a:t>
            </a:r>
            <a:br>
              <a:rPr lang="en-US" dirty="0"/>
            </a:br>
            <a:r>
              <a:rPr lang="en-US" b="1" dirty="0"/>
              <a:t>What God’s Word Does For Me!</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3" y="76200"/>
            <a:ext cx="11071517" cy="1397000"/>
          </a:xfrm>
        </p:spPr>
        <p:txBody>
          <a:bodyPr>
            <a:normAutofit/>
          </a:bodyPr>
          <a:lstStyle/>
          <a:p>
            <a:r>
              <a:rPr lang="en-US" sz="5400" b="1" dirty="0">
                <a:solidFill>
                  <a:schemeClr val="tx1"/>
                </a:solidFill>
              </a:rPr>
              <a:t>What God’s Word Does For Me!</a:t>
            </a:r>
          </a:p>
        </p:txBody>
      </p:sp>
      <p:sp>
        <p:nvSpPr>
          <p:cNvPr id="3" name="Content Placeholder 2"/>
          <p:cNvSpPr>
            <a:spLocks noGrp="1"/>
          </p:cNvSpPr>
          <p:nvPr>
            <p:ph idx="1"/>
          </p:nvPr>
        </p:nvSpPr>
        <p:spPr>
          <a:xfrm>
            <a:off x="558653" y="1473200"/>
            <a:ext cx="11250759" cy="5308600"/>
          </a:xfrm>
        </p:spPr>
        <p:txBody>
          <a:bodyPr>
            <a:normAutofit/>
          </a:bodyPr>
          <a:lstStyle/>
          <a:p>
            <a:pPr marL="742950" indent="-742950">
              <a:lnSpc>
                <a:spcPct val="100000"/>
              </a:lnSpc>
              <a:spcBef>
                <a:spcPts val="0"/>
              </a:spcBef>
              <a:buFont typeface="+mj-lt"/>
              <a:buAutoNum type="arabicPeriod" startAt="7"/>
            </a:pPr>
            <a:r>
              <a:rPr lang="en-US" sz="4400" b="1" dirty="0"/>
              <a:t>It leads calls me back to Him!</a:t>
            </a:r>
            <a:r>
              <a:rPr lang="en-US" sz="3600" dirty="0"/>
              <a:t> </a:t>
            </a:r>
            <a:br>
              <a:rPr lang="en-US" sz="3600" dirty="0"/>
            </a:br>
            <a:r>
              <a:rPr lang="en-US" sz="3600" dirty="0"/>
              <a:t>(vs. 176)</a:t>
            </a:r>
          </a:p>
          <a:p>
            <a:pPr marL="0" indent="0">
              <a:lnSpc>
                <a:spcPct val="100000"/>
              </a:lnSpc>
              <a:spcBef>
                <a:spcPts val="0"/>
              </a:spcBef>
              <a:buNone/>
            </a:pPr>
            <a:r>
              <a:rPr lang="en-US" sz="3600" dirty="0"/>
              <a:t>Psalms 119:176, </a:t>
            </a:r>
            <a:r>
              <a:rPr lang="en-US" sz="3600" i="1" dirty="0"/>
              <a:t>“I have gone astray like a lost sheep; seek Your servant, for I do not forget Your commandments.”</a:t>
            </a:r>
          </a:p>
          <a:p>
            <a:pPr>
              <a:lnSpc>
                <a:spcPct val="100000"/>
              </a:lnSpc>
              <a:spcBef>
                <a:spcPts val="0"/>
              </a:spcBef>
            </a:pPr>
            <a:r>
              <a:rPr lang="en-US" sz="3600" dirty="0"/>
              <a:t>God sent His word to draw us (back) to Him. (John 6:44-45)</a:t>
            </a:r>
          </a:p>
          <a:p>
            <a:pPr>
              <a:lnSpc>
                <a:spcPct val="100000"/>
              </a:lnSpc>
              <a:spcBef>
                <a:spcPts val="0"/>
              </a:spcBef>
            </a:pPr>
            <a:r>
              <a:rPr lang="en-US" sz="3600" dirty="0"/>
              <a:t>God’s warning to us! (Psalms 19:11)</a:t>
            </a:r>
          </a:p>
          <a:p>
            <a:pPr>
              <a:lnSpc>
                <a:spcPct val="100000"/>
              </a:lnSpc>
              <a:spcBef>
                <a:spcPts val="0"/>
              </a:spcBef>
            </a:pPr>
            <a:r>
              <a:rPr lang="en-US" sz="3600" dirty="0"/>
              <a:t>To keep us from “drifting” through “neglect”. (Hebrews 2:1-3)</a:t>
            </a:r>
          </a:p>
        </p:txBody>
      </p:sp>
    </p:spTree>
    <p:extLst>
      <p:ext uri="{BB962C8B-B14F-4D97-AF65-F5344CB8AC3E}">
        <p14:creationId xmlns:p14="http://schemas.microsoft.com/office/powerpoint/2010/main" val="17689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3" y="76200"/>
            <a:ext cx="11071517" cy="1397000"/>
          </a:xfrm>
        </p:spPr>
        <p:txBody>
          <a:bodyPr>
            <a:normAutofit/>
          </a:bodyPr>
          <a:lstStyle/>
          <a:p>
            <a:r>
              <a:rPr lang="en-US" sz="5400" b="1" dirty="0">
                <a:solidFill>
                  <a:schemeClr val="tx1"/>
                </a:solidFill>
              </a:rPr>
              <a:t>What God’s Word Does For Me!</a:t>
            </a:r>
          </a:p>
        </p:txBody>
      </p:sp>
      <p:sp>
        <p:nvSpPr>
          <p:cNvPr id="3" name="Content Placeholder 2"/>
          <p:cNvSpPr>
            <a:spLocks noGrp="1"/>
          </p:cNvSpPr>
          <p:nvPr>
            <p:ph idx="1"/>
          </p:nvPr>
        </p:nvSpPr>
        <p:spPr>
          <a:xfrm>
            <a:off x="558653" y="1473200"/>
            <a:ext cx="11630172" cy="5308600"/>
          </a:xfrm>
        </p:spPr>
        <p:txBody>
          <a:bodyPr>
            <a:normAutofit/>
          </a:bodyPr>
          <a:lstStyle/>
          <a:p>
            <a:pPr marL="742950" indent="-742950">
              <a:lnSpc>
                <a:spcPct val="100000"/>
              </a:lnSpc>
              <a:spcBef>
                <a:spcPts val="0"/>
              </a:spcBef>
              <a:buFont typeface="+mj-lt"/>
              <a:buAutoNum type="arabicPeriod" startAt="8"/>
            </a:pPr>
            <a:r>
              <a:rPr lang="en-US" sz="4400" b="1" dirty="0"/>
              <a:t>It saves me!</a:t>
            </a:r>
            <a:r>
              <a:rPr lang="en-US" sz="3600" dirty="0"/>
              <a:t> (vs. 41, 92-94, 146)</a:t>
            </a:r>
          </a:p>
          <a:p>
            <a:pPr marL="0" indent="0">
              <a:lnSpc>
                <a:spcPct val="100000"/>
              </a:lnSpc>
              <a:spcBef>
                <a:spcPts val="0"/>
              </a:spcBef>
              <a:buNone/>
            </a:pPr>
            <a:r>
              <a:rPr lang="en-US" sz="3600" dirty="0"/>
              <a:t>Psalms 119:94, </a:t>
            </a:r>
            <a:r>
              <a:rPr lang="en-US" sz="3400" i="1" dirty="0"/>
              <a:t>“</a:t>
            </a:r>
            <a:r>
              <a:rPr lang="en-US" sz="3400" b="1" i="1" dirty="0"/>
              <a:t>I am Yours, save me</a:t>
            </a:r>
            <a:r>
              <a:rPr lang="en-US" sz="3400" i="1" dirty="0"/>
              <a:t>; for I have sought Your precepts.”</a:t>
            </a:r>
          </a:p>
          <a:p>
            <a:pPr marL="0" indent="0">
              <a:lnSpc>
                <a:spcPct val="100000"/>
              </a:lnSpc>
              <a:spcBef>
                <a:spcPts val="0"/>
              </a:spcBef>
              <a:buNone/>
            </a:pPr>
            <a:r>
              <a:rPr lang="en-US" sz="3600" dirty="0"/>
              <a:t>Psalms 119:146, </a:t>
            </a:r>
            <a:r>
              <a:rPr lang="en-US" sz="3000" dirty="0"/>
              <a:t>“</a:t>
            </a:r>
            <a:r>
              <a:rPr lang="en-US" sz="3000" b="1" i="1" dirty="0"/>
              <a:t>I cried to You; save me</a:t>
            </a:r>
            <a:r>
              <a:rPr lang="en-US" sz="3000" i="1" dirty="0"/>
              <a:t> and I shall keep Your testimonies.”</a:t>
            </a:r>
          </a:p>
          <a:p>
            <a:pPr marL="0" indent="0">
              <a:lnSpc>
                <a:spcPct val="100000"/>
              </a:lnSpc>
              <a:spcBef>
                <a:spcPts val="0"/>
              </a:spcBef>
              <a:buNone/>
            </a:pPr>
            <a:r>
              <a:rPr lang="en-US" sz="3600" dirty="0"/>
              <a:t>Psalms 119:41, </a:t>
            </a:r>
            <a:r>
              <a:rPr lang="en-US" sz="3600" i="1" dirty="0"/>
              <a:t>“May Your </a:t>
            </a:r>
            <a:r>
              <a:rPr lang="en-US" sz="3600" i="1" dirty="0" err="1"/>
              <a:t>lovingkindnesses</a:t>
            </a:r>
            <a:r>
              <a:rPr lang="en-US" sz="3600" i="1" dirty="0"/>
              <a:t> also come to me, O Lord, </a:t>
            </a:r>
            <a:r>
              <a:rPr lang="en-US" sz="3600" b="1" i="1" dirty="0"/>
              <a:t>Your salvation according to Your word</a:t>
            </a:r>
            <a:r>
              <a:rPr lang="en-US" sz="3600" i="1" dirty="0"/>
              <a:t>.”</a:t>
            </a:r>
            <a:r>
              <a:rPr lang="en-US" sz="3600" dirty="0"/>
              <a:t>  (Hebrews 5:9)</a:t>
            </a:r>
          </a:p>
          <a:p>
            <a:pPr>
              <a:lnSpc>
                <a:spcPct val="100000"/>
              </a:lnSpc>
              <a:spcBef>
                <a:spcPts val="0"/>
              </a:spcBef>
            </a:pPr>
            <a:r>
              <a:rPr lang="en-US" sz="3600" dirty="0"/>
              <a:t>God’s word is to convict us so that we cry to God seeking His salvation. (Acts 2:37-38)</a:t>
            </a:r>
          </a:p>
          <a:p>
            <a:pPr>
              <a:lnSpc>
                <a:spcPct val="100000"/>
              </a:lnSpc>
              <a:spcBef>
                <a:spcPts val="0"/>
              </a:spcBef>
            </a:pPr>
            <a:r>
              <a:rPr lang="en-US" sz="3600" dirty="0"/>
              <a:t>God’s word of grace came teaching us how then to live. </a:t>
            </a:r>
            <a:br>
              <a:rPr lang="en-US" sz="3600" dirty="0"/>
            </a:br>
            <a:r>
              <a:rPr lang="en-US" sz="3600" dirty="0"/>
              <a:t>(Titus 2:11-14)</a:t>
            </a:r>
          </a:p>
          <a:p>
            <a:pPr>
              <a:lnSpc>
                <a:spcPct val="100000"/>
              </a:lnSpc>
              <a:spcBef>
                <a:spcPts val="0"/>
              </a:spcBef>
            </a:pPr>
            <a:endParaRPr lang="en-US" sz="3600" i="1" dirty="0"/>
          </a:p>
        </p:txBody>
      </p:sp>
    </p:spTree>
    <p:extLst>
      <p:ext uri="{BB962C8B-B14F-4D97-AF65-F5344CB8AC3E}">
        <p14:creationId xmlns:p14="http://schemas.microsoft.com/office/powerpoint/2010/main" val="82980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tx1"/>
                </a:solidFill>
              </a:rPr>
              <a:t>What Is The Bible?</a:t>
            </a:r>
          </a:p>
        </p:txBody>
      </p:sp>
      <p:sp>
        <p:nvSpPr>
          <p:cNvPr id="3" name="Content Placeholder 2"/>
          <p:cNvSpPr>
            <a:spLocks noGrp="1"/>
          </p:cNvSpPr>
          <p:nvPr>
            <p:ph idx="1"/>
          </p:nvPr>
        </p:nvSpPr>
        <p:spPr>
          <a:xfrm>
            <a:off x="1117308" y="1701800"/>
            <a:ext cx="10920704" cy="5080000"/>
          </a:xfrm>
        </p:spPr>
        <p:txBody>
          <a:bodyPr>
            <a:normAutofit/>
          </a:bodyPr>
          <a:lstStyle/>
          <a:p>
            <a:pPr marL="514350" indent="-514350">
              <a:lnSpc>
                <a:spcPct val="100000"/>
              </a:lnSpc>
              <a:spcBef>
                <a:spcPts val="0"/>
              </a:spcBef>
              <a:buAutoNum type="arabicPeriod"/>
            </a:pPr>
            <a:r>
              <a:rPr lang="en-US" sz="3600" b="1" dirty="0"/>
              <a:t>Laws</a:t>
            </a:r>
            <a:r>
              <a:rPr lang="en-US" sz="3200" dirty="0"/>
              <a:t> - body of </a:t>
            </a:r>
            <a:r>
              <a:rPr lang="en-US" sz="3200" dirty="0">
                <a:solidFill>
                  <a:srgbClr val="C00000"/>
                </a:solidFill>
              </a:rPr>
              <a:t>instruction</a:t>
            </a:r>
            <a:r>
              <a:rPr lang="en-US" sz="3200" dirty="0"/>
              <a:t>. (vs. 1; Psalms 19:7)</a:t>
            </a:r>
          </a:p>
          <a:p>
            <a:pPr marL="514350" indent="-514350">
              <a:lnSpc>
                <a:spcPct val="100000"/>
              </a:lnSpc>
              <a:spcBef>
                <a:spcPts val="0"/>
              </a:spcBef>
              <a:buAutoNum type="arabicPeriod"/>
            </a:pPr>
            <a:r>
              <a:rPr lang="en-US" sz="3600" b="1" dirty="0"/>
              <a:t>Testimonies</a:t>
            </a:r>
            <a:r>
              <a:rPr lang="en-US" sz="3200" dirty="0"/>
              <a:t> - </a:t>
            </a:r>
            <a:r>
              <a:rPr lang="en-US" sz="3200" dirty="0">
                <a:solidFill>
                  <a:srgbClr val="C00000"/>
                </a:solidFill>
              </a:rPr>
              <a:t>witness</a:t>
            </a:r>
            <a:r>
              <a:rPr lang="en-US" sz="3200" dirty="0"/>
              <a:t>. (vs. 2; Psalms 19:7)</a:t>
            </a:r>
          </a:p>
          <a:p>
            <a:pPr marL="514350" indent="-514350">
              <a:lnSpc>
                <a:spcPct val="100000"/>
              </a:lnSpc>
              <a:spcBef>
                <a:spcPts val="0"/>
              </a:spcBef>
              <a:buAutoNum type="arabicPeriod"/>
            </a:pPr>
            <a:r>
              <a:rPr lang="en-US" sz="3600" b="1" dirty="0"/>
              <a:t>Ways</a:t>
            </a:r>
            <a:r>
              <a:rPr lang="en-US" sz="3200" dirty="0"/>
              <a:t> - God’s </a:t>
            </a:r>
            <a:r>
              <a:rPr lang="en-US" sz="3200" dirty="0">
                <a:solidFill>
                  <a:srgbClr val="C00000"/>
                </a:solidFill>
              </a:rPr>
              <a:t>manner of acting </a:t>
            </a:r>
            <a:r>
              <a:rPr lang="en-US" sz="3200" dirty="0"/>
              <a:t>vs. our way. (vs. 3)</a:t>
            </a:r>
          </a:p>
          <a:p>
            <a:pPr marL="514350" indent="-514350">
              <a:lnSpc>
                <a:spcPct val="100000"/>
              </a:lnSpc>
              <a:spcBef>
                <a:spcPts val="0"/>
              </a:spcBef>
              <a:buAutoNum type="arabicPeriod"/>
            </a:pPr>
            <a:r>
              <a:rPr lang="en-US" sz="3600" b="1" dirty="0"/>
              <a:t>Precepts</a:t>
            </a:r>
            <a:r>
              <a:rPr lang="en-US" sz="3200" dirty="0"/>
              <a:t> - </a:t>
            </a:r>
            <a:r>
              <a:rPr lang="en-US" sz="3200" dirty="0">
                <a:solidFill>
                  <a:srgbClr val="C00000"/>
                </a:solidFill>
              </a:rPr>
              <a:t>detailed</a:t>
            </a:r>
            <a:r>
              <a:rPr lang="en-US" sz="3200" dirty="0"/>
              <a:t> instructions. (vs. 4; Psalms 19:8)</a:t>
            </a:r>
          </a:p>
          <a:p>
            <a:pPr marL="514350" indent="-514350">
              <a:lnSpc>
                <a:spcPct val="100000"/>
              </a:lnSpc>
              <a:spcBef>
                <a:spcPts val="0"/>
              </a:spcBef>
              <a:buAutoNum type="arabicPeriod"/>
            </a:pPr>
            <a:r>
              <a:rPr lang="en-US" sz="3600" b="1" dirty="0"/>
              <a:t>Statutes</a:t>
            </a:r>
            <a:r>
              <a:rPr lang="en-US" sz="3200" dirty="0"/>
              <a:t> - </a:t>
            </a:r>
            <a:r>
              <a:rPr lang="en-US" sz="3200" dirty="0">
                <a:solidFill>
                  <a:srgbClr val="C00000"/>
                </a:solidFill>
              </a:rPr>
              <a:t>permanent</a:t>
            </a:r>
            <a:r>
              <a:rPr lang="en-US" sz="3200" dirty="0"/>
              <a:t> prescriptions. (vs. 5)</a:t>
            </a:r>
          </a:p>
          <a:p>
            <a:pPr marL="514350" indent="-514350">
              <a:lnSpc>
                <a:spcPct val="100000"/>
              </a:lnSpc>
              <a:spcBef>
                <a:spcPts val="0"/>
              </a:spcBef>
              <a:buAutoNum type="arabicPeriod"/>
            </a:pPr>
            <a:r>
              <a:rPr lang="en-US" sz="3600" b="1" dirty="0"/>
              <a:t>Commandments</a:t>
            </a:r>
            <a:r>
              <a:rPr lang="en-US" sz="3200" dirty="0"/>
              <a:t> - orders &amp; </a:t>
            </a:r>
            <a:r>
              <a:rPr lang="en-US" sz="3200" dirty="0">
                <a:solidFill>
                  <a:srgbClr val="C00000"/>
                </a:solidFill>
              </a:rPr>
              <a:t>directives</a:t>
            </a:r>
            <a:r>
              <a:rPr lang="en-US" sz="3200" dirty="0"/>
              <a:t>. (vs. 6; Psalms 19:8)</a:t>
            </a:r>
          </a:p>
          <a:p>
            <a:pPr marL="514350" indent="-514350">
              <a:lnSpc>
                <a:spcPct val="100000"/>
              </a:lnSpc>
              <a:spcBef>
                <a:spcPts val="0"/>
              </a:spcBef>
              <a:buAutoNum type="arabicPeriod"/>
            </a:pPr>
            <a:r>
              <a:rPr lang="en-US" sz="3900" b="1" dirty="0"/>
              <a:t>Judgements</a:t>
            </a:r>
            <a:r>
              <a:rPr lang="en-US" sz="3200" dirty="0"/>
              <a:t> - </a:t>
            </a:r>
            <a:r>
              <a:rPr lang="en-US" sz="3200" dirty="0">
                <a:solidFill>
                  <a:srgbClr val="C00000"/>
                </a:solidFill>
              </a:rPr>
              <a:t>judicial</a:t>
            </a:r>
            <a:r>
              <a:rPr lang="en-US" sz="3200" dirty="0"/>
              <a:t> pronouncements &amp; decisions. (vs. 7; Psalms 19:9-10)</a:t>
            </a:r>
          </a:p>
          <a:p>
            <a:pPr marL="514350" indent="-514350">
              <a:lnSpc>
                <a:spcPct val="100000"/>
              </a:lnSpc>
              <a:spcBef>
                <a:spcPts val="0"/>
              </a:spcBef>
              <a:buAutoNum type="arabicPeriod"/>
            </a:pPr>
            <a:r>
              <a:rPr lang="en-US" sz="3600" b="1" dirty="0"/>
              <a:t>Word</a:t>
            </a:r>
            <a:r>
              <a:rPr lang="en-US" sz="3200" dirty="0"/>
              <a:t> - </a:t>
            </a:r>
            <a:r>
              <a:rPr lang="en-US" sz="3200" dirty="0">
                <a:solidFill>
                  <a:srgbClr val="C00000"/>
                </a:solidFill>
              </a:rPr>
              <a:t>revelation</a:t>
            </a:r>
            <a:r>
              <a:rPr lang="en-US" sz="3200" dirty="0"/>
              <a:t> and </a:t>
            </a:r>
            <a:r>
              <a:rPr lang="en-US" sz="3200" dirty="0">
                <a:solidFill>
                  <a:srgbClr val="C00000"/>
                </a:solidFill>
              </a:rPr>
              <a:t>promises</a:t>
            </a:r>
            <a:r>
              <a:rPr lang="en-US" sz="3200" dirty="0"/>
              <a:t>. (vs. 9, 11)</a:t>
            </a: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3" y="76200"/>
            <a:ext cx="11071517" cy="1397000"/>
          </a:xfrm>
        </p:spPr>
        <p:txBody>
          <a:bodyPr>
            <a:normAutofit/>
          </a:bodyPr>
          <a:lstStyle/>
          <a:p>
            <a:r>
              <a:rPr lang="en-US" sz="5400" b="1" dirty="0">
                <a:solidFill>
                  <a:schemeClr val="tx1"/>
                </a:solidFill>
              </a:rPr>
              <a:t>What Is Our Attitude Toward His Word?</a:t>
            </a:r>
          </a:p>
        </p:txBody>
      </p:sp>
      <p:sp>
        <p:nvSpPr>
          <p:cNvPr id="3" name="Content Placeholder 2"/>
          <p:cNvSpPr>
            <a:spLocks noGrp="1"/>
          </p:cNvSpPr>
          <p:nvPr>
            <p:ph idx="1"/>
          </p:nvPr>
        </p:nvSpPr>
        <p:spPr>
          <a:xfrm>
            <a:off x="1117308" y="1473200"/>
            <a:ext cx="10920704" cy="5308600"/>
          </a:xfrm>
        </p:spPr>
        <p:txBody>
          <a:bodyPr>
            <a:normAutofit/>
          </a:bodyPr>
          <a:lstStyle/>
          <a:p>
            <a:pPr marL="514350" indent="-514350">
              <a:lnSpc>
                <a:spcPct val="100000"/>
              </a:lnSpc>
              <a:spcBef>
                <a:spcPts val="0"/>
              </a:spcBef>
              <a:buAutoNum type="arabicPeriod"/>
            </a:pPr>
            <a:r>
              <a:rPr lang="en-US" sz="3600" b="1" dirty="0"/>
              <a:t>Treasure</a:t>
            </a:r>
            <a:r>
              <a:rPr lang="en-US" sz="3200" dirty="0"/>
              <a:t> - </a:t>
            </a:r>
            <a:r>
              <a:rPr lang="en-US" sz="3200" dirty="0">
                <a:solidFill>
                  <a:srgbClr val="002060"/>
                </a:solidFill>
              </a:rPr>
              <a:t>hide, hoard, reserve. </a:t>
            </a:r>
            <a:r>
              <a:rPr lang="en-US" sz="3200" dirty="0"/>
              <a:t>(vs. 11, 97, 127)</a:t>
            </a:r>
          </a:p>
          <a:p>
            <a:pPr marL="514350" indent="-514350">
              <a:lnSpc>
                <a:spcPct val="100000"/>
              </a:lnSpc>
              <a:spcBef>
                <a:spcPts val="0"/>
              </a:spcBef>
              <a:buAutoNum type="arabicPeriod"/>
            </a:pPr>
            <a:r>
              <a:rPr lang="en-US" sz="3600" b="1" dirty="0"/>
              <a:t>Delight/find joy</a:t>
            </a:r>
            <a:r>
              <a:rPr lang="en-US" sz="3200" dirty="0"/>
              <a:t> - </a:t>
            </a:r>
            <a:r>
              <a:rPr lang="en-US" sz="3200" dirty="0">
                <a:solidFill>
                  <a:srgbClr val="002060"/>
                </a:solidFill>
              </a:rPr>
              <a:t>witness</a:t>
            </a:r>
            <a:r>
              <a:rPr lang="en-US" sz="3200" dirty="0"/>
              <a:t>. (vs. 14, 16, 24, 174)</a:t>
            </a:r>
          </a:p>
          <a:p>
            <a:pPr marL="514350" indent="-514350">
              <a:lnSpc>
                <a:spcPct val="100000"/>
              </a:lnSpc>
              <a:spcBef>
                <a:spcPts val="0"/>
              </a:spcBef>
              <a:buAutoNum type="arabicPeriod"/>
            </a:pPr>
            <a:r>
              <a:rPr lang="en-US" sz="3600" b="1" dirty="0"/>
              <a:t>Love</a:t>
            </a:r>
            <a:r>
              <a:rPr lang="en-US" sz="3200" dirty="0"/>
              <a:t> - </a:t>
            </a:r>
            <a:r>
              <a:rPr lang="en-US" sz="3200" dirty="0">
                <a:solidFill>
                  <a:srgbClr val="002060"/>
                </a:solidFill>
              </a:rPr>
              <a:t>affection &amp; appetite</a:t>
            </a:r>
            <a:r>
              <a:rPr lang="en-US" sz="3200" dirty="0"/>
              <a:t>. (vs. 47-48, 97)</a:t>
            </a:r>
          </a:p>
          <a:p>
            <a:pPr marL="514350" indent="-514350">
              <a:lnSpc>
                <a:spcPct val="100000"/>
              </a:lnSpc>
              <a:spcBef>
                <a:spcPts val="0"/>
              </a:spcBef>
              <a:buAutoNum type="arabicPeriod"/>
            </a:pPr>
            <a:r>
              <a:rPr lang="en-US" sz="3600" b="1" dirty="0"/>
              <a:t>Rely/Depend on</a:t>
            </a:r>
            <a:r>
              <a:rPr lang="en-US" sz="3200" dirty="0"/>
              <a:t> - </a:t>
            </a:r>
            <a:r>
              <a:rPr lang="en-US" sz="3200" dirty="0">
                <a:solidFill>
                  <a:srgbClr val="002060"/>
                </a:solidFill>
              </a:rPr>
              <a:t>established and unchanging</a:t>
            </a:r>
            <a:r>
              <a:rPr lang="en-US" sz="3200" dirty="0"/>
              <a:t>. (vs. 89-90, 152)</a:t>
            </a:r>
          </a:p>
          <a:p>
            <a:pPr marL="514350" indent="-514350">
              <a:lnSpc>
                <a:spcPct val="100000"/>
              </a:lnSpc>
              <a:spcBef>
                <a:spcPts val="0"/>
              </a:spcBef>
              <a:buAutoNum type="arabicPeriod"/>
            </a:pPr>
            <a:r>
              <a:rPr lang="en-US" sz="3600" b="1" dirty="0"/>
              <a:t>Understandable</a:t>
            </a:r>
            <a:r>
              <a:rPr lang="en-US" sz="3200" dirty="0"/>
              <a:t> - </a:t>
            </a:r>
            <a:r>
              <a:rPr lang="en-US" sz="3200" dirty="0">
                <a:solidFill>
                  <a:srgbClr val="002060"/>
                </a:solidFill>
              </a:rPr>
              <a:t>discernable</a:t>
            </a:r>
            <a:r>
              <a:rPr lang="en-US" sz="3200" dirty="0"/>
              <a:t>. (vs. 18-19, 104, 125, 130)</a:t>
            </a:r>
          </a:p>
          <a:p>
            <a:pPr marL="514350" indent="-514350">
              <a:lnSpc>
                <a:spcPct val="100000"/>
              </a:lnSpc>
              <a:spcBef>
                <a:spcPts val="0"/>
              </a:spcBef>
              <a:buAutoNum type="arabicPeriod"/>
            </a:pPr>
            <a:r>
              <a:rPr lang="en-US" sz="3600" b="1" dirty="0"/>
              <a:t>Reverence</a:t>
            </a:r>
            <a:r>
              <a:rPr lang="en-US" sz="3200" dirty="0"/>
              <a:t> - </a:t>
            </a:r>
            <a:r>
              <a:rPr lang="en-US" sz="3200" dirty="0">
                <a:solidFill>
                  <a:srgbClr val="002060"/>
                </a:solidFill>
              </a:rPr>
              <a:t>cause to tremble</a:t>
            </a:r>
            <a:r>
              <a:rPr lang="en-US" sz="3200" dirty="0"/>
              <a:t>. (vs. 38, 120)</a:t>
            </a:r>
          </a:p>
          <a:p>
            <a:pPr marL="514350" indent="-514350">
              <a:lnSpc>
                <a:spcPct val="100000"/>
              </a:lnSpc>
              <a:spcBef>
                <a:spcPts val="0"/>
              </a:spcBef>
              <a:buAutoNum type="arabicPeriod"/>
            </a:pPr>
            <a:r>
              <a:rPr lang="en-US" sz="3900" b="1" dirty="0"/>
              <a:t>Trust/Faith</a:t>
            </a:r>
            <a:r>
              <a:rPr lang="en-US" sz="3200" dirty="0"/>
              <a:t> - </a:t>
            </a:r>
            <a:r>
              <a:rPr lang="en-US" sz="3200" dirty="0">
                <a:solidFill>
                  <a:srgbClr val="002060"/>
                </a:solidFill>
              </a:rPr>
              <a:t>confidence</a:t>
            </a:r>
            <a:r>
              <a:rPr lang="en-US" sz="3200" dirty="0"/>
              <a:t>… cling to. (vs. 31, 42)</a:t>
            </a:r>
          </a:p>
          <a:p>
            <a:pPr marL="514350" indent="-514350">
              <a:lnSpc>
                <a:spcPct val="100000"/>
              </a:lnSpc>
              <a:spcBef>
                <a:spcPts val="0"/>
              </a:spcBef>
              <a:buAutoNum type="arabicPeriod"/>
            </a:pPr>
            <a:r>
              <a:rPr lang="en-US" sz="3600" b="1" dirty="0"/>
              <a:t>Watchful for deviations</a:t>
            </a:r>
            <a:r>
              <a:rPr lang="en-US" sz="3200" dirty="0"/>
              <a:t> - </a:t>
            </a:r>
            <a:r>
              <a:rPr lang="en-US" sz="3200" dirty="0">
                <a:solidFill>
                  <a:srgbClr val="002060"/>
                </a:solidFill>
              </a:rPr>
              <a:t>defensive of alterations</a:t>
            </a:r>
            <a:r>
              <a:rPr lang="en-US" sz="3200" dirty="0"/>
              <a:t>. (vs. 29-30)</a:t>
            </a:r>
          </a:p>
          <a:p>
            <a:pPr marL="514350" indent="-514350">
              <a:lnSpc>
                <a:spcPct val="100000"/>
              </a:lnSpc>
              <a:spcBef>
                <a:spcPts val="0"/>
              </a:spcBef>
              <a:buAutoNum type="arabicPeriod"/>
            </a:pPr>
            <a:r>
              <a:rPr lang="en-US" sz="3600" b="1" dirty="0"/>
              <a:t>Unashamed</a:t>
            </a:r>
            <a:r>
              <a:rPr lang="en-US" sz="3200" dirty="0"/>
              <a:t> - </a:t>
            </a:r>
            <a:r>
              <a:rPr lang="en-US" sz="3200" dirty="0">
                <a:solidFill>
                  <a:srgbClr val="002060"/>
                </a:solidFill>
              </a:rPr>
              <a:t>proud, promoting </a:t>
            </a:r>
            <a:r>
              <a:rPr lang="en-US" sz="3200" dirty="0"/>
              <a:t>- (vs. 6, 80, 116)</a:t>
            </a:r>
          </a:p>
        </p:txBody>
      </p:sp>
    </p:spTree>
    <p:extLst>
      <p:ext uri="{BB962C8B-B14F-4D97-AF65-F5344CB8AC3E}">
        <p14:creationId xmlns:p14="http://schemas.microsoft.com/office/powerpoint/2010/main" val="38397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3" y="76200"/>
            <a:ext cx="11071517" cy="1397000"/>
          </a:xfrm>
        </p:spPr>
        <p:txBody>
          <a:bodyPr>
            <a:normAutofit/>
          </a:bodyPr>
          <a:lstStyle/>
          <a:p>
            <a:r>
              <a:rPr lang="en-US" sz="5400" b="1" dirty="0">
                <a:solidFill>
                  <a:schemeClr val="tx1"/>
                </a:solidFill>
              </a:rPr>
              <a:t>What God’s Word Does For Me!</a:t>
            </a:r>
          </a:p>
        </p:txBody>
      </p:sp>
      <p:sp>
        <p:nvSpPr>
          <p:cNvPr id="3" name="Content Placeholder 2"/>
          <p:cNvSpPr>
            <a:spLocks noGrp="1"/>
          </p:cNvSpPr>
          <p:nvPr>
            <p:ph idx="1"/>
          </p:nvPr>
        </p:nvSpPr>
        <p:spPr>
          <a:xfrm>
            <a:off x="558653" y="1473200"/>
            <a:ext cx="11071517" cy="5308600"/>
          </a:xfrm>
        </p:spPr>
        <p:txBody>
          <a:bodyPr>
            <a:normAutofit/>
          </a:bodyPr>
          <a:lstStyle/>
          <a:p>
            <a:pPr marL="514350" indent="-514350">
              <a:lnSpc>
                <a:spcPct val="100000"/>
              </a:lnSpc>
              <a:spcBef>
                <a:spcPts val="0"/>
              </a:spcBef>
              <a:buAutoNum type="arabicPeriod"/>
            </a:pPr>
            <a:r>
              <a:rPr lang="en-US" sz="4400" b="1" dirty="0"/>
              <a:t>It keeps me from sin. </a:t>
            </a:r>
            <a:r>
              <a:rPr lang="en-US" sz="4400" dirty="0"/>
              <a:t> </a:t>
            </a:r>
            <a:r>
              <a:rPr lang="en-US" sz="3200" dirty="0"/>
              <a:t>- (vs. 11)</a:t>
            </a:r>
          </a:p>
          <a:p>
            <a:pPr marL="0" indent="0">
              <a:lnSpc>
                <a:spcPct val="100000"/>
              </a:lnSpc>
              <a:spcBef>
                <a:spcPts val="0"/>
              </a:spcBef>
              <a:buNone/>
            </a:pPr>
            <a:r>
              <a:rPr lang="en-US" sz="3600" i="1" dirty="0"/>
              <a:t>“Your word I have treasured in my heart, </a:t>
            </a:r>
            <a:r>
              <a:rPr lang="en-US" sz="3600" b="1" i="1" dirty="0"/>
              <a:t>that I may not sin against You</a:t>
            </a:r>
            <a:r>
              <a:rPr lang="en-US" sz="3600" i="1" dirty="0"/>
              <a:t>.”</a:t>
            </a:r>
          </a:p>
          <a:p>
            <a:pPr>
              <a:lnSpc>
                <a:spcPct val="100000"/>
              </a:lnSpc>
              <a:spcBef>
                <a:spcPts val="0"/>
              </a:spcBef>
            </a:pPr>
            <a:r>
              <a:rPr lang="en-US" sz="3600" dirty="0"/>
              <a:t>In moments of temptation, we must be able to call God’s word to mind. (2 Peter 3:12-15; Matthew 4, “</a:t>
            </a:r>
            <a:r>
              <a:rPr lang="en-US" sz="3600" i="1" dirty="0"/>
              <a:t>It is written…</a:t>
            </a:r>
            <a:r>
              <a:rPr lang="en-US" sz="3600" dirty="0"/>
              <a:t>”)</a:t>
            </a:r>
          </a:p>
          <a:p>
            <a:pPr>
              <a:lnSpc>
                <a:spcPct val="100000"/>
              </a:lnSpc>
              <a:spcBef>
                <a:spcPts val="0"/>
              </a:spcBef>
            </a:pPr>
            <a:r>
              <a:rPr lang="en-US" sz="3600" dirty="0"/>
              <a:t>Does it “</a:t>
            </a:r>
            <a:r>
              <a:rPr lang="en-US" sz="3600" i="1" dirty="0"/>
              <a:t>richly dwell within</a:t>
            </a:r>
            <a:r>
              <a:rPr lang="en-US" sz="3600" dirty="0"/>
              <a:t>” me? (Colossians 3:16)</a:t>
            </a:r>
          </a:p>
          <a:p>
            <a:pPr>
              <a:lnSpc>
                <a:spcPct val="100000"/>
              </a:lnSpc>
              <a:spcBef>
                <a:spcPts val="0"/>
              </a:spcBef>
            </a:pPr>
            <a:r>
              <a:rPr lang="en-US" sz="3600" dirty="0"/>
              <a:t>Psalms 19:13, “</a:t>
            </a:r>
            <a:r>
              <a:rPr lang="en-US" sz="3600" i="1" dirty="0"/>
              <a:t>Also </a:t>
            </a:r>
            <a:r>
              <a:rPr lang="en-US" sz="3600" b="1" i="1" dirty="0"/>
              <a:t>keep back Your servant from </a:t>
            </a:r>
            <a:r>
              <a:rPr lang="en-US" sz="3600" b="1" i="1" dirty="0">
                <a:solidFill>
                  <a:srgbClr val="002060"/>
                </a:solidFill>
              </a:rPr>
              <a:t>presumptuous</a:t>
            </a:r>
            <a:r>
              <a:rPr lang="en-US" sz="3600" b="1" i="1" dirty="0"/>
              <a:t> </a:t>
            </a:r>
            <a:r>
              <a:rPr lang="en-US" sz="3600" b="1" i="1" dirty="0">
                <a:solidFill>
                  <a:srgbClr val="002060"/>
                </a:solidFill>
              </a:rPr>
              <a:t>sins</a:t>
            </a:r>
            <a:r>
              <a:rPr lang="en-US" sz="3600" i="1" dirty="0"/>
              <a:t>; let them not rule over me; then I will be blameless, and I shall be acquitted of great transgression</a:t>
            </a:r>
            <a:r>
              <a:rPr lang="en-US" sz="3600" dirty="0"/>
              <a:t>.”</a:t>
            </a:r>
          </a:p>
          <a:p>
            <a:pPr>
              <a:lnSpc>
                <a:spcPct val="100000"/>
              </a:lnSpc>
              <a:spcBef>
                <a:spcPts val="0"/>
              </a:spcBef>
            </a:pPr>
            <a:endParaRPr lang="en-US" sz="3200" dirty="0"/>
          </a:p>
        </p:txBody>
      </p:sp>
    </p:spTree>
    <p:extLst>
      <p:ext uri="{BB962C8B-B14F-4D97-AF65-F5344CB8AC3E}">
        <p14:creationId xmlns:p14="http://schemas.microsoft.com/office/powerpoint/2010/main" val="125049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3" y="76200"/>
            <a:ext cx="11071517" cy="1397000"/>
          </a:xfrm>
        </p:spPr>
        <p:txBody>
          <a:bodyPr>
            <a:normAutofit/>
          </a:bodyPr>
          <a:lstStyle/>
          <a:p>
            <a:r>
              <a:rPr lang="en-US" sz="5400" b="1" dirty="0">
                <a:solidFill>
                  <a:schemeClr val="tx1"/>
                </a:solidFill>
              </a:rPr>
              <a:t>What God’s Word Does For Me!</a:t>
            </a:r>
          </a:p>
        </p:txBody>
      </p:sp>
      <p:sp>
        <p:nvSpPr>
          <p:cNvPr id="3" name="Content Placeholder 2"/>
          <p:cNvSpPr>
            <a:spLocks noGrp="1"/>
          </p:cNvSpPr>
          <p:nvPr>
            <p:ph idx="1"/>
          </p:nvPr>
        </p:nvSpPr>
        <p:spPr>
          <a:xfrm>
            <a:off x="558653" y="1473200"/>
            <a:ext cx="11071517" cy="5308600"/>
          </a:xfrm>
        </p:spPr>
        <p:txBody>
          <a:bodyPr>
            <a:normAutofit/>
          </a:bodyPr>
          <a:lstStyle/>
          <a:p>
            <a:pPr marL="742950" indent="-742950">
              <a:lnSpc>
                <a:spcPct val="100000"/>
              </a:lnSpc>
              <a:spcBef>
                <a:spcPts val="0"/>
              </a:spcBef>
              <a:buFont typeface="+mj-lt"/>
              <a:buAutoNum type="arabicPeriod" startAt="2"/>
            </a:pPr>
            <a:r>
              <a:rPr lang="en-US" sz="4400" b="1" dirty="0"/>
              <a:t>It illumines my path. </a:t>
            </a:r>
            <a:r>
              <a:rPr lang="en-US" sz="4400" dirty="0"/>
              <a:t> </a:t>
            </a:r>
            <a:r>
              <a:rPr lang="en-US" sz="3200" dirty="0"/>
              <a:t>- (vs. 105)</a:t>
            </a:r>
          </a:p>
          <a:p>
            <a:pPr marL="0" indent="0">
              <a:lnSpc>
                <a:spcPct val="100000"/>
              </a:lnSpc>
              <a:spcBef>
                <a:spcPts val="0"/>
              </a:spcBef>
              <a:buNone/>
            </a:pPr>
            <a:r>
              <a:rPr lang="en-US" sz="3600" i="1" dirty="0"/>
              <a:t>“Your word is a lamp to my feet and a light to my path.”</a:t>
            </a:r>
          </a:p>
          <a:p>
            <a:pPr>
              <a:lnSpc>
                <a:spcPct val="100000"/>
              </a:lnSpc>
              <a:spcBef>
                <a:spcPts val="0"/>
              </a:spcBef>
            </a:pPr>
            <a:r>
              <a:rPr lang="en-US" sz="3600" dirty="0"/>
              <a:t>How to avoid missteps/mistakes/problems/etc.</a:t>
            </a:r>
          </a:p>
          <a:p>
            <a:pPr>
              <a:lnSpc>
                <a:spcPct val="100000"/>
              </a:lnSpc>
              <a:spcBef>
                <a:spcPts val="0"/>
              </a:spcBef>
            </a:pPr>
            <a:r>
              <a:rPr lang="en-US" sz="3600" dirty="0"/>
              <a:t>Especially during the dark days. (Psalms 18:28)</a:t>
            </a:r>
          </a:p>
          <a:p>
            <a:pPr>
              <a:lnSpc>
                <a:spcPct val="100000"/>
              </a:lnSpc>
              <a:spcBef>
                <a:spcPts val="0"/>
              </a:spcBef>
            </a:pPr>
            <a:r>
              <a:rPr lang="en-US" sz="3600" dirty="0"/>
              <a:t>Don’t be distracted! Keep looking ahead! (Proverbs 4:20-27)</a:t>
            </a:r>
          </a:p>
          <a:p>
            <a:pPr>
              <a:lnSpc>
                <a:spcPct val="100000"/>
              </a:lnSpc>
              <a:spcBef>
                <a:spcPts val="0"/>
              </a:spcBef>
            </a:pPr>
            <a:endParaRPr lang="en-US" sz="3600" dirty="0"/>
          </a:p>
          <a:p>
            <a:pPr>
              <a:lnSpc>
                <a:spcPct val="100000"/>
              </a:lnSpc>
              <a:spcBef>
                <a:spcPts val="0"/>
              </a:spcBef>
            </a:pPr>
            <a:endParaRPr lang="en-US" sz="3200" dirty="0"/>
          </a:p>
        </p:txBody>
      </p:sp>
    </p:spTree>
    <p:extLst>
      <p:ext uri="{BB962C8B-B14F-4D97-AF65-F5344CB8AC3E}">
        <p14:creationId xmlns:p14="http://schemas.microsoft.com/office/powerpoint/2010/main" val="349228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3" y="76200"/>
            <a:ext cx="11071517" cy="1397000"/>
          </a:xfrm>
        </p:spPr>
        <p:txBody>
          <a:bodyPr>
            <a:normAutofit/>
          </a:bodyPr>
          <a:lstStyle/>
          <a:p>
            <a:r>
              <a:rPr lang="en-US" sz="5400" b="1" dirty="0">
                <a:solidFill>
                  <a:schemeClr val="tx1"/>
                </a:solidFill>
              </a:rPr>
              <a:t>What God’s Word Does For Me!</a:t>
            </a:r>
          </a:p>
        </p:txBody>
      </p:sp>
      <p:sp>
        <p:nvSpPr>
          <p:cNvPr id="3" name="Content Placeholder 2"/>
          <p:cNvSpPr>
            <a:spLocks noGrp="1"/>
          </p:cNvSpPr>
          <p:nvPr>
            <p:ph idx="1"/>
          </p:nvPr>
        </p:nvSpPr>
        <p:spPr>
          <a:xfrm>
            <a:off x="558653" y="1473200"/>
            <a:ext cx="11071517" cy="5308600"/>
          </a:xfrm>
        </p:spPr>
        <p:txBody>
          <a:bodyPr>
            <a:normAutofit/>
          </a:bodyPr>
          <a:lstStyle/>
          <a:p>
            <a:pPr marL="742950" indent="-742950">
              <a:lnSpc>
                <a:spcPct val="100000"/>
              </a:lnSpc>
              <a:spcBef>
                <a:spcPts val="0"/>
              </a:spcBef>
              <a:buFont typeface="+mj-lt"/>
              <a:buAutoNum type="arabicPeriod" startAt="3"/>
            </a:pPr>
            <a:r>
              <a:rPr lang="en-US" sz="4400" b="1" dirty="0"/>
              <a:t>It counsels me. </a:t>
            </a:r>
            <a:r>
              <a:rPr lang="en-US" sz="4400" dirty="0"/>
              <a:t> </a:t>
            </a:r>
            <a:r>
              <a:rPr lang="en-US" sz="3200" dirty="0"/>
              <a:t>- (vs. 24)</a:t>
            </a:r>
          </a:p>
          <a:p>
            <a:pPr marL="0" indent="0">
              <a:lnSpc>
                <a:spcPct val="100000"/>
              </a:lnSpc>
              <a:spcBef>
                <a:spcPts val="0"/>
              </a:spcBef>
              <a:buNone/>
            </a:pPr>
            <a:r>
              <a:rPr lang="en-US" sz="3600" i="1" dirty="0"/>
              <a:t>“Your testimonies also are my delight; they are my counselors.”</a:t>
            </a:r>
          </a:p>
          <a:p>
            <a:pPr>
              <a:lnSpc>
                <a:spcPct val="100000"/>
              </a:lnSpc>
              <a:spcBef>
                <a:spcPts val="0"/>
              </a:spcBef>
            </a:pPr>
            <a:r>
              <a:rPr lang="en-US" sz="3600" dirty="0"/>
              <a:t>From whom do we seek our wisdom? (1 Corinthians 1:26; Colossians 2:6-8)</a:t>
            </a:r>
          </a:p>
          <a:p>
            <a:pPr>
              <a:lnSpc>
                <a:spcPct val="100000"/>
              </a:lnSpc>
              <a:spcBef>
                <a:spcPts val="0"/>
              </a:spcBef>
            </a:pPr>
            <a:r>
              <a:rPr lang="en-US" sz="3600" dirty="0"/>
              <a:t>Is God’s word “</a:t>
            </a:r>
            <a:r>
              <a:rPr lang="en-US" sz="3600" i="1" dirty="0"/>
              <a:t>talking to you</a:t>
            </a:r>
            <a:r>
              <a:rPr lang="en-US" sz="3600" dirty="0"/>
              <a:t>”? (Proverbs 6:20-23)</a:t>
            </a:r>
          </a:p>
          <a:p>
            <a:pPr>
              <a:lnSpc>
                <a:spcPct val="100000"/>
              </a:lnSpc>
              <a:spcBef>
                <a:spcPts val="0"/>
              </a:spcBef>
            </a:pPr>
            <a:r>
              <a:rPr lang="en-US" sz="3600" dirty="0"/>
              <a:t>Who can we trust? (Acts 20:32)</a:t>
            </a:r>
          </a:p>
          <a:p>
            <a:pPr>
              <a:lnSpc>
                <a:spcPct val="100000"/>
              </a:lnSpc>
              <a:spcBef>
                <a:spcPts val="0"/>
              </a:spcBef>
            </a:pPr>
            <a:r>
              <a:rPr lang="en-US" sz="3600" dirty="0"/>
              <a:t>Seeking eternal (not temporal) glory. (Psalms 73:24)</a:t>
            </a:r>
          </a:p>
          <a:p>
            <a:pPr>
              <a:lnSpc>
                <a:spcPct val="100000"/>
              </a:lnSpc>
              <a:spcBef>
                <a:spcPts val="0"/>
              </a:spcBef>
            </a:pPr>
            <a:endParaRPr lang="en-US" sz="3200" dirty="0"/>
          </a:p>
          <a:p>
            <a:pPr>
              <a:lnSpc>
                <a:spcPct val="100000"/>
              </a:lnSpc>
              <a:spcBef>
                <a:spcPts val="0"/>
              </a:spcBef>
            </a:pPr>
            <a:endParaRPr lang="en-US" sz="3200" dirty="0"/>
          </a:p>
        </p:txBody>
      </p:sp>
    </p:spTree>
    <p:extLst>
      <p:ext uri="{BB962C8B-B14F-4D97-AF65-F5344CB8AC3E}">
        <p14:creationId xmlns:p14="http://schemas.microsoft.com/office/powerpoint/2010/main" val="93001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3" y="76200"/>
            <a:ext cx="11071517" cy="1397000"/>
          </a:xfrm>
        </p:spPr>
        <p:txBody>
          <a:bodyPr>
            <a:normAutofit/>
          </a:bodyPr>
          <a:lstStyle/>
          <a:p>
            <a:r>
              <a:rPr lang="en-US" sz="5400" b="1" dirty="0">
                <a:solidFill>
                  <a:schemeClr val="tx1"/>
                </a:solidFill>
              </a:rPr>
              <a:t>What God’s Word Does For Me!</a:t>
            </a:r>
          </a:p>
        </p:txBody>
      </p:sp>
      <p:sp>
        <p:nvSpPr>
          <p:cNvPr id="3" name="Content Placeholder 2"/>
          <p:cNvSpPr>
            <a:spLocks noGrp="1"/>
          </p:cNvSpPr>
          <p:nvPr>
            <p:ph idx="1"/>
          </p:nvPr>
        </p:nvSpPr>
        <p:spPr>
          <a:xfrm>
            <a:off x="558653" y="1473200"/>
            <a:ext cx="11071517" cy="5308600"/>
          </a:xfrm>
        </p:spPr>
        <p:txBody>
          <a:bodyPr>
            <a:normAutofit/>
          </a:bodyPr>
          <a:lstStyle/>
          <a:p>
            <a:pPr marL="742950" indent="-742950">
              <a:lnSpc>
                <a:spcPct val="100000"/>
              </a:lnSpc>
              <a:spcBef>
                <a:spcPts val="0"/>
              </a:spcBef>
              <a:buFont typeface="+mj-lt"/>
              <a:buAutoNum type="arabicPeriod" startAt="4"/>
            </a:pPr>
            <a:r>
              <a:rPr lang="en-US" sz="4400" b="1" dirty="0"/>
              <a:t>It revives me. </a:t>
            </a:r>
            <a:r>
              <a:rPr lang="en-US" sz="4400" dirty="0"/>
              <a:t> </a:t>
            </a:r>
            <a:r>
              <a:rPr lang="en-US" sz="3600" dirty="0"/>
              <a:t>- (vs. 25, 37, 50, 88, 154)</a:t>
            </a:r>
          </a:p>
          <a:p>
            <a:pPr marL="0" indent="0">
              <a:lnSpc>
                <a:spcPct val="100000"/>
              </a:lnSpc>
              <a:spcBef>
                <a:spcPts val="0"/>
              </a:spcBef>
              <a:buNone/>
            </a:pPr>
            <a:r>
              <a:rPr lang="en-US" sz="3600" i="1" dirty="0"/>
              <a:t>“Turn away my eyes from looking at vanity, and revive me in Your ways.”  </a:t>
            </a:r>
            <a:r>
              <a:rPr lang="en-US" sz="3600" dirty="0"/>
              <a:t>(Psalms 119:37)</a:t>
            </a:r>
          </a:p>
          <a:p>
            <a:pPr>
              <a:lnSpc>
                <a:spcPct val="100000"/>
              </a:lnSpc>
              <a:spcBef>
                <a:spcPts val="0"/>
              </a:spcBef>
            </a:pPr>
            <a:r>
              <a:rPr lang="en-US" sz="3600" dirty="0"/>
              <a:t>Our need for spiritual renewal. (Romans 12:1-2; </a:t>
            </a:r>
            <a:br>
              <a:rPr lang="en-US" sz="3600" dirty="0"/>
            </a:br>
            <a:r>
              <a:rPr lang="en-US" sz="3600" dirty="0"/>
              <a:t>2 Corinthians 4:16-18)</a:t>
            </a:r>
          </a:p>
          <a:p>
            <a:pPr marL="0" indent="0">
              <a:lnSpc>
                <a:spcPct val="100000"/>
              </a:lnSpc>
              <a:spcBef>
                <a:spcPts val="0"/>
              </a:spcBef>
              <a:buNone/>
            </a:pPr>
            <a:endParaRPr lang="en-US" sz="3600" dirty="0"/>
          </a:p>
          <a:p>
            <a:pPr>
              <a:lnSpc>
                <a:spcPct val="100000"/>
              </a:lnSpc>
              <a:spcBef>
                <a:spcPts val="0"/>
              </a:spcBef>
            </a:pPr>
            <a:endParaRPr lang="en-US" sz="3200" dirty="0"/>
          </a:p>
          <a:p>
            <a:pPr>
              <a:lnSpc>
                <a:spcPct val="100000"/>
              </a:lnSpc>
              <a:spcBef>
                <a:spcPts val="0"/>
              </a:spcBef>
            </a:pPr>
            <a:endParaRPr lang="en-US" sz="3200" dirty="0"/>
          </a:p>
        </p:txBody>
      </p:sp>
    </p:spTree>
    <p:extLst>
      <p:ext uri="{BB962C8B-B14F-4D97-AF65-F5344CB8AC3E}">
        <p14:creationId xmlns:p14="http://schemas.microsoft.com/office/powerpoint/2010/main" val="20969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3" y="76200"/>
            <a:ext cx="11071517" cy="1397000"/>
          </a:xfrm>
        </p:spPr>
        <p:txBody>
          <a:bodyPr>
            <a:normAutofit/>
          </a:bodyPr>
          <a:lstStyle/>
          <a:p>
            <a:r>
              <a:rPr lang="en-US" sz="5400" b="1" dirty="0">
                <a:solidFill>
                  <a:schemeClr val="tx1"/>
                </a:solidFill>
              </a:rPr>
              <a:t>What God’s Word Does For Me!</a:t>
            </a:r>
          </a:p>
        </p:txBody>
      </p:sp>
      <p:sp>
        <p:nvSpPr>
          <p:cNvPr id="3" name="Content Placeholder 2"/>
          <p:cNvSpPr>
            <a:spLocks noGrp="1"/>
          </p:cNvSpPr>
          <p:nvPr>
            <p:ph idx="1"/>
          </p:nvPr>
        </p:nvSpPr>
        <p:spPr>
          <a:xfrm>
            <a:off x="558653" y="1473200"/>
            <a:ext cx="11250759" cy="5308600"/>
          </a:xfrm>
        </p:spPr>
        <p:txBody>
          <a:bodyPr>
            <a:normAutofit/>
          </a:bodyPr>
          <a:lstStyle/>
          <a:p>
            <a:pPr marL="742950" indent="-742950">
              <a:lnSpc>
                <a:spcPct val="100000"/>
              </a:lnSpc>
              <a:spcBef>
                <a:spcPts val="0"/>
              </a:spcBef>
              <a:buFont typeface="+mj-lt"/>
              <a:buAutoNum type="arabicPeriod" startAt="5"/>
            </a:pPr>
            <a:r>
              <a:rPr lang="en-US" sz="4400" b="1" dirty="0"/>
              <a:t>It enables me to endure. </a:t>
            </a:r>
            <a:r>
              <a:rPr lang="en-US" sz="4400" dirty="0"/>
              <a:t> </a:t>
            </a:r>
            <a:r>
              <a:rPr lang="en-US" sz="3600" dirty="0"/>
              <a:t>- (vs. 67, 71, 92, 143)</a:t>
            </a:r>
          </a:p>
          <a:p>
            <a:pPr marL="0" indent="0">
              <a:lnSpc>
                <a:spcPct val="100000"/>
              </a:lnSpc>
              <a:spcBef>
                <a:spcPts val="0"/>
              </a:spcBef>
              <a:buNone/>
            </a:pPr>
            <a:r>
              <a:rPr lang="en-US" sz="3600" i="1" dirty="0"/>
              <a:t>“If Your law had not been my delight, then I would have perished in my affliction.” (Psalms 119:92)</a:t>
            </a:r>
          </a:p>
          <a:p>
            <a:pPr>
              <a:lnSpc>
                <a:spcPct val="100000"/>
              </a:lnSpc>
              <a:spcBef>
                <a:spcPts val="0"/>
              </a:spcBef>
            </a:pPr>
            <a:r>
              <a:rPr lang="en-US" sz="3600" dirty="0"/>
              <a:t>Psalms 54:4, His word is how He sustains us!</a:t>
            </a:r>
          </a:p>
          <a:p>
            <a:pPr>
              <a:lnSpc>
                <a:spcPct val="100000"/>
              </a:lnSpc>
              <a:spcBef>
                <a:spcPts val="0"/>
              </a:spcBef>
            </a:pPr>
            <a:r>
              <a:rPr lang="en-US" sz="3600" dirty="0"/>
              <a:t>Combined with prayer. (Psalms 55:22)</a:t>
            </a:r>
          </a:p>
          <a:p>
            <a:pPr>
              <a:lnSpc>
                <a:spcPct val="100000"/>
              </a:lnSpc>
              <a:spcBef>
                <a:spcPts val="0"/>
              </a:spcBef>
            </a:pPr>
            <a:r>
              <a:rPr lang="en-US" sz="3600" dirty="0"/>
              <a:t>Read about what my brethren in former times were called upon to endure &amp; compare it to my lot! (Hebrews 11:32-40)</a:t>
            </a:r>
          </a:p>
          <a:p>
            <a:pPr>
              <a:lnSpc>
                <a:spcPct val="100000"/>
              </a:lnSpc>
              <a:spcBef>
                <a:spcPts val="0"/>
              </a:spcBef>
            </a:pPr>
            <a:r>
              <a:rPr lang="en-US" sz="3600" dirty="0"/>
              <a:t>Puts things in perspective! (Romans 8:18; 2 Cor. 4:17)</a:t>
            </a:r>
          </a:p>
          <a:p>
            <a:pPr>
              <a:lnSpc>
                <a:spcPct val="100000"/>
              </a:lnSpc>
              <a:spcBef>
                <a:spcPts val="0"/>
              </a:spcBef>
            </a:pPr>
            <a:endParaRPr lang="en-US" sz="3600" dirty="0"/>
          </a:p>
        </p:txBody>
      </p:sp>
    </p:spTree>
    <p:extLst>
      <p:ext uri="{BB962C8B-B14F-4D97-AF65-F5344CB8AC3E}">
        <p14:creationId xmlns:p14="http://schemas.microsoft.com/office/powerpoint/2010/main" val="326456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653" y="76200"/>
            <a:ext cx="11071517" cy="1397000"/>
          </a:xfrm>
        </p:spPr>
        <p:txBody>
          <a:bodyPr>
            <a:normAutofit/>
          </a:bodyPr>
          <a:lstStyle/>
          <a:p>
            <a:r>
              <a:rPr lang="en-US" sz="5400" b="1" dirty="0">
                <a:solidFill>
                  <a:schemeClr val="tx1"/>
                </a:solidFill>
              </a:rPr>
              <a:t>What God’s Word Does For Me!</a:t>
            </a:r>
          </a:p>
        </p:txBody>
      </p:sp>
      <p:sp>
        <p:nvSpPr>
          <p:cNvPr id="3" name="Content Placeholder 2"/>
          <p:cNvSpPr>
            <a:spLocks noGrp="1"/>
          </p:cNvSpPr>
          <p:nvPr>
            <p:ph idx="1"/>
          </p:nvPr>
        </p:nvSpPr>
        <p:spPr>
          <a:xfrm>
            <a:off x="558653" y="1473200"/>
            <a:ext cx="11250759" cy="5308600"/>
          </a:xfrm>
        </p:spPr>
        <p:txBody>
          <a:bodyPr>
            <a:normAutofit/>
          </a:bodyPr>
          <a:lstStyle/>
          <a:p>
            <a:pPr marL="742950" indent="-742950">
              <a:lnSpc>
                <a:spcPct val="100000"/>
              </a:lnSpc>
              <a:spcBef>
                <a:spcPts val="0"/>
              </a:spcBef>
              <a:buFont typeface="+mj-lt"/>
              <a:buAutoNum type="arabicPeriod" startAt="6"/>
            </a:pPr>
            <a:r>
              <a:rPr lang="en-US" sz="4400" b="1" dirty="0"/>
              <a:t>It leads me to continual worship &amp; praise.</a:t>
            </a:r>
            <a:br>
              <a:rPr lang="en-US" sz="4400" b="1" dirty="0"/>
            </a:br>
            <a:r>
              <a:rPr lang="en-US" sz="3600" dirty="0"/>
              <a:t>(vs. 164, 175)</a:t>
            </a:r>
          </a:p>
          <a:p>
            <a:pPr marL="0" indent="0">
              <a:lnSpc>
                <a:spcPct val="100000"/>
              </a:lnSpc>
              <a:spcBef>
                <a:spcPts val="0"/>
              </a:spcBef>
              <a:buNone/>
            </a:pPr>
            <a:r>
              <a:rPr lang="en-US" sz="3600" dirty="0"/>
              <a:t>Psalms 119:164, “</a:t>
            </a:r>
            <a:r>
              <a:rPr lang="en-US" sz="3600" i="1" dirty="0"/>
              <a:t>Seven times a day I praise You, because of Your righteous ordinances.”</a:t>
            </a:r>
          </a:p>
          <a:p>
            <a:pPr marL="0" indent="0">
              <a:lnSpc>
                <a:spcPct val="100000"/>
              </a:lnSpc>
              <a:spcBef>
                <a:spcPts val="0"/>
              </a:spcBef>
              <a:buNone/>
            </a:pPr>
            <a:r>
              <a:rPr lang="en-US" sz="3600" dirty="0"/>
              <a:t>Always glad to assemble &amp; worship! (Psalms 122:1; Psalms 84)</a:t>
            </a:r>
          </a:p>
          <a:p>
            <a:pPr marL="0" indent="0">
              <a:lnSpc>
                <a:spcPct val="100000"/>
              </a:lnSpc>
              <a:spcBef>
                <a:spcPts val="0"/>
              </a:spcBef>
              <a:buNone/>
            </a:pPr>
            <a:endParaRPr lang="en-US" sz="3600" dirty="0"/>
          </a:p>
          <a:p>
            <a:pPr marL="0" indent="0">
              <a:lnSpc>
                <a:spcPct val="100000"/>
              </a:lnSpc>
              <a:spcBef>
                <a:spcPts val="0"/>
              </a:spcBef>
              <a:buNone/>
            </a:pPr>
            <a:endParaRPr lang="en-US" sz="3600" dirty="0"/>
          </a:p>
        </p:txBody>
      </p:sp>
    </p:spTree>
    <p:extLst>
      <p:ext uri="{BB962C8B-B14F-4D97-AF65-F5344CB8AC3E}">
        <p14:creationId xmlns:p14="http://schemas.microsoft.com/office/powerpoint/2010/main" val="337765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1193</TotalTime>
  <Words>1291</Words>
  <Application>Microsoft Office PowerPoint</Application>
  <PresentationFormat>Custom</PresentationFormat>
  <Paragraphs>93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Adobe Devanagari</vt:lpstr>
      <vt:lpstr>Arial</vt:lpstr>
      <vt:lpstr>Century Gothic</vt:lpstr>
      <vt:lpstr>Class open house presentation</vt:lpstr>
      <vt:lpstr>Studies in Psalms 119 What God’s Word Does For Me!</vt:lpstr>
      <vt:lpstr>What Is The Bible?</vt:lpstr>
      <vt:lpstr>What Is Our Attitude Toward His Word?</vt:lpstr>
      <vt:lpstr>What God’s Word Does For Me!</vt:lpstr>
      <vt:lpstr>What God’s Word Does For Me!</vt:lpstr>
      <vt:lpstr>What God’s Word Does For Me!</vt:lpstr>
      <vt:lpstr>What God’s Word Does For Me!</vt:lpstr>
      <vt:lpstr>What God’s Word Does For Me!</vt:lpstr>
      <vt:lpstr>What God’s Word Does For Me!</vt:lpstr>
      <vt:lpstr>What God’s Word Does For Me!</vt:lpstr>
      <vt:lpstr>What God’s Word Does For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Psalms 119 What God’s Word Does For Me!</dc:title>
  <dc:creator>Chris Simmons</dc:creator>
  <cp:lastModifiedBy>Chris Simmons</cp:lastModifiedBy>
  <cp:revision>6</cp:revision>
  <dcterms:created xsi:type="dcterms:W3CDTF">2023-08-11T19:37:16Z</dcterms:created>
  <dcterms:modified xsi:type="dcterms:W3CDTF">2023-08-26T15:31:59Z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