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0" r:id="rId4"/>
    <p:sldId id="263" r:id="rId5"/>
    <p:sldId id="261" r:id="rId6"/>
    <p:sldId id="257" r:id="rId7"/>
    <p:sldId id="264" r:id="rId8"/>
    <p:sldId id="262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75506" autoAdjust="0"/>
  </p:normalViewPr>
  <p:slideViewPr>
    <p:cSldViewPr snapToGrid="0">
      <p:cViewPr varScale="1">
        <p:scale>
          <a:sx n="51" d="100"/>
          <a:sy n="51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CC5353-9205-C32C-4196-7FB0DB40E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2022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37A6D-9CEC-9FE6-EACB-EBF221A3B8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10/23/2022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6FFDD-98D7-306B-3FD1-F8330DCF22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Chris Simmons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E030F-5644-7DDF-AB31-C427BF7454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26CC38C-6ACE-430F-9F12-E95D9F73D3A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014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Fall 2022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10/23/2022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0F35BD2-61E0-410B-8C23-9244ACEB5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322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What does “</a:t>
            </a:r>
            <a:r>
              <a:rPr lang="en-US" sz="1200" b="1" i="1" dirty="0">
                <a:solidFill>
                  <a:schemeClr val="tx1"/>
                </a:solidFill>
              </a:rPr>
              <a:t>ancient</a:t>
            </a:r>
            <a:r>
              <a:rPr lang="en-US" sz="1200" dirty="0">
                <a:solidFill>
                  <a:schemeClr val="tx1"/>
                </a:solidFill>
              </a:rPr>
              <a:t>” really mean?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Fall 2022 Gospel Meeting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10/23/2022 am class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35BD2-61E0-410B-8C23-9244ACEB5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7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Clergy</a:t>
            </a:r>
            <a:r>
              <a:rPr 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ordained to perform pastoral or sacerdotal functions in a Christian church</a:t>
            </a:r>
          </a:p>
          <a:p>
            <a:pPr algn="l"/>
            <a:r>
              <a:rPr lang="en-US" sz="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Laity</a:t>
            </a:r>
            <a:r>
              <a:rPr 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 of a religious faith as distinguished from its clergy</a:t>
            </a:r>
          </a:p>
          <a:p>
            <a:r>
              <a:rPr lang="en-US" sz="1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29:9; 1 Peter 2:4, 9-10; Romans 12:1-2</a:t>
            </a:r>
          </a:p>
          <a:p>
            <a:endParaRPr lang="en-US" sz="1300" dirty="0"/>
          </a:p>
          <a:p>
            <a:pPr algn="l"/>
            <a:r>
              <a:rPr lang="en-US" sz="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Clericalism Defined: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policy of maintaining or increasing the power of a religious hierarchy</a:t>
            </a:r>
          </a:p>
          <a:p>
            <a:pPr algn="l"/>
            <a:r>
              <a:rPr lang="en-US" sz="1300" b="1" dirty="0">
                <a:solidFill>
                  <a:srgbClr val="FFFF00"/>
                </a:solidFill>
              </a:rPr>
              <a:t>Problem: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difference between clergy and laity becomes more pronounced, the importance of devotion and consecrated living on the part of the laity is deemphasized</a:t>
            </a:r>
            <a:endParaRPr lang="en-US" sz="1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FFFF00"/>
                </a:solidFill>
              </a:rPr>
              <a:t>Is it possible that such thinking is present among us as well?</a:t>
            </a:r>
          </a:p>
          <a:p>
            <a:r>
              <a:rPr lang="en-US" sz="1300" b="1" dirty="0">
                <a:solidFill>
                  <a:schemeClr val="bg1"/>
                </a:solidFill>
              </a:rPr>
              <a:t>Do we believe that some in the church have more responsibility to live a consecrated, dedicated life than do others?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chemeClr val="bg1"/>
                </a:solidFill>
              </a:rPr>
              <a:t>The Ultimate Danger of Clericalism?</a:t>
            </a:r>
          </a:p>
          <a:p>
            <a:endParaRPr lang="en-US" sz="1300" b="1" dirty="0">
              <a:solidFill>
                <a:schemeClr val="bg1"/>
              </a:solidFill>
            </a:endParaRPr>
          </a:p>
          <a:p>
            <a:endParaRPr lang="en-US" sz="1300" b="1" dirty="0">
              <a:solidFill>
                <a:schemeClr val="bg1"/>
              </a:solidFill>
            </a:endParaRPr>
          </a:p>
          <a:p>
            <a:pPr marL="1263597" indent="-6041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FFFF00"/>
                </a:solidFill>
              </a:rPr>
              <a:t>It gives an excuse for lukewarmness</a:t>
            </a:r>
          </a:p>
          <a:p>
            <a:pPr marL="1263597" indent="-6041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FFFF00"/>
                </a:solidFill>
              </a:rPr>
              <a:t>It keeps the church from growing</a:t>
            </a:r>
          </a:p>
          <a:p>
            <a:pPr marL="604110" indent="-60411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00"/>
              </a:solidFill>
            </a:endParaRPr>
          </a:p>
          <a:p>
            <a:r>
              <a:rPr lang="en-US" sz="1700" b="1" dirty="0">
                <a:solidFill>
                  <a:schemeClr val="bg1"/>
                </a:solidFill>
              </a:rPr>
              <a:t>Are you part of the problem? Or part of the solution!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35BD2-61E0-410B-8C23-9244ACEB58A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97529-4F6E-6B88-33F2-6D9712422EA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10/23/2022 am class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095B8-44C1-12B2-A213-E669E32D2A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0E767FB-C7A0-6D24-BF0F-DC86392E127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Fall 2022 Gospel Meeting</a:t>
            </a:r>
          </a:p>
        </p:txBody>
      </p:sp>
    </p:spTree>
    <p:extLst>
      <p:ext uri="{BB962C8B-B14F-4D97-AF65-F5344CB8AC3E}">
        <p14:creationId xmlns:p14="http://schemas.microsoft.com/office/powerpoint/2010/main" val="143427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included the word of God.</a:t>
            </a:r>
          </a:p>
          <a:p>
            <a:r>
              <a:rPr lang="en-US" dirty="0"/>
              <a:t>Restore God’s functions and roles.</a:t>
            </a:r>
          </a:p>
          <a:p>
            <a:r>
              <a:rPr lang="en-US" dirty="0"/>
              <a:t>Josiah - restored temple first, what if step 2 never took place? (Finding the lost scroll) Step 3, weep and mourn. Step 4 purge the sin. </a:t>
            </a:r>
          </a:p>
          <a:p>
            <a:r>
              <a:rPr lang="en-US" dirty="0"/>
              <a:t>What were kings to do with the Law? Deut. 17:18-19</a:t>
            </a:r>
          </a:p>
          <a:p>
            <a:endParaRPr lang="en-US" dirty="0"/>
          </a:p>
          <a:p>
            <a:r>
              <a:rPr lang="en-US" dirty="0"/>
              <a:t>16 years between the stopping of the building of the temple and the resumption. Ezra 4:24-5:2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35BD2-61E0-410B-8C23-9244ACEB58AD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09E9-8786-254A-C052-150CE8047A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10/23/2022 am class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9D793-00CD-6E6C-D4DA-3C768D35F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2E3D662-FFF2-7722-6538-EF3A464AAA5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Fall 2022 Gospel Meeting</a:t>
            </a:r>
          </a:p>
        </p:txBody>
      </p:sp>
    </p:spTree>
    <p:extLst>
      <p:ext uri="{BB962C8B-B14F-4D97-AF65-F5344CB8AC3E}">
        <p14:creationId xmlns:p14="http://schemas.microsoft.com/office/powerpoint/2010/main" val="109159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863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9198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4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003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3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8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2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33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36FF-2EE0-5BEF-F3C6-3C094EBED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6960" y="1210991"/>
            <a:ext cx="7543800" cy="3114122"/>
          </a:xfrm>
        </p:spPr>
        <p:txBody>
          <a:bodyPr>
            <a:spAutoFit/>
          </a:bodyPr>
          <a:lstStyle/>
          <a:p>
            <a:pPr algn="ctr"/>
            <a:r>
              <a:rPr lang="en-US" sz="11500" b="1" dirty="0">
                <a:solidFill>
                  <a:schemeClr val="tx1"/>
                </a:solidFill>
              </a:rPr>
              <a:t>Agents of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41669-3B9D-97F5-8662-1B2CC9867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9038" y="4455621"/>
            <a:ext cx="7543800" cy="1089529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How God’s servants can bring about positive change</a:t>
            </a:r>
          </a:p>
        </p:txBody>
      </p:sp>
    </p:spTree>
    <p:extLst>
      <p:ext uri="{BB962C8B-B14F-4D97-AF65-F5344CB8AC3E}">
        <p14:creationId xmlns:p14="http://schemas.microsoft.com/office/powerpoint/2010/main" val="49390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489117"/>
            <a:ext cx="9211887" cy="804900"/>
          </a:xfr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What Kind of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3" y="1845734"/>
            <a:ext cx="10931236" cy="3792833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What kind of “</a:t>
            </a:r>
            <a:r>
              <a:rPr lang="en-US" sz="4000" b="1" i="1" dirty="0">
                <a:solidFill>
                  <a:schemeClr val="tx1"/>
                </a:solidFill>
              </a:rPr>
              <a:t>change</a:t>
            </a:r>
            <a:r>
              <a:rPr lang="en-US" sz="4000" dirty="0">
                <a:solidFill>
                  <a:schemeClr val="tx1"/>
                </a:solidFill>
              </a:rPr>
              <a:t>” is being talked about here?</a:t>
            </a:r>
          </a:p>
          <a:p>
            <a:r>
              <a:rPr lang="en-US" sz="4000" dirty="0">
                <a:solidFill>
                  <a:schemeClr val="tx1"/>
                </a:solidFill>
              </a:rPr>
              <a:t>Warning! Be careful of those </a:t>
            </a:r>
            <a:r>
              <a:rPr lang="en-US" sz="4000" i="1" dirty="0">
                <a:solidFill>
                  <a:schemeClr val="tx1"/>
                </a:solidFill>
              </a:rPr>
              <a:t>“</a:t>
            </a:r>
            <a:r>
              <a:rPr lang="en-US" sz="4000" b="1" i="1" dirty="0">
                <a:solidFill>
                  <a:schemeClr val="tx1"/>
                </a:solidFill>
              </a:rPr>
              <a:t>given to change</a:t>
            </a:r>
            <a:r>
              <a:rPr lang="en-US" sz="4000" i="1" dirty="0">
                <a:solidFill>
                  <a:schemeClr val="tx1"/>
                </a:solidFill>
              </a:rPr>
              <a:t>”.</a:t>
            </a:r>
            <a:r>
              <a:rPr lang="en-US" sz="4000" b="1" i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(Proverbs 24:21)</a:t>
            </a:r>
          </a:p>
          <a:p>
            <a:pPr marL="0" indent="0">
              <a:buClrTx/>
              <a:buNone/>
            </a:pPr>
            <a:r>
              <a:rPr lang="en-US" sz="4000" dirty="0">
                <a:solidFill>
                  <a:schemeClr val="tx1"/>
                </a:solidFill>
              </a:rPr>
              <a:t>We need to talk about “</a:t>
            </a:r>
            <a:r>
              <a:rPr lang="en-US" sz="4000" b="1" i="1" dirty="0">
                <a:solidFill>
                  <a:schemeClr val="tx1"/>
                </a:solidFill>
              </a:rPr>
              <a:t>traditions</a:t>
            </a:r>
            <a:r>
              <a:rPr lang="en-US" sz="4000" dirty="0">
                <a:solidFill>
                  <a:schemeClr val="tx1"/>
                </a:solidFill>
              </a:rPr>
              <a:t>”…</a:t>
            </a:r>
            <a:endParaRPr lang="en-US" sz="3200" dirty="0">
              <a:solidFill>
                <a:schemeClr val="tx1"/>
              </a:solidFill>
            </a:endParaRPr>
          </a:p>
          <a:p>
            <a:pPr marL="395669" lvl="1" indent="-176213">
              <a:buClrTx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Traditions</a:t>
            </a:r>
            <a:r>
              <a:rPr lang="en-US" sz="4000" dirty="0">
                <a:solidFill>
                  <a:schemeClr val="tx1"/>
                </a:solidFill>
              </a:rPr>
              <a:t> to be </a:t>
            </a:r>
            <a:r>
              <a:rPr lang="en-US" sz="4000" b="1" dirty="0">
                <a:solidFill>
                  <a:schemeClr val="tx1"/>
                </a:solidFill>
              </a:rPr>
              <a:t>avoided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(Mark 7:3-9; Colossians 2:8)</a:t>
            </a:r>
          </a:p>
          <a:p>
            <a:pPr marL="395669" lvl="1" indent="-176213">
              <a:buClrTx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chemeClr val="tx1"/>
                </a:solidFill>
              </a:rPr>
              <a:t>Traditions</a:t>
            </a:r>
            <a:r>
              <a:rPr lang="en-US" sz="4000" dirty="0">
                <a:solidFill>
                  <a:schemeClr val="tx1"/>
                </a:solidFill>
              </a:rPr>
              <a:t> to be </a:t>
            </a:r>
            <a:r>
              <a:rPr lang="en-US" sz="4000" b="1" dirty="0">
                <a:solidFill>
                  <a:schemeClr val="tx1"/>
                </a:solidFill>
              </a:rPr>
              <a:t>held on to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(2 Thessalonians 2:15; 3:6)</a:t>
            </a:r>
          </a:p>
        </p:txBody>
      </p:sp>
    </p:spTree>
    <p:extLst>
      <p:ext uri="{BB962C8B-B14F-4D97-AF65-F5344CB8AC3E}">
        <p14:creationId xmlns:p14="http://schemas.microsoft.com/office/powerpoint/2010/main" val="27706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55" y="932462"/>
            <a:ext cx="9267305" cy="804900"/>
          </a:xfr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Why Is Change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2241552"/>
            <a:ext cx="10986654" cy="3511731"/>
          </a:xfr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Because times are different?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(Ecclesiastes 1-2; Psalms 42:4)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Because standards are different?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(Isaiah 5:20; Jeremiah 6:16; 2 Timothy 3:16-17; 1 Peter 1:22-25)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Because people are different?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(Romans 3:23; Psalms 143:1-2)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Because sin is progressive, pervasive, and unrelenting?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(Genesis 6:18-19; 2 Timothy 3)</a:t>
            </a:r>
          </a:p>
        </p:txBody>
      </p:sp>
    </p:spTree>
    <p:extLst>
      <p:ext uri="{BB962C8B-B14F-4D97-AF65-F5344CB8AC3E}">
        <p14:creationId xmlns:p14="http://schemas.microsoft.com/office/powerpoint/2010/main" val="32978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516728"/>
            <a:ext cx="9253451" cy="804900"/>
          </a:xfr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What Kind of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910443"/>
            <a:ext cx="11000509" cy="4410438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1"/>
                </a:solidFill>
              </a:rPr>
              <a:t>Change back to God’s standards and will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</a:rPr>
              <a:t>Seeking the “</a:t>
            </a:r>
            <a:r>
              <a:rPr lang="en-US" sz="3600" b="1" i="1" dirty="0">
                <a:solidFill>
                  <a:schemeClr val="tx1"/>
                </a:solidFill>
              </a:rPr>
              <a:t>ancient paths</a:t>
            </a:r>
            <a:r>
              <a:rPr lang="en-US" sz="3600" i="1" dirty="0">
                <a:solidFill>
                  <a:schemeClr val="tx1"/>
                </a:solidFill>
              </a:rPr>
              <a:t>.</a:t>
            </a:r>
            <a:r>
              <a:rPr lang="en-US" sz="3600" dirty="0">
                <a:solidFill>
                  <a:schemeClr val="tx1"/>
                </a:solidFill>
              </a:rPr>
              <a:t>” </a:t>
            </a:r>
            <a:r>
              <a:rPr lang="en-US" sz="3200" dirty="0">
                <a:solidFill>
                  <a:schemeClr val="tx1"/>
                </a:solidFill>
              </a:rPr>
              <a:t>(Jeremiah 6:16)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1"/>
                </a:solidFill>
              </a:rPr>
              <a:t>How did we get here</a:t>
            </a:r>
            <a:r>
              <a:rPr lang="en-US" sz="3600" dirty="0">
                <a:solidFill>
                  <a:schemeClr val="tx1"/>
                </a:solidFill>
              </a:rPr>
              <a:t>? </a:t>
            </a:r>
            <a:r>
              <a:rPr lang="en-US" sz="3200" dirty="0">
                <a:solidFill>
                  <a:schemeClr val="tx1"/>
                </a:solidFill>
              </a:rPr>
              <a:t>(Hebrews 2:1; cf. Isaiah 5:20; Psalms 42:4; Ephesians 5:7-16)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1"/>
                </a:solidFill>
              </a:rPr>
              <a:t>So how do we get back</a:t>
            </a:r>
            <a:r>
              <a:rPr lang="en-US" sz="3600" dirty="0">
                <a:solidFill>
                  <a:schemeClr val="tx1"/>
                </a:solidFill>
              </a:rPr>
              <a:t> “</a:t>
            </a:r>
            <a:r>
              <a:rPr lang="en-US" sz="3600" b="1" dirty="0">
                <a:solidFill>
                  <a:schemeClr val="tx1"/>
                </a:solidFill>
              </a:rPr>
              <a:t>there</a:t>
            </a:r>
            <a:r>
              <a:rPr lang="en-US" sz="3600" dirty="0">
                <a:solidFill>
                  <a:schemeClr val="tx1"/>
                </a:solidFill>
              </a:rPr>
              <a:t>”? What does “there” look like? (Who’s responsible?)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1"/>
                </a:solidFill>
              </a:rPr>
              <a:t>Where does it begin</a:t>
            </a:r>
            <a:r>
              <a:rPr lang="en-US" sz="3600" dirty="0">
                <a:solidFill>
                  <a:schemeClr val="tx1"/>
                </a:solidFill>
              </a:rPr>
              <a:t>? (Matthew 15:18-20)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1"/>
                </a:solidFill>
              </a:rPr>
              <a:t>How do we change hearts</a:t>
            </a:r>
            <a:r>
              <a:rPr lang="en-US" sz="3600" dirty="0">
                <a:solidFill>
                  <a:schemeClr val="tx1"/>
                </a:solidFill>
              </a:rPr>
              <a:t>? What? Who?</a:t>
            </a:r>
          </a:p>
        </p:txBody>
      </p:sp>
    </p:spTree>
    <p:extLst>
      <p:ext uri="{BB962C8B-B14F-4D97-AF65-F5344CB8AC3E}">
        <p14:creationId xmlns:p14="http://schemas.microsoft.com/office/powerpoint/2010/main" val="284807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95153"/>
            <a:ext cx="9281161" cy="804900"/>
          </a:xfr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Who Is Responsible?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5734"/>
            <a:ext cx="10619232" cy="385746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Politicians?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(Proverbs 14:34; 1 Timothy 2:2)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Clergy/laity? </a:t>
            </a:r>
            <a:r>
              <a:rPr lang="en-US" sz="3600" dirty="0">
                <a:solidFill>
                  <a:schemeClr val="tx1"/>
                </a:solidFill>
              </a:rPr>
              <a:t>(What does that mean?)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All members? </a:t>
            </a:r>
            <a:r>
              <a:rPr lang="en-US" sz="3600" dirty="0">
                <a:solidFill>
                  <a:schemeClr val="tx1"/>
                </a:solidFill>
              </a:rPr>
              <a:t>(Ephesians 4:11-16)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Am I part of the problem? </a:t>
            </a:r>
            <a:r>
              <a:rPr lang="en-US" sz="3600" dirty="0">
                <a:solidFill>
                  <a:schemeClr val="tx1"/>
                </a:solidFill>
              </a:rPr>
              <a:t>(Nehemiah 1:5-11)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Am I part of the solution?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6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B962-1314-37DC-8897-6D4CC793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8" y="383785"/>
            <a:ext cx="10972801" cy="135357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Biblical Case Studies …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How Did They Bring About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4366-D977-BB7A-19B4-0F7E500C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1926771"/>
            <a:ext cx="11899392" cy="4065728"/>
          </a:xfrm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Jehoshaphat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(2 Chronicles 17:3-9; 18:1-2; 6-9; 19:1-4; 20:1-12; 20:31-37)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How did he negate his ability to bring about reforms?)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Ezra, Haggai, Zechariah, Nehemiah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dirty="0">
                <a:solidFill>
                  <a:schemeClr val="tx1"/>
                </a:solidFill>
              </a:rPr>
              <a:t>(Ezra 5:1-2; Haggai 1:1-5; Ezra 5:8-12)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Paul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(cf. 2 Corinthians 12:15; 1 Corinthians 9:23; Acts 26:24)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Jesus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(Submission to His Father’s will, iron-clad commitment, willingness to sacrifice all!)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5" y="0"/>
            <a:ext cx="11775809" cy="72571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Do We Bring About The Changes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95" y="2190632"/>
            <a:ext cx="11755306" cy="3775393"/>
          </a:xfrm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Be personally responsible </a:t>
            </a:r>
            <a:r>
              <a:rPr lang="en-US" sz="4000" dirty="0">
                <a:solidFill>
                  <a:schemeClr val="tx1"/>
                </a:solidFill>
              </a:rPr>
              <a:t>and “</a:t>
            </a:r>
            <a:r>
              <a:rPr lang="en-US" sz="4000" b="1" i="1" dirty="0">
                <a:solidFill>
                  <a:schemeClr val="tx1"/>
                </a:solidFill>
              </a:rPr>
              <a:t>live the change</a:t>
            </a:r>
            <a:r>
              <a:rPr lang="en-US" sz="4000" dirty="0">
                <a:solidFill>
                  <a:schemeClr val="tx1"/>
                </a:solidFill>
              </a:rPr>
              <a:t>” boldly and courageously. (Nehemiah; Daniel 9:4-11; Isaiah 6:8; Ezekiel 22:30; Jeremiah 5:1-3)</a:t>
            </a:r>
          </a:p>
          <a:p>
            <a:pPr marL="342900" indent="-342900">
              <a:buClr>
                <a:schemeClr val="tx1"/>
              </a:buClr>
              <a:buFont typeface="Calibri" panose="020F0502020204030204" pitchFamily="34" charset="0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Not conformed but transformed</a:t>
            </a:r>
            <a:r>
              <a:rPr lang="en-US" sz="4000" dirty="0">
                <a:solidFill>
                  <a:schemeClr val="tx1"/>
                </a:solidFill>
              </a:rPr>
              <a:t>! Stop the moral “drift” by returning to God’s standard. (Romans 12:1-2)</a:t>
            </a:r>
          </a:p>
          <a:p>
            <a:pPr marL="342900" indent="-342900">
              <a:buClr>
                <a:schemeClr val="tx1"/>
              </a:buClr>
              <a:buFont typeface="Calibri" panose="020F0502020204030204" pitchFamily="34" charset="0"/>
              <a:buAutoNum type="arabicPeriod"/>
            </a:pPr>
            <a:r>
              <a:rPr lang="en-US" sz="4000" b="1" dirty="0">
                <a:solidFill>
                  <a:schemeClr val="tx1"/>
                </a:solidFill>
              </a:rPr>
              <a:t>Stop compromising</a:t>
            </a:r>
            <a:r>
              <a:rPr lang="en-US" sz="4000" dirty="0">
                <a:solidFill>
                  <a:schemeClr val="tx1"/>
                </a:solidFill>
              </a:rPr>
              <a:t>! (2 John 9-11)</a:t>
            </a:r>
          </a:p>
        </p:txBody>
      </p:sp>
    </p:spTree>
    <p:extLst>
      <p:ext uri="{BB962C8B-B14F-4D97-AF65-F5344CB8AC3E}">
        <p14:creationId xmlns:p14="http://schemas.microsoft.com/office/powerpoint/2010/main" val="209501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5" y="0"/>
            <a:ext cx="11775809" cy="72571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Do We Bring About The Changes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94" y="2133482"/>
            <a:ext cx="11547210" cy="3719993"/>
          </a:xfrm>
        </p:spPr>
        <p:txBody>
          <a:bodyPr wrap="square">
            <a:sp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4"/>
            </a:pPr>
            <a:r>
              <a:rPr lang="en-US" sz="4000" b="1" dirty="0">
                <a:solidFill>
                  <a:schemeClr val="tx1"/>
                </a:solidFill>
              </a:rPr>
              <a:t>Look for open doors</a:t>
            </a:r>
            <a:r>
              <a:rPr lang="en-US" sz="4000" dirty="0">
                <a:solidFill>
                  <a:schemeClr val="tx1"/>
                </a:solidFill>
              </a:rPr>
              <a:t>. (Colossians 4:3-6) Pray for them, that we’ll recognize &amp; make the most of them.</a:t>
            </a:r>
          </a:p>
          <a:p>
            <a:pPr marL="342900" indent="-342900">
              <a:buClr>
                <a:schemeClr val="tx1"/>
              </a:buClr>
              <a:buFont typeface="Calibri" panose="020F0502020204030204" pitchFamily="34" charset="0"/>
              <a:buAutoNum type="arabicPeriod" startAt="4"/>
            </a:pPr>
            <a:r>
              <a:rPr lang="en-US" sz="4000" b="1" dirty="0">
                <a:solidFill>
                  <a:schemeClr val="tx1"/>
                </a:solidFill>
              </a:rPr>
              <a:t>Be as tactical &amp; relentless as our opponent(s)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(Matthew 10:16; 1 Peter 5:8; cf., Ephesians 5:15-17; 6:10ff)</a:t>
            </a:r>
          </a:p>
          <a:p>
            <a:pPr marL="342900" indent="-342900">
              <a:buClr>
                <a:schemeClr val="tx1"/>
              </a:buClr>
              <a:buAutoNum type="arabicPeriod" startAt="4"/>
            </a:pPr>
            <a:r>
              <a:rPr lang="en-US" sz="4000" b="1" dirty="0">
                <a:solidFill>
                  <a:schemeClr val="tx1"/>
                </a:solidFill>
              </a:rPr>
              <a:t>Persuade others using God’s power</a:t>
            </a:r>
            <a:r>
              <a:rPr lang="en-US" sz="4000" dirty="0">
                <a:solidFill>
                  <a:schemeClr val="tx1"/>
                </a:solidFill>
              </a:rPr>
              <a:t>. (Acts 17:1-3, 17; 18:4; 1 Peter 3:15; 4:11; 2 Timothy 3:16-17)</a:t>
            </a:r>
          </a:p>
        </p:txBody>
      </p:sp>
    </p:spTree>
    <p:extLst>
      <p:ext uri="{BB962C8B-B14F-4D97-AF65-F5344CB8AC3E}">
        <p14:creationId xmlns:p14="http://schemas.microsoft.com/office/powerpoint/2010/main" val="1048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31177</TotalTime>
  <Words>775</Words>
  <Application>Microsoft Office PowerPoint</Application>
  <PresentationFormat>Widescreen</PresentationFormat>
  <Paragraphs>75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Agents of Change</vt:lpstr>
      <vt:lpstr>What Kind of Change?</vt:lpstr>
      <vt:lpstr>Why Is Change Needed?</vt:lpstr>
      <vt:lpstr>What Kind of Change?</vt:lpstr>
      <vt:lpstr>Who Is Responsible?</vt:lpstr>
      <vt:lpstr>Biblical Case Studies … How Did They Bring About Change?</vt:lpstr>
      <vt:lpstr>How Do We Bring About The Changes Needed?</vt:lpstr>
      <vt:lpstr>How Do We Bring About The Changes Needed?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 of Change</dc:title>
  <dc:creator>Chris Simmons</dc:creator>
  <cp:lastModifiedBy>Chris Simmons</cp:lastModifiedBy>
  <cp:revision>21</cp:revision>
  <cp:lastPrinted>2022-10-21T22:13:03Z</cp:lastPrinted>
  <dcterms:created xsi:type="dcterms:W3CDTF">2022-09-12T20:39:24Z</dcterms:created>
  <dcterms:modified xsi:type="dcterms:W3CDTF">2023-10-18T23:13:23Z</dcterms:modified>
</cp:coreProperties>
</file>