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21"/>
  </p:notesMasterIdLst>
  <p:handoutMasterIdLst>
    <p:handoutMasterId r:id="rId22"/>
  </p:handoutMasterIdLst>
  <p:sldIdLst>
    <p:sldId id="256" r:id="rId2"/>
    <p:sldId id="275" r:id="rId3"/>
    <p:sldId id="260" r:id="rId4"/>
    <p:sldId id="258" r:id="rId5"/>
    <p:sldId id="276" r:id="rId6"/>
    <p:sldId id="277" r:id="rId7"/>
    <p:sldId id="272" r:id="rId8"/>
    <p:sldId id="271" r:id="rId9"/>
    <p:sldId id="264" r:id="rId10"/>
    <p:sldId id="266" r:id="rId11"/>
    <p:sldId id="265" r:id="rId12"/>
    <p:sldId id="259" r:id="rId13"/>
    <p:sldId id="261" r:id="rId14"/>
    <p:sldId id="262" r:id="rId15"/>
    <p:sldId id="263" r:id="rId16"/>
    <p:sldId id="269" r:id="rId17"/>
    <p:sldId id="270" r:id="rId18"/>
    <p:sldId id="273" r:id="rId19"/>
    <p:sldId id="274" r:id="rId2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9742" autoAdjust="0"/>
  </p:normalViewPr>
  <p:slideViewPr>
    <p:cSldViewPr snapToGrid="0">
      <p:cViewPr varScale="1">
        <p:scale>
          <a:sx n="54" d="100"/>
          <a:sy n="54" d="100"/>
        </p:scale>
        <p:origin x="12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B82658-36D9-63E7-C150-5C9595E95D70}"/>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a:p>
        </p:txBody>
      </p:sp>
      <p:sp>
        <p:nvSpPr>
          <p:cNvPr id="3" name="Date Placeholder 2">
            <a:extLst>
              <a:ext uri="{FF2B5EF4-FFF2-40B4-BE49-F238E27FC236}">
                <a16:creationId xmlns:a16="http://schemas.microsoft.com/office/drawing/2014/main" id="{A38587BB-CA9A-50B3-0A6B-97F558609239}"/>
              </a:ext>
            </a:extLst>
          </p:cNvPr>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r>
              <a:rPr lang="en-US"/>
              <a:t>10/08/23</a:t>
            </a:r>
          </a:p>
        </p:txBody>
      </p:sp>
      <p:sp>
        <p:nvSpPr>
          <p:cNvPr id="4" name="Footer Placeholder 3">
            <a:extLst>
              <a:ext uri="{FF2B5EF4-FFF2-40B4-BE49-F238E27FC236}">
                <a16:creationId xmlns:a16="http://schemas.microsoft.com/office/drawing/2014/main" id="{F266C1F6-5E0B-4A96-6A0C-56E978A6BFDA}"/>
              </a:ext>
            </a:extLst>
          </p:cNvPr>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r>
              <a:rPr lang="en-US"/>
              <a:t>Successful Workers-Part 2</a:t>
            </a:r>
          </a:p>
        </p:txBody>
      </p:sp>
      <p:sp>
        <p:nvSpPr>
          <p:cNvPr id="5" name="Slide Number Placeholder 4">
            <a:extLst>
              <a:ext uri="{FF2B5EF4-FFF2-40B4-BE49-F238E27FC236}">
                <a16:creationId xmlns:a16="http://schemas.microsoft.com/office/drawing/2014/main" id="{98E9CFB1-F63D-41C4-8B2C-36B83641F7B0}"/>
              </a:ext>
            </a:extLst>
          </p:cNvPr>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0EF5123C-D60D-4923-8683-78983A4E4537}" type="slidenum">
              <a:rPr lang="en-US" smtClean="0"/>
              <a:t>‹#›</a:t>
            </a:fld>
            <a:endParaRPr lang="en-US"/>
          </a:p>
        </p:txBody>
      </p:sp>
    </p:spTree>
    <p:extLst>
      <p:ext uri="{BB962C8B-B14F-4D97-AF65-F5344CB8AC3E}">
        <p14:creationId xmlns:p14="http://schemas.microsoft.com/office/powerpoint/2010/main" val="339169102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r>
              <a:rPr lang="en-US"/>
              <a:t>10/08/23</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r>
              <a:rPr lang="en-US"/>
              <a:t>Successful Workers-Part 2</a:t>
            </a:r>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80AC890E-790A-44F4-AD3B-29E415CC60AB}" type="slidenum">
              <a:rPr lang="en-US" smtClean="0"/>
              <a:t>‹#›</a:t>
            </a:fld>
            <a:endParaRPr lang="en-US"/>
          </a:p>
        </p:txBody>
      </p:sp>
    </p:spTree>
    <p:extLst>
      <p:ext uri="{BB962C8B-B14F-4D97-AF65-F5344CB8AC3E}">
        <p14:creationId xmlns:p14="http://schemas.microsoft.com/office/powerpoint/2010/main" val="316533591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Micky preached about the need to return to God’s patterns and foundations for His houses. </a:t>
            </a:r>
          </a:p>
          <a:p>
            <a:r>
              <a:rPr lang="en-US" dirty="0"/>
              <a:t>Psalms 127:1</a:t>
            </a:r>
          </a:p>
          <a:p>
            <a:endParaRPr lang="en-US" dirty="0"/>
          </a:p>
          <a:p>
            <a:r>
              <a:rPr lang="en-US" dirty="0"/>
              <a:t>We must build according to God’s patterns and teach others about the hope found through Christ.</a:t>
            </a:r>
          </a:p>
          <a:p>
            <a:endParaRPr lang="en-US" dirty="0"/>
          </a:p>
          <a:p>
            <a:r>
              <a:rPr lang="en-US" dirty="0"/>
              <a:t>Do we pray for a lost and dying world? What does that mean? </a:t>
            </a:r>
          </a:p>
          <a:p>
            <a:endParaRPr lang="en-US" dirty="0"/>
          </a:p>
          <a:p>
            <a:r>
              <a:rPr lang="en-US" dirty="0"/>
              <a:t>Jesus came to save us from our sins but He needs others to help Him in His work. </a:t>
            </a:r>
          </a:p>
          <a:p>
            <a:endParaRPr lang="en-US" dirty="0"/>
          </a:p>
          <a:p>
            <a:r>
              <a:rPr lang="en-US" dirty="0"/>
              <a:t>Matthew 10 deals with Jesus preparing His disciples/apostles to engage in the work. </a:t>
            </a:r>
          </a:p>
        </p:txBody>
      </p:sp>
      <p:sp>
        <p:nvSpPr>
          <p:cNvPr id="4" name="Date Placeholder 3"/>
          <p:cNvSpPr>
            <a:spLocks noGrp="1"/>
          </p:cNvSpPr>
          <p:nvPr>
            <p:ph type="dt" idx="1"/>
          </p:nvPr>
        </p:nvSpPr>
        <p:spPr/>
        <p:txBody>
          <a:bodyPr/>
          <a:lstStyle/>
          <a:p>
            <a:r>
              <a:rPr lang="en-US"/>
              <a:t>10/08/23</a:t>
            </a:r>
          </a:p>
        </p:txBody>
      </p:sp>
      <p:sp>
        <p:nvSpPr>
          <p:cNvPr id="5" name="Footer Placeholder 4"/>
          <p:cNvSpPr>
            <a:spLocks noGrp="1"/>
          </p:cNvSpPr>
          <p:nvPr>
            <p:ph type="ftr" sz="quarter" idx="4"/>
          </p:nvPr>
        </p:nvSpPr>
        <p:spPr/>
        <p:txBody>
          <a:bodyPr/>
          <a:lstStyle/>
          <a:p>
            <a:r>
              <a:rPr lang="en-US"/>
              <a:t>Successful Workers-Part 2</a:t>
            </a:r>
          </a:p>
        </p:txBody>
      </p:sp>
      <p:sp>
        <p:nvSpPr>
          <p:cNvPr id="6" name="Slide Number Placeholder 5"/>
          <p:cNvSpPr>
            <a:spLocks noGrp="1"/>
          </p:cNvSpPr>
          <p:nvPr>
            <p:ph type="sldNum" sz="quarter" idx="5"/>
          </p:nvPr>
        </p:nvSpPr>
        <p:spPr/>
        <p:txBody>
          <a:bodyPr/>
          <a:lstStyle/>
          <a:p>
            <a:fld id="{80AC890E-790A-44F4-AD3B-29E415CC60AB}" type="slidenum">
              <a:rPr lang="en-US" smtClean="0"/>
              <a:t>1</a:t>
            </a:fld>
            <a:endParaRPr lang="en-US"/>
          </a:p>
        </p:txBody>
      </p:sp>
    </p:spTree>
    <p:extLst>
      <p:ext uri="{BB962C8B-B14F-4D97-AF65-F5344CB8AC3E}">
        <p14:creationId xmlns:p14="http://schemas.microsoft.com/office/powerpoint/2010/main" val="3652689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put off efforts to teach because we don’t know everything? If we know enough to obey the gospel, we know enough to teach.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10</a:t>
            </a:fld>
            <a:endParaRPr lang="en-US"/>
          </a:p>
        </p:txBody>
      </p:sp>
      <p:sp>
        <p:nvSpPr>
          <p:cNvPr id="5" name="Date Placeholder 4">
            <a:extLst>
              <a:ext uri="{FF2B5EF4-FFF2-40B4-BE49-F238E27FC236}">
                <a16:creationId xmlns:a16="http://schemas.microsoft.com/office/drawing/2014/main" id="{5F820256-7D18-A72A-8406-FB49AF619B81}"/>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D48BDE76-266C-0162-8834-1FB4B73C8B36}"/>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31582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say today: “preach the man and not the plan” - preach Jesus and not the church. We cannot preach Jesus without preaching the church He died for. </a:t>
            </a:r>
          </a:p>
          <a:p>
            <a:r>
              <a:rPr lang="en-US" dirty="0"/>
              <a:t>We can’t preach Jesus and not the kingdom or church He came to establish. </a:t>
            </a:r>
          </a:p>
          <a:p>
            <a:r>
              <a:rPr lang="en-US" dirty="0"/>
              <a:t>Should it not still be the focus of our preaching and teaching?</a:t>
            </a:r>
          </a:p>
          <a:p>
            <a:r>
              <a:rPr lang="en-US" dirty="0"/>
              <a:t>Should it not still be the focus of our prayers? (Matthew 6:10)</a:t>
            </a:r>
          </a:p>
          <a:p>
            <a:endParaRPr lang="en-US" dirty="0"/>
          </a:p>
          <a:p>
            <a:r>
              <a:rPr lang="en-US" dirty="0"/>
              <a:t>Social gospel - addressing man’s carnal needs as opposed to spiritual. Or the “gospel of health and wealth”. </a:t>
            </a:r>
          </a:p>
          <a:p>
            <a:endParaRPr lang="en-US" dirty="0"/>
          </a:p>
          <a:p>
            <a:r>
              <a:rPr lang="en-US" dirty="0"/>
              <a:t>1 Thess. 2:12, “…so that you would walk in a manner worthy of the God who calls you into His own kingdom and glory…”</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11</a:t>
            </a:fld>
            <a:endParaRPr lang="en-US"/>
          </a:p>
        </p:txBody>
      </p:sp>
      <p:sp>
        <p:nvSpPr>
          <p:cNvPr id="5" name="Date Placeholder 4">
            <a:extLst>
              <a:ext uri="{FF2B5EF4-FFF2-40B4-BE49-F238E27FC236}">
                <a16:creationId xmlns:a16="http://schemas.microsoft.com/office/drawing/2014/main" id="{5D6F1EFE-38EB-7C96-F0CD-E9A6A773FCD8}"/>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425FFBE4-3C7C-F5EC-834B-D407AB6FCC7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538708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Jesus is speaking of the miraculous powers given by the Holy Spirit and yes, we do not have such now but we do have gifts from God to be used to his glory.</a:t>
            </a:r>
          </a:p>
        </p:txBody>
      </p:sp>
      <p:sp>
        <p:nvSpPr>
          <p:cNvPr id="4" name="Slide Number Placeholder 3"/>
          <p:cNvSpPr>
            <a:spLocks noGrp="1"/>
          </p:cNvSpPr>
          <p:nvPr>
            <p:ph type="sldNum" sz="quarter" idx="5"/>
          </p:nvPr>
        </p:nvSpPr>
        <p:spPr/>
        <p:txBody>
          <a:bodyPr/>
          <a:lstStyle/>
          <a:p>
            <a:fld id="{80AC890E-790A-44F4-AD3B-29E415CC60AB}" type="slidenum">
              <a:rPr lang="en-US" smtClean="0"/>
              <a:t>12</a:t>
            </a:fld>
            <a:endParaRPr lang="en-US"/>
          </a:p>
        </p:txBody>
      </p:sp>
      <p:sp>
        <p:nvSpPr>
          <p:cNvPr id="5" name="Date Placeholder 4">
            <a:extLst>
              <a:ext uri="{FF2B5EF4-FFF2-40B4-BE49-F238E27FC236}">
                <a16:creationId xmlns:a16="http://schemas.microsoft.com/office/drawing/2014/main" id="{E7588306-D72B-2CC0-C329-FFE3520E147B}"/>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872A69FF-6ABF-12E7-CC99-3EEAF3338030}"/>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426314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Trust in God</a:t>
            </a:r>
            <a:r>
              <a:rPr lang="en-US" sz="1200" dirty="0"/>
              <a:t> to provide through the support of those who you work with. </a:t>
            </a:r>
          </a:p>
          <a:p>
            <a:r>
              <a:rPr lang="en-US" dirty="0"/>
              <a:t>Ps 4:4-5</a:t>
            </a:r>
          </a:p>
          <a:p>
            <a:r>
              <a:rPr lang="en-US" dirty="0"/>
              <a:t>Tremble, and do not sin; Meditate in your heart upon your bed, and be still. Selah. </a:t>
            </a:r>
          </a:p>
          <a:p>
            <a:r>
              <a:rPr lang="en-US" dirty="0"/>
              <a:t>5 Offer the sacrifices of righteousness, And trust in the Lord. </a:t>
            </a:r>
          </a:p>
          <a:p>
            <a:endParaRPr lang="en-US" dirty="0"/>
          </a:p>
          <a:p>
            <a:r>
              <a:rPr lang="en-US" dirty="0"/>
              <a:t>Ps 37:1-6</a:t>
            </a:r>
          </a:p>
          <a:p>
            <a:r>
              <a:rPr lang="en-US" dirty="0"/>
              <a:t>Do not fret because of evildoers, Be not envious toward wrongdoers. </a:t>
            </a:r>
          </a:p>
          <a:p>
            <a:r>
              <a:rPr lang="en-US" dirty="0"/>
              <a:t>2 For they will wither quickly like the grass And fade like the green herb. </a:t>
            </a:r>
          </a:p>
          <a:p>
            <a:r>
              <a:rPr lang="en-US" dirty="0"/>
              <a:t>3 Trust in the Lord and do good; Dwell in the land and cultivate faithfulness. </a:t>
            </a:r>
          </a:p>
          <a:p>
            <a:r>
              <a:rPr lang="en-US" dirty="0"/>
              <a:t>4 Delight yourself in the Lord; And He will give you the desires of your heart. </a:t>
            </a:r>
          </a:p>
          <a:p>
            <a:r>
              <a:rPr lang="en-US" dirty="0"/>
              <a:t>5 Commit your way to the Lord, Trust also in Him, and He will do it. </a:t>
            </a:r>
          </a:p>
          <a:p>
            <a:r>
              <a:rPr lang="en-US" dirty="0"/>
              <a:t>6 He will bring forth your righteousness as the light</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13</a:t>
            </a:fld>
            <a:endParaRPr lang="en-US"/>
          </a:p>
        </p:txBody>
      </p:sp>
      <p:sp>
        <p:nvSpPr>
          <p:cNvPr id="5" name="Date Placeholder 4">
            <a:extLst>
              <a:ext uri="{FF2B5EF4-FFF2-40B4-BE49-F238E27FC236}">
                <a16:creationId xmlns:a16="http://schemas.microsoft.com/office/drawing/2014/main" id="{4BBD486E-E706-0282-3389-5B25FAB495D0}"/>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28889A60-3854-5B5B-CE8F-19925F9D30A2}"/>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11877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 studying with anyone who is willing to truly study. Watch out for anyone who argues with a “yeah-but” mindset. </a:t>
            </a:r>
          </a:p>
        </p:txBody>
      </p:sp>
      <p:sp>
        <p:nvSpPr>
          <p:cNvPr id="4" name="Slide Number Placeholder 3"/>
          <p:cNvSpPr>
            <a:spLocks noGrp="1"/>
          </p:cNvSpPr>
          <p:nvPr>
            <p:ph type="sldNum" sz="quarter" idx="5"/>
          </p:nvPr>
        </p:nvSpPr>
        <p:spPr/>
        <p:txBody>
          <a:bodyPr/>
          <a:lstStyle/>
          <a:p>
            <a:fld id="{80AC890E-790A-44F4-AD3B-29E415CC60AB}" type="slidenum">
              <a:rPr lang="en-US" smtClean="0"/>
              <a:t>14</a:t>
            </a:fld>
            <a:endParaRPr lang="en-US"/>
          </a:p>
        </p:txBody>
      </p:sp>
      <p:sp>
        <p:nvSpPr>
          <p:cNvPr id="5" name="Date Placeholder 4">
            <a:extLst>
              <a:ext uri="{FF2B5EF4-FFF2-40B4-BE49-F238E27FC236}">
                <a16:creationId xmlns:a16="http://schemas.microsoft.com/office/drawing/2014/main" id="{FD652F68-CF0E-557C-ED45-B036B3C7458F}"/>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679DC6F5-D760-3F08-03BB-562E575301A0}"/>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536956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r>
              <a:rPr lang="en-US" i="1" dirty="0"/>
              <a:t>“I want you to be </a:t>
            </a:r>
            <a:r>
              <a:rPr lang="en-US" b="1" i="1" dirty="0"/>
              <a:t>wise in what is good </a:t>
            </a:r>
            <a:r>
              <a:rPr lang="en-US" i="1" dirty="0"/>
              <a:t>and </a:t>
            </a:r>
            <a:r>
              <a:rPr lang="en-US" b="1" i="1" dirty="0"/>
              <a:t>innocent in what is evil</a:t>
            </a:r>
            <a:r>
              <a:rPr lang="en-US" i="1" dirty="0"/>
              <a:t>.”</a:t>
            </a:r>
            <a:r>
              <a:rPr lang="en-US" dirty="0"/>
              <a:t> </a:t>
            </a:r>
            <a:r>
              <a:rPr lang="en-US" sz="1100" dirty="0"/>
              <a:t>(Romans 16:19) </a:t>
            </a:r>
            <a:endParaRPr lang="en-US" i="1"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15</a:t>
            </a:fld>
            <a:endParaRPr lang="en-US"/>
          </a:p>
        </p:txBody>
      </p:sp>
      <p:sp>
        <p:nvSpPr>
          <p:cNvPr id="5" name="Date Placeholder 4">
            <a:extLst>
              <a:ext uri="{FF2B5EF4-FFF2-40B4-BE49-F238E27FC236}">
                <a16:creationId xmlns:a16="http://schemas.microsoft.com/office/drawing/2014/main" id="{0FBE9A3C-73ED-007F-2579-AB98DBC3F25B}"/>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8EB5E54B-F1CE-DE6A-37B3-F75A74B465A1}"/>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353880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“I want you to be </a:t>
            </a:r>
            <a:r>
              <a:rPr lang="en-US" b="1" i="1" dirty="0"/>
              <a:t>wise in what is good </a:t>
            </a:r>
            <a:r>
              <a:rPr lang="en-US" i="1" dirty="0"/>
              <a:t>and </a:t>
            </a:r>
            <a:r>
              <a:rPr lang="en-US" b="1" i="1" dirty="0"/>
              <a:t>innocent in what is evil</a:t>
            </a:r>
            <a:r>
              <a:rPr lang="en-US" i="1" dirty="0"/>
              <a:t>.”</a:t>
            </a:r>
            <a:r>
              <a:rPr lang="en-US" dirty="0"/>
              <a:t> </a:t>
            </a:r>
            <a:r>
              <a:rPr lang="en-US" sz="1100" dirty="0"/>
              <a:t>(Romans 16:19) </a:t>
            </a:r>
            <a:endParaRPr lang="en-US" i="1"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16</a:t>
            </a:fld>
            <a:endParaRPr lang="en-US"/>
          </a:p>
        </p:txBody>
      </p:sp>
      <p:sp>
        <p:nvSpPr>
          <p:cNvPr id="5" name="Date Placeholder 4">
            <a:extLst>
              <a:ext uri="{FF2B5EF4-FFF2-40B4-BE49-F238E27FC236}">
                <a16:creationId xmlns:a16="http://schemas.microsoft.com/office/drawing/2014/main" id="{7E178861-027E-8AE9-C414-B86027569131}"/>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0DFA76BF-15C3-2C55-5270-3750C093F133}"/>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413766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“I want you to be </a:t>
            </a:r>
            <a:r>
              <a:rPr lang="en-US" b="1" i="1" dirty="0"/>
              <a:t>wise in what is good </a:t>
            </a:r>
            <a:r>
              <a:rPr lang="en-US" i="1" dirty="0"/>
              <a:t>and </a:t>
            </a:r>
            <a:r>
              <a:rPr lang="en-US" b="1" i="1" dirty="0"/>
              <a:t>innocent in what is evil</a:t>
            </a:r>
            <a:r>
              <a:rPr lang="en-US" i="1" dirty="0"/>
              <a:t>.”</a:t>
            </a:r>
            <a:r>
              <a:rPr lang="en-US" dirty="0"/>
              <a:t> </a:t>
            </a:r>
            <a:r>
              <a:rPr lang="en-US" sz="1100" dirty="0"/>
              <a:t>(Romans 16:19) </a:t>
            </a:r>
            <a:endParaRPr lang="en-US" i="1"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17</a:t>
            </a:fld>
            <a:endParaRPr lang="en-US"/>
          </a:p>
        </p:txBody>
      </p:sp>
      <p:sp>
        <p:nvSpPr>
          <p:cNvPr id="5" name="Date Placeholder 4">
            <a:extLst>
              <a:ext uri="{FF2B5EF4-FFF2-40B4-BE49-F238E27FC236}">
                <a16:creationId xmlns:a16="http://schemas.microsoft.com/office/drawing/2014/main" id="{6E891F8F-5A22-9B50-E158-EC828F0BB035}"/>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5AF23A16-6720-7498-FC6C-CA607FB64E1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394830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18</a:t>
            </a:fld>
            <a:endParaRPr lang="en-US"/>
          </a:p>
        </p:txBody>
      </p:sp>
      <p:sp>
        <p:nvSpPr>
          <p:cNvPr id="5" name="Date Placeholder 4">
            <a:extLst>
              <a:ext uri="{FF2B5EF4-FFF2-40B4-BE49-F238E27FC236}">
                <a16:creationId xmlns:a16="http://schemas.microsoft.com/office/drawing/2014/main" id="{8C9D6839-8F72-47E9-F45C-65B7932695A1}"/>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800F9BA5-B8A4-E415-2B64-BF2A198B5AA2}"/>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902969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10">
              <a:defRPr/>
            </a:pPr>
            <a:r>
              <a:rPr lang="en-US" i="1" dirty="0"/>
              <a:t>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19</a:t>
            </a:fld>
            <a:endParaRPr lang="en-US"/>
          </a:p>
        </p:txBody>
      </p:sp>
      <p:sp>
        <p:nvSpPr>
          <p:cNvPr id="5" name="Date Placeholder 4">
            <a:extLst>
              <a:ext uri="{FF2B5EF4-FFF2-40B4-BE49-F238E27FC236}">
                <a16:creationId xmlns:a16="http://schemas.microsoft.com/office/drawing/2014/main" id="{6F2F7E3A-234C-58DF-96BC-573D167FF9AC}"/>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6B0FF0B0-9368-C096-B9E8-1BFEE3660625}"/>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090190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Lost - includes the both ideas of misguided and perishing or given over to eternal misery - Thayer.</a:t>
            </a:r>
          </a:p>
          <a:p>
            <a:endParaRPr lang="en-US" dirty="0"/>
          </a:p>
          <a:p>
            <a:r>
              <a:rPr lang="en-US" dirty="0"/>
              <a:t>Laborer - a “toiler”</a:t>
            </a:r>
          </a:p>
          <a:p>
            <a:endParaRPr lang="en-US" dirty="0"/>
          </a:p>
          <a:p>
            <a:r>
              <a:rPr lang="en-US" dirty="0"/>
              <a:t>Fellow workers - stressing that we work together.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2</a:t>
            </a:fld>
            <a:endParaRPr lang="en-US"/>
          </a:p>
        </p:txBody>
      </p:sp>
      <p:sp>
        <p:nvSpPr>
          <p:cNvPr id="5" name="Date Placeholder 4">
            <a:extLst>
              <a:ext uri="{FF2B5EF4-FFF2-40B4-BE49-F238E27FC236}">
                <a16:creationId xmlns:a16="http://schemas.microsoft.com/office/drawing/2014/main" id="{E6AC745D-DE56-1AA6-7CC0-FA4A104A6FA6}"/>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287C8FBC-8AF4-E095-D479-936C22BE1138}"/>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40941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Beware of Satan’s suggestion: What is the least amount of work we can do and go to heaven? </a:t>
            </a:r>
          </a:p>
          <a:p>
            <a:endParaRPr lang="en-US" dirty="0"/>
          </a:p>
        </p:txBody>
      </p:sp>
      <p:sp>
        <p:nvSpPr>
          <p:cNvPr id="4" name="Date Placeholder 3"/>
          <p:cNvSpPr>
            <a:spLocks noGrp="1"/>
          </p:cNvSpPr>
          <p:nvPr>
            <p:ph type="dt" idx="1"/>
          </p:nvPr>
        </p:nvSpPr>
        <p:spPr/>
        <p:txBody>
          <a:bodyPr/>
          <a:lstStyle/>
          <a:p>
            <a:r>
              <a:rPr lang="en-US"/>
              <a:t>10/08/23</a:t>
            </a:r>
          </a:p>
        </p:txBody>
      </p:sp>
      <p:sp>
        <p:nvSpPr>
          <p:cNvPr id="5" name="Footer Placeholder 4"/>
          <p:cNvSpPr>
            <a:spLocks noGrp="1"/>
          </p:cNvSpPr>
          <p:nvPr>
            <p:ph type="ftr" sz="quarter" idx="4"/>
          </p:nvPr>
        </p:nvSpPr>
        <p:spPr/>
        <p:txBody>
          <a:bodyPr/>
          <a:lstStyle/>
          <a:p>
            <a:r>
              <a:rPr lang="en-US"/>
              <a:t>Successful Workers-Part 2</a:t>
            </a:r>
          </a:p>
        </p:txBody>
      </p:sp>
      <p:sp>
        <p:nvSpPr>
          <p:cNvPr id="6" name="Slide Number Placeholder 5"/>
          <p:cNvSpPr>
            <a:spLocks noGrp="1"/>
          </p:cNvSpPr>
          <p:nvPr>
            <p:ph type="sldNum" sz="quarter" idx="5"/>
          </p:nvPr>
        </p:nvSpPr>
        <p:spPr/>
        <p:txBody>
          <a:bodyPr/>
          <a:lstStyle/>
          <a:p>
            <a:fld id="{80AC890E-790A-44F4-AD3B-29E415CC60AB}" type="slidenum">
              <a:rPr lang="en-US" smtClean="0"/>
              <a:t>3</a:t>
            </a:fld>
            <a:endParaRPr lang="en-US"/>
          </a:p>
        </p:txBody>
      </p:sp>
    </p:spTree>
    <p:extLst>
      <p:ext uri="{BB962C8B-B14F-4D97-AF65-F5344CB8AC3E}">
        <p14:creationId xmlns:p14="http://schemas.microsoft.com/office/powerpoint/2010/main" val="285824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Rather, do we see the lost as foolish individuals who should know better?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4</a:t>
            </a:fld>
            <a:endParaRPr lang="en-US"/>
          </a:p>
        </p:txBody>
      </p:sp>
      <p:sp>
        <p:nvSpPr>
          <p:cNvPr id="5" name="Date Placeholder 4">
            <a:extLst>
              <a:ext uri="{FF2B5EF4-FFF2-40B4-BE49-F238E27FC236}">
                <a16:creationId xmlns:a16="http://schemas.microsoft.com/office/drawing/2014/main" id="{2CC60D30-442E-4B97-E165-1DE59E879AC7}"/>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7C42C7A1-ABEC-989C-B51E-0D596F7B5DEF}"/>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092814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Phil 3:18-19</a:t>
            </a:r>
          </a:p>
          <a:p>
            <a:r>
              <a:rPr lang="en-US" sz="1400" dirty="0"/>
              <a:t>For many walk, of whom I often told you, and </a:t>
            </a:r>
            <a:r>
              <a:rPr lang="en-US" sz="1400" b="1" dirty="0"/>
              <a:t>now tell you even weeping, that they are enemies of the cross of Christ</a:t>
            </a:r>
            <a:r>
              <a:rPr lang="en-US" sz="1400" dirty="0"/>
              <a:t>, 19 whose end is destruction, whose god is their appetite, and whose glory is in their shame, who </a:t>
            </a:r>
            <a:r>
              <a:rPr lang="en-US" sz="1400" b="1" dirty="0"/>
              <a:t>set their minds on earthly things</a:t>
            </a:r>
            <a:r>
              <a:rPr lang="en-US" sz="1400" dirty="0"/>
              <a:t>.</a:t>
            </a:r>
          </a:p>
          <a:p>
            <a:pPr marL="285750" indent="-285750">
              <a:buFont typeface="Arial" panose="020B0604020202020204" pitchFamily="34" charset="0"/>
              <a:buChar char="•"/>
            </a:pPr>
            <a:r>
              <a:rPr lang="en-US" sz="1400" dirty="0"/>
              <a:t>“Not to be construed as extinction” - it doesn’t mean we cease to exist. Rather, eternally separated in hell. Equal in salvation to the salvation of the righteous.</a:t>
            </a:r>
          </a:p>
          <a:p>
            <a:pPr marL="0" indent="0">
              <a:buFont typeface="Arial" panose="020B0604020202020204" pitchFamily="34" charset="0"/>
              <a:buNone/>
            </a:pPr>
            <a:endParaRPr lang="en-US" sz="1400" dirty="0"/>
          </a:p>
          <a:p>
            <a:r>
              <a:rPr lang="en-US" sz="1400" dirty="0"/>
              <a:t>Acts 20:31-32</a:t>
            </a:r>
          </a:p>
          <a:p>
            <a:r>
              <a:rPr lang="en-US" sz="1400" dirty="0"/>
              <a:t>Therefore be on the alert, remembering that night and day for a period of three </a:t>
            </a:r>
            <a:r>
              <a:rPr lang="en-US" sz="1400" b="1" dirty="0"/>
              <a:t>years I did not cease to admonish each one with tears. </a:t>
            </a:r>
            <a:r>
              <a:rPr lang="en-US" sz="1400" dirty="0"/>
              <a:t>32 "And now I commend you to God and to the word of His grace, which is able to build you up and to give you the inheritance among all those who are sanctified. (Cf., vs. 19)</a:t>
            </a:r>
          </a:p>
          <a:p>
            <a:endParaRPr lang="en-US" sz="1400" dirty="0"/>
          </a:p>
          <a:p>
            <a:endParaRPr lang="en-US" sz="1400" dirty="0"/>
          </a:p>
          <a:p>
            <a:r>
              <a:rPr lang="en-US" sz="1400" dirty="0"/>
              <a:t>2 Cor 2:4</a:t>
            </a:r>
          </a:p>
          <a:p>
            <a:r>
              <a:rPr lang="en-US" sz="1400" b="1" dirty="0"/>
              <a:t>For out of much affliction and anguish of heart I wrote to you with many tears</a:t>
            </a:r>
            <a:r>
              <a:rPr lang="en-US" sz="1400" dirty="0"/>
              <a:t>; not so that you would be made sorrowful, but that you </a:t>
            </a:r>
            <a:r>
              <a:rPr lang="en-US" sz="1400" b="1" dirty="0"/>
              <a:t>might know the love which I have especially for you</a:t>
            </a:r>
            <a:r>
              <a:rPr lang="en-US" sz="1400" dirty="0"/>
              <a:t>.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5</a:t>
            </a:fld>
            <a:endParaRPr lang="en-US"/>
          </a:p>
        </p:txBody>
      </p:sp>
      <p:sp>
        <p:nvSpPr>
          <p:cNvPr id="5" name="Date Placeholder 4">
            <a:extLst>
              <a:ext uri="{FF2B5EF4-FFF2-40B4-BE49-F238E27FC236}">
                <a16:creationId xmlns:a16="http://schemas.microsoft.com/office/drawing/2014/main" id="{FEE747F9-57DF-51C4-EB8B-057C43D0C97F}"/>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B16773C5-F8FF-136D-1408-366762A0F55D}"/>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250006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Phil 3:18-19</a:t>
            </a:r>
          </a:p>
          <a:p>
            <a:r>
              <a:rPr lang="en-US" sz="1400" dirty="0"/>
              <a:t>For many walk, of whom I often told you, and </a:t>
            </a:r>
            <a:r>
              <a:rPr lang="en-US" sz="1400" b="1" dirty="0"/>
              <a:t>now tell you even weeping, that they are enemies of the cross of Christ</a:t>
            </a:r>
            <a:r>
              <a:rPr lang="en-US" sz="1400" dirty="0"/>
              <a:t>, 19 whose end is destruction, whose god is their appetite, and whose glory is in their shame, who </a:t>
            </a:r>
            <a:r>
              <a:rPr lang="en-US" sz="1400" b="1" dirty="0"/>
              <a:t>set their minds on earthly things</a:t>
            </a:r>
            <a:r>
              <a:rPr lang="en-US" sz="1400" dirty="0"/>
              <a:t>.</a:t>
            </a:r>
          </a:p>
          <a:p>
            <a:pPr marL="285750" indent="-285750">
              <a:buFont typeface="Arial" panose="020B0604020202020204" pitchFamily="34" charset="0"/>
              <a:buChar char="•"/>
            </a:pPr>
            <a:r>
              <a:rPr lang="en-US" sz="1400" dirty="0"/>
              <a:t>“Not to be construed as extinction” - it doesn’t mean we cease to exist. Rather, eternally separated in hell. Equal in salvation to the salvation of the righteous.</a:t>
            </a:r>
          </a:p>
          <a:p>
            <a:pPr marL="0" indent="0">
              <a:buFont typeface="Arial" panose="020B0604020202020204" pitchFamily="34" charset="0"/>
              <a:buNone/>
            </a:pPr>
            <a:endParaRPr lang="en-US" sz="1400" dirty="0"/>
          </a:p>
          <a:p>
            <a:r>
              <a:rPr lang="en-US" sz="1400" dirty="0"/>
              <a:t>Acts 20:31-32</a:t>
            </a:r>
          </a:p>
          <a:p>
            <a:r>
              <a:rPr lang="en-US" sz="1400" dirty="0"/>
              <a:t>Therefore be on the alert, remembering that night and day for a period of three </a:t>
            </a:r>
            <a:r>
              <a:rPr lang="en-US" sz="1400" b="1" dirty="0"/>
              <a:t>years I did not cease to admonish each one with tears. </a:t>
            </a:r>
            <a:r>
              <a:rPr lang="en-US" sz="1400" dirty="0"/>
              <a:t>32 "And now I commend you to God and to the word of His grace, which is able to build you up and to give you the inheritance among all those who are sanctified. (Cf., vs. 19)</a:t>
            </a:r>
          </a:p>
          <a:p>
            <a:endParaRPr lang="en-US" sz="1400" dirty="0"/>
          </a:p>
          <a:p>
            <a:endParaRPr lang="en-US" sz="1400" dirty="0"/>
          </a:p>
          <a:p>
            <a:r>
              <a:rPr lang="en-US" sz="1400" dirty="0"/>
              <a:t>2 Cor 2:4</a:t>
            </a:r>
          </a:p>
          <a:p>
            <a:r>
              <a:rPr lang="en-US" sz="1400" b="1" dirty="0"/>
              <a:t>For out of much affliction and anguish of heart I wrote to you with many tears</a:t>
            </a:r>
            <a:r>
              <a:rPr lang="en-US" sz="1400" dirty="0"/>
              <a:t>; not so that you would be made sorrowful, but that you </a:t>
            </a:r>
            <a:r>
              <a:rPr lang="en-US" sz="1400" b="1" dirty="0"/>
              <a:t>might know the love which I have especially for you</a:t>
            </a:r>
            <a:r>
              <a:rPr lang="en-US" sz="1400" dirty="0"/>
              <a:t>.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6</a:t>
            </a:fld>
            <a:endParaRPr lang="en-US"/>
          </a:p>
        </p:txBody>
      </p:sp>
      <p:sp>
        <p:nvSpPr>
          <p:cNvPr id="5" name="Date Placeholder 4">
            <a:extLst>
              <a:ext uri="{FF2B5EF4-FFF2-40B4-BE49-F238E27FC236}">
                <a16:creationId xmlns:a16="http://schemas.microsoft.com/office/drawing/2014/main" id="{FEE747F9-57DF-51C4-EB8B-057C43D0C97F}"/>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B16773C5-F8FF-136D-1408-366762A0F55D}"/>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946260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7</a:t>
            </a:fld>
            <a:endParaRPr lang="en-US"/>
          </a:p>
        </p:txBody>
      </p:sp>
      <p:sp>
        <p:nvSpPr>
          <p:cNvPr id="5" name="Date Placeholder 4">
            <a:extLst>
              <a:ext uri="{FF2B5EF4-FFF2-40B4-BE49-F238E27FC236}">
                <a16:creationId xmlns:a16="http://schemas.microsoft.com/office/drawing/2014/main" id="{44034C55-6FEA-5910-6818-7A333258A5E7}"/>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47AE55D6-A4AC-F3E9-7D75-9676727DF07D}"/>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767209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Called through the gospel. (2 Thess. 2:14)</a:t>
            </a:r>
          </a:p>
          <a:p>
            <a:r>
              <a:rPr lang="en-US" dirty="0"/>
              <a:t>We are what we repeatedly do, excellence is not an act but a habit.</a:t>
            </a:r>
          </a:p>
          <a:p>
            <a:r>
              <a:rPr lang="en-US" dirty="0"/>
              <a:t>Faithfulness is not an act but our way of life. </a:t>
            </a:r>
          </a:p>
          <a:p>
            <a:endParaRPr lang="en-US" dirty="0"/>
          </a:p>
          <a:p>
            <a:r>
              <a:rPr lang="en-US" dirty="0"/>
              <a:t>So many examples:</a:t>
            </a:r>
          </a:p>
          <a:p>
            <a:pPr lvl="0" algn="l" rtl="0">
              <a:lnSpc>
                <a:spcPct val="100000"/>
              </a:lnSpc>
              <a:spcBef>
                <a:spcPts val="400"/>
              </a:spcBef>
              <a:spcAft>
                <a:spcPts val="0"/>
              </a:spcAft>
              <a:buSzPts val="2400"/>
              <a:buFont typeface="Arial" panose="020B0604020202020204" pitchFamily="34" charset="0"/>
              <a:buChar char="•"/>
            </a:pPr>
            <a:r>
              <a:rPr lang="en-US" b="1" dirty="0"/>
              <a:t>Abraham - </a:t>
            </a:r>
            <a:r>
              <a:rPr lang="en-US" b="1" dirty="0">
                <a:solidFill>
                  <a:schemeClr val="accent3">
                    <a:lumMod val="40000"/>
                    <a:lumOff val="60000"/>
                  </a:schemeClr>
                </a:solidFill>
              </a:rPr>
              <a:t>willing to forsake</a:t>
            </a:r>
            <a:r>
              <a:rPr lang="en-US" dirty="0">
                <a:solidFill>
                  <a:schemeClr val="accent3">
                    <a:lumMod val="40000"/>
                    <a:lumOff val="60000"/>
                  </a:schemeClr>
                </a:solidFill>
              </a:rPr>
              <a:t> </a:t>
            </a:r>
            <a:r>
              <a:rPr lang="en-US" dirty="0"/>
              <a:t>everything by faith. </a:t>
            </a:r>
          </a:p>
          <a:p>
            <a:pPr lvl="0" algn="l" rtl="0">
              <a:lnSpc>
                <a:spcPct val="100000"/>
              </a:lnSpc>
              <a:spcBef>
                <a:spcPts val="400"/>
              </a:spcBef>
              <a:spcAft>
                <a:spcPts val="0"/>
              </a:spcAft>
              <a:buSzPts val="2400"/>
              <a:buFont typeface="Arial" panose="020B0604020202020204" pitchFamily="34" charset="0"/>
              <a:buChar char="•"/>
            </a:pPr>
            <a:r>
              <a:rPr lang="en-US" b="1" dirty="0"/>
              <a:t>Moses - </a:t>
            </a:r>
            <a:r>
              <a:rPr lang="en-US" b="1" dirty="0">
                <a:solidFill>
                  <a:schemeClr val="accent3">
                    <a:lumMod val="40000"/>
                    <a:lumOff val="60000"/>
                  </a:schemeClr>
                </a:solidFill>
              </a:rPr>
              <a:t>learned not to make excuses</a:t>
            </a:r>
            <a:r>
              <a:rPr lang="en-US" dirty="0"/>
              <a:t>. </a:t>
            </a:r>
          </a:p>
          <a:p>
            <a:pPr>
              <a:lnSpc>
                <a:spcPct val="100000"/>
              </a:lnSpc>
              <a:spcBef>
                <a:spcPts val="400"/>
              </a:spcBef>
              <a:buFont typeface="Arial" panose="020B0604020202020204" pitchFamily="34" charset="0"/>
              <a:buChar char="•"/>
            </a:pPr>
            <a:r>
              <a:rPr lang="en-US" b="1" dirty="0"/>
              <a:t>Joseph</a:t>
            </a:r>
            <a:r>
              <a:rPr lang="en-US" dirty="0"/>
              <a:t> - </a:t>
            </a:r>
            <a:r>
              <a:rPr lang="en-US" b="1" dirty="0">
                <a:solidFill>
                  <a:schemeClr val="accent3">
                    <a:lumMod val="40000"/>
                    <a:lumOff val="60000"/>
                  </a:schemeClr>
                </a:solidFill>
              </a:rPr>
              <a:t>resisting temptation</a:t>
            </a:r>
            <a:r>
              <a:rPr lang="en-US" dirty="0"/>
              <a:t>. </a:t>
            </a:r>
          </a:p>
          <a:p>
            <a:pPr>
              <a:lnSpc>
                <a:spcPct val="100000"/>
              </a:lnSpc>
              <a:spcBef>
                <a:spcPts val="400"/>
              </a:spcBef>
              <a:buFont typeface="Arial" panose="020B0604020202020204" pitchFamily="34" charset="0"/>
              <a:buChar char="•"/>
            </a:pPr>
            <a:r>
              <a:rPr lang="en-US" b="1" dirty="0"/>
              <a:t>David</a:t>
            </a:r>
            <a:r>
              <a:rPr lang="en-US" dirty="0"/>
              <a:t> - </a:t>
            </a:r>
            <a:r>
              <a:rPr lang="en-US" b="1" dirty="0">
                <a:solidFill>
                  <a:schemeClr val="accent3">
                    <a:lumMod val="40000"/>
                    <a:lumOff val="60000"/>
                  </a:schemeClr>
                </a:solidFill>
              </a:rPr>
              <a:t>trusting that God would fight </a:t>
            </a:r>
            <a:r>
              <a:rPr lang="en-US" dirty="0"/>
              <a:t>with him.</a:t>
            </a:r>
          </a:p>
          <a:p>
            <a:pPr lvl="0">
              <a:lnSpc>
                <a:spcPct val="100000"/>
              </a:lnSpc>
              <a:spcBef>
                <a:spcPts val="400"/>
              </a:spcBef>
              <a:buFont typeface="Arial" panose="020B0604020202020204" pitchFamily="34" charset="0"/>
              <a:buChar char="•"/>
            </a:pPr>
            <a:r>
              <a:rPr lang="en-US" b="1" dirty="0">
                <a:solidFill>
                  <a:srgbClr val="FFFFFF"/>
                </a:solidFill>
              </a:rPr>
              <a:t>Daniel</a:t>
            </a:r>
            <a:r>
              <a:rPr lang="en-US" b="1" dirty="0"/>
              <a:t> - </a:t>
            </a:r>
            <a:r>
              <a:rPr lang="en-US" b="1" dirty="0">
                <a:solidFill>
                  <a:schemeClr val="accent3">
                    <a:lumMod val="40000"/>
                    <a:lumOff val="60000"/>
                  </a:schemeClr>
                </a:solidFill>
              </a:rPr>
              <a:t>consistent conviction</a:t>
            </a:r>
            <a:r>
              <a:rPr lang="en-US" dirty="0">
                <a:solidFill>
                  <a:schemeClr val="accent3">
                    <a:lumMod val="40000"/>
                    <a:lumOff val="60000"/>
                  </a:schemeClr>
                </a:solidFill>
              </a:rPr>
              <a:t> </a:t>
            </a:r>
            <a:r>
              <a:rPr lang="en-US" dirty="0">
                <a:solidFill>
                  <a:schemeClr val="bg1"/>
                </a:solidFill>
              </a:rPr>
              <a:t>to please God</a:t>
            </a:r>
            <a:r>
              <a:rPr lang="en-US" dirty="0"/>
              <a:t>.</a:t>
            </a:r>
          </a:p>
          <a:p>
            <a:pPr lvl="0">
              <a:lnSpc>
                <a:spcPct val="100000"/>
              </a:lnSpc>
              <a:spcBef>
                <a:spcPts val="400"/>
              </a:spcBef>
              <a:buFont typeface="Arial" panose="020B0604020202020204" pitchFamily="34" charset="0"/>
              <a:buChar char="•"/>
            </a:pPr>
            <a:r>
              <a:rPr lang="en-US" b="1" dirty="0"/>
              <a:t>Esther</a:t>
            </a:r>
            <a:r>
              <a:rPr lang="en-US" dirty="0"/>
              <a:t> - </a:t>
            </a:r>
            <a:r>
              <a:rPr lang="en-US" b="1" dirty="0">
                <a:solidFill>
                  <a:schemeClr val="accent3">
                    <a:lumMod val="40000"/>
                    <a:lumOff val="60000"/>
                  </a:schemeClr>
                </a:solidFill>
              </a:rPr>
              <a:t>courage</a:t>
            </a:r>
            <a:r>
              <a:rPr lang="en-US" dirty="0"/>
              <a:t> to say what needs to be said.</a:t>
            </a:r>
          </a:p>
          <a:p>
            <a:pPr lvl="0">
              <a:lnSpc>
                <a:spcPct val="100000"/>
              </a:lnSpc>
              <a:spcBef>
                <a:spcPts val="400"/>
              </a:spcBef>
              <a:buFont typeface="Arial" panose="020B0604020202020204" pitchFamily="34" charset="0"/>
              <a:buChar char="•"/>
            </a:pPr>
            <a:r>
              <a:rPr lang="en-US" b="1" dirty="0"/>
              <a:t>Paul</a:t>
            </a:r>
            <a:r>
              <a:rPr lang="en-US" dirty="0"/>
              <a:t> - </a:t>
            </a:r>
            <a:r>
              <a:rPr lang="en-US" dirty="0">
                <a:solidFill>
                  <a:schemeClr val="bg1"/>
                </a:solidFill>
              </a:rPr>
              <a:t>willing to </a:t>
            </a:r>
            <a:r>
              <a:rPr lang="en-US" b="1" dirty="0">
                <a:solidFill>
                  <a:schemeClr val="accent3">
                    <a:lumMod val="40000"/>
                    <a:lumOff val="60000"/>
                  </a:schemeClr>
                </a:solidFill>
              </a:rPr>
              <a:t>crucify self.</a:t>
            </a:r>
            <a:endParaRPr lang="en-US" dirty="0"/>
          </a:p>
          <a:p>
            <a:pPr>
              <a:lnSpc>
                <a:spcPct val="100000"/>
              </a:lnSpc>
              <a:spcBef>
                <a:spcPts val="300"/>
              </a:spcBef>
              <a:buFont typeface="Arial" panose="020B0604020202020204" pitchFamily="34" charset="0"/>
              <a:buChar char="•"/>
            </a:pPr>
            <a:r>
              <a:rPr lang="en-US" b="1" dirty="0"/>
              <a:t>Jesus</a:t>
            </a:r>
            <a:r>
              <a:rPr lang="en-US" dirty="0"/>
              <a:t> - </a:t>
            </a:r>
            <a:r>
              <a:rPr lang="en-US" b="1" dirty="0"/>
              <a:t>always pleased His Father </a:t>
            </a:r>
            <a:r>
              <a:rPr lang="en-US" dirty="0"/>
              <a:t>to the point of death.</a:t>
            </a:r>
          </a:p>
          <a:p>
            <a:pPr>
              <a:lnSpc>
                <a:spcPct val="100000"/>
              </a:lnSpc>
              <a:spcBef>
                <a:spcPts val="300"/>
              </a:spcBef>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a:t>Beware of Satan’s suggestion: What is the least amount of work we can do and go to heaven? </a:t>
            </a:r>
          </a:p>
          <a:p>
            <a:pPr>
              <a:lnSpc>
                <a:spcPct val="100000"/>
              </a:lnSpc>
              <a:spcBef>
                <a:spcPts val="300"/>
              </a:spcBef>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8</a:t>
            </a:fld>
            <a:endParaRPr lang="en-US"/>
          </a:p>
        </p:txBody>
      </p:sp>
      <p:sp>
        <p:nvSpPr>
          <p:cNvPr id="5" name="Date Placeholder 4">
            <a:extLst>
              <a:ext uri="{FF2B5EF4-FFF2-40B4-BE49-F238E27FC236}">
                <a16:creationId xmlns:a16="http://schemas.microsoft.com/office/drawing/2014/main" id="{2BAB78EA-5FB8-611D-F5EC-DC8C75420E6C}"/>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F415ACCB-69C2-D7BA-AE9C-B0FE2E9C4722}"/>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3650313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who walk by faith… Abraham, Moses, Rahab, Ruth. </a:t>
            </a:r>
          </a:p>
          <a:p>
            <a:endParaRPr lang="en-US" dirty="0"/>
          </a:p>
        </p:txBody>
      </p:sp>
      <p:sp>
        <p:nvSpPr>
          <p:cNvPr id="4" name="Slide Number Placeholder 3"/>
          <p:cNvSpPr>
            <a:spLocks noGrp="1"/>
          </p:cNvSpPr>
          <p:nvPr>
            <p:ph type="sldNum" sz="quarter" idx="5"/>
          </p:nvPr>
        </p:nvSpPr>
        <p:spPr/>
        <p:txBody>
          <a:bodyPr/>
          <a:lstStyle/>
          <a:p>
            <a:fld id="{80AC890E-790A-44F4-AD3B-29E415CC60AB}" type="slidenum">
              <a:rPr lang="en-US" smtClean="0"/>
              <a:t>9</a:t>
            </a:fld>
            <a:endParaRPr lang="en-US"/>
          </a:p>
        </p:txBody>
      </p:sp>
      <p:sp>
        <p:nvSpPr>
          <p:cNvPr id="5" name="Date Placeholder 4">
            <a:extLst>
              <a:ext uri="{FF2B5EF4-FFF2-40B4-BE49-F238E27FC236}">
                <a16:creationId xmlns:a16="http://schemas.microsoft.com/office/drawing/2014/main" id="{D8B6E76F-53C5-9FA4-3465-2FF59953F11A}"/>
              </a:ext>
            </a:extLst>
          </p:cNvPr>
          <p:cNvSpPr>
            <a:spLocks noGrp="1"/>
          </p:cNvSpPr>
          <p:nvPr>
            <p:ph type="dt" idx="1"/>
          </p:nvPr>
        </p:nvSpPr>
        <p:spPr/>
        <p:txBody>
          <a:bodyPr/>
          <a:lstStyle/>
          <a:p>
            <a:r>
              <a:rPr lang="en-US"/>
              <a:t>10/08/23</a:t>
            </a:r>
          </a:p>
        </p:txBody>
      </p:sp>
      <p:sp>
        <p:nvSpPr>
          <p:cNvPr id="6" name="Footer Placeholder 5">
            <a:extLst>
              <a:ext uri="{FF2B5EF4-FFF2-40B4-BE49-F238E27FC236}">
                <a16:creationId xmlns:a16="http://schemas.microsoft.com/office/drawing/2014/main" id="{B15250FE-9823-9319-21BD-F6ADAD06E0E1}"/>
              </a:ext>
            </a:extLst>
          </p:cNvPr>
          <p:cNvSpPr>
            <a:spLocks noGrp="1"/>
          </p:cNvSpPr>
          <p:nvPr>
            <p:ph type="ftr" sz="quarter" idx="4"/>
          </p:nvPr>
        </p:nvSpPr>
        <p:spPr/>
        <p:txBody>
          <a:bodyPr/>
          <a:lstStyle/>
          <a:p>
            <a:r>
              <a:rPr lang="en-US"/>
              <a:t>Successful Workers-Part 2</a:t>
            </a:r>
          </a:p>
        </p:txBody>
      </p:sp>
    </p:spTree>
    <p:extLst>
      <p:ext uri="{BB962C8B-B14F-4D97-AF65-F5344CB8AC3E}">
        <p14:creationId xmlns:p14="http://schemas.microsoft.com/office/powerpoint/2010/main" val="125031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10/7/2023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2274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10/7/2023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583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10/7/2023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448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10/7/2023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20806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10/7/2023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107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10/7/2023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4360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10/7/2023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0491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10/7/2023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7688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10/7/2023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05348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10/7/2023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1312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10/7/2023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346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10/7/2023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75686861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91" r:id="rId5"/>
    <p:sldLayoutId id="2147483685" r:id="rId6"/>
    <p:sldLayoutId id="2147483686" r:id="rId7"/>
    <p:sldLayoutId id="2147483687" r:id="rId8"/>
    <p:sldLayoutId id="2147483690"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D36DCD9-B731-4249-893E-92848711D183}"/>
              </a:ext>
            </a:extLst>
          </p:cNvPr>
          <p:cNvPicPr>
            <a:picLocks noChangeAspect="1"/>
          </p:cNvPicPr>
          <p:nvPr/>
        </p:nvPicPr>
        <p:blipFill rotWithShape="1">
          <a:blip r:embed="rId3"/>
          <a:srcRect l="12394" r="3232" b="-1"/>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2E5B39-049F-47D7-994E-910476B61E03}"/>
              </a:ext>
            </a:extLst>
          </p:cNvPr>
          <p:cNvSpPr>
            <a:spLocks noGrp="1"/>
          </p:cNvSpPr>
          <p:nvPr>
            <p:ph type="ctrTitle"/>
          </p:nvPr>
        </p:nvSpPr>
        <p:spPr>
          <a:xfrm>
            <a:off x="7848600" y="1122363"/>
            <a:ext cx="4023360" cy="3204134"/>
          </a:xfrm>
        </p:spPr>
        <p:txBody>
          <a:bodyPr anchor="b">
            <a:normAutofit/>
          </a:bodyPr>
          <a:lstStyle/>
          <a:p>
            <a:r>
              <a:rPr lang="en-US" sz="4800" b="1" dirty="0"/>
              <a:t>Successful Workers In The Lord’s Kingdom</a:t>
            </a:r>
          </a:p>
        </p:txBody>
      </p:sp>
      <p:sp>
        <p:nvSpPr>
          <p:cNvPr id="3" name="Subtitle 2">
            <a:extLst>
              <a:ext uri="{FF2B5EF4-FFF2-40B4-BE49-F238E27FC236}">
                <a16:creationId xmlns:a16="http://schemas.microsoft.com/office/drawing/2014/main" id="{FD001B84-A0BD-4182-B7CF-229D2894342E}"/>
              </a:ext>
            </a:extLst>
          </p:cNvPr>
          <p:cNvSpPr>
            <a:spLocks noGrp="1"/>
          </p:cNvSpPr>
          <p:nvPr>
            <p:ph type="subTitle" idx="1"/>
          </p:nvPr>
        </p:nvSpPr>
        <p:spPr>
          <a:xfrm>
            <a:off x="7848600" y="4872922"/>
            <a:ext cx="4343380" cy="1208141"/>
          </a:xfrm>
        </p:spPr>
        <p:txBody>
          <a:bodyPr>
            <a:normAutofit/>
          </a:bodyPr>
          <a:lstStyle/>
          <a:p>
            <a:r>
              <a:rPr lang="en-US" sz="3200" b="1" dirty="0"/>
              <a:t>Matthew Chapter 10</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1531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a:bodyPr>
          <a:lstStyle/>
          <a:p>
            <a:r>
              <a:rPr lang="en-US" sz="4400" b="1" dirty="0"/>
              <a:t>#5 - Study/Learn/Be taught </a:t>
            </a:r>
            <a:r>
              <a:rPr lang="en-US" sz="3600" dirty="0"/>
              <a:t>(vs. 5)</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728216"/>
            <a:ext cx="10577668" cy="5129785"/>
          </a:xfrm>
        </p:spPr>
        <p:txBody>
          <a:bodyPr>
            <a:normAutofit/>
          </a:bodyPr>
          <a:lstStyle/>
          <a:p>
            <a:pPr marL="0" indent="0">
              <a:buNone/>
            </a:pPr>
            <a:r>
              <a:rPr lang="en-US" sz="3600" b="1" dirty="0"/>
              <a:t>“Jesus sent (them) out after instructing them…” </a:t>
            </a:r>
            <a:r>
              <a:rPr lang="en-US" sz="3600" dirty="0"/>
              <a:t>(not everything at 1</a:t>
            </a:r>
            <a:r>
              <a:rPr lang="en-US" sz="3600" baseline="30000" dirty="0"/>
              <a:t>st</a:t>
            </a:r>
            <a:r>
              <a:rPr lang="en-US" sz="3600" dirty="0"/>
              <a:t>; John 16:12)</a:t>
            </a:r>
          </a:p>
          <a:p>
            <a:pPr marL="0" indent="0">
              <a:buNone/>
            </a:pPr>
            <a:r>
              <a:rPr lang="en-US" sz="3600" b="1" dirty="0"/>
              <a:t>We need guidance… </a:t>
            </a:r>
            <a:r>
              <a:rPr lang="en-US" sz="3600" dirty="0"/>
              <a:t>(Mark 6:34)</a:t>
            </a:r>
          </a:p>
          <a:p>
            <a:pPr marL="0" indent="0">
              <a:buNone/>
            </a:pPr>
            <a:r>
              <a:rPr lang="en-US" sz="3600" b="1" dirty="0"/>
              <a:t>Put in the effort… </a:t>
            </a:r>
            <a:r>
              <a:rPr lang="en-US" sz="3600" dirty="0"/>
              <a:t>(2 Timothy 2:15; cf., vs. 24-26)</a:t>
            </a:r>
          </a:p>
          <a:p>
            <a:pPr marL="0" indent="0">
              <a:buNone/>
            </a:pPr>
            <a:r>
              <a:rPr lang="en-US" sz="3600" b="1" dirty="0"/>
              <a:t>Continual learning… </a:t>
            </a:r>
            <a:r>
              <a:rPr lang="en-US" sz="3600" dirty="0"/>
              <a:t>(1 Peter 2:2; 1 Tim. 4:6)</a:t>
            </a:r>
          </a:p>
          <a:p>
            <a:pPr marL="0" indent="0">
              <a:buNone/>
            </a:pPr>
            <a:r>
              <a:rPr lang="en-US" sz="3600" b="1" dirty="0"/>
              <a:t>Our “fallback” </a:t>
            </a:r>
            <a:r>
              <a:rPr lang="en-US" sz="3600" dirty="0"/>
              <a:t>(2 Timothy 3:14-17)</a:t>
            </a:r>
          </a:p>
          <a:p>
            <a:pPr marL="0" indent="0">
              <a:buNone/>
            </a:pPr>
            <a:r>
              <a:rPr lang="en-US" sz="3600" b="1" dirty="0"/>
              <a:t>The power is in God’s word and not ourselves</a:t>
            </a:r>
            <a:r>
              <a:rPr lang="en-US" sz="3600" dirty="0"/>
              <a:t>. </a:t>
            </a:r>
          </a:p>
        </p:txBody>
      </p:sp>
    </p:spTree>
    <p:extLst>
      <p:ext uri="{BB962C8B-B14F-4D97-AF65-F5344CB8AC3E}">
        <p14:creationId xmlns:p14="http://schemas.microsoft.com/office/powerpoint/2010/main" val="3690263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a:bodyPr>
          <a:lstStyle/>
          <a:p>
            <a:r>
              <a:rPr lang="en-US" sz="4400" b="1" dirty="0"/>
              <a:t>#6 - Preach The Kingdom </a:t>
            </a:r>
            <a:r>
              <a:rPr lang="en-US" sz="3600" dirty="0"/>
              <a:t>(vs. 7)</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908304" y="1728216"/>
            <a:ext cx="11283696" cy="5129785"/>
          </a:xfrm>
        </p:spPr>
        <p:txBody>
          <a:bodyPr>
            <a:normAutofit fontScale="92500" lnSpcReduction="20000"/>
          </a:bodyPr>
          <a:lstStyle/>
          <a:p>
            <a:pPr marL="0" indent="0">
              <a:buNone/>
            </a:pPr>
            <a:r>
              <a:rPr lang="en-US" sz="3900" b="1" dirty="0"/>
              <a:t>As opposed to</a:t>
            </a:r>
            <a:r>
              <a:rPr lang="en-US" sz="3900" dirty="0"/>
              <a:t>… “a different gospel” (Galatians 1:6-9) such as the </a:t>
            </a:r>
            <a:r>
              <a:rPr lang="en-US" sz="3900" b="1" dirty="0"/>
              <a:t>“social gospel.”</a:t>
            </a:r>
          </a:p>
          <a:p>
            <a:pPr marL="0" indent="0">
              <a:buNone/>
            </a:pPr>
            <a:r>
              <a:rPr lang="en-US" sz="3600" b="1" dirty="0"/>
              <a:t>The focus of Jesus ministry</a:t>
            </a:r>
            <a:r>
              <a:rPr lang="en-US" sz="3600" dirty="0"/>
              <a:t>. (Luke 16:16; </a:t>
            </a:r>
            <a:br>
              <a:rPr lang="en-US" sz="3600" dirty="0"/>
            </a:br>
            <a:r>
              <a:rPr lang="en-US" sz="3600" dirty="0"/>
              <a:t>Matthew 5:3, 10; 6:33; 7:21)</a:t>
            </a:r>
          </a:p>
          <a:p>
            <a:pPr marL="0" indent="0">
              <a:buNone/>
            </a:pPr>
            <a:r>
              <a:rPr lang="en-US" sz="3600" dirty="0"/>
              <a:t>It was then </a:t>
            </a:r>
            <a:r>
              <a:rPr lang="en-US" sz="3600" i="1" dirty="0"/>
              <a:t>“</a:t>
            </a:r>
            <a:r>
              <a:rPr lang="en-US" sz="3600" b="1" i="1" dirty="0"/>
              <a:t>at hand</a:t>
            </a:r>
            <a:r>
              <a:rPr lang="en-US" sz="3600" i="1" dirty="0"/>
              <a:t>” </a:t>
            </a:r>
            <a:r>
              <a:rPr lang="en-US" sz="3600" dirty="0"/>
              <a:t>(Mark 9:1) but </a:t>
            </a:r>
            <a:r>
              <a:rPr lang="en-US" sz="3600" b="1" dirty="0"/>
              <a:t>now here</a:t>
            </a:r>
            <a:r>
              <a:rPr lang="en-US" sz="3600" dirty="0"/>
              <a:t>! (Col. 1:13). </a:t>
            </a:r>
          </a:p>
          <a:p>
            <a:pPr marL="0" indent="0">
              <a:buNone/>
            </a:pPr>
            <a:r>
              <a:rPr lang="en-US" sz="3600" dirty="0"/>
              <a:t>Offer </a:t>
            </a:r>
            <a:r>
              <a:rPr lang="en-US" sz="3600" b="1" dirty="0"/>
              <a:t>thankful &amp; reverent service to God</a:t>
            </a:r>
            <a:r>
              <a:rPr lang="en-US" sz="3600" dirty="0"/>
              <a:t>. </a:t>
            </a:r>
            <a:br>
              <a:rPr lang="en-US" sz="3600" dirty="0"/>
            </a:br>
            <a:r>
              <a:rPr lang="en-US" sz="3400" dirty="0"/>
              <a:t>(Hebrews 12:28; Colossians 4:11; 1 Corinthians 6:9)</a:t>
            </a:r>
          </a:p>
          <a:p>
            <a:pPr marL="0" indent="0">
              <a:buNone/>
            </a:pPr>
            <a:r>
              <a:rPr lang="en-US" sz="3600" dirty="0"/>
              <a:t>Our focus to be on the </a:t>
            </a:r>
            <a:r>
              <a:rPr lang="en-US" sz="3600" b="1" i="1" dirty="0"/>
              <a:t>“eternal kingdom”. </a:t>
            </a:r>
            <a:br>
              <a:rPr lang="en-US" sz="3600" b="1" i="1" dirty="0"/>
            </a:br>
            <a:r>
              <a:rPr lang="en-US" sz="3600" dirty="0"/>
              <a:t>(2 Peter 1:11; cf., 2 Timothy 4:18; 1 Corinthians 15:24)</a:t>
            </a:r>
            <a:endParaRPr lang="en-US" b="1" i="1" dirty="0"/>
          </a:p>
        </p:txBody>
      </p:sp>
    </p:spTree>
    <p:extLst>
      <p:ext uri="{BB962C8B-B14F-4D97-AF65-F5344CB8AC3E}">
        <p14:creationId xmlns:p14="http://schemas.microsoft.com/office/powerpoint/2010/main" val="214208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115567" y="548640"/>
            <a:ext cx="10577667" cy="1179576"/>
          </a:xfrm>
        </p:spPr>
        <p:txBody>
          <a:bodyPr>
            <a:normAutofit fontScale="90000"/>
          </a:bodyPr>
          <a:lstStyle/>
          <a:p>
            <a:r>
              <a:rPr lang="en-US" sz="4400" b="1" dirty="0"/>
              <a:t>#7 - Bless As You Have Been Blessed </a:t>
            </a:r>
            <a:r>
              <a:rPr lang="en-US" dirty="0"/>
              <a:t>(vs. 8)</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918447"/>
            <a:ext cx="10577668" cy="4939553"/>
          </a:xfrm>
        </p:spPr>
        <p:txBody>
          <a:bodyPr>
            <a:normAutofit/>
          </a:bodyPr>
          <a:lstStyle/>
          <a:p>
            <a:pPr marL="0" indent="0">
              <a:buNone/>
            </a:pPr>
            <a:r>
              <a:rPr lang="en-US" sz="3200" b="1" dirty="0"/>
              <a:t>Always remember </a:t>
            </a:r>
            <a:r>
              <a:rPr lang="en-US" sz="3200" dirty="0"/>
              <a:t>how someone cared enough for us to teach us! (2 Peter 1:8-9; Hebrews 13:7)</a:t>
            </a:r>
            <a:endParaRPr lang="en-US" sz="3600" b="1" i="1" dirty="0"/>
          </a:p>
          <a:p>
            <a:pPr marL="0" indent="0">
              <a:buNone/>
            </a:pPr>
            <a:r>
              <a:rPr lang="en-US" sz="3200" b="1" dirty="0"/>
              <a:t>“It’ll cost you…” </a:t>
            </a:r>
          </a:p>
          <a:p>
            <a:pPr marL="0" indent="0">
              <a:buNone/>
            </a:pPr>
            <a:r>
              <a:rPr lang="en-US" sz="3200" b="1" dirty="0"/>
              <a:t>Do what you can with what God has blessed you. </a:t>
            </a:r>
            <a:r>
              <a:rPr lang="en-US" sz="3200" dirty="0"/>
              <a:t>(Matthew 25:14ff; Mark 6:35ff; Romans 12:6-8)</a:t>
            </a:r>
          </a:p>
          <a:p>
            <a:pPr marL="0" indent="0">
              <a:buNone/>
            </a:pPr>
            <a:r>
              <a:rPr lang="en-US" sz="3200" dirty="0"/>
              <a:t>As someone helped each one of us to walk by the Spirit, we ought to </a:t>
            </a:r>
            <a:r>
              <a:rPr lang="en-US" sz="3200" b="1" dirty="0"/>
              <a:t>have fellowship with those in continuing to seek for other souls </a:t>
            </a:r>
            <a:r>
              <a:rPr lang="en-US" sz="3200" dirty="0"/>
              <a:t>w/ the gospel. (Galatians 6:6)</a:t>
            </a:r>
          </a:p>
        </p:txBody>
      </p:sp>
    </p:spTree>
    <p:extLst>
      <p:ext uri="{BB962C8B-B14F-4D97-AF65-F5344CB8AC3E}">
        <p14:creationId xmlns:p14="http://schemas.microsoft.com/office/powerpoint/2010/main" val="3090012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b="1" dirty="0"/>
              <a:t>#8 - Don’t Worry </a:t>
            </a:r>
            <a:r>
              <a:rPr lang="en-US" dirty="0"/>
              <a:t>Or</a:t>
            </a:r>
            <a:r>
              <a:rPr lang="en-US" b="1" dirty="0"/>
              <a:t> Be Distracted About Physical Matters</a:t>
            </a:r>
            <a:r>
              <a:rPr lang="en-US" dirty="0"/>
              <a:t> (vs. 9-10)</a:t>
            </a:r>
            <a:endParaRPr lang="en-US" b="1"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752582" cy="4675239"/>
          </a:xfrm>
        </p:spPr>
        <p:txBody>
          <a:bodyPr>
            <a:normAutofit lnSpcReduction="10000"/>
          </a:bodyPr>
          <a:lstStyle/>
          <a:p>
            <a:pPr marL="0" indent="0">
              <a:buNone/>
            </a:pPr>
            <a:r>
              <a:rPr lang="en-US" sz="3600" b="1" dirty="0"/>
              <a:t>Trust in God! </a:t>
            </a:r>
            <a:r>
              <a:rPr lang="en-US" sz="3600" dirty="0"/>
              <a:t>(Hebrews 13:5-6; Psalms 4:5; 37:1-6)</a:t>
            </a:r>
          </a:p>
          <a:p>
            <a:pPr marL="0" indent="0">
              <a:buNone/>
            </a:pPr>
            <a:r>
              <a:rPr lang="en-US" sz="3600" b="1" dirty="0"/>
              <a:t>Be content</a:t>
            </a:r>
            <a:r>
              <a:rPr lang="en-US" sz="3600" dirty="0"/>
              <a:t>! (Philippians 4:11-13)</a:t>
            </a:r>
          </a:p>
          <a:p>
            <a:pPr marL="0" indent="0">
              <a:buNone/>
            </a:pPr>
            <a:r>
              <a:rPr lang="en-US" sz="3600" b="1" dirty="0"/>
              <a:t>Don’t be anxious</a:t>
            </a:r>
            <a:r>
              <a:rPr lang="en-US" sz="3600" dirty="0"/>
              <a:t>! (Matthew 6:25-34)</a:t>
            </a:r>
          </a:p>
          <a:p>
            <a:pPr marL="0" indent="0">
              <a:buNone/>
            </a:pPr>
            <a:r>
              <a:rPr lang="en-US" sz="3600" b="1" dirty="0"/>
              <a:t>Don’t be distracted by the carnal things</a:t>
            </a:r>
            <a:r>
              <a:rPr lang="en-US" sz="3600" dirty="0"/>
              <a:t>. </a:t>
            </a:r>
            <a:br>
              <a:rPr lang="en-US" sz="3600" dirty="0"/>
            </a:br>
            <a:r>
              <a:rPr lang="en-US" sz="3600" dirty="0"/>
              <a:t>(2 Timothy 2:3-4; cf., Acts 6:1-4; John 4:34)</a:t>
            </a:r>
          </a:p>
          <a:p>
            <a:pPr marL="0" indent="0">
              <a:buNone/>
            </a:pPr>
            <a:r>
              <a:rPr lang="en-US" sz="3600" b="1" dirty="0"/>
              <a:t>Set your mind on the things above</a:t>
            </a:r>
            <a:r>
              <a:rPr lang="en-US" sz="3600" dirty="0"/>
              <a:t>… </a:t>
            </a:r>
            <a:br>
              <a:rPr lang="en-US" sz="3600" dirty="0"/>
            </a:br>
            <a:r>
              <a:rPr lang="en-US" sz="3600" dirty="0"/>
              <a:t>(Colossians 3:1-2)</a:t>
            </a:r>
          </a:p>
          <a:p>
            <a:pPr marL="0" indent="0">
              <a:buNone/>
            </a:pPr>
            <a:endParaRPr lang="en-US" sz="3200" dirty="0"/>
          </a:p>
        </p:txBody>
      </p:sp>
    </p:spTree>
    <p:extLst>
      <p:ext uri="{BB962C8B-B14F-4D97-AF65-F5344CB8AC3E}">
        <p14:creationId xmlns:p14="http://schemas.microsoft.com/office/powerpoint/2010/main" val="149794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12545" y="191309"/>
            <a:ext cx="10168128" cy="1728216"/>
          </a:xfrm>
        </p:spPr>
        <p:txBody>
          <a:bodyPr>
            <a:normAutofit/>
          </a:bodyPr>
          <a:lstStyle/>
          <a:p>
            <a:pPr marL="1200150" indent="-1200150"/>
            <a:r>
              <a:rPr lang="en-US" b="1" dirty="0"/>
              <a:t>#9 - Don’t Cast Pearls Before Swine </a:t>
            </a:r>
            <a:r>
              <a:rPr lang="en-US" dirty="0"/>
              <a:t>(10:11-15) </a:t>
            </a:r>
            <a:endParaRPr lang="en-US" b="1"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078183"/>
            <a:ext cx="11076432" cy="4779818"/>
          </a:xfrm>
        </p:spPr>
        <p:txBody>
          <a:bodyPr>
            <a:normAutofit fontScale="92500"/>
          </a:bodyPr>
          <a:lstStyle/>
          <a:p>
            <a:pPr marL="0" indent="0">
              <a:buNone/>
            </a:pPr>
            <a:r>
              <a:rPr lang="en-US" sz="3200" dirty="0"/>
              <a:t>Successful workers understand the need to </a:t>
            </a:r>
            <a:r>
              <a:rPr lang="en-US" sz="3200" b="1" dirty="0"/>
              <a:t>focus on productive efforts.</a:t>
            </a:r>
            <a:r>
              <a:rPr lang="en-US" sz="3200" dirty="0"/>
              <a:t> (Matthew 7:6)</a:t>
            </a:r>
          </a:p>
          <a:p>
            <a:pPr marL="0" indent="0">
              <a:buNone/>
            </a:pPr>
            <a:r>
              <a:rPr lang="en-US" sz="3200" dirty="0"/>
              <a:t>How do we know who is “</a:t>
            </a:r>
            <a:r>
              <a:rPr lang="en-US" sz="3200" b="1" i="1" dirty="0"/>
              <a:t>worthy</a:t>
            </a:r>
            <a:r>
              <a:rPr lang="en-US" sz="3200" dirty="0"/>
              <a:t>”? (Matthew 7:16)</a:t>
            </a:r>
          </a:p>
          <a:p>
            <a:pPr marL="0" indent="0">
              <a:buNone/>
            </a:pPr>
            <a:r>
              <a:rPr lang="en-US" sz="3200" dirty="0"/>
              <a:t>Depends on how they “</a:t>
            </a:r>
            <a:r>
              <a:rPr lang="en-US" sz="3200" b="1" i="1" dirty="0"/>
              <a:t>receive</a:t>
            </a:r>
            <a:r>
              <a:rPr lang="en-US" sz="3200" dirty="0"/>
              <a:t>” the word of God.  (Acts 2:41)</a:t>
            </a:r>
          </a:p>
          <a:p>
            <a:pPr marL="0" indent="0">
              <a:buNone/>
            </a:pPr>
            <a:r>
              <a:rPr lang="en-US" sz="3200" dirty="0"/>
              <a:t>Pray for wisdom to distinguish the “</a:t>
            </a:r>
            <a:r>
              <a:rPr lang="en-US" sz="3200" b="1" i="1" dirty="0"/>
              <a:t>open doors</a:t>
            </a:r>
            <a:r>
              <a:rPr lang="en-US" sz="3200" dirty="0"/>
              <a:t>”! </a:t>
            </a:r>
            <a:br>
              <a:rPr lang="en-US" sz="3200" dirty="0"/>
            </a:br>
            <a:r>
              <a:rPr lang="en-US" sz="3200" dirty="0"/>
              <a:t>(Colossians 4:3-6)</a:t>
            </a:r>
          </a:p>
          <a:p>
            <a:pPr marL="0" indent="0">
              <a:buNone/>
            </a:pPr>
            <a:r>
              <a:rPr lang="en-US" sz="3200" dirty="0"/>
              <a:t>We “</a:t>
            </a:r>
            <a:r>
              <a:rPr lang="en-US" sz="3200" b="1" i="1" dirty="0"/>
              <a:t>judge ourselves</a:t>
            </a:r>
            <a:r>
              <a:rPr lang="en-US" sz="3200" dirty="0"/>
              <a:t>” either worthy or unworthy of eternal life based on our response to gospel preaching. (Acts 13:46) </a:t>
            </a:r>
          </a:p>
        </p:txBody>
      </p:sp>
    </p:spTree>
    <p:extLst>
      <p:ext uri="{BB962C8B-B14F-4D97-AF65-F5344CB8AC3E}">
        <p14:creationId xmlns:p14="http://schemas.microsoft.com/office/powerpoint/2010/main" val="2425097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#10 - Spiritual Discernment </a:t>
            </a:r>
            <a:r>
              <a:rPr lang="en-US" sz="4400" dirty="0"/>
              <a:t>(10:16)</a:t>
            </a:r>
            <a:endParaRPr lang="en-US" sz="4400" b="1"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825420" cy="4675239"/>
          </a:xfrm>
        </p:spPr>
        <p:txBody>
          <a:bodyPr>
            <a:normAutofit/>
          </a:bodyPr>
          <a:lstStyle/>
          <a:p>
            <a:pPr marL="0" indent="0">
              <a:buNone/>
            </a:pPr>
            <a:r>
              <a:rPr lang="en-US" sz="3200" i="1" dirty="0"/>
              <a:t>“Behold, </a:t>
            </a:r>
            <a:r>
              <a:rPr lang="en-US" sz="3200" b="1" i="1" dirty="0"/>
              <a:t>I send you out as sheep in the midst of wolves</a:t>
            </a:r>
            <a:r>
              <a:rPr lang="en-US" sz="3200" i="1" dirty="0"/>
              <a:t>; therefore be </a:t>
            </a:r>
            <a:r>
              <a:rPr lang="en-US" sz="3200" b="1" i="1" dirty="0"/>
              <a:t>shrewd as serpents</a:t>
            </a:r>
            <a:r>
              <a:rPr lang="en-US" sz="3200" i="1" dirty="0"/>
              <a:t>, and </a:t>
            </a:r>
            <a:r>
              <a:rPr lang="en-US" sz="3200" b="1" i="1" dirty="0"/>
              <a:t>innocent as doves</a:t>
            </a:r>
            <a:r>
              <a:rPr lang="en-US" sz="3200" i="1" dirty="0"/>
              <a:t>.” </a:t>
            </a:r>
            <a:r>
              <a:rPr lang="en-US" sz="3200" dirty="0"/>
              <a:t>(Romans 16:19)</a:t>
            </a:r>
          </a:p>
          <a:p>
            <a:r>
              <a:rPr lang="en-US" sz="3200" b="1" i="1" dirty="0"/>
              <a:t>“Shrewd as serpents”</a:t>
            </a:r>
            <a:r>
              <a:rPr lang="en-US" sz="3200" dirty="0"/>
              <a:t> - our adversary is scheming, </a:t>
            </a:r>
            <a:r>
              <a:rPr lang="en-US" sz="3200" b="1" dirty="0"/>
              <a:t>strategic</a:t>
            </a:r>
            <a:r>
              <a:rPr lang="en-US" sz="3200" dirty="0"/>
              <a:t> and </a:t>
            </a:r>
            <a:r>
              <a:rPr lang="en-US" sz="3200" b="1" dirty="0"/>
              <a:t>tactical… </a:t>
            </a:r>
            <a:r>
              <a:rPr lang="en-US" sz="3200" dirty="0"/>
              <a:t>so must we - </a:t>
            </a:r>
            <a:r>
              <a:rPr lang="en-US" sz="3200" b="1" dirty="0"/>
              <a:t>defensively</a:t>
            </a:r>
            <a:r>
              <a:rPr lang="en-US" sz="3200" dirty="0"/>
              <a:t> and </a:t>
            </a:r>
            <a:r>
              <a:rPr lang="en-US" sz="3200" b="1" dirty="0"/>
              <a:t>offensively</a:t>
            </a:r>
            <a:r>
              <a:rPr lang="en-US" sz="3200" dirty="0"/>
              <a:t>. To be </a:t>
            </a:r>
            <a:r>
              <a:rPr lang="en-US" sz="3200" b="1" dirty="0"/>
              <a:t>“wise and prudent”</a:t>
            </a:r>
            <a:r>
              <a:rPr lang="en-US" sz="3200" dirty="0"/>
              <a:t>. </a:t>
            </a:r>
          </a:p>
          <a:p>
            <a:r>
              <a:rPr lang="en-US" sz="3200" b="1" i="1" dirty="0"/>
              <a:t>  “Innocent as doves”</a:t>
            </a:r>
            <a:r>
              <a:rPr lang="en-US" sz="3200" dirty="0"/>
              <a:t> - pure, free from deceit or guile. </a:t>
            </a:r>
            <a:br>
              <a:rPr lang="en-US" sz="3200" dirty="0"/>
            </a:br>
            <a:r>
              <a:rPr lang="en-US" sz="3200" dirty="0"/>
              <a:t>(Philippians 2:15; Luke 21:8)</a:t>
            </a:r>
          </a:p>
        </p:txBody>
      </p:sp>
    </p:spTree>
    <p:extLst>
      <p:ext uri="{BB962C8B-B14F-4D97-AF65-F5344CB8AC3E}">
        <p14:creationId xmlns:p14="http://schemas.microsoft.com/office/powerpoint/2010/main" val="581373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#11 - Trust In God’s Revelation</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972235"/>
            <a:ext cx="10825420" cy="4885765"/>
          </a:xfrm>
        </p:spPr>
        <p:txBody>
          <a:bodyPr>
            <a:normAutofit lnSpcReduction="10000"/>
          </a:bodyPr>
          <a:lstStyle/>
          <a:p>
            <a:pPr marL="0" indent="0">
              <a:buNone/>
            </a:pPr>
            <a:r>
              <a:rPr lang="en-US" sz="3200" dirty="0"/>
              <a:t>(10:19-20) </a:t>
            </a:r>
            <a:r>
              <a:rPr lang="en-US" sz="3200" i="1" dirty="0"/>
              <a:t>“do not worry about how or what you are to say… For it is not you who speak, but it is </a:t>
            </a:r>
            <a:r>
              <a:rPr lang="en-US" sz="3200" b="1" i="1" dirty="0"/>
              <a:t>the Spirit of your Father who speaks in you</a:t>
            </a:r>
            <a:r>
              <a:rPr lang="en-US" sz="3200" i="1" dirty="0"/>
              <a:t>.”</a:t>
            </a:r>
          </a:p>
          <a:p>
            <a:r>
              <a:rPr lang="en-US" sz="3200" b="1" dirty="0"/>
              <a:t>The days of direct inspiration have ceased. </a:t>
            </a:r>
            <a:br>
              <a:rPr lang="en-US" sz="3200" b="1" dirty="0"/>
            </a:br>
            <a:r>
              <a:rPr lang="en-US" sz="3200" dirty="0"/>
              <a:t>We have the </a:t>
            </a:r>
            <a:r>
              <a:rPr lang="en-US" sz="3200" b="1" dirty="0"/>
              <a:t>“</a:t>
            </a:r>
            <a:r>
              <a:rPr lang="en-US" sz="3200" b="1" i="1" dirty="0"/>
              <a:t>mind of Christ</a:t>
            </a:r>
            <a:r>
              <a:rPr lang="en-US" sz="3200" b="1" dirty="0"/>
              <a:t>”</a:t>
            </a:r>
            <a:r>
              <a:rPr lang="en-US" sz="3200" dirty="0"/>
              <a:t>.</a:t>
            </a:r>
            <a:r>
              <a:rPr lang="en-US" sz="3200" b="1" dirty="0"/>
              <a:t> </a:t>
            </a:r>
            <a:r>
              <a:rPr lang="en-US" sz="3200" dirty="0"/>
              <a:t>(1 Corinthians 2:11-13; </a:t>
            </a:r>
            <a:br>
              <a:rPr lang="en-US" sz="3200" dirty="0"/>
            </a:br>
            <a:r>
              <a:rPr lang="en-US" sz="3200" dirty="0"/>
              <a:t>1 Peter 4:11) </a:t>
            </a:r>
          </a:p>
          <a:p>
            <a:r>
              <a:rPr lang="en-US" sz="3200" b="1" dirty="0"/>
              <a:t>Read the text! (Luke 10:26)</a:t>
            </a:r>
          </a:p>
          <a:p>
            <a:r>
              <a:rPr lang="en-US" sz="3200" b="1" dirty="0"/>
              <a:t>Study to prepare and be ready! (2 Timothy 2:15; 1 Peter 3:15)</a:t>
            </a:r>
            <a:endParaRPr lang="en-US" sz="3200" dirty="0"/>
          </a:p>
        </p:txBody>
      </p:sp>
    </p:spTree>
    <p:extLst>
      <p:ext uri="{BB962C8B-B14F-4D97-AF65-F5344CB8AC3E}">
        <p14:creationId xmlns:p14="http://schemas.microsoft.com/office/powerpoint/2010/main" val="2263749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#13 - Love God More Than All</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825420" cy="4675239"/>
          </a:xfrm>
        </p:spPr>
        <p:txBody>
          <a:bodyPr>
            <a:normAutofit/>
          </a:bodyPr>
          <a:lstStyle/>
          <a:p>
            <a:pPr marL="0" indent="0">
              <a:buNone/>
            </a:pPr>
            <a:r>
              <a:rPr lang="en-US" sz="3200" dirty="0"/>
              <a:t>(10:21) </a:t>
            </a:r>
            <a:r>
              <a:rPr lang="en-US" sz="3200" i="1" dirty="0"/>
              <a:t>“Brother will betray brother to death, and a father his child; and children will rise up against parents and cause them to be put to death.”</a:t>
            </a:r>
          </a:p>
          <a:p>
            <a:r>
              <a:rPr lang="en-US" sz="3200" b="1" dirty="0"/>
              <a:t>Luke 14:25, we must love the Lord more than our own family</a:t>
            </a:r>
            <a:r>
              <a:rPr lang="en-US" sz="3200" dirty="0"/>
              <a:t>. (Matthew 10:34-37)</a:t>
            </a:r>
          </a:p>
        </p:txBody>
      </p:sp>
    </p:spTree>
    <p:extLst>
      <p:ext uri="{BB962C8B-B14F-4D97-AF65-F5344CB8AC3E}">
        <p14:creationId xmlns:p14="http://schemas.microsoft.com/office/powerpoint/2010/main" val="784974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#14 - Endure To The End</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825420" cy="4675239"/>
          </a:xfrm>
        </p:spPr>
        <p:txBody>
          <a:bodyPr>
            <a:normAutofit/>
          </a:bodyPr>
          <a:lstStyle/>
          <a:p>
            <a:pPr marL="0" indent="0">
              <a:buNone/>
            </a:pPr>
            <a:r>
              <a:rPr lang="en-US" sz="3200" dirty="0"/>
              <a:t>(10:22) </a:t>
            </a:r>
            <a:r>
              <a:rPr lang="en-US" sz="3200" i="1" dirty="0"/>
              <a:t>“You will be hated by all because of My name, but </a:t>
            </a:r>
            <a:r>
              <a:rPr lang="en-US" sz="3200" b="1" i="1" dirty="0"/>
              <a:t>it is the one who has endured to the end who will be saved</a:t>
            </a:r>
            <a:r>
              <a:rPr lang="en-US" sz="3200" i="1" dirty="0"/>
              <a:t>.”</a:t>
            </a:r>
          </a:p>
        </p:txBody>
      </p:sp>
    </p:spTree>
    <p:extLst>
      <p:ext uri="{BB962C8B-B14F-4D97-AF65-F5344CB8AC3E}">
        <p14:creationId xmlns:p14="http://schemas.microsoft.com/office/powerpoint/2010/main" val="1697970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320338" y="454545"/>
            <a:ext cx="10168128" cy="1728216"/>
          </a:xfrm>
        </p:spPr>
        <p:txBody>
          <a:bodyPr>
            <a:normAutofit/>
          </a:bodyPr>
          <a:lstStyle/>
          <a:p>
            <a:pPr marL="1200150" indent="-1200150"/>
            <a:r>
              <a:rPr lang="en-US" sz="4400" b="1" dirty="0"/>
              <a:t>#14 - As A Disciple, Emulate Our Teacher &amp; Master</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182761"/>
            <a:ext cx="10825420" cy="4675239"/>
          </a:xfrm>
        </p:spPr>
        <p:txBody>
          <a:bodyPr>
            <a:normAutofit/>
          </a:bodyPr>
          <a:lstStyle/>
          <a:p>
            <a:pPr marL="0" indent="0">
              <a:buNone/>
            </a:pPr>
            <a:r>
              <a:rPr lang="en-US" sz="3200" dirty="0"/>
              <a:t>(10:22) </a:t>
            </a:r>
            <a:r>
              <a:rPr lang="en-US" sz="3200" i="1" dirty="0"/>
              <a:t>“You will be hated by all because of My name, but </a:t>
            </a:r>
            <a:r>
              <a:rPr lang="en-US" sz="3200" b="1" i="1" dirty="0"/>
              <a:t>it is the one who has endured to the end who will be saved</a:t>
            </a:r>
            <a:r>
              <a:rPr lang="en-US" sz="3200" i="1" dirty="0"/>
              <a:t>.”</a:t>
            </a:r>
          </a:p>
        </p:txBody>
      </p:sp>
    </p:spTree>
    <p:extLst>
      <p:ext uri="{BB962C8B-B14F-4D97-AF65-F5344CB8AC3E}">
        <p14:creationId xmlns:p14="http://schemas.microsoft.com/office/powerpoint/2010/main" val="141198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a:bodyPr>
          <a:lstStyle/>
          <a:p>
            <a:r>
              <a:rPr lang="en-US" sz="4400" b="1" dirty="0"/>
              <a:t>Context of Matthew Chapter 10</a:t>
            </a:r>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990165"/>
            <a:ext cx="11076432" cy="4867835"/>
          </a:xfrm>
        </p:spPr>
        <p:txBody>
          <a:bodyPr>
            <a:normAutofit fontScale="92500"/>
          </a:bodyPr>
          <a:lstStyle/>
          <a:p>
            <a:pPr marL="0" indent="0">
              <a:buNone/>
            </a:pPr>
            <a:r>
              <a:rPr lang="en-US" sz="3600" b="1" dirty="0"/>
              <a:t>Jesus was teaching </a:t>
            </a:r>
            <a:r>
              <a:rPr lang="en-US" sz="3600" dirty="0"/>
              <a:t>and</a:t>
            </a:r>
            <a:r>
              <a:rPr lang="en-US" sz="3600" b="1" dirty="0"/>
              <a:t> </a:t>
            </a:r>
            <a:r>
              <a:rPr lang="en-US" sz="3600" b="1" i="1" dirty="0"/>
              <a:t>“proclaiming the gospel of the kingdom” </a:t>
            </a:r>
            <a:r>
              <a:rPr lang="en-US" sz="3600" dirty="0"/>
              <a:t>and</a:t>
            </a:r>
            <a:r>
              <a:rPr lang="en-US" sz="3600" b="1" i="1" dirty="0"/>
              <a:t> “healing every kind of disease… sickness” </a:t>
            </a:r>
            <a:r>
              <a:rPr lang="en-US" sz="3600" dirty="0"/>
              <a:t>(Matthew 9:35; cf., Luke 16:16; Mark 1:38)</a:t>
            </a:r>
          </a:p>
          <a:p>
            <a:pPr marL="0" indent="0">
              <a:buNone/>
            </a:pPr>
            <a:r>
              <a:rPr lang="en-US" sz="3600" b="1" dirty="0"/>
              <a:t>Lost sheep </a:t>
            </a:r>
            <a:r>
              <a:rPr lang="en-US" sz="3600" dirty="0"/>
              <a:t>who Jesus saw as a “</a:t>
            </a:r>
            <a:r>
              <a:rPr lang="en-US" sz="3600" b="1" i="1" dirty="0"/>
              <a:t>plentiful… harvest”</a:t>
            </a:r>
            <a:r>
              <a:rPr lang="en-US" sz="3600" dirty="0"/>
              <a:t> as </a:t>
            </a:r>
            <a:r>
              <a:rPr lang="en-US" sz="3600" b="1" dirty="0"/>
              <a:t>Jesus called for more workers</a:t>
            </a:r>
            <a:r>
              <a:rPr lang="en-US" sz="3600" dirty="0"/>
              <a:t>. (Matthew 9:36-38) </a:t>
            </a:r>
          </a:p>
          <a:p>
            <a:pPr marL="0" indent="0">
              <a:buNone/>
            </a:pPr>
            <a:r>
              <a:rPr lang="en-US" sz="3600" b="1" dirty="0"/>
              <a:t>Is there still a </a:t>
            </a:r>
            <a:r>
              <a:rPr lang="en-US" sz="3600" b="1" i="1" dirty="0"/>
              <a:t>“plentiful harvest”</a:t>
            </a:r>
            <a:r>
              <a:rPr lang="en-US" sz="3600" b="1" dirty="0"/>
              <a:t> </a:t>
            </a:r>
            <a:r>
              <a:rPr lang="en-US" sz="3600" dirty="0"/>
              <a:t>and a </a:t>
            </a:r>
            <a:r>
              <a:rPr lang="en-US" sz="3600" b="1" dirty="0"/>
              <a:t>need for more (“fellow”) workers! </a:t>
            </a:r>
            <a:r>
              <a:rPr lang="en-US" sz="3400" dirty="0"/>
              <a:t>(Philippians 2:20-21; 2 Timothy 2:15; 1 Corinthians 3:9) </a:t>
            </a:r>
          </a:p>
        </p:txBody>
      </p:sp>
    </p:spTree>
    <p:extLst>
      <p:ext uri="{BB962C8B-B14F-4D97-AF65-F5344CB8AC3E}">
        <p14:creationId xmlns:p14="http://schemas.microsoft.com/office/powerpoint/2010/main" val="2867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2E5B39-049F-47D7-994E-910476B61E03}"/>
              </a:ext>
            </a:extLst>
          </p:cNvPr>
          <p:cNvSpPr>
            <a:spLocks noGrp="1"/>
          </p:cNvSpPr>
          <p:nvPr>
            <p:ph type="ctrTitle"/>
          </p:nvPr>
        </p:nvSpPr>
        <p:spPr>
          <a:xfrm>
            <a:off x="685800" y="1122363"/>
            <a:ext cx="11186160" cy="3204134"/>
          </a:xfrm>
        </p:spPr>
        <p:txBody>
          <a:bodyPr anchor="b">
            <a:normAutofit/>
          </a:bodyPr>
          <a:lstStyle/>
          <a:p>
            <a:r>
              <a:rPr lang="en-US" sz="4800" b="1" dirty="0"/>
              <a:t>Attributes of Successful Workers In The Lord’s Kingdom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583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fontScale="90000"/>
          </a:bodyPr>
          <a:lstStyle/>
          <a:p>
            <a:r>
              <a:rPr lang="en-US" sz="4400" b="1" dirty="0"/>
              <a:t>#1 - Have Compassion (Mercy) For the Lost </a:t>
            </a:r>
            <a:r>
              <a:rPr lang="en-US" sz="3600" dirty="0"/>
              <a:t>(Matthew 9:36)</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092037"/>
            <a:ext cx="11076432" cy="4765964"/>
          </a:xfrm>
        </p:spPr>
        <p:txBody>
          <a:bodyPr>
            <a:normAutofit/>
          </a:bodyPr>
          <a:lstStyle/>
          <a:p>
            <a:pPr marL="0" indent="0">
              <a:buNone/>
            </a:pPr>
            <a:r>
              <a:rPr lang="en-US" sz="3200" dirty="0"/>
              <a:t>Jesus saw the multitudes as:</a:t>
            </a:r>
          </a:p>
          <a:p>
            <a:r>
              <a:rPr lang="en-US" sz="3200" b="1" i="1" dirty="0"/>
              <a:t>“Distressed” </a:t>
            </a:r>
            <a:r>
              <a:rPr lang="en-US" sz="3200" dirty="0"/>
              <a:t>- “lit. harassed”. “Vexed and troubled…” </a:t>
            </a:r>
            <a:r>
              <a:rPr lang="en-US" sz="1600" dirty="0"/>
              <a:t>(Strong)</a:t>
            </a:r>
          </a:p>
          <a:p>
            <a:r>
              <a:rPr lang="en-US" sz="3200" b="1" i="1" dirty="0"/>
              <a:t>“Dispirited” or “Downtrodden”</a:t>
            </a:r>
            <a:r>
              <a:rPr lang="en-US" sz="3200" dirty="0"/>
              <a:t> - “lit. thrown down”. </a:t>
            </a:r>
            <a:br>
              <a:rPr lang="en-US" sz="3200" dirty="0"/>
            </a:br>
            <a:r>
              <a:rPr lang="en-US" sz="3200" dirty="0"/>
              <a:t>“A deliberate hurl” </a:t>
            </a:r>
            <a:r>
              <a:rPr lang="en-US" sz="1600" dirty="0"/>
              <a:t>(Strong) </a:t>
            </a:r>
            <a:r>
              <a:rPr lang="en-US" sz="3200" dirty="0"/>
              <a:t>Cast aside and scattered. </a:t>
            </a:r>
          </a:p>
          <a:p>
            <a:r>
              <a:rPr lang="en-US" sz="3200" b="1" i="1" dirty="0"/>
              <a:t>“Sheep without a shepherd” </a:t>
            </a:r>
            <a:r>
              <a:rPr lang="en-US" sz="3200" dirty="0"/>
              <a:t>- lacking guidance &amp; direction. (Ezekiel 34:1-16; 1 Peter 2:25)</a:t>
            </a:r>
          </a:p>
        </p:txBody>
      </p:sp>
    </p:spTree>
    <p:extLst>
      <p:ext uri="{BB962C8B-B14F-4D97-AF65-F5344CB8AC3E}">
        <p14:creationId xmlns:p14="http://schemas.microsoft.com/office/powerpoint/2010/main" val="53789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fontScale="90000"/>
          </a:bodyPr>
          <a:lstStyle/>
          <a:p>
            <a:r>
              <a:rPr lang="en-US" sz="4400" b="1" dirty="0"/>
              <a:t>#1 - Have Compassion (Mercy) For the Lost </a:t>
            </a:r>
            <a:r>
              <a:rPr lang="en-US" sz="3600" dirty="0"/>
              <a:t>(vs. 36)</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092037"/>
            <a:ext cx="11076432" cy="4765964"/>
          </a:xfrm>
        </p:spPr>
        <p:txBody>
          <a:bodyPr>
            <a:normAutofit/>
          </a:bodyPr>
          <a:lstStyle/>
          <a:p>
            <a:r>
              <a:rPr lang="en-US" sz="3200" b="1" dirty="0"/>
              <a:t>Jesus’ compassion/mercy for them</a:t>
            </a:r>
            <a:r>
              <a:rPr lang="en-US" sz="3200" dirty="0"/>
              <a:t>. Sympathetic, pitiable. Mercy is to be “</a:t>
            </a:r>
            <a:r>
              <a:rPr lang="en-US" sz="3200" b="1" dirty="0"/>
              <a:t>actively compassionate</a:t>
            </a:r>
            <a:r>
              <a:rPr lang="en-US" sz="3200" dirty="0"/>
              <a:t>”…  </a:t>
            </a:r>
            <a:br>
              <a:rPr lang="en-US" sz="3200" dirty="0"/>
            </a:br>
            <a:r>
              <a:rPr lang="en-US" sz="3200" dirty="0"/>
              <a:t>it is “</a:t>
            </a:r>
            <a:r>
              <a:rPr lang="en-US" sz="3200" b="1" dirty="0"/>
              <a:t>pity manifested</a:t>
            </a:r>
            <a:r>
              <a:rPr lang="en-US" sz="3200" dirty="0"/>
              <a:t>”. (Luke 6:36; Colossians 3:12)</a:t>
            </a:r>
          </a:p>
          <a:p>
            <a:r>
              <a:rPr lang="en-US" sz="3200" b="1" dirty="0"/>
              <a:t>Do we think about the lost and the consequences? </a:t>
            </a:r>
            <a:br>
              <a:rPr lang="en-US" sz="3200" b="1" dirty="0"/>
            </a:br>
            <a:r>
              <a:rPr lang="en-US" sz="3200" b="1" dirty="0"/>
              <a:t>Are we ok with that?</a:t>
            </a:r>
            <a:r>
              <a:rPr lang="en-US" sz="3200" dirty="0"/>
              <a:t> (cf., Philippians 3:18-19; </a:t>
            </a:r>
            <a:br>
              <a:rPr lang="en-US" sz="3200" dirty="0"/>
            </a:br>
            <a:r>
              <a:rPr lang="en-US" sz="3200" dirty="0"/>
              <a:t>Matthew 5:7)</a:t>
            </a:r>
            <a:endParaRPr lang="en-US" sz="3200" b="1" dirty="0"/>
          </a:p>
        </p:txBody>
      </p:sp>
    </p:spTree>
    <p:extLst>
      <p:ext uri="{BB962C8B-B14F-4D97-AF65-F5344CB8AC3E}">
        <p14:creationId xmlns:p14="http://schemas.microsoft.com/office/powerpoint/2010/main" val="59856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fontScale="90000"/>
          </a:bodyPr>
          <a:lstStyle/>
          <a:p>
            <a:r>
              <a:rPr lang="en-US" sz="4400" b="1" dirty="0"/>
              <a:t>#1 - Have Compassion (Mercy) For the Lost </a:t>
            </a:r>
            <a:r>
              <a:rPr lang="en-US" sz="3600" dirty="0"/>
              <a:t>(vs. 36)</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555813" y="2092037"/>
            <a:ext cx="11205882" cy="4765964"/>
          </a:xfrm>
        </p:spPr>
        <p:txBody>
          <a:bodyPr>
            <a:normAutofit/>
          </a:bodyPr>
          <a:lstStyle/>
          <a:p>
            <a:r>
              <a:rPr lang="en-US" sz="3200" b="1" dirty="0"/>
              <a:t>Will we seek the lost? We have good news for them! </a:t>
            </a:r>
            <a:r>
              <a:rPr lang="en-US" dirty="0"/>
              <a:t>(Luke 15; 2 Kings 7:9; Matthew 22:9; Mark 5:19; cf., 1:45)</a:t>
            </a:r>
          </a:p>
          <a:p>
            <a:r>
              <a:rPr lang="en-US" sz="3200" dirty="0"/>
              <a:t>Why wouldn’t we? Why don’t we? </a:t>
            </a:r>
          </a:p>
          <a:p>
            <a:pPr lvl="1"/>
            <a:r>
              <a:rPr lang="en-US" sz="2800" b="1" dirty="0"/>
              <a:t>Selfishness</a:t>
            </a:r>
            <a:r>
              <a:rPr lang="en-US" sz="2800" dirty="0"/>
              <a:t> (2 Timothy 3:2; Philippians 2:3-5)</a:t>
            </a:r>
          </a:p>
          <a:p>
            <a:pPr lvl="1"/>
            <a:r>
              <a:rPr lang="en-US" sz="2800" b="1" dirty="0"/>
              <a:t>Carnal mindset</a:t>
            </a:r>
            <a:r>
              <a:rPr lang="en-US" sz="2800" dirty="0"/>
              <a:t> (Colossians 3:1-2; Philippians 3:19)</a:t>
            </a:r>
          </a:p>
          <a:p>
            <a:pPr lvl="1"/>
            <a:r>
              <a:rPr lang="en-US" sz="2800" b="1" dirty="0"/>
              <a:t>Doubt the power of God’s word </a:t>
            </a:r>
            <a:r>
              <a:rPr lang="en-US" sz="2600" dirty="0"/>
              <a:t>(Romans 1:16; Isaiah 55:10-11)</a:t>
            </a:r>
          </a:p>
          <a:p>
            <a:pPr lvl="1"/>
            <a:r>
              <a:rPr lang="en-US" sz="2800" b="1" dirty="0"/>
              <a:t>Someone else’s responsibility</a:t>
            </a:r>
            <a:r>
              <a:rPr lang="en-US" sz="2800" dirty="0"/>
              <a:t>. </a:t>
            </a:r>
          </a:p>
          <a:p>
            <a:pPr lvl="1"/>
            <a:r>
              <a:rPr lang="en-US" sz="2800" b="1" dirty="0"/>
              <a:t>Forget our own salvation</a:t>
            </a:r>
            <a:r>
              <a:rPr lang="en-US" sz="2800" dirty="0"/>
              <a:t>. (Matthew 18:21ff; 2 Peter 1:9)</a:t>
            </a:r>
          </a:p>
        </p:txBody>
      </p:sp>
    </p:spTree>
    <p:extLst>
      <p:ext uri="{BB962C8B-B14F-4D97-AF65-F5344CB8AC3E}">
        <p14:creationId xmlns:p14="http://schemas.microsoft.com/office/powerpoint/2010/main" val="405606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fontScale="90000"/>
          </a:bodyPr>
          <a:lstStyle/>
          <a:p>
            <a:r>
              <a:rPr lang="en-US" sz="4400" b="1" dirty="0"/>
              <a:t>#2 - </a:t>
            </a:r>
            <a:r>
              <a:rPr lang="en-US" sz="4900" b="1" dirty="0"/>
              <a:t>Belief that there is yet a harvest.  </a:t>
            </a:r>
            <a:r>
              <a:rPr lang="en-US" sz="3600" dirty="0"/>
              <a:t>(vs. 37)</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1728216"/>
            <a:ext cx="11076432" cy="5129785"/>
          </a:xfrm>
        </p:spPr>
        <p:txBody>
          <a:bodyPr>
            <a:normAutofit/>
          </a:bodyPr>
          <a:lstStyle/>
          <a:p>
            <a:pPr marL="0" indent="0">
              <a:buNone/>
            </a:pPr>
            <a:r>
              <a:rPr lang="en-US" sz="3200" b="1" dirty="0"/>
              <a:t>Do we believe someone who is lost will respond</a:t>
            </a:r>
            <a:r>
              <a:rPr lang="en-US" sz="3200" dirty="0"/>
              <a:t>?  </a:t>
            </a:r>
            <a:r>
              <a:rPr lang="en-US" sz="3200" b="1" dirty="0"/>
              <a:t>Will anyone respond</a:t>
            </a:r>
            <a:r>
              <a:rPr lang="en-US" sz="3200" dirty="0"/>
              <a:t>? </a:t>
            </a:r>
            <a:r>
              <a:rPr lang="en-US" sz="3200" b="1" i="1" dirty="0"/>
              <a:t>“Few”</a:t>
            </a:r>
            <a:r>
              <a:rPr lang="en-US" sz="3200" dirty="0"/>
              <a:t> doesn’t mean </a:t>
            </a:r>
            <a:r>
              <a:rPr lang="en-US" sz="3200" b="1" dirty="0"/>
              <a:t>“none”.</a:t>
            </a:r>
            <a:r>
              <a:rPr lang="en-US" sz="3200" dirty="0"/>
              <a:t> </a:t>
            </a:r>
            <a:br>
              <a:rPr lang="en-US" sz="3200" dirty="0"/>
            </a:br>
            <a:r>
              <a:rPr lang="en-US" sz="3200" dirty="0"/>
              <a:t>(Luke 13:23-24)</a:t>
            </a:r>
          </a:p>
          <a:p>
            <a:pPr marL="0" indent="0">
              <a:buNone/>
            </a:pPr>
            <a:r>
              <a:rPr lang="en-US" sz="3200" b="1" dirty="0"/>
              <a:t>Our duty to simply sow and water</a:t>
            </a:r>
            <a:r>
              <a:rPr lang="en-US" sz="3200" dirty="0"/>
              <a:t>. (1 Corinthians 3:6-7)</a:t>
            </a:r>
          </a:p>
          <a:p>
            <a:pPr marL="0" indent="0">
              <a:buNone/>
            </a:pPr>
            <a:r>
              <a:rPr lang="en-US" sz="3200" b="1" dirty="0"/>
              <a:t>Do we believe there are any consequences</a:t>
            </a:r>
            <a:r>
              <a:rPr lang="en-US" sz="3200" dirty="0"/>
              <a:t> of not being part of the harvest? (Matthew 13:41-43)</a:t>
            </a:r>
          </a:p>
          <a:p>
            <a:pPr marL="0" indent="0">
              <a:buNone/>
            </a:pPr>
            <a:r>
              <a:rPr lang="en-US" sz="3200" b="1" dirty="0"/>
              <a:t>Our work (if done by faith) will not be in vain</a:t>
            </a:r>
            <a:r>
              <a:rPr lang="en-US" sz="3200" dirty="0"/>
              <a:t>. </a:t>
            </a:r>
            <a:br>
              <a:rPr lang="en-US" sz="3200" dirty="0"/>
            </a:br>
            <a:r>
              <a:rPr lang="en-US" sz="3200" dirty="0"/>
              <a:t>(1 Corinthians 15:58)</a:t>
            </a:r>
          </a:p>
        </p:txBody>
      </p:sp>
    </p:spTree>
    <p:extLst>
      <p:ext uri="{BB962C8B-B14F-4D97-AF65-F5344CB8AC3E}">
        <p14:creationId xmlns:p14="http://schemas.microsoft.com/office/powerpoint/2010/main" val="390018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a:xfrm>
            <a:off x="1011936" y="225910"/>
            <a:ext cx="10168128" cy="1179576"/>
          </a:xfrm>
        </p:spPr>
        <p:txBody>
          <a:bodyPr>
            <a:normAutofit/>
          </a:bodyPr>
          <a:lstStyle/>
          <a:p>
            <a:r>
              <a:rPr lang="en-US" sz="4400" b="1" dirty="0"/>
              <a:t>#3 - Answer The Call! </a:t>
            </a:r>
            <a:r>
              <a:rPr lang="en-US" sz="3600" dirty="0"/>
              <a:t>(9:38; 10:5)</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908304" y="1405486"/>
            <a:ext cx="11283696" cy="5452515"/>
          </a:xfrm>
        </p:spPr>
        <p:txBody>
          <a:bodyPr>
            <a:normAutofit fontScale="92500"/>
          </a:bodyPr>
          <a:lstStyle/>
          <a:p>
            <a:pPr marL="0" indent="0">
              <a:buNone/>
            </a:pPr>
            <a:r>
              <a:rPr lang="en-US" sz="4000" b="1" i="1" dirty="0"/>
              <a:t>“Here I am, send me!” </a:t>
            </a:r>
            <a:r>
              <a:rPr lang="en-US" sz="3600" dirty="0"/>
              <a:t>(Isaiah 6:8; cf., Matt. 4:18-20)</a:t>
            </a:r>
          </a:p>
          <a:p>
            <a:pPr marL="0" indent="0">
              <a:buNone/>
            </a:pPr>
            <a:r>
              <a:rPr lang="en-US" sz="3600" dirty="0"/>
              <a:t>Is God </a:t>
            </a:r>
            <a:r>
              <a:rPr lang="en-US" sz="3600" b="1" i="1" dirty="0"/>
              <a:t>“at work”</a:t>
            </a:r>
            <a:r>
              <a:rPr lang="en-US" sz="3600" dirty="0"/>
              <a:t> in us to </a:t>
            </a:r>
            <a:r>
              <a:rPr lang="en-US" sz="3600" b="1" i="1" dirty="0"/>
              <a:t>“work for </a:t>
            </a:r>
            <a:r>
              <a:rPr lang="en-US" sz="3600" b="1" i="1" dirty="0">
                <a:solidFill>
                  <a:srgbClr val="FF0000"/>
                </a:solidFill>
              </a:rPr>
              <a:t>His</a:t>
            </a:r>
            <a:r>
              <a:rPr lang="en-US" sz="3600" b="1" i="1" dirty="0"/>
              <a:t> good pleasure”</a:t>
            </a:r>
            <a:r>
              <a:rPr lang="en-US" sz="3600" dirty="0"/>
              <a:t>? (Philippians 2:12-13; cf., Hebrews 13:21)</a:t>
            </a:r>
          </a:p>
          <a:p>
            <a:pPr marL="0" indent="0">
              <a:buNone/>
            </a:pPr>
            <a:r>
              <a:rPr lang="en-US" sz="4000" b="1" dirty="0"/>
              <a:t>Not useless!</a:t>
            </a:r>
            <a:r>
              <a:rPr lang="en-US" sz="3600" b="1" dirty="0"/>
              <a:t> </a:t>
            </a:r>
            <a:r>
              <a:rPr lang="en-US" sz="3600" dirty="0"/>
              <a:t>(2 Tim. 2:21; Matt. 25:30; John 15:2)</a:t>
            </a:r>
          </a:p>
          <a:p>
            <a:pPr marL="0" indent="0">
              <a:buNone/>
            </a:pPr>
            <a:r>
              <a:rPr lang="en-US" sz="4000" b="1" dirty="0"/>
              <a:t>Avoid excuses</a:t>
            </a:r>
            <a:r>
              <a:rPr lang="en-US" sz="4000" dirty="0"/>
              <a:t>. </a:t>
            </a:r>
            <a:r>
              <a:rPr lang="en-US" sz="3600" dirty="0"/>
              <a:t>(Exodus 4:14)</a:t>
            </a:r>
          </a:p>
          <a:p>
            <a:pPr marL="0" indent="0">
              <a:buNone/>
            </a:pPr>
            <a:r>
              <a:rPr lang="en-US" sz="3600" b="1" i="1" dirty="0"/>
              <a:t>“The proper working of each (every) individual…”</a:t>
            </a:r>
            <a:r>
              <a:rPr lang="en-US" sz="3600" dirty="0"/>
              <a:t> </a:t>
            </a:r>
            <a:br>
              <a:rPr lang="en-US" sz="3600" dirty="0"/>
            </a:br>
            <a:r>
              <a:rPr lang="en-US" sz="3600" dirty="0"/>
              <a:t>(Ephesians 4:16)</a:t>
            </a:r>
          </a:p>
          <a:p>
            <a:pPr marL="0" indent="0">
              <a:buNone/>
            </a:pPr>
            <a:r>
              <a:rPr lang="en-US" sz="3600" b="1" i="1" dirty="0"/>
              <a:t>“Abounding…” </a:t>
            </a:r>
            <a:r>
              <a:rPr lang="en-US" sz="3600" dirty="0"/>
              <a:t>(1 Corinthians 15:58)</a:t>
            </a:r>
            <a:endParaRPr lang="en-US" dirty="0"/>
          </a:p>
        </p:txBody>
      </p:sp>
    </p:spTree>
    <p:extLst>
      <p:ext uri="{BB962C8B-B14F-4D97-AF65-F5344CB8AC3E}">
        <p14:creationId xmlns:p14="http://schemas.microsoft.com/office/powerpoint/2010/main" val="69306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D4626-01DF-497C-907D-F9C750EB2007}"/>
              </a:ext>
            </a:extLst>
          </p:cNvPr>
          <p:cNvSpPr>
            <a:spLocks noGrp="1"/>
          </p:cNvSpPr>
          <p:nvPr>
            <p:ph type="title"/>
          </p:nvPr>
        </p:nvSpPr>
        <p:spPr/>
        <p:txBody>
          <a:bodyPr>
            <a:normAutofit/>
          </a:bodyPr>
          <a:lstStyle/>
          <a:p>
            <a:r>
              <a:rPr lang="en-US" sz="4400" b="1" dirty="0"/>
              <a:t>#4 - Be Willing To Sacrifice </a:t>
            </a:r>
            <a:r>
              <a:rPr lang="en-US" sz="3600" dirty="0"/>
              <a:t>(vs. 2-4)</a:t>
            </a:r>
            <a:endParaRPr lang="en-US" sz="4400" dirty="0"/>
          </a:p>
        </p:txBody>
      </p:sp>
      <p:sp>
        <p:nvSpPr>
          <p:cNvPr id="3" name="Content Placeholder 2">
            <a:extLst>
              <a:ext uri="{FF2B5EF4-FFF2-40B4-BE49-F238E27FC236}">
                <a16:creationId xmlns:a16="http://schemas.microsoft.com/office/drawing/2014/main" id="{9FA9ACFA-590A-4CE9-878D-2CE0BE0FC311}"/>
              </a:ext>
            </a:extLst>
          </p:cNvPr>
          <p:cNvSpPr>
            <a:spLocks noGrp="1"/>
          </p:cNvSpPr>
          <p:nvPr>
            <p:ph idx="1"/>
          </p:nvPr>
        </p:nvSpPr>
        <p:spPr>
          <a:xfrm>
            <a:off x="1115568" y="2092037"/>
            <a:ext cx="10577668" cy="4765964"/>
          </a:xfrm>
        </p:spPr>
        <p:txBody>
          <a:bodyPr>
            <a:normAutofit lnSpcReduction="10000"/>
          </a:bodyPr>
          <a:lstStyle/>
          <a:p>
            <a:pPr marL="0" indent="0">
              <a:buNone/>
            </a:pPr>
            <a:r>
              <a:rPr lang="en-US" sz="3600" b="1" dirty="0"/>
              <a:t>Jesus called the twelve who left everything to follow Him. </a:t>
            </a:r>
            <a:r>
              <a:rPr lang="en-US" sz="3600" dirty="0"/>
              <a:t>(Matthew 4:20-22; Luke 18:28-29)</a:t>
            </a:r>
          </a:p>
          <a:p>
            <a:pPr marL="0" indent="0">
              <a:buNone/>
            </a:pPr>
            <a:r>
              <a:rPr lang="en-US" sz="3600" b="1" dirty="0"/>
              <a:t>Example of Elisha</a:t>
            </a:r>
            <a:r>
              <a:rPr lang="en-US" sz="3600" dirty="0"/>
              <a:t>. (1 Kings 19:16, 19-21)</a:t>
            </a:r>
          </a:p>
          <a:p>
            <a:pPr marL="0" indent="0">
              <a:buNone/>
            </a:pPr>
            <a:r>
              <a:rPr lang="en-US" sz="3600" b="1" dirty="0"/>
              <a:t>The apostle Paul</a:t>
            </a:r>
            <a:r>
              <a:rPr lang="en-US" sz="3600" dirty="0"/>
              <a:t>. (Philippians 3:7-8)</a:t>
            </a:r>
          </a:p>
          <a:p>
            <a:pPr marL="0" indent="0">
              <a:buNone/>
            </a:pPr>
            <a:r>
              <a:rPr lang="en-US" sz="3600" b="1" dirty="0"/>
              <a:t>All who walk by faith</a:t>
            </a:r>
            <a:r>
              <a:rPr lang="en-US" sz="3600" dirty="0"/>
              <a:t>. (Hebrews 11)</a:t>
            </a:r>
          </a:p>
          <a:p>
            <a:pPr marL="0" indent="0">
              <a:buNone/>
            </a:pPr>
            <a:r>
              <a:rPr lang="en-US" sz="3600" b="1" dirty="0"/>
              <a:t>Deny self, take up our cross daily and follow Jesus. </a:t>
            </a:r>
            <a:r>
              <a:rPr lang="en-US" sz="3600" dirty="0"/>
              <a:t>(Luke 9:23-24; Romans 12:1-2)</a:t>
            </a:r>
          </a:p>
        </p:txBody>
      </p:sp>
    </p:spTree>
    <p:extLst>
      <p:ext uri="{BB962C8B-B14F-4D97-AF65-F5344CB8AC3E}">
        <p14:creationId xmlns:p14="http://schemas.microsoft.com/office/powerpoint/2010/main" val="426965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ccentBoxVTI">
  <a:themeElements>
    <a:clrScheme name="AnalogousFromLightSeedRightStep">
      <a:dk1>
        <a:srgbClr val="000000"/>
      </a:dk1>
      <a:lt1>
        <a:srgbClr val="FFFFFF"/>
      </a:lt1>
      <a:dk2>
        <a:srgbClr val="242F41"/>
      </a:dk2>
      <a:lt2>
        <a:srgbClr val="E8E3E2"/>
      </a:lt2>
      <a:accent1>
        <a:srgbClr val="7BA9B8"/>
      </a:accent1>
      <a:accent2>
        <a:srgbClr val="7F93BA"/>
      </a:accent2>
      <a:accent3>
        <a:srgbClr val="9A96C6"/>
      </a:accent3>
      <a:accent4>
        <a:srgbClr val="9C7FBA"/>
      </a:accent4>
      <a:accent5>
        <a:srgbClr val="C093C5"/>
      </a:accent5>
      <a:accent6>
        <a:srgbClr val="BA7FA7"/>
      </a:accent6>
      <a:hlink>
        <a:srgbClr val="AB7563"/>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33851</TotalTime>
  <Words>2693</Words>
  <Application>Microsoft Office PowerPoint</Application>
  <PresentationFormat>Widescreen</PresentationFormat>
  <Paragraphs>232</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Avenir Next LT Pro</vt:lpstr>
      <vt:lpstr>Calibri</vt:lpstr>
      <vt:lpstr>AccentBoxVTI</vt:lpstr>
      <vt:lpstr>Successful Workers In The Lord’s Kingdom</vt:lpstr>
      <vt:lpstr>Context of Matthew Chapter 10</vt:lpstr>
      <vt:lpstr>Attributes of Successful Workers In The Lord’s Kingdom </vt:lpstr>
      <vt:lpstr>#1 - Have Compassion (Mercy) For the Lost (Matthew 9:36)</vt:lpstr>
      <vt:lpstr>#1 - Have Compassion (Mercy) For the Lost (vs. 36)</vt:lpstr>
      <vt:lpstr>#1 - Have Compassion (Mercy) For the Lost (vs. 36)</vt:lpstr>
      <vt:lpstr>#2 - Belief that there is yet a harvest.  (vs. 37)</vt:lpstr>
      <vt:lpstr>#3 - Answer The Call! (9:38; 10:5)</vt:lpstr>
      <vt:lpstr>#4 - Be Willing To Sacrifice (vs. 2-4)</vt:lpstr>
      <vt:lpstr>#5 - Study/Learn/Be taught (vs. 5)</vt:lpstr>
      <vt:lpstr>#6 - Preach The Kingdom (vs. 7)</vt:lpstr>
      <vt:lpstr>#7 - Bless As You Have Been Blessed (vs. 8)</vt:lpstr>
      <vt:lpstr>#8 - Don’t Worry Or Be Distracted About Physical Matters (vs. 9-10)</vt:lpstr>
      <vt:lpstr>#9 - Don’t Cast Pearls Before Swine (10:11-15) </vt:lpstr>
      <vt:lpstr>#10 - Spiritual Discernment (10:16)</vt:lpstr>
      <vt:lpstr>#11 - Trust In God’s Revelation</vt:lpstr>
      <vt:lpstr>#13 - Love God More Than All</vt:lpstr>
      <vt:lpstr>#14 - Endure To The End</vt:lpstr>
      <vt:lpstr>#14 - As A Disciple, Emulate Our Teacher &amp; Master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 Of The Roman Empire</dc:title>
  <dc:creator>Chris Simmons</dc:creator>
  <cp:lastModifiedBy>Chris Simmons</cp:lastModifiedBy>
  <cp:revision>22</cp:revision>
  <cp:lastPrinted>2023-10-08T12:11:19Z</cp:lastPrinted>
  <dcterms:created xsi:type="dcterms:W3CDTF">2020-02-23T04:12:34Z</dcterms:created>
  <dcterms:modified xsi:type="dcterms:W3CDTF">2023-10-08T13:23:15Z</dcterms:modified>
</cp:coreProperties>
</file>