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5" r:id="rId3"/>
    <p:sldId id="260" r:id="rId4"/>
    <p:sldId id="278" r:id="rId5"/>
    <p:sldId id="261" r:id="rId6"/>
    <p:sldId id="262" r:id="rId7"/>
    <p:sldId id="263" r:id="rId8"/>
    <p:sldId id="269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79742" autoAdjust="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B82658-36D9-63E7-C150-5C9595E95D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8587BB-CA9A-50B3-0A6B-97F5586092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r>
              <a:rPr lang="en-US"/>
              <a:t>10/08/23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66C1F6-5E0B-4A96-6A0C-56E978A6BFD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r>
              <a:rPr lang="en-US"/>
              <a:t>Successful Workers-Part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E9CFB1-F63D-41C4-8B2C-36B83641F7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0EF5123C-D60D-4923-8683-78983A4E4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9102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r>
              <a:rPr lang="en-US"/>
              <a:t>10/08/23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3"/>
          </a:xfrm>
          <a:prstGeom prst="rect">
            <a:avLst/>
          </a:prstGeom>
        </p:spPr>
        <p:txBody>
          <a:bodyPr vert="horz" lIns="94221" tIns="47111" rIns="94221" bIns="471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r>
              <a:rPr lang="en-US"/>
              <a:t>Successful Workers-Part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80AC890E-790A-44F4-AD3B-29E415CC6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3591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Micky preached about the need to return to God’s patterns and foundations for His houses. </a:t>
            </a:r>
          </a:p>
          <a:p>
            <a:r>
              <a:rPr lang="en-US" dirty="0"/>
              <a:t>Psalms 127:1</a:t>
            </a:r>
          </a:p>
          <a:p>
            <a:endParaRPr lang="en-US" dirty="0"/>
          </a:p>
          <a:p>
            <a:r>
              <a:rPr lang="en-US" dirty="0"/>
              <a:t>We must build according to God’s patterns and teach others about the hope found through Christ.</a:t>
            </a:r>
          </a:p>
          <a:p>
            <a:endParaRPr lang="en-US" dirty="0"/>
          </a:p>
          <a:p>
            <a:r>
              <a:rPr lang="en-US" dirty="0"/>
              <a:t>Do we pray for a lost and dying world? What does that mean? </a:t>
            </a:r>
          </a:p>
          <a:p>
            <a:endParaRPr lang="en-US" dirty="0"/>
          </a:p>
          <a:p>
            <a:r>
              <a:rPr lang="en-US" dirty="0"/>
              <a:t>Jesus came to save us from our sins but He needs others to help Him in His work. </a:t>
            </a:r>
          </a:p>
          <a:p>
            <a:endParaRPr lang="en-US" dirty="0"/>
          </a:p>
          <a:p>
            <a:r>
              <a:rPr lang="en-US" dirty="0"/>
              <a:t>Matthew 10 deals with Jesus preparing His disciples/apostles to engage in the work.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10/08/23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Successful Workers-Part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C890E-790A-44F4-AD3B-29E415CC60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89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Lost - includes the both ideas of misguided and perishing or given over to eternal misery - Thayer.</a:t>
            </a:r>
          </a:p>
          <a:p>
            <a:endParaRPr lang="en-US" dirty="0"/>
          </a:p>
          <a:p>
            <a:r>
              <a:rPr lang="en-US" dirty="0"/>
              <a:t>Laborer - a “toiler”</a:t>
            </a:r>
          </a:p>
          <a:p>
            <a:endParaRPr lang="en-US" dirty="0"/>
          </a:p>
          <a:p>
            <a:r>
              <a:rPr lang="en-US" dirty="0"/>
              <a:t>Fellow workers - stressing that we work together.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C890E-790A-44F4-AD3B-29E415CC60AB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AC745D-DE56-1AA6-7CC0-FA4A104A6FA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10/08/23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C8FBC-8AF4-E095-D479-936C22BE113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Successful Workers-Part 2</a:t>
            </a:r>
          </a:p>
        </p:txBody>
      </p:sp>
    </p:spTree>
    <p:extLst>
      <p:ext uri="{BB962C8B-B14F-4D97-AF65-F5344CB8AC3E}">
        <p14:creationId xmlns:p14="http://schemas.microsoft.com/office/powerpoint/2010/main" val="340941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Beware of Satan’s suggestion: What is the least amount of work we can do and go to heaven?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10/08/23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Successful Workers-Part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C890E-790A-44F4-AD3B-29E415CC60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45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Called through the gospel. (2 Thess. 2:14)</a:t>
            </a:r>
          </a:p>
          <a:p>
            <a:r>
              <a:rPr lang="en-US" dirty="0"/>
              <a:t>We are what we repeatedly do, excellence is not an act but a habit.</a:t>
            </a:r>
          </a:p>
          <a:p>
            <a:r>
              <a:rPr lang="en-US" dirty="0"/>
              <a:t>Faithfulness is not an act but our way of life. </a:t>
            </a:r>
          </a:p>
          <a:p>
            <a:endParaRPr lang="en-US" dirty="0"/>
          </a:p>
          <a:p>
            <a:r>
              <a:rPr lang="en-US" dirty="0"/>
              <a:t>So many examples:</a:t>
            </a:r>
          </a:p>
          <a:p>
            <a:pPr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b="1" dirty="0"/>
              <a:t>Abraham - </a:t>
            </a: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willing to forsake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/>
              <a:t>everything by faith. </a:t>
            </a:r>
          </a:p>
          <a:p>
            <a:pPr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b="1" dirty="0"/>
              <a:t>Moses - </a:t>
            </a: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learned not to make excuses</a:t>
            </a:r>
            <a:r>
              <a:rPr lang="en-US" dirty="0"/>
              <a:t>. </a:t>
            </a:r>
          </a:p>
          <a:p>
            <a:pPr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Joseph</a:t>
            </a:r>
            <a:r>
              <a:rPr lang="en-US" dirty="0"/>
              <a:t> - </a:t>
            </a: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resisting temptation</a:t>
            </a:r>
            <a:r>
              <a:rPr lang="en-US" dirty="0"/>
              <a:t>. </a:t>
            </a:r>
          </a:p>
          <a:p>
            <a:pPr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David</a:t>
            </a:r>
            <a:r>
              <a:rPr lang="en-US" dirty="0"/>
              <a:t> - </a:t>
            </a: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trusting that God would fight </a:t>
            </a:r>
            <a:r>
              <a:rPr lang="en-US" dirty="0"/>
              <a:t>with him.</a:t>
            </a:r>
          </a:p>
          <a:p>
            <a:pPr lvl="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FF"/>
                </a:solidFill>
              </a:rPr>
              <a:t>Daniel</a:t>
            </a:r>
            <a:r>
              <a:rPr lang="en-US" b="1" dirty="0"/>
              <a:t> - </a:t>
            </a: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consistent conviction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to please God</a:t>
            </a:r>
            <a:r>
              <a:rPr lang="en-US" dirty="0"/>
              <a:t>.</a:t>
            </a:r>
          </a:p>
          <a:p>
            <a:pPr lvl="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Esther</a:t>
            </a:r>
            <a:r>
              <a:rPr lang="en-US" dirty="0"/>
              <a:t> - </a:t>
            </a: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courage</a:t>
            </a:r>
            <a:r>
              <a:rPr lang="en-US" dirty="0"/>
              <a:t> to say what needs to be said.</a:t>
            </a:r>
          </a:p>
          <a:p>
            <a:pPr lvl="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Paul</a:t>
            </a:r>
            <a:r>
              <a:rPr lang="en-US" dirty="0"/>
              <a:t> - </a:t>
            </a:r>
            <a:r>
              <a:rPr lang="en-US" dirty="0">
                <a:solidFill>
                  <a:schemeClr val="bg1"/>
                </a:solidFill>
              </a:rPr>
              <a:t>willing to </a:t>
            </a: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crucify self.</a:t>
            </a:r>
            <a:endParaRPr lang="en-US" dirty="0"/>
          </a:p>
          <a:p>
            <a:pPr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Jesus</a:t>
            </a:r>
            <a:r>
              <a:rPr lang="en-US" dirty="0"/>
              <a:t> - </a:t>
            </a:r>
            <a:r>
              <a:rPr lang="en-US" b="1" dirty="0"/>
              <a:t>always pleased His Father </a:t>
            </a:r>
            <a:r>
              <a:rPr lang="en-US" dirty="0"/>
              <a:t>to the point of death.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Beware of Satan’s suggestion: What is the least amount of work we can do and go to heaven? 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C890E-790A-44F4-AD3B-29E415CC60AB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B78EA-5FB8-611D-F5EC-DC8C75420E6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10/08/23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5ACCB-69C2-D7BA-AE9C-B0FE2E9C472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Successful Workers-Part 2</a:t>
            </a:r>
          </a:p>
        </p:txBody>
      </p:sp>
    </p:spTree>
    <p:extLst>
      <p:ext uri="{BB962C8B-B14F-4D97-AF65-F5344CB8AC3E}">
        <p14:creationId xmlns:p14="http://schemas.microsoft.com/office/powerpoint/2010/main" val="1114604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Trust in God</a:t>
            </a:r>
            <a:r>
              <a:rPr lang="en-US" sz="1200" dirty="0"/>
              <a:t> to provide through the support of those who you work with. </a:t>
            </a:r>
          </a:p>
          <a:p>
            <a:r>
              <a:rPr lang="en-US" dirty="0"/>
              <a:t>Ps 4:4-5</a:t>
            </a:r>
          </a:p>
          <a:p>
            <a:r>
              <a:rPr lang="en-US" dirty="0"/>
              <a:t>Tremble, and do not sin; Meditate in your heart upon your bed, and be still. Selah. </a:t>
            </a:r>
          </a:p>
          <a:p>
            <a:r>
              <a:rPr lang="en-US" dirty="0"/>
              <a:t>5 Offer the sacrifices of righteousness, And trust in the Lord. </a:t>
            </a:r>
          </a:p>
          <a:p>
            <a:endParaRPr lang="en-US" dirty="0"/>
          </a:p>
          <a:p>
            <a:r>
              <a:rPr lang="en-US" dirty="0"/>
              <a:t>Ps 37:1-6</a:t>
            </a:r>
          </a:p>
          <a:p>
            <a:r>
              <a:rPr lang="en-US" dirty="0"/>
              <a:t>Do not fret because of evildoers, Be not envious toward wrongdoers. </a:t>
            </a:r>
          </a:p>
          <a:p>
            <a:r>
              <a:rPr lang="en-US" dirty="0"/>
              <a:t>2 For they will wither quickly like the grass And fade like the green herb. </a:t>
            </a:r>
          </a:p>
          <a:p>
            <a:r>
              <a:rPr lang="en-US" dirty="0"/>
              <a:t>3 Trust in the Lord and do good; Dwell in the land and cultivate faithfulness. </a:t>
            </a:r>
          </a:p>
          <a:p>
            <a:r>
              <a:rPr lang="en-US" dirty="0"/>
              <a:t>4 Delight yourself in the Lord; And He will give you the desires of your heart. </a:t>
            </a:r>
          </a:p>
          <a:p>
            <a:r>
              <a:rPr lang="en-US" dirty="0"/>
              <a:t>5 Commit your way to the Lord, Trust also in Him, and He will do it. </a:t>
            </a:r>
          </a:p>
          <a:p>
            <a:r>
              <a:rPr lang="en-US" dirty="0"/>
              <a:t>6 He will bring forth your righteousness as the light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C890E-790A-44F4-AD3B-29E415CC60AB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BD486E-E706-0282-3389-5B25FAB495D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10/08/23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89A60-3854-5B5B-CE8F-19925F9D30A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Successful Workers-Part 2</a:t>
            </a:r>
          </a:p>
        </p:txBody>
      </p:sp>
    </p:spTree>
    <p:extLst>
      <p:ext uri="{BB962C8B-B14F-4D97-AF65-F5344CB8AC3E}">
        <p14:creationId xmlns:p14="http://schemas.microsoft.com/office/powerpoint/2010/main" val="111877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 studying with anyone who is willing to truly study. Watch out for anyone who argues with a “yeah-but” mindset. 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C890E-790A-44F4-AD3B-29E415CC60AB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52F68-CF0E-557C-ED45-B036B3C7458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10/08/23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DC6F5-D760-3F08-03BB-562E575301A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Successful Workers-Part 2</a:t>
            </a:r>
          </a:p>
        </p:txBody>
      </p:sp>
    </p:spTree>
    <p:extLst>
      <p:ext uri="{BB962C8B-B14F-4D97-AF65-F5344CB8AC3E}">
        <p14:creationId xmlns:p14="http://schemas.microsoft.com/office/powerpoint/2010/main" val="3536956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10"/>
            <a:r>
              <a:rPr lang="en-US" i="1" dirty="0"/>
              <a:t>“I want you to be </a:t>
            </a:r>
            <a:r>
              <a:rPr lang="en-US" b="1" i="1" dirty="0"/>
              <a:t>wise in what is good </a:t>
            </a:r>
            <a:r>
              <a:rPr lang="en-US" i="1" dirty="0"/>
              <a:t>and </a:t>
            </a:r>
            <a:r>
              <a:rPr lang="en-US" b="1" i="1" dirty="0"/>
              <a:t>innocent in what is evil</a:t>
            </a:r>
            <a:r>
              <a:rPr lang="en-US" i="1" dirty="0"/>
              <a:t>.”</a:t>
            </a:r>
            <a:r>
              <a:rPr lang="en-US" dirty="0"/>
              <a:t> </a:t>
            </a:r>
            <a:r>
              <a:rPr lang="en-US" sz="1100" dirty="0"/>
              <a:t>(Romans 16:19) 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C890E-790A-44F4-AD3B-29E415CC60AB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BE9A3C-73ED-007F-2579-AB98DBC3F25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10/08/23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5E54B-F1CE-DE6A-37B3-F75A74B465A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Successful Workers-Part 2</a:t>
            </a:r>
          </a:p>
        </p:txBody>
      </p:sp>
    </p:spTree>
    <p:extLst>
      <p:ext uri="{BB962C8B-B14F-4D97-AF65-F5344CB8AC3E}">
        <p14:creationId xmlns:p14="http://schemas.microsoft.com/office/powerpoint/2010/main" val="3353880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10">
              <a:defRPr/>
            </a:pPr>
            <a:r>
              <a:rPr lang="en-US" i="1" dirty="0"/>
              <a:t>“I want you to be </a:t>
            </a:r>
            <a:r>
              <a:rPr lang="en-US" b="1" i="1" dirty="0"/>
              <a:t>wise in what is good </a:t>
            </a:r>
            <a:r>
              <a:rPr lang="en-US" i="1" dirty="0"/>
              <a:t>and </a:t>
            </a:r>
            <a:r>
              <a:rPr lang="en-US" b="1" i="1" dirty="0"/>
              <a:t>innocent in what is evil</a:t>
            </a:r>
            <a:r>
              <a:rPr lang="en-US" i="1" dirty="0"/>
              <a:t>.”</a:t>
            </a:r>
            <a:r>
              <a:rPr lang="en-US" dirty="0"/>
              <a:t> </a:t>
            </a:r>
            <a:r>
              <a:rPr lang="en-US" sz="1100" dirty="0"/>
              <a:t>(Romans 16:19) 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C890E-790A-44F4-AD3B-29E415CC60AB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78861-027E-8AE9-C414-B8602756913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10/08/23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A76BF-15C3-2C55-5270-3750C093F13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Successful Workers-Part 2</a:t>
            </a:r>
          </a:p>
        </p:txBody>
      </p:sp>
    </p:spTree>
    <p:extLst>
      <p:ext uri="{BB962C8B-B14F-4D97-AF65-F5344CB8AC3E}">
        <p14:creationId xmlns:p14="http://schemas.microsoft.com/office/powerpoint/2010/main" val="413766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227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3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0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0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1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8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4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2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6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91" r:id="rId5"/>
    <p:sldLayoutId id="2147483685" r:id="rId6"/>
    <p:sldLayoutId id="2147483686" r:id="rId7"/>
    <p:sldLayoutId id="2147483687" r:id="rId8"/>
    <p:sldLayoutId id="2147483690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36DCD9-B731-4249-893E-92848711D1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394" r="3232" b="-1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2E5B39-049F-47D7-994E-910476B61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800" b="1" dirty="0"/>
              <a:t>Successful Workers In The Lord’s Kingdom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01B84-A0BD-4182-B7CF-229D28943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343380" cy="1208141"/>
          </a:xfrm>
        </p:spPr>
        <p:txBody>
          <a:bodyPr>
            <a:normAutofit/>
          </a:bodyPr>
          <a:lstStyle/>
          <a:p>
            <a:r>
              <a:rPr lang="en-US" sz="3200" b="1" dirty="0"/>
              <a:t>Matthew Chapter 10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1531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D4626-01DF-497C-907D-F9C750EB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Context of Matthew Chapter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9ACFA-590A-4CE9-878D-2CE0BE0FC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990165"/>
            <a:ext cx="11076432" cy="48678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/>
              <a:t>Jesus was teaching </a:t>
            </a:r>
            <a:r>
              <a:rPr lang="en-US" sz="3600" dirty="0"/>
              <a:t>and</a:t>
            </a:r>
            <a:r>
              <a:rPr lang="en-US" sz="3600" b="1" dirty="0"/>
              <a:t> </a:t>
            </a:r>
            <a:r>
              <a:rPr lang="en-US" sz="3600" b="1" i="1" dirty="0"/>
              <a:t>“proclaiming the gospel of the kingdom” </a:t>
            </a:r>
            <a:r>
              <a:rPr lang="en-US" sz="3600" dirty="0"/>
              <a:t>and</a:t>
            </a:r>
            <a:r>
              <a:rPr lang="en-US" sz="3600" b="1" i="1" dirty="0"/>
              <a:t> “healing every kind of disease… sickness” </a:t>
            </a:r>
            <a:r>
              <a:rPr lang="en-US" sz="3600" dirty="0"/>
              <a:t>(Matthew 9:35; cf., Luke 16:16; Mark 1:38)</a:t>
            </a:r>
          </a:p>
          <a:p>
            <a:pPr marL="0" indent="0">
              <a:buNone/>
            </a:pPr>
            <a:r>
              <a:rPr lang="en-US" sz="3600" b="1" dirty="0"/>
              <a:t>Lost sheep </a:t>
            </a:r>
            <a:r>
              <a:rPr lang="en-US" sz="3600" dirty="0"/>
              <a:t>who Jesus saw as a “</a:t>
            </a:r>
            <a:r>
              <a:rPr lang="en-US" sz="3600" b="1" i="1" dirty="0"/>
              <a:t>plentiful… harvest”</a:t>
            </a:r>
            <a:r>
              <a:rPr lang="en-US" sz="3600" dirty="0"/>
              <a:t> as </a:t>
            </a:r>
            <a:r>
              <a:rPr lang="en-US" sz="3600" b="1" dirty="0"/>
              <a:t>Jesus called for more workers</a:t>
            </a:r>
            <a:r>
              <a:rPr lang="en-US" sz="3600" dirty="0"/>
              <a:t>. (Matthew 9:36-38) </a:t>
            </a:r>
          </a:p>
          <a:p>
            <a:pPr marL="0" indent="0">
              <a:buNone/>
            </a:pPr>
            <a:r>
              <a:rPr lang="en-US" sz="3600" b="1" dirty="0"/>
              <a:t>Is there still a </a:t>
            </a:r>
            <a:r>
              <a:rPr lang="en-US" sz="3600" b="1" i="1" dirty="0"/>
              <a:t>“plentiful harvest”</a:t>
            </a:r>
            <a:r>
              <a:rPr lang="en-US" sz="3600" b="1" dirty="0"/>
              <a:t> </a:t>
            </a:r>
            <a:r>
              <a:rPr lang="en-US" sz="3600" dirty="0"/>
              <a:t>and a </a:t>
            </a:r>
            <a:r>
              <a:rPr lang="en-US" sz="3600" b="1" dirty="0"/>
              <a:t>need for more (“fellow”) workers! </a:t>
            </a:r>
            <a:r>
              <a:rPr lang="en-US" sz="3400" dirty="0"/>
              <a:t>(Philippians 2:20-21; 2 Timothy 2:15; 1 Corinthians 3:9) </a:t>
            </a:r>
          </a:p>
        </p:txBody>
      </p:sp>
    </p:spTree>
    <p:extLst>
      <p:ext uri="{BB962C8B-B14F-4D97-AF65-F5344CB8AC3E}">
        <p14:creationId xmlns:p14="http://schemas.microsoft.com/office/powerpoint/2010/main" val="2867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2E5B39-049F-47D7-994E-910476B61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11186160" cy="3204134"/>
          </a:xfrm>
        </p:spPr>
        <p:txBody>
          <a:bodyPr anchor="b">
            <a:normAutofit/>
          </a:bodyPr>
          <a:lstStyle/>
          <a:p>
            <a:r>
              <a:rPr lang="en-US" sz="4800" b="1" dirty="0"/>
              <a:t>Attributes of Successful Workers In The Lord’s Kingdom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5832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9ACFA-590A-4CE9-878D-2CE0BE0FC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304" y="1728216"/>
            <a:ext cx="11283696" cy="5129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#1 - Have Compassion (Mercy) For the Lost </a:t>
            </a:r>
            <a:r>
              <a:rPr lang="en-US" sz="3200" dirty="0"/>
              <a:t>(9:36)</a:t>
            </a:r>
          </a:p>
          <a:p>
            <a:pPr marL="0" indent="0">
              <a:buNone/>
            </a:pPr>
            <a:r>
              <a:rPr lang="en-US" sz="3600" b="1" dirty="0"/>
              <a:t>#2 - Belief that there is yet a harvest.  </a:t>
            </a:r>
            <a:r>
              <a:rPr lang="en-US" sz="3200" dirty="0"/>
              <a:t>(9:37)</a:t>
            </a:r>
          </a:p>
          <a:p>
            <a:pPr marL="0" indent="0">
              <a:buNone/>
            </a:pPr>
            <a:r>
              <a:rPr lang="en-US" sz="3600" b="1" dirty="0"/>
              <a:t>#3 - Answer The Call! </a:t>
            </a:r>
            <a:r>
              <a:rPr lang="en-US" sz="3200" dirty="0"/>
              <a:t>(9:38; 10:5)</a:t>
            </a:r>
          </a:p>
          <a:p>
            <a:pPr marL="0" indent="0">
              <a:buNone/>
            </a:pPr>
            <a:r>
              <a:rPr lang="en-US" sz="3600" b="1" dirty="0"/>
              <a:t>#4 - Be willing to sacrifice. </a:t>
            </a:r>
            <a:r>
              <a:rPr lang="en-US" sz="3200" dirty="0"/>
              <a:t>(10:2-4)</a:t>
            </a:r>
          </a:p>
          <a:p>
            <a:pPr marL="0" indent="0">
              <a:buNone/>
            </a:pPr>
            <a:r>
              <a:rPr lang="en-US" sz="3600" b="1" dirty="0"/>
              <a:t>#5 - Study/Learn/Be Taught </a:t>
            </a:r>
            <a:r>
              <a:rPr lang="en-US" sz="3200" dirty="0"/>
              <a:t>(10:5)</a:t>
            </a:r>
          </a:p>
          <a:p>
            <a:pPr marL="0" indent="0">
              <a:buNone/>
            </a:pPr>
            <a:r>
              <a:rPr lang="en-US" sz="3600" b="1" dirty="0"/>
              <a:t>#6 - Preach The Kingdom </a:t>
            </a:r>
            <a:r>
              <a:rPr lang="en-US" sz="3200" dirty="0"/>
              <a:t>(10:7)</a:t>
            </a:r>
          </a:p>
          <a:p>
            <a:pPr marL="0" indent="0">
              <a:buNone/>
            </a:pPr>
            <a:r>
              <a:rPr lang="en-US" sz="3600" b="1" dirty="0"/>
              <a:t>#7 - Bless as you’ve been blessed </a:t>
            </a:r>
            <a:r>
              <a:rPr lang="en-US" sz="3200" dirty="0"/>
              <a:t>(10:8)</a:t>
            </a:r>
            <a:endParaRPr lang="en-US" sz="4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0B253E1-D940-BB9E-DE06-5DF8738CE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179294"/>
            <a:ext cx="10168128" cy="1548922"/>
          </a:xfrm>
        </p:spPr>
        <p:txBody>
          <a:bodyPr>
            <a:normAutofit/>
          </a:bodyPr>
          <a:lstStyle/>
          <a:p>
            <a:r>
              <a:rPr lang="en-US" sz="4400" b="1" dirty="0"/>
              <a:t>Keys To Being Successful Workers</a:t>
            </a:r>
            <a:br>
              <a:rPr lang="en-US" sz="4400" b="1" dirty="0"/>
            </a:br>
            <a:r>
              <a:rPr lang="en-US" sz="3600" dirty="0"/>
              <a:t>Matthew Chapter 9-10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7719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D4626-01DF-497C-907D-F9C750EB2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338" y="454545"/>
            <a:ext cx="10168128" cy="1728216"/>
          </a:xfrm>
        </p:spPr>
        <p:txBody>
          <a:bodyPr>
            <a:normAutofit/>
          </a:bodyPr>
          <a:lstStyle/>
          <a:p>
            <a:pPr marL="1200150" indent="-1200150"/>
            <a:r>
              <a:rPr lang="en-US" b="1" dirty="0"/>
              <a:t>#8 - Don’t Worry </a:t>
            </a:r>
            <a:r>
              <a:rPr lang="en-US" dirty="0"/>
              <a:t>Or</a:t>
            </a:r>
            <a:r>
              <a:rPr lang="en-US" b="1" dirty="0"/>
              <a:t> Be Distracted About Physical Matters</a:t>
            </a:r>
            <a:r>
              <a:rPr lang="en-US" dirty="0"/>
              <a:t> (vs. 9-10)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9ACFA-590A-4CE9-878D-2CE0BE0FC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82761"/>
            <a:ext cx="10752582" cy="46752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Trust in God! </a:t>
            </a:r>
            <a:r>
              <a:rPr lang="en-US" sz="3600" dirty="0"/>
              <a:t>(Hebrews 13:5-6; Psalms 4:5; 37:1-6)</a:t>
            </a:r>
          </a:p>
          <a:p>
            <a:pPr marL="0" indent="0">
              <a:buNone/>
            </a:pPr>
            <a:r>
              <a:rPr lang="en-US" sz="3600" b="1" dirty="0"/>
              <a:t>Be content</a:t>
            </a:r>
            <a:r>
              <a:rPr lang="en-US" sz="3600" dirty="0"/>
              <a:t>! (Philippians 4:11-13; 1 Timothy 6:6-8)</a:t>
            </a:r>
          </a:p>
          <a:p>
            <a:pPr marL="0" indent="0">
              <a:buNone/>
            </a:pPr>
            <a:r>
              <a:rPr lang="en-US" sz="3600" b="1" dirty="0"/>
              <a:t>Don’t be anxious</a:t>
            </a:r>
            <a:r>
              <a:rPr lang="en-US" sz="3600" dirty="0"/>
              <a:t>! (Matthew 6:25-34)</a:t>
            </a:r>
          </a:p>
          <a:p>
            <a:pPr marL="0" indent="0">
              <a:buNone/>
            </a:pPr>
            <a:r>
              <a:rPr lang="en-US" sz="3600" b="1" dirty="0"/>
              <a:t>Don’t be distracted by the carnal things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(2 Timothy 2:3-4; cf., Acts 6:1-4; John 4:34)</a:t>
            </a:r>
          </a:p>
          <a:p>
            <a:pPr marL="0" indent="0">
              <a:buNone/>
            </a:pPr>
            <a:r>
              <a:rPr lang="en-US" sz="3600" b="1" dirty="0"/>
              <a:t>Set your mind on the things above</a:t>
            </a:r>
            <a:r>
              <a:rPr lang="en-US" sz="3600" dirty="0"/>
              <a:t>… </a:t>
            </a:r>
            <a:br>
              <a:rPr lang="en-US" sz="3600" dirty="0"/>
            </a:br>
            <a:r>
              <a:rPr lang="en-US" sz="3600" dirty="0"/>
              <a:t>(Colossians 3:1-2; Psalms 1:1-3)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7941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D4626-01DF-497C-907D-F9C750EB2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2545" y="191309"/>
            <a:ext cx="10168128" cy="1728216"/>
          </a:xfrm>
        </p:spPr>
        <p:txBody>
          <a:bodyPr>
            <a:normAutofit/>
          </a:bodyPr>
          <a:lstStyle/>
          <a:p>
            <a:pPr marL="1200150" indent="-1200150"/>
            <a:r>
              <a:rPr lang="en-US" b="1" dirty="0"/>
              <a:t>#9 - Don’t Cast Pearls Before Swine </a:t>
            </a:r>
            <a:r>
              <a:rPr lang="en-US" dirty="0"/>
              <a:t>(10:11-15)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9ACFA-590A-4CE9-878D-2CE0BE0FC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919525"/>
            <a:ext cx="11076432" cy="4938476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Successful workers understand the need to </a:t>
            </a:r>
            <a:r>
              <a:rPr lang="en-US" sz="3200" b="1" dirty="0"/>
              <a:t>focus on productive efforts.</a:t>
            </a:r>
            <a:r>
              <a:rPr lang="en-US" sz="3200" dirty="0"/>
              <a:t> (Matthew 7:6)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How do we know who is “</a:t>
            </a:r>
            <a:r>
              <a:rPr lang="en-US" sz="3200" b="1" i="1" dirty="0"/>
              <a:t>worthy</a:t>
            </a:r>
            <a:r>
              <a:rPr lang="en-US" sz="3200" dirty="0"/>
              <a:t>”? (Matthew 7:16)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Depends on how they “</a:t>
            </a:r>
            <a:r>
              <a:rPr lang="en-US" sz="3200" b="1" i="1" dirty="0"/>
              <a:t>receive</a:t>
            </a:r>
            <a:r>
              <a:rPr lang="en-US" sz="3200" dirty="0"/>
              <a:t>” the word of God.  (Acts 2:41; 17:11; 1 Thessalonians 2:13)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Is someone </a:t>
            </a:r>
            <a:r>
              <a:rPr lang="en-US" sz="3200" b="1" dirty="0"/>
              <a:t>“honestly mistaken”? </a:t>
            </a:r>
            <a:r>
              <a:rPr lang="en-US" sz="3200" dirty="0"/>
              <a:t>(Acts 18:24-28)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Pray for wisdom to see the “</a:t>
            </a:r>
            <a:r>
              <a:rPr lang="en-US" sz="3200" b="1" i="1" dirty="0"/>
              <a:t>open doors</a:t>
            </a:r>
            <a:r>
              <a:rPr lang="en-US" sz="3200" dirty="0"/>
              <a:t>”! (Colossians 4:3-6)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We “</a:t>
            </a:r>
            <a:r>
              <a:rPr lang="en-US" sz="3200" b="1" i="1" dirty="0"/>
              <a:t>judge ourselves</a:t>
            </a:r>
            <a:r>
              <a:rPr lang="en-US" sz="3200" dirty="0"/>
              <a:t>” either worthy or unworthy of eternal life based on our response to gospel preaching. (Acts 13:46) </a:t>
            </a:r>
          </a:p>
        </p:txBody>
      </p:sp>
    </p:spTree>
    <p:extLst>
      <p:ext uri="{BB962C8B-B14F-4D97-AF65-F5344CB8AC3E}">
        <p14:creationId xmlns:p14="http://schemas.microsoft.com/office/powerpoint/2010/main" val="2425097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D4626-01DF-497C-907D-F9C750EB2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338" y="454545"/>
            <a:ext cx="10168128" cy="1728216"/>
          </a:xfrm>
        </p:spPr>
        <p:txBody>
          <a:bodyPr>
            <a:normAutofit/>
          </a:bodyPr>
          <a:lstStyle/>
          <a:p>
            <a:pPr marL="1200150" indent="-1200150"/>
            <a:r>
              <a:rPr lang="en-US" sz="4400" b="1" dirty="0"/>
              <a:t>#10 - Spiritual Discernment </a:t>
            </a:r>
            <a:r>
              <a:rPr lang="en-US" sz="4400" dirty="0"/>
              <a:t>(10:16)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9ACFA-590A-4CE9-878D-2CE0BE0FC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82761"/>
            <a:ext cx="10825420" cy="4675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/>
              <a:t>“Behold, </a:t>
            </a:r>
            <a:r>
              <a:rPr lang="en-US" sz="3200" b="1" i="1" dirty="0"/>
              <a:t>I send you out as sheep in the midst of wolves</a:t>
            </a:r>
            <a:r>
              <a:rPr lang="en-US" sz="3200" i="1" dirty="0"/>
              <a:t>; therefore be </a:t>
            </a:r>
            <a:r>
              <a:rPr lang="en-US" sz="3200" b="1" i="1" dirty="0"/>
              <a:t>shrewd as serpents</a:t>
            </a:r>
            <a:r>
              <a:rPr lang="en-US" sz="3200" i="1" dirty="0"/>
              <a:t>, and </a:t>
            </a:r>
            <a:r>
              <a:rPr lang="en-US" sz="3200" b="1" i="1" dirty="0"/>
              <a:t>innocent as doves</a:t>
            </a:r>
            <a:r>
              <a:rPr lang="en-US" sz="3200" i="1" dirty="0"/>
              <a:t>.” </a:t>
            </a:r>
            <a:r>
              <a:rPr lang="en-US" sz="3200" dirty="0"/>
              <a:t>(Romans 16:19)</a:t>
            </a:r>
          </a:p>
          <a:p>
            <a:r>
              <a:rPr lang="en-US" sz="3200" b="1" i="1" dirty="0"/>
              <a:t>“Shrewd as serpents”</a:t>
            </a:r>
            <a:r>
              <a:rPr lang="en-US" sz="3200" dirty="0"/>
              <a:t> - our adversary is scheming, </a:t>
            </a:r>
            <a:r>
              <a:rPr lang="en-US" sz="3200" b="1" dirty="0"/>
              <a:t>strategic</a:t>
            </a:r>
            <a:r>
              <a:rPr lang="en-US" sz="3200" dirty="0"/>
              <a:t> and </a:t>
            </a:r>
            <a:r>
              <a:rPr lang="en-US" sz="3200" b="1" dirty="0"/>
              <a:t>tactical… </a:t>
            </a:r>
            <a:r>
              <a:rPr lang="en-US" sz="3200" dirty="0"/>
              <a:t>so must we - </a:t>
            </a:r>
            <a:r>
              <a:rPr lang="en-US" sz="3200" b="1" dirty="0"/>
              <a:t>defensively</a:t>
            </a:r>
            <a:r>
              <a:rPr lang="en-US" sz="3200" dirty="0"/>
              <a:t> and </a:t>
            </a:r>
            <a:r>
              <a:rPr lang="en-US" sz="3200" b="1" dirty="0"/>
              <a:t>offensively</a:t>
            </a:r>
            <a:r>
              <a:rPr lang="en-US" sz="3200" dirty="0"/>
              <a:t>. To be </a:t>
            </a:r>
            <a:r>
              <a:rPr lang="en-US" sz="3200" b="1" dirty="0"/>
              <a:t>“wise and prudent”</a:t>
            </a:r>
            <a:r>
              <a:rPr lang="en-US" sz="3200" dirty="0"/>
              <a:t>. (ex: Acts 16:13)</a:t>
            </a:r>
          </a:p>
          <a:p>
            <a:r>
              <a:rPr lang="en-US" sz="3200" b="1" i="1" dirty="0"/>
              <a:t>  “Innocent as doves”</a:t>
            </a:r>
            <a:r>
              <a:rPr lang="en-US" sz="3200" dirty="0"/>
              <a:t> - pure, free from deceit or guile. </a:t>
            </a:r>
            <a:br>
              <a:rPr lang="en-US" sz="3200" dirty="0"/>
            </a:br>
            <a:r>
              <a:rPr lang="en-US" sz="3200" dirty="0"/>
              <a:t>(Philippians 2:15; Luke 21:8)</a:t>
            </a:r>
          </a:p>
        </p:txBody>
      </p:sp>
    </p:spTree>
    <p:extLst>
      <p:ext uri="{BB962C8B-B14F-4D97-AF65-F5344CB8AC3E}">
        <p14:creationId xmlns:p14="http://schemas.microsoft.com/office/powerpoint/2010/main" val="581373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D4626-01DF-497C-907D-F9C750EB2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174" y="244019"/>
            <a:ext cx="11086814" cy="1728216"/>
          </a:xfrm>
        </p:spPr>
        <p:txBody>
          <a:bodyPr>
            <a:normAutofit/>
          </a:bodyPr>
          <a:lstStyle/>
          <a:p>
            <a:pPr marL="1200150" indent="-1200150"/>
            <a:r>
              <a:rPr lang="en-US" sz="4400" b="1" dirty="0"/>
              <a:t>#11 - Trust In God’s Revelation </a:t>
            </a:r>
            <a:r>
              <a:rPr lang="en-US" sz="4200" dirty="0">
                <a:solidFill>
                  <a:srgbClr val="FF0000"/>
                </a:solidFill>
              </a:rPr>
              <a:t>(10:19-20)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9ACFA-590A-4CE9-878D-2CE0BE0FC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972235"/>
            <a:ext cx="10825420" cy="48857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i="1" dirty="0"/>
              <a:t>“Do not worry about how or what you are to say… For it is not you who speak, but it is </a:t>
            </a:r>
            <a:r>
              <a:rPr lang="en-US" sz="3200" b="1" i="1" dirty="0"/>
              <a:t>the Spirit of your Father who speaks in you</a:t>
            </a:r>
            <a:r>
              <a:rPr lang="en-US" sz="3200" i="1" dirty="0"/>
              <a:t>.”</a:t>
            </a:r>
          </a:p>
          <a:p>
            <a:r>
              <a:rPr lang="en-US" sz="3200" b="1" dirty="0"/>
              <a:t>The days of direct inspiration have ceased. </a:t>
            </a:r>
            <a:br>
              <a:rPr lang="en-US" sz="3200" b="1" dirty="0"/>
            </a:br>
            <a:r>
              <a:rPr lang="en-US" sz="3200" dirty="0"/>
              <a:t>We have the </a:t>
            </a:r>
            <a:r>
              <a:rPr lang="en-US" sz="3200" b="1" dirty="0"/>
              <a:t>“</a:t>
            </a:r>
            <a:r>
              <a:rPr lang="en-US" sz="3200" b="1" i="1" dirty="0"/>
              <a:t>mind of Christ</a:t>
            </a:r>
            <a:r>
              <a:rPr lang="en-US" sz="3200" b="1" dirty="0"/>
              <a:t>”</a:t>
            </a:r>
            <a:r>
              <a:rPr lang="en-US" sz="3200" dirty="0"/>
              <a:t>.</a:t>
            </a:r>
            <a:r>
              <a:rPr lang="en-US" sz="3200" b="1" dirty="0"/>
              <a:t> </a:t>
            </a:r>
            <a:r>
              <a:rPr lang="en-US" dirty="0"/>
              <a:t>(1 Cor. 2:11-13; 1 Pet. 4:11) </a:t>
            </a:r>
            <a:endParaRPr lang="en-US" sz="3200" dirty="0"/>
          </a:p>
          <a:p>
            <a:r>
              <a:rPr lang="en-US" sz="3200" b="1" dirty="0"/>
              <a:t>Read the text </a:t>
            </a:r>
            <a:r>
              <a:rPr lang="en-US" sz="3200" dirty="0"/>
              <a:t>(Luke 10:26) and h</a:t>
            </a:r>
            <a:r>
              <a:rPr lang="en-US" sz="3200" b="1" dirty="0"/>
              <a:t>ave faith in the power of God’s word. </a:t>
            </a:r>
            <a:r>
              <a:rPr lang="en-US" sz="3200" dirty="0"/>
              <a:t>(Romans 1:16; Isaiah 55:10-11)</a:t>
            </a:r>
          </a:p>
          <a:p>
            <a:r>
              <a:rPr lang="en-US" sz="3200" b="1" dirty="0"/>
              <a:t>Study to prepare and be ready! </a:t>
            </a:r>
            <a:r>
              <a:rPr lang="en-US" sz="3200" dirty="0"/>
              <a:t>(2 Timothy 2:15; </a:t>
            </a:r>
            <a:br>
              <a:rPr lang="en-US" sz="3200" dirty="0"/>
            </a:br>
            <a:r>
              <a:rPr lang="en-US" sz="3200" dirty="0"/>
              <a:t>1 Peter 3:15)</a:t>
            </a:r>
          </a:p>
        </p:txBody>
      </p:sp>
    </p:spTree>
    <p:extLst>
      <p:ext uri="{BB962C8B-B14F-4D97-AF65-F5344CB8AC3E}">
        <p14:creationId xmlns:p14="http://schemas.microsoft.com/office/powerpoint/2010/main" val="2263749211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242F41"/>
      </a:dk2>
      <a:lt2>
        <a:srgbClr val="E8E3E2"/>
      </a:lt2>
      <a:accent1>
        <a:srgbClr val="7BA9B8"/>
      </a:accent1>
      <a:accent2>
        <a:srgbClr val="7F93BA"/>
      </a:accent2>
      <a:accent3>
        <a:srgbClr val="9A96C6"/>
      </a:accent3>
      <a:accent4>
        <a:srgbClr val="9C7FBA"/>
      </a:accent4>
      <a:accent5>
        <a:srgbClr val="C093C5"/>
      </a:accent5>
      <a:accent6>
        <a:srgbClr val="BA7FA7"/>
      </a:accent6>
      <a:hlink>
        <a:srgbClr val="AB7563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34731</TotalTime>
  <Words>1132</Words>
  <Application>Microsoft Office PowerPoint</Application>
  <PresentationFormat>Widescreen</PresentationFormat>
  <Paragraphs>107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Avenir Next LT Pro</vt:lpstr>
      <vt:lpstr>Calibri</vt:lpstr>
      <vt:lpstr>AccentBoxVTI</vt:lpstr>
      <vt:lpstr>Successful Workers In The Lord’s Kingdom</vt:lpstr>
      <vt:lpstr>Context of Matthew Chapter 10</vt:lpstr>
      <vt:lpstr>Attributes of Successful Workers In The Lord’s Kingdom </vt:lpstr>
      <vt:lpstr>Keys To Being Successful Workers Matthew Chapter 9-10</vt:lpstr>
      <vt:lpstr>#8 - Don’t Worry Or Be Distracted About Physical Matters (vs. 9-10)</vt:lpstr>
      <vt:lpstr>#9 - Don’t Cast Pearls Before Swine (10:11-15) </vt:lpstr>
      <vt:lpstr>#10 - Spiritual Discernment (10:16)</vt:lpstr>
      <vt:lpstr>#11 - Trust In God’s Revelation (10:19-20)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Fall Of The Roman Empire</dc:title>
  <dc:creator>Chris Simmons</dc:creator>
  <cp:lastModifiedBy>Chris Simmons</cp:lastModifiedBy>
  <cp:revision>29</cp:revision>
  <cp:lastPrinted>2023-10-08T12:11:19Z</cp:lastPrinted>
  <dcterms:created xsi:type="dcterms:W3CDTF">2020-02-23T04:12:34Z</dcterms:created>
  <dcterms:modified xsi:type="dcterms:W3CDTF">2023-11-01T18:09:26Z</dcterms:modified>
</cp:coreProperties>
</file>